
<file path=[Content_Types].xml><?xml version="1.0" encoding="utf-8"?>
<Types xmlns="http://schemas.openxmlformats.org/package/2006/content-types">
  <Default Extension="jfif" ContentType="image/jpeg"/>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7"/>
  </p:notesMasterIdLst>
  <p:sldIdLst>
    <p:sldId id="256" r:id="rId3"/>
    <p:sldId id="257" r:id="rId4"/>
    <p:sldId id="267" r:id="rId5"/>
    <p:sldId id="268" r:id="rId6"/>
    <p:sldId id="274" r:id="rId7"/>
    <p:sldId id="278" r:id="rId8"/>
    <p:sldId id="275" r:id="rId9"/>
    <p:sldId id="266" r:id="rId10"/>
    <p:sldId id="276" r:id="rId11"/>
    <p:sldId id="279" r:id="rId12"/>
    <p:sldId id="280" r:id="rId13"/>
    <p:sldId id="277" r:id="rId14"/>
    <p:sldId id="281" r:id="rId15"/>
    <p:sldId id="282" r:id="rId16"/>
  </p:sldIdLst>
  <p:sldSz cx="9144000" cy="6858000" type="screen4x3"/>
  <p:notesSz cx="7559675" cy="10691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661" autoAdjust="0"/>
  </p:normalViewPr>
  <p:slideViewPr>
    <p:cSldViewPr snapToGrid="0">
      <p:cViewPr>
        <p:scale>
          <a:sx n="61" d="100"/>
          <a:sy n="61" d="100"/>
        </p:scale>
        <p:origin x="200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4281488" y="0"/>
            <a:ext cx="3276600" cy="536575"/>
          </a:xfrm>
          <a:prstGeom prst="rect">
            <a:avLst/>
          </a:prstGeom>
        </p:spPr>
        <p:txBody>
          <a:bodyPr vert="horz" lIns="91440" tIns="45720" rIns="91440" bIns="45720" rtlCol="0"/>
          <a:lstStyle>
            <a:lvl1pPr algn="r">
              <a:defRPr sz="1200"/>
            </a:lvl1pPr>
          </a:lstStyle>
          <a:p>
            <a:fld id="{22D5A44C-C0D3-4770-88F6-7B6716EC8C98}" type="datetimeFigureOut">
              <a:rPr lang="en-GB" smtClean="0"/>
              <a:t>24/05/2022</a:t>
            </a:fld>
            <a:endParaRPr lang="en-GB"/>
          </a:p>
        </p:txBody>
      </p:sp>
      <p:sp>
        <p:nvSpPr>
          <p:cNvPr id="4" name="Slide Image Placeholder 3"/>
          <p:cNvSpPr>
            <a:spLocks noGrp="1" noRot="1" noChangeAspect="1"/>
          </p:cNvSpPr>
          <p:nvPr>
            <p:ph type="sldImg" idx="2"/>
          </p:nvPr>
        </p:nvSpPr>
        <p:spPr>
          <a:xfrm>
            <a:off x="1374775" y="1336675"/>
            <a:ext cx="4810125" cy="360838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755650" y="5145088"/>
            <a:ext cx="6048375" cy="42100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0155238"/>
            <a:ext cx="3276600" cy="5365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4281488" y="10155238"/>
            <a:ext cx="3276600" cy="536575"/>
          </a:xfrm>
          <a:prstGeom prst="rect">
            <a:avLst/>
          </a:prstGeom>
        </p:spPr>
        <p:txBody>
          <a:bodyPr vert="horz" lIns="91440" tIns="45720" rIns="91440" bIns="45720" rtlCol="0" anchor="b"/>
          <a:lstStyle>
            <a:lvl1pPr algn="r">
              <a:defRPr sz="1200"/>
            </a:lvl1pPr>
          </a:lstStyle>
          <a:p>
            <a:fld id="{EC552D08-4F7A-49BD-874A-1097BCAED31A}" type="slidenum">
              <a:rPr lang="en-GB" smtClean="0"/>
              <a:t>‹#›</a:t>
            </a:fld>
            <a:endParaRPr lang="en-GB"/>
          </a:p>
        </p:txBody>
      </p:sp>
    </p:spTree>
    <p:extLst>
      <p:ext uri="{BB962C8B-B14F-4D97-AF65-F5344CB8AC3E}">
        <p14:creationId xmlns:p14="http://schemas.microsoft.com/office/powerpoint/2010/main" val="3408961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C552D08-4F7A-49BD-874A-1097BCAED31A}" type="slidenum">
              <a:rPr lang="en-GB" smtClean="0"/>
              <a:t>2</a:t>
            </a:fld>
            <a:endParaRPr lang="en-GB"/>
          </a:p>
        </p:txBody>
      </p:sp>
    </p:spTree>
    <p:extLst>
      <p:ext uri="{BB962C8B-B14F-4D97-AF65-F5344CB8AC3E}">
        <p14:creationId xmlns:p14="http://schemas.microsoft.com/office/powerpoint/2010/main" val="231662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6" name="PlaceHolder 2"/>
          <p:cNvSpPr>
            <a:spLocks noGrp="1"/>
          </p:cNvSpPr>
          <p:nvPr>
            <p:ph type="body"/>
          </p:nvPr>
        </p:nvSpPr>
        <p:spPr>
          <a:xfrm>
            <a:off x="324000" y="188640"/>
            <a:ext cx="547164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27" name="PlaceHolder 3"/>
          <p:cNvSpPr>
            <a:spLocks noGrp="1"/>
          </p:cNvSpPr>
          <p:nvPr>
            <p:ph type="body"/>
          </p:nvPr>
        </p:nvSpPr>
        <p:spPr>
          <a:xfrm>
            <a:off x="324000" y="414000"/>
            <a:ext cx="547164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9" name="PlaceHolder 2"/>
          <p:cNvSpPr>
            <a:spLocks noGrp="1"/>
          </p:cNvSpPr>
          <p:nvPr>
            <p:ph type="body"/>
          </p:nvPr>
        </p:nvSpPr>
        <p:spPr>
          <a:xfrm>
            <a:off x="32400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30" name="PlaceHolder 3"/>
          <p:cNvSpPr>
            <a:spLocks noGrp="1"/>
          </p:cNvSpPr>
          <p:nvPr>
            <p:ph type="body"/>
          </p:nvPr>
        </p:nvSpPr>
        <p:spPr>
          <a:xfrm>
            <a:off x="312804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31" name="PlaceHolder 4"/>
          <p:cNvSpPr>
            <a:spLocks noGrp="1"/>
          </p:cNvSpPr>
          <p:nvPr>
            <p:ph type="body"/>
          </p:nvPr>
        </p:nvSpPr>
        <p:spPr>
          <a:xfrm>
            <a:off x="312804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32" name="PlaceHolder 5"/>
          <p:cNvSpPr>
            <a:spLocks noGrp="1"/>
          </p:cNvSpPr>
          <p:nvPr>
            <p:ph type="body"/>
          </p:nvPr>
        </p:nvSpPr>
        <p:spPr>
          <a:xfrm>
            <a:off x="32400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34" name="PlaceHolder 2"/>
          <p:cNvSpPr>
            <a:spLocks noGrp="1"/>
          </p:cNvSpPr>
          <p:nvPr>
            <p:ph type="body"/>
          </p:nvPr>
        </p:nvSpPr>
        <p:spPr>
          <a:xfrm>
            <a:off x="324000" y="188640"/>
            <a:ext cx="547164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35" name="PlaceHolder 3"/>
          <p:cNvSpPr>
            <a:spLocks noGrp="1"/>
          </p:cNvSpPr>
          <p:nvPr>
            <p:ph type="body"/>
          </p:nvPr>
        </p:nvSpPr>
        <p:spPr>
          <a:xfrm>
            <a:off x="324000" y="188640"/>
            <a:ext cx="547164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pic>
        <p:nvPicPr>
          <p:cNvPr id="36" name="Picture 35"/>
          <p:cNvPicPr/>
          <p:nvPr/>
        </p:nvPicPr>
        <p:blipFill>
          <a:blip r:embed="rId2"/>
          <a:stretch/>
        </p:blipFill>
        <p:spPr>
          <a:xfrm>
            <a:off x="2789280" y="188640"/>
            <a:ext cx="540360" cy="431280"/>
          </a:xfrm>
          <a:prstGeom prst="rect">
            <a:avLst/>
          </a:prstGeom>
          <a:ln>
            <a:noFill/>
          </a:ln>
        </p:spPr>
      </p:pic>
      <p:pic>
        <p:nvPicPr>
          <p:cNvPr id="37" name="Picture 36"/>
          <p:cNvPicPr/>
          <p:nvPr/>
        </p:nvPicPr>
        <p:blipFill>
          <a:blip r:embed="rId2"/>
          <a:stretch/>
        </p:blipFill>
        <p:spPr>
          <a:xfrm>
            <a:off x="2789280" y="188640"/>
            <a:ext cx="540360" cy="43128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4" name="PlaceHolder 2"/>
          <p:cNvSpPr>
            <a:spLocks noGrp="1"/>
          </p:cNvSpPr>
          <p:nvPr>
            <p:ph type="subTitle"/>
          </p:nvPr>
        </p:nvSpPr>
        <p:spPr>
          <a:xfrm>
            <a:off x="324000" y="176400"/>
            <a:ext cx="5471640" cy="456120"/>
          </a:xfrm>
          <a:prstGeom prst="rect">
            <a:avLst/>
          </a:prstGeom>
        </p:spPr>
        <p:txBody>
          <a:bodyPr lIns="0" tIns="0" rIns="0" bIns="0" anchor="ctr"/>
          <a:lstStyle/>
          <a:p>
            <a:pPr algn="ctr"/>
            <a:endParaRPr lang="nb-NO"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6" name="PlaceHolder 2"/>
          <p:cNvSpPr>
            <a:spLocks noGrp="1"/>
          </p:cNvSpPr>
          <p:nvPr>
            <p:ph type="body"/>
          </p:nvPr>
        </p:nvSpPr>
        <p:spPr>
          <a:xfrm>
            <a:off x="324000" y="188640"/>
            <a:ext cx="547164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48" name="PlaceHolder 2"/>
          <p:cNvSpPr>
            <a:spLocks noGrp="1"/>
          </p:cNvSpPr>
          <p:nvPr>
            <p:ph type="body"/>
          </p:nvPr>
        </p:nvSpPr>
        <p:spPr>
          <a:xfrm>
            <a:off x="32400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49" name="PlaceHolder 3"/>
          <p:cNvSpPr>
            <a:spLocks noGrp="1"/>
          </p:cNvSpPr>
          <p:nvPr>
            <p:ph type="body"/>
          </p:nvPr>
        </p:nvSpPr>
        <p:spPr>
          <a:xfrm>
            <a:off x="312804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1"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nb-NO"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3" name="PlaceHolder 2"/>
          <p:cNvSpPr>
            <a:spLocks noGrp="1"/>
          </p:cNvSpPr>
          <p:nvPr>
            <p:ph type="body"/>
          </p:nvPr>
        </p:nvSpPr>
        <p:spPr>
          <a:xfrm>
            <a:off x="32400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54" name="PlaceHolder 3"/>
          <p:cNvSpPr>
            <a:spLocks noGrp="1"/>
          </p:cNvSpPr>
          <p:nvPr>
            <p:ph type="body"/>
          </p:nvPr>
        </p:nvSpPr>
        <p:spPr>
          <a:xfrm>
            <a:off x="32400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55" name="PlaceHolder 4"/>
          <p:cNvSpPr>
            <a:spLocks noGrp="1"/>
          </p:cNvSpPr>
          <p:nvPr>
            <p:ph type="body"/>
          </p:nvPr>
        </p:nvSpPr>
        <p:spPr>
          <a:xfrm>
            <a:off x="312804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 name="PlaceHolder 2"/>
          <p:cNvSpPr>
            <a:spLocks noGrp="1"/>
          </p:cNvSpPr>
          <p:nvPr>
            <p:ph type="subTitle"/>
          </p:nvPr>
        </p:nvSpPr>
        <p:spPr>
          <a:xfrm>
            <a:off x="324000" y="176400"/>
            <a:ext cx="5471640" cy="456120"/>
          </a:xfrm>
          <a:prstGeom prst="rect">
            <a:avLst/>
          </a:prstGeom>
        </p:spPr>
        <p:txBody>
          <a:bodyPr lIns="0" tIns="0" rIns="0" bIns="0" anchor="ctr"/>
          <a:lstStyle/>
          <a:p>
            <a:pPr algn="ctr"/>
            <a:endParaRPr lang="nb-NO"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57" name="PlaceHolder 2"/>
          <p:cNvSpPr>
            <a:spLocks noGrp="1"/>
          </p:cNvSpPr>
          <p:nvPr>
            <p:ph type="body"/>
          </p:nvPr>
        </p:nvSpPr>
        <p:spPr>
          <a:xfrm>
            <a:off x="32400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58" name="PlaceHolder 3"/>
          <p:cNvSpPr>
            <a:spLocks noGrp="1"/>
          </p:cNvSpPr>
          <p:nvPr>
            <p:ph type="body"/>
          </p:nvPr>
        </p:nvSpPr>
        <p:spPr>
          <a:xfrm>
            <a:off x="312804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59" name="PlaceHolder 4"/>
          <p:cNvSpPr>
            <a:spLocks noGrp="1"/>
          </p:cNvSpPr>
          <p:nvPr>
            <p:ph type="body"/>
          </p:nvPr>
        </p:nvSpPr>
        <p:spPr>
          <a:xfrm>
            <a:off x="312804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1" name="PlaceHolder 2"/>
          <p:cNvSpPr>
            <a:spLocks noGrp="1"/>
          </p:cNvSpPr>
          <p:nvPr>
            <p:ph type="body"/>
          </p:nvPr>
        </p:nvSpPr>
        <p:spPr>
          <a:xfrm>
            <a:off x="32400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62" name="PlaceHolder 3"/>
          <p:cNvSpPr>
            <a:spLocks noGrp="1"/>
          </p:cNvSpPr>
          <p:nvPr>
            <p:ph type="body"/>
          </p:nvPr>
        </p:nvSpPr>
        <p:spPr>
          <a:xfrm>
            <a:off x="312804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63" name="PlaceHolder 4"/>
          <p:cNvSpPr>
            <a:spLocks noGrp="1"/>
          </p:cNvSpPr>
          <p:nvPr>
            <p:ph type="body"/>
          </p:nvPr>
        </p:nvSpPr>
        <p:spPr>
          <a:xfrm>
            <a:off x="324000" y="414000"/>
            <a:ext cx="547164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5" name="PlaceHolder 2"/>
          <p:cNvSpPr>
            <a:spLocks noGrp="1"/>
          </p:cNvSpPr>
          <p:nvPr>
            <p:ph type="body"/>
          </p:nvPr>
        </p:nvSpPr>
        <p:spPr>
          <a:xfrm>
            <a:off x="324000" y="188640"/>
            <a:ext cx="547164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66" name="PlaceHolder 3"/>
          <p:cNvSpPr>
            <a:spLocks noGrp="1"/>
          </p:cNvSpPr>
          <p:nvPr>
            <p:ph type="body"/>
          </p:nvPr>
        </p:nvSpPr>
        <p:spPr>
          <a:xfrm>
            <a:off x="324000" y="414000"/>
            <a:ext cx="547164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68" name="PlaceHolder 2"/>
          <p:cNvSpPr>
            <a:spLocks noGrp="1"/>
          </p:cNvSpPr>
          <p:nvPr>
            <p:ph type="body"/>
          </p:nvPr>
        </p:nvSpPr>
        <p:spPr>
          <a:xfrm>
            <a:off x="32400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69" name="PlaceHolder 3"/>
          <p:cNvSpPr>
            <a:spLocks noGrp="1"/>
          </p:cNvSpPr>
          <p:nvPr>
            <p:ph type="body"/>
          </p:nvPr>
        </p:nvSpPr>
        <p:spPr>
          <a:xfrm>
            <a:off x="312804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70" name="PlaceHolder 4"/>
          <p:cNvSpPr>
            <a:spLocks noGrp="1"/>
          </p:cNvSpPr>
          <p:nvPr>
            <p:ph type="body"/>
          </p:nvPr>
        </p:nvSpPr>
        <p:spPr>
          <a:xfrm>
            <a:off x="312804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71" name="PlaceHolder 5"/>
          <p:cNvSpPr>
            <a:spLocks noGrp="1"/>
          </p:cNvSpPr>
          <p:nvPr>
            <p:ph type="body"/>
          </p:nvPr>
        </p:nvSpPr>
        <p:spPr>
          <a:xfrm>
            <a:off x="32400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3" name="PlaceHolder 2"/>
          <p:cNvSpPr>
            <a:spLocks noGrp="1"/>
          </p:cNvSpPr>
          <p:nvPr>
            <p:ph type="body"/>
          </p:nvPr>
        </p:nvSpPr>
        <p:spPr>
          <a:xfrm>
            <a:off x="324000" y="188640"/>
            <a:ext cx="547164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74" name="PlaceHolder 3"/>
          <p:cNvSpPr>
            <a:spLocks noGrp="1"/>
          </p:cNvSpPr>
          <p:nvPr>
            <p:ph type="body"/>
          </p:nvPr>
        </p:nvSpPr>
        <p:spPr>
          <a:xfrm>
            <a:off x="324000" y="188640"/>
            <a:ext cx="547164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pic>
        <p:nvPicPr>
          <p:cNvPr id="75" name="Picture 74"/>
          <p:cNvPicPr/>
          <p:nvPr/>
        </p:nvPicPr>
        <p:blipFill>
          <a:blip r:embed="rId2"/>
          <a:stretch/>
        </p:blipFill>
        <p:spPr>
          <a:xfrm>
            <a:off x="2789280" y="188640"/>
            <a:ext cx="540360" cy="431280"/>
          </a:xfrm>
          <a:prstGeom prst="rect">
            <a:avLst/>
          </a:prstGeom>
          <a:ln>
            <a:noFill/>
          </a:ln>
        </p:spPr>
      </p:pic>
      <p:pic>
        <p:nvPicPr>
          <p:cNvPr id="76" name="Picture 75"/>
          <p:cNvPicPr/>
          <p:nvPr/>
        </p:nvPicPr>
        <p:blipFill>
          <a:blip r:embed="rId2"/>
          <a:stretch/>
        </p:blipFill>
        <p:spPr>
          <a:xfrm>
            <a:off x="2789280" y="188640"/>
            <a:ext cx="540360" cy="43128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216A2-0802-42A7-8762-867AE4AEBF2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024D1DA-4503-439C-BE61-CD2B202C37A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01341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7" name="PlaceHolder 2"/>
          <p:cNvSpPr>
            <a:spLocks noGrp="1"/>
          </p:cNvSpPr>
          <p:nvPr>
            <p:ph type="body"/>
          </p:nvPr>
        </p:nvSpPr>
        <p:spPr>
          <a:xfrm>
            <a:off x="324000" y="188640"/>
            <a:ext cx="547164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9" name="PlaceHolder 2"/>
          <p:cNvSpPr>
            <a:spLocks noGrp="1"/>
          </p:cNvSpPr>
          <p:nvPr>
            <p:ph type="body"/>
          </p:nvPr>
        </p:nvSpPr>
        <p:spPr>
          <a:xfrm>
            <a:off x="32400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10" name="PlaceHolder 3"/>
          <p:cNvSpPr>
            <a:spLocks noGrp="1"/>
          </p:cNvSpPr>
          <p:nvPr>
            <p:ph type="body"/>
          </p:nvPr>
        </p:nvSpPr>
        <p:spPr>
          <a:xfrm>
            <a:off x="312804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2" name="PlaceHolder 1"/>
          <p:cNvSpPr>
            <a:spLocks noGrp="1"/>
          </p:cNvSpPr>
          <p:nvPr>
            <p:ph type="subTitle"/>
          </p:nvPr>
        </p:nvSpPr>
        <p:spPr>
          <a:xfrm>
            <a:off x="457200" y="273600"/>
            <a:ext cx="8229240" cy="5307840"/>
          </a:xfrm>
          <a:prstGeom prst="rect">
            <a:avLst/>
          </a:prstGeom>
        </p:spPr>
        <p:txBody>
          <a:bodyPr lIns="0" tIns="0" rIns="0" bIns="0" anchor="ctr"/>
          <a:lstStyle/>
          <a:p>
            <a:pPr algn="ctr"/>
            <a:endParaRPr lang="nb-NO"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4" name="PlaceHolder 2"/>
          <p:cNvSpPr>
            <a:spLocks noGrp="1"/>
          </p:cNvSpPr>
          <p:nvPr>
            <p:ph type="body"/>
          </p:nvPr>
        </p:nvSpPr>
        <p:spPr>
          <a:xfrm>
            <a:off x="32400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15" name="PlaceHolder 3"/>
          <p:cNvSpPr>
            <a:spLocks noGrp="1"/>
          </p:cNvSpPr>
          <p:nvPr>
            <p:ph type="body"/>
          </p:nvPr>
        </p:nvSpPr>
        <p:spPr>
          <a:xfrm>
            <a:off x="32400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16" name="PlaceHolder 4"/>
          <p:cNvSpPr>
            <a:spLocks noGrp="1"/>
          </p:cNvSpPr>
          <p:nvPr>
            <p:ph type="body"/>
          </p:nvPr>
        </p:nvSpPr>
        <p:spPr>
          <a:xfrm>
            <a:off x="312804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18" name="PlaceHolder 2"/>
          <p:cNvSpPr>
            <a:spLocks noGrp="1"/>
          </p:cNvSpPr>
          <p:nvPr>
            <p:ph type="body"/>
          </p:nvPr>
        </p:nvSpPr>
        <p:spPr>
          <a:xfrm>
            <a:off x="324000" y="188640"/>
            <a:ext cx="2670120" cy="43128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19" name="PlaceHolder 3"/>
          <p:cNvSpPr>
            <a:spLocks noGrp="1"/>
          </p:cNvSpPr>
          <p:nvPr>
            <p:ph type="body"/>
          </p:nvPr>
        </p:nvSpPr>
        <p:spPr>
          <a:xfrm>
            <a:off x="312804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20" name="PlaceHolder 4"/>
          <p:cNvSpPr>
            <a:spLocks noGrp="1"/>
          </p:cNvSpPr>
          <p:nvPr>
            <p:ph type="body"/>
          </p:nvPr>
        </p:nvSpPr>
        <p:spPr>
          <a:xfrm>
            <a:off x="3128040" y="41400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457200" y="273600"/>
            <a:ext cx="8229240" cy="1144800"/>
          </a:xfrm>
          <a:prstGeom prst="rect">
            <a:avLst/>
          </a:prstGeom>
        </p:spPr>
        <p:txBody>
          <a:bodyPr lIns="0" tIns="0" rIns="0" bIns="0" anchor="ctr"/>
          <a:lstStyle/>
          <a:p>
            <a:endParaRPr lang="en-US" sz="1800" b="0" strike="noStrike" spc="-1">
              <a:solidFill>
                <a:srgbClr val="000000"/>
              </a:solidFill>
              <a:uFill>
                <a:solidFill>
                  <a:srgbClr val="FFFFFF"/>
                </a:solidFill>
              </a:uFill>
              <a:latin typeface="Calibri"/>
            </a:endParaRPr>
          </a:p>
        </p:txBody>
      </p:sp>
      <p:sp>
        <p:nvSpPr>
          <p:cNvPr id="22" name="PlaceHolder 2"/>
          <p:cNvSpPr>
            <a:spLocks noGrp="1"/>
          </p:cNvSpPr>
          <p:nvPr>
            <p:ph type="body"/>
          </p:nvPr>
        </p:nvSpPr>
        <p:spPr>
          <a:xfrm>
            <a:off x="32400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23" name="PlaceHolder 3"/>
          <p:cNvSpPr>
            <a:spLocks noGrp="1"/>
          </p:cNvSpPr>
          <p:nvPr>
            <p:ph type="body"/>
          </p:nvPr>
        </p:nvSpPr>
        <p:spPr>
          <a:xfrm>
            <a:off x="3128040" y="188640"/>
            <a:ext cx="267012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
        <p:nvSpPr>
          <p:cNvPr id="24" name="PlaceHolder 4"/>
          <p:cNvSpPr>
            <a:spLocks noGrp="1"/>
          </p:cNvSpPr>
          <p:nvPr>
            <p:ph type="body"/>
          </p:nvPr>
        </p:nvSpPr>
        <p:spPr>
          <a:xfrm>
            <a:off x="324000" y="414000"/>
            <a:ext cx="5471640" cy="205560"/>
          </a:xfrm>
          <a:prstGeom prst="rect">
            <a:avLst/>
          </a:prstGeom>
        </p:spPr>
        <p:txBody>
          <a:bodyPr lIns="0" tIns="0" rIns="0" bIns="0">
            <a:normAutofit/>
          </a:bodyPr>
          <a:lstStyle/>
          <a:p>
            <a:endParaRPr lang="en-US" sz="3200" b="0" strike="noStrike" spc="-1">
              <a:solidFill>
                <a:srgbClr val="000000"/>
              </a:solidFill>
              <a:uFill>
                <a:solidFill>
                  <a:srgbClr val="FFFFFF"/>
                </a:solidFill>
              </a:u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jpe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4" name="Picture 6"/>
          <p:cNvPicPr/>
          <p:nvPr/>
        </p:nvPicPr>
        <p:blipFill>
          <a:blip r:embed="rId14"/>
          <a:stretch/>
        </p:blipFill>
        <p:spPr>
          <a:xfrm>
            <a:off x="0" y="0"/>
            <a:ext cx="9143640" cy="6869520"/>
          </a:xfrm>
          <a:prstGeom prst="rect">
            <a:avLst/>
          </a:prstGeom>
          <a:ln>
            <a:noFill/>
          </a:ln>
        </p:spPr>
      </p:pic>
      <p:sp>
        <p:nvSpPr>
          <p:cNvPr id="5" name="PlaceHolder 1"/>
          <p:cNvSpPr>
            <a:spLocks noGrp="1"/>
          </p:cNvSpPr>
          <p:nvPr>
            <p:ph type="body"/>
          </p:nvPr>
        </p:nvSpPr>
        <p:spPr>
          <a:xfrm>
            <a:off x="1117440" y="3402720"/>
            <a:ext cx="6378120" cy="1106280"/>
          </a:xfrm>
          <a:prstGeom prst="rect">
            <a:avLst/>
          </a:prstGeom>
        </p:spPr>
        <p:txBody>
          <a:bodyPr lIns="90000" tIns="45000" rIns="90000" bIns="45000"/>
          <a:lstStyle/>
          <a:p>
            <a:pPr>
              <a:lnSpc>
                <a:spcPct val="100000"/>
              </a:lnSpc>
              <a:spcBef>
                <a:spcPts val="281"/>
              </a:spcBef>
            </a:pPr>
            <a:r>
              <a:rPr lang="en-US" sz="1400" b="0" strike="noStrike" spc="-1">
                <a:solidFill>
                  <a:srgbClr val="13272C"/>
                </a:solidFill>
                <a:uFill>
                  <a:solidFill>
                    <a:srgbClr val="FFFFFF"/>
                  </a:solidFill>
                </a:uFill>
                <a:latin typeface="Calibri"/>
              </a:rPr>
              <a:t>Names of the presenter(s): Thomas Jefferson, George Washington, John Adams, Betsy Ross, John Hamilton, Paul Revere, Benjamin Franklin</a:t>
            </a:r>
            <a:endParaRPr lang="en-US" sz="1400" b="0" strike="noStrike" spc="-1">
              <a:solidFill>
                <a:srgbClr val="000000"/>
              </a:solidFill>
              <a:uFill>
                <a:solidFill>
                  <a:srgbClr val="FFFFFF"/>
                </a:solidFill>
              </a:uFill>
              <a:latin typeface="Calibri"/>
            </a:endParaRPr>
          </a:p>
        </p:txBody>
      </p:sp>
      <p:sp>
        <p:nvSpPr>
          <p:cNvPr id="2" name="PlaceHolder 2"/>
          <p:cNvSpPr>
            <a:spLocks noGrp="1"/>
          </p:cNvSpPr>
          <p:nvPr>
            <p:ph type="body"/>
          </p:nvPr>
        </p:nvSpPr>
        <p:spPr>
          <a:xfrm>
            <a:off x="1117440" y="1916280"/>
            <a:ext cx="6378120" cy="1269720"/>
          </a:xfrm>
          <a:prstGeom prst="rect">
            <a:avLst/>
          </a:prstGeom>
        </p:spPr>
        <p:txBody>
          <a:bodyPr lIns="90000" tIns="45000" rIns="90000" bIns="45000"/>
          <a:lstStyle/>
          <a:p>
            <a:pPr>
              <a:lnSpc>
                <a:spcPct val="100000"/>
              </a:lnSpc>
              <a:spcBef>
                <a:spcPts val="400"/>
              </a:spcBef>
            </a:pPr>
            <a:r>
              <a:rPr lang="en-US" sz="2000" b="0" strike="noStrike" spc="-1">
                <a:solidFill>
                  <a:srgbClr val="000000"/>
                </a:solidFill>
                <a:uFill>
                  <a:solidFill>
                    <a:srgbClr val="FFFFFF"/>
                  </a:solidFill>
                </a:uFill>
                <a:latin typeface="Arvo"/>
              </a:rPr>
              <a:t>Type in the name of your talk. You can have up to four lines. Type in the name of your talk. You can have up to four lines. Type in the name of your talk. You can have up to three lines.</a:t>
            </a:r>
            <a:endParaRPr lang="en-US" sz="2000" b="0" strike="noStrike" spc="-1">
              <a:solidFill>
                <a:srgbClr val="000000"/>
              </a:solidFill>
              <a:uFill>
                <a:solidFill>
                  <a:srgbClr val="FFFFFF"/>
                </a:solidFill>
              </a:uFill>
              <a:latin typeface="Calibri"/>
            </a:endParaRPr>
          </a:p>
          <a:p>
            <a:pPr>
              <a:lnSpc>
                <a:spcPct val="100000"/>
              </a:lnSpc>
              <a:spcBef>
                <a:spcPts val="400"/>
              </a:spcBef>
            </a:pPr>
            <a:endParaRPr lang="en-US" sz="2000" b="0" strike="noStrike" spc="-1">
              <a:solidFill>
                <a:srgbClr val="000000"/>
              </a:solidFill>
              <a:uFill>
                <a:solidFill>
                  <a:srgbClr val="FFFFFF"/>
                </a:solidFill>
              </a:uFill>
              <a:latin typeface="Calibri"/>
            </a:endParaRPr>
          </a:p>
          <a:p>
            <a:pPr>
              <a:lnSpc>
                <a:spcPct val="100000"/>
              </a:lnSpc>
              <a:spcBef>
                <a:spcPts val="400"/>
              </a:spcBef>
            </a:pPr>
            <a:endParaRPr lang="en-US" sz="2000" b="0" strike="noStrike" spc="-1">
              <a:solidFill>
                <a:srgbClr val="000000"/>
              </a:solidFill>
              <a:uFill>
                <a:solidFill>
                  <a:srgbClr val="FFFFFF"/>
                </a:solidFill>
              </a:uFill>
              <a:latin typeface="Calibri"/>
            </a:endParaRPr>
          </a:p>
        </p:txBody>
      </p:sp>
      <p:sp>
        <p:nvSpPr>
          <p:cNvPr id="3" name="PlaceHolder 3"/>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38" name="Picture 6"/>
          <p:cNvPicPr/>
          <p:nvPr/>
        </p:nvPicPr>
        <p:blipFill>
          <a:blip r:embed="rId15"/>
          <a:stretch/>
        </p:blipFill>
        <p:spPr>
          <a:xfrm>
            <a:off x="-145080" y="0"/>
            <a:ext cx="9143640" cy="6869520"/>
          </a:xfrm>
          <a:prstGeom prst="rect">
            <a:avLst/>
          </a:prstGeom>
          <a:ln>
            <a:noFill/>
          </a:ln>
        </p:spPr>
      </p:pic>
      <p:sp>
        <p:nvSpPr>
          <p:cNvPr id="39" name="PlaceHolder 1"/>
          <p:cNvSpPr>
            <a:spLocks noGrp="1"/>
          </p:cNvSpPr>
          <p:nvPr>
            <p:ph type="body"/>
          </p:nvPr>
        </p:nvSpPr>
        <p:spPr>
          <a:xfrm>
            <a:off x="324000" y="188640"/>
            <a:ext cx="5471640" cy="431280"/>
          </a:xfrm>
          <a:prstGeom prst="rect">
            <a:avLst/>
          </a:prstGeom>
        </p:spPr>
        <p:txBody>
          <a:bodyPr lIns="90000" tIns="45000" rIns="90000" bIns="45000"/>
          <a:lstStyle/>
          <a:p>
            <a:pPr>
              <a:lnSpc>
                <a:spcPct val="100000"/>
              </a:lnSpc>
              <a:spcBef>
                <a:spcPts val="241"/>
              </a:spcBef>
            </a:pPr>
            <a:r>
              <a:rPr lang="en-US" sz="1200" b="0" strike="noStrike" spc="-1">
                <a:solidFill>
                  <a:srgbClr val="660066"/>
                </a:solidFill>
                <a:uFill>
                  <a:solidFill>
                    <a:srgbClr val="FFFFFF"/>
                  </a:solidFill>
                </a:uFill>
                <a:latin typeface="Arvo"/>
              </a:rPr>
              <a:t>An abbreviated version of the title of the talk…</a:t>
            </a:r>
            <a:endParaRPr lang="en-US" sz="1200" b="0" strike="noStrike" spc="-1">
              <a:solidFill>
                <a:srgbClr val="000000"/>
              </a:solidFill>
              <a:uFill>
                <a:solidFill>
                  <a:srgbClr val="FFFFFF"/>
                </a:solidFill>
              </a:uFill>
              <a:latin typeface="Calibri"/>
            </a:endParaRPr>
          </a:p>
        </p:txBody>
      </p:sp>
      <p:sp>
        <p:nvSpPr>
          <p:cNvPr id="40" name="PlaceHolder 2"/>
          <p:cNvSpPr>
            <a:spLocks noGrp="1"/>
          </p:cNvSpPr>
          <p:nvPr>
            <p:ph type="body"/>
          </p:nvPr>
        </p:nvSpPr>
        <p:spPr>
          <a:xfrm>
            <a:off x="539640" y="1197000"/>
            <a:ext cx="7200720" cy="502920"/>
          </a:xfrm>
          <a:prstGeom prst="rect">
            <a:avLst/>
          </a:prstGeom>
        </p:spPr>
        <p:txBody>
          <a:bodyPr lIns="90000" tIns="45000" rIns="90000" bIns="45000"/>
          <a:lstStyle/>
          <a:p>
            <a:pPr>
              <a:lnSpc>
                <a:spcPct val="100000"/>
              </a:lnSpc>
              <a:spcBef>
                <a:spcPts val="320"/>
              </a:spcBef>
            </a:pPr>
            <a:r>
              <a:rPr lang="en-US" sz="1600" b="0" strike="noStrike" spc="-1">
                <a:solidFill>
                  <a:srgbClr val="000000"/>
                </a:solidFill>
                <a:uFill>
                  <a:solidFill>
                    <a:srgbClr val="FFFFFF"/>
                  </a:solidFill>
                </a:uFill>
                <a:latin typeface="Arvo"/>
              </a:rPr>
              <a:t>Header for the page</a:t>
            </a:r>
            <a:endParaRPr lang="en-US" sz="1600" b="0" strike="noStrike" spc="-1">
              <a:solidFill>
                <a:srgbClr val="000000"/>
              </a:solidFill>
              <a:uFill>
                <a:solidFill>
                  <a:srgbClr val="FFFFFF"/>
                </a:solidFill>
              </a:uFill>
              <a:latin typeface="Calibri"/>
            </a:endParaRPr>
          </a:p>
        </p:txBody>
      </p:sp>
      <p:sp>
        <p:nvSpPr>
          <p:cNvPr id="41" name="PlaceHolder 3"/>
          <p:cNvSpPr>
            <a:spLocks noGrp="1"/>
          </p:cNvSpPr>
          <p:nvPr>
            <p:ph type="body"/>
          </p:nvPr>
        </p:nvSpPr>
        <p:spPr>
          <a:xfrm>
            <a:off x="539640" y="1700640"/>
            <a:ext cx="7200720" cy="3168360"/>
          </a:xfrm>
          <a:prstGeom prst="rect">
            <a:avLst/>
          </a:prstGeom>
        </p:spPr>
        <p:txBody>
          <a:bodyPr lIns="90000" tIns="45000" rIns="90000" bIns="45000"/>
          <a:lstStyle/>
          <a:p>
            <a:pPr marL="343080" indent="-342720">
              <a:lnSpc>
                <a:spcPct val="100000"/>
              </a:lnSpc>
              <a:spcBef>
                <a:spcPts val="281"/>
              </a:spcBef>
              <a:buClr>
                <a:srgbClr val="13272C"/>
              </a:buClr>
              <a:buSzPct val="130000"/>
              <a:buFont typeface="Arial"/>
              <a:buChar char="•"/>
            </a:pPr>
            <a:r>
              <a:rPr lang="en-US" sz="1400" b="0" strike="noStrike" spc="-1">
                <a:solidFill>
                  <a:srgbClr val="13272C"/>
                </a:solidFill>
                <a:uFill>
                  <a:solidFill>
                    <a:srgbClr val="FFFFFF"/>
                  </a:solidFill>
                </a:uFill>
                <a:latin typeface="Arial"/>
              </a:rPr>
              <a:t>Subhead: In September, Ms. Nyad completed a two-day, two-night swim that covered a 110-mile route from Cuba to Florida, making her the first person to do so without a protective shark cage. </a:t>
            </a:r>
            <a:endParaRPr lang="en-US" sz="1400" b="0" strike="noStrike" spc="-1">
              <a:solidFill>
                <a:srgbClr val="000000"/>
              </a:solidFill>
              <a:uFill>
                <a:solidFill>
                  <a:srgbClr val="FFFFFF"/>
                </a:solidFill>
              </a:uFill>
              <a:latin typeface="Calibri"/>
            </a:endParaRPr>
          </a:p>
          <a:p>
            <a:pPr>
              <a:lnSpc>
                <a:spcPct val="100000"/>
              </a:lnSpc>
              <a:spcBef>
                <a:spcPts val="261"/>
              </a:spcBef>
            </a:pPr>
            <a:endParaRPr lang="en-US" sz="1400" b="0" strike="noStrike" spc="-1">
              <a:solidFill>
                <a:srgbClr val="000000"/>
              </a:solidFill>
              <a:uFill>
                <a:solidFill>
                  <a:srgbClr val="FFFFFF"/>
                </a:solidFill>
              </a:uFill>
              <a:latin typeface="Calibri"/>
            </a:endParaRPr>
          </a:p>
          <a:p>
            <a:pPr marL="343080" indent="-342720">
              <a:lnSpc>
                <a:spcPct val="100000"/>
              </a:lnSpc>
              <a:spcBef>
                <a:spcPts val="281"/>
              </a:spcBef>
              <a:buClr>
                <a:srgbClr val="13272C"/>
              </a:buClr>
              <a:buSzPct val="130000"/>
              <a:buFont typeface="Arial"/>
              <a:buChar char="•"/>
            </a:pPr>
            <a:r>
              <a:rPr lang="en-US" sz="1400" b="0" strike="noStrike" spc="-1">
                <a:solidFill>
                  <a:srgbClr val="13272C"/>
                </a:solidFill>
                <a:uFill>
                  <a:solidFill>
                    <a:srgbClr val="FFFFFF"/>
                  </a:solidFill>
                </a:uFill>
                <a:latin typeface="Arial"/>
              </a:rPr>
              <a:t>Subhead: In September, Ms. Nyad completed a two-day, two-night swim that covered a 110-mile route from Cuba to Florida, making her the first person to do so without a protective shark cage. </a:t>
            </a:r>
            <a:endParaRPr lang="en-US" sz="1400" b="0" strike="noStrike" spc="-1">
              <a:solidFill>
                <a:srgbClr val="000000"/>
              </a:solidFill>
              <a:uFill>
                <a:solidFill>
                  <a:srgbClr val="FFFFFF"/>
                </a:solidFill>
              </a:uFill>
              <a:latin typeface="Calibri"/>
            </a:endParaRPr>
          </a:p>
          <a:p>
            <a:pPr>
              <a:lnSpc>
                <a:spcPct val="100000"/>
              </a:lnSpc>
              <a:spcBef>
                <a:spcPts val="281"/>
              </a:spcBef>
            </a:pPr>
            <a:endParaRPr lang="en-US" sz="1400" b="0" strike="noStrike" spc="-1">
              <a:solidFill>
                <a:srgbClr val="000000"/>
              </a:solidFill>
              <a:uFill>
                <a:solidFill>
                  <a:srgbClr val="FFFFFF"/>
                </a:solidFill>
              </a:uFill>
              <a:latin typeface="Calibri"/>
            </a:endParaRPr>
          </a:p>
        </p:txBody>
      </p:sp>
      <p:sp>
        <p:nvSpPr>
          <p:cNvPr id="42" name="PlaceHolder 4"/>
          <p:cNvSpPr>
            <a:spLocks noGrp="1"/>
          </p:cNvSpPr>
          <p:nvPr>
            <p:ph type="title"/>
          </p:nvPr>
        </p:nvSpPr>
        <p:spPr>
          <a:xfrm>
            <a:off x="457200" y="273600"/>
            <a:ext cx="8229240" cy="1144800"/>
          </a:xfrm>
          <a:prstGeom prst="rect">
            <a:avLst/>
          </a:prstGeom>
        </p:spPr>
        <p:txBody>
          <a:bodyPr lIns="0" tIns="0" rIns="0" bIns="0" anchor="ctr"/>
          <a:lstStyle/>
          <a:p>
            <a:r>
              <a:rPr lang="en-US" sz="1800" b="0" strike="noStrike" spc="-1">
                <a:solidFill>
                  <a:srgbClr val="000000"/>
                </a:solidFill>
                <a:uFill>
                  <a:solidFill>
                    <a:srgbClr val="FFFFFF"/>
                  </a:solidFill>
                </a:uFill>
                <a:latin typeface="Calibri"/>
              </a:rPr>
              <a:t>Click to edit the title text format</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image" Target="../media/image5.png"/><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Shape 1"/>
          <p:cNvSpPr txBox="1"/>
          <p:nvPr/>
        </p:nvSpPr>
        <p:spPr>
          <a:xfrm>
            <a:off x="1134917" y="3429000"/>
            <a:ext cx="6874166" cy="2272389"/>
          </a:xfrm>
          <a:prstGeom prst="rect">
            <a:avLst/>
          </a:prstGeom>
          <a:noFill/>
          <a:ln>
            <a:noFill/>
          </a:ln>
        </p:spPr>
        <p:txBody>
          <a:bodyPr lIns="90000" tIns="45000" rIns="90000" bIns="45000"/>
          <a:lstStyle/>
          <a:p>
            <a:pPr algn="ctr" rtl="0"/>
            <a:r>
              <a:rPr lang="en-GB" sz="1600" dirty="0">
                <a:effectLst/>
                <a:latin typeface="Times New Roman" panose="02020603050405020304" pitchFamily="18" charset="0"/>
                <a:cs typeface="Times New Roman" panose="02020603050405020304" pitchFamily="18" charset="0"/>
              </a:rPr>
              <a:t>E.M. Babu1, </a:t>
            </a:r>
            <a:r>
              <a:rPr lang="en-GB" sz="1600" dirty="0" err="1">
                <a:effectLst/>
                <a:latin typeface="Times New Roman" panose="02020603050405020304" pitchFamily="18" charset="0"/>
                <a:cs typeface="Times New Roman" panose="02020603050405020304" pitchFamily="18" charset="0"/>
              </a:rPr>
              <a:t>H.Nesse</a:t>
            </a:r>
            <a:r>
              <a:rPr lang="en-GB" sz="1600" dirty="0">
                <a:effectLst/>
                <a:latin typeface="Times New Roman" panose="02020603050405020304" pitchFamily="18" charset="0"/>
                <a:cs typeface="Times New Roman" panose="02020603050405020304" pitchFamily="18" charset="0"/>
              </a:rPr>
              <a:t> Tyssøy1, C. Smith-Johnsen1, V. Maliniemi1, J.A.</a:t>
            </a:r>
            <a:br>
              <a:rPr lang="en-GB" sz="1600" dirty="0">
                <a:effectLst/>
                <a:latin typeface="Times New Roman" panose="02020603050405020304" pitchFamily="18" charset="0"/>
                <a:cs typeface="Times New Roman" panose="02020603050405020304" pitchFamily="18" charset="0"/>
              </a:rPr>
            </a:br>
            <a:r>
              <a:rPr lang="en-GB" sz="1600" dirty="0">
                <a:effectLst/>
                <a:latin typeface="Times New Roman" panose="02020603050405020304" pitchFamily="18" charset="0"/>
                <a:cs typeface="Times New Roman" panose="02020603050405020304" pitchFamily="18" charset="0"/>
              </a:rPr>
              <a:t>Salice1, R.M. Millan2,and I.G. Richardson3,4</a:t>
            </a:r>
          </a:p>
          <a:p>
            <a:pPr algn="ctr" rtl="0"/>
            <a:br>
              <a:rPr lang="en-GB" sz="1400" dirty="0">
                <a:effectLst/>
                <a:latin typeface="Times New Roman" panose="02020603050405020304" pitchFamily="18" charset="0"/>
                <a:cs typeface="Times New Roman" panose="02020603050405020304" pitchFamily="18" charset="0"/>
              </a:rPr>
            </a:br>
            <a:br>
              <a:rPr lang="en-GB" sz="1400" dirty="0">
                <a:effectLst/>
                <a:latin typeface="Times New Roman" panose="02020603050405020304" pitchFamily="18" charset="0"/>
                <a:cs typeface="Times New Roman" panose="02020603050405020304" pitchFamily="18" charset="0"/>
              </a:rPr>
            </a:br>
            <a:r>
              <a:rPr lang="en-GB" sz="1400" dirty="0">
                <a:effectLst/>
                <a:latin typeface="Times New Roman" panose="02020603050405020304" pitchFamily="18" charset="0"/>
                <a:cs typeface="Times New Roman" panose="02020603050405020304" pitchFamily="18" charset="0"/>
              </a:rPr>
              <a:t>1Birkeland Centre for Space Science, Department of Physics and Technology, University of Bergen, Bergen, Norway</a:t>
            </a:r>
            <a:br>
              <a:rPr lang="en-GB" sz="1400" dirty="0">
                <a:effectLst/>
                <a:latin typeface="Times New Roman" panose="02020603050405020304" pitchFamily="18" charset="0"/>
                <a:cs typeface="Times New Roman" panose="02020603050405020304" pitchFamily="18" charset="0"/>
              </a:rPr>
            </a:br>
            <a:r>
              <a:rPr lang="en-GB" sz="1400" dirty="0">
                <a:effectLst/>
                <a:latin typeface="Times New Roman" panose="02020603050405020304" pitchFamily="18" charset="0"/>
                <a:cs typeface="Times New Roman" panose="02020603050405020304" pitchFamily="18" charset="0"/>
              </a:rPr>
              <a:t>2Department of Physics and Astronomy, Dartmouth College, Hanover, New Hampshire, USA</a:t>
            </a:r>
            <a:br>
              <a:rPr lang="en-GB" sz="1400" dirty="0">
                <a:effectLst/>
                <a:latin typeface="Times New Roman" panose="02020603050405020304" pitchFamily="18" charset="0"/>
                <a:cs typeface="Times New Roman" panose="02020603050405020304" pitchFamily="18" charset="0"/>
              </a:rPr>
            </a:br>
            <a:r>
              <a:rPr lang="en-GB" sz="1400" dirty="0">
                <a:effectLst/>
                <a:latin typeface="Times New Roman" panose="02020603050405020304" pitchFamily="18" charset="0"/>
                <a:cs typeface="Times New Roman" panose="02020603050405020304" pitchFamily="18" charset="0"/>
              </a:rPr>
              <a:t>3Heliophysics Science Division, NASA Goddard Space Flight </a:t>
            </a:r>
            <a:r>
              <a:rPr lang="en-GB" sz="1400" dirty="0" err="1">
                <a:effectLst/>
                <a:latin typeface="Times New Roman" panose="02020603050405020304" pitchFamily="18" charset="0"/>
                <a:cs typeface="Times New Roman" panose="02020603050405020304" pitchFamily="18" charset="0"/>
              </a:rPr>
              <a:t>Center</a:t>
            </a:r>
            <a:r>
              <a:rPr lang="en-GB" sz="1400" dirty="0">
                <a:effectLst/>
                <a:latin typeface="Times New Roman" panose="02020603050405020304" pitchFamily="18" charset="0"/>
                <a:cs typeface="Times New Roman" panose="02020603050405020304" pitchFamily="18" charset="0"/>
              </a:rPr>
              <a:t>, Greenbelt, MD 20771, USA</a:t>
            </a:r>
            <a:br>
              <a:rPr lang="en-GB" sz="1400" dirty="0">
                <a:effectLst/>
                <a:latin typeface="Times New Roman" panose="02020603050405020304" pitchFamily="18" charset="0"/>
                <a:cs typeface="Times New Roman" panose="02020603050405020304" pitchFamily="18" charset="0"/>
              </a:rPr>
            </a:br>
            <a:r>
              <a:rPr lang="en-GB" sz="1400" dirty="0">
                <a:effectLst/>
                <a:latin typeface="Times New Roman" panose="02020603050405020304" pitchFamily="18" charset="0"/>
                <a:cs typeface="Times New Roman" panose="02020603050405020304" pitchFamily="18" charset="0"/>
              </a:rPr>
              <a:t>4Department of Astronomy, University of Maryland, College Park, MD 20742, USA</a:t>
            </a:r>
            <a:br>
              <a:rPr lang="en-GB" sz="1400" dirty="0">
                <a:effectLst/>
                <a:latin typeface="Times New Roman" panose="02020603050405020304" pitchFamily="18" charset="0"/>
                <a:cs typeface="Times New Roman" panose="02020603050405020304" pitchFamily="18" charset="0"/>
              </a:rPr>
            </a:br>
            <a:endParaRPr lang="en-GB" sz="1400" dirty="0">
              <a:effectLst/>
              <a:latin typeface="Times New Roman" panose="02020603050405020304" pitchFamily="18" charset="0"/>
              <a:cs typeface="Times New Roman" panose="02020603050405020304" pitchFamily="18" charset="0"/>
            </a:endParaRPr>
          </a:p>
        </p:txBody>
      </p:sp>
      <p:sp>
        <p:nvSpPr>
          <p:cNvPr id="118" name="TextShape 2"/>
          <p:cNvSpPr txBox="1"/>
          <p:nvPr/>
        </p:nvSpPr>
        <p:spPr>
          <a:xfrm>
            <a:off x="0" y="1579115"/>
            <a:ext cx="9144000" cy="1269720"/>
          </a:xfrm>
          <a:prstGeom prst="rect">
            <a:avLst/>
          </a:prstGeom>
          <a:noFill/>
          <a:ln>
            <a:noFill/>
          </a:ln>
        </p:spPr>
        <p:txBody>
          <a:bodyPr lIns="90000" tIns="45000" rIns="90000" bIns="45000"/>
          <a:lstStyle/>
          <a:p>
            <a:pPr algn="ctr"/>
            <a:r>
              <a:rPr lang="en-US" sz="3200" dirty="0">
                <a:latin typeface="Times New Roman" panose="02020603050405020304" pitchFamily="18" charset="0"/>
                <a:cs typeface="Times New Roman" panose="02020603050405020304" pitchFamily="18" charset="0"/>
              </a:rPr>
              <a:t>Determining the latitudinal extent of Energetic Electron Precipitation</a:t>
            </a:r>
            <a:endParaRPr lang="en-US" sz="32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10;&#10;Description automatically generated">
            <a:extLst>
              <a:ext uri="{FF2B5EF4-FFF2-40B4-BE49-F238E27FC236}">
                <a16:creationId xmlns:a16="http://schemas.microsoft.com/office/drawing/2014/main" id="{B2F5509B-03A3-4F73-931B-CD600496B3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865" y="1716066"/>
            <a:ext cx="8822813" cy="4279619"/>
          </a:xfrm>
          <a:prstGeom prst="rect">
            <a:avLst/>
          </a:prstGeom>
        </p:spPr>
      </p:pic>
    </p:spTree>
    <p:extLst>
      <p:ext uri="{BB962C8B-B14F-4D97-AF65-F5344CB8AC3E}">
        <p14:creationId xmlns:p14="http://schemas.microsoft.com/office/powerpoint/2010/main" val="2798157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hart, scatter chart&#10;&#10;Description automatically generated">
            <a:extLst>
              <a:ext uri="{FF2B5EF4-FFF2-40B4-BE49-F238E27FC236}">
                <a16:creationId xmlns:a16="http://schemas.microsoft.com/office/drawing/2014/main" id="{68DBBF45-98CA-434C-957F-6465B3BBE39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84" y="1683730"/>
            <a:ext cx="8801832" cy="4284016"/>
          </a:xfrm>
          <a:prstGeom prst="rect">
            <a:avLst/>
          </a:prstGeom>
        </p:spPr>
      </p:pic>
    </p:spTree>
    <p:extLst>
      <p:ext uri="{BB962C8B-B14F-4D97-AF65-F5344CB8AC3E}">
        <p14:creationId xmlns:p14="http://schemas.microsoft.com/office/powerpoint/2010/main" val="1609193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75B9D8-8F02-4921-B788-B036617EB35F}"/>
              </a:ext>
            </a:extLst>
          </p:cNvPr>
          <p:cNvSpPr>
            <a:spLocks noGrp="1"/>
          </p:cNvSpPr>
          <p:nvPr>
            <p:ph type="subTitle"/>
          </p:nvPr>
        </p:nvSpPr>
        <p:spPr>
          <a:xfrm>
            <a:off x="3475662" y="857953"/>
            <a:ext cx="2317936" cy="456120"/>
          </a:xfrm>
        </p:spPr>
        <p:txBody>
          <a:bodyPr/>
          <a:lstStyle/>
          <a:p>
            <a:pPr marL="0" indent="0">
              <a:buNone/>
            </a:pPr>
            <a:r>
              <a:rPr lang="en-US" sz="2400" dirty="0">
                <a:latin typeface="Times New Roman" panose="02020603050405020304" pitchFamily="18" charset="0"/>
                <a:cs typeface="Times New Roman" panose="02020603050405020304" pitchFamily="18" charset="0"/>
              </a:rPr>
              <a:t>MLT variability</a:t>
            </a:r>
            <a:endParaRPr lang="en-GB" sz="2400" dirty="0">
              <a:latin typeface="Times New Roman" panose="02020603050405020304" pitchFamily="18" charset="0"/>
              <a:cs typeface="Times New Roman" panose="02020603050405020304" pitchFamily="18" charset="0"/>
            </a:endParaRPr>
          </a:p>
        </p:txBody>
      </p:sp>
      <p:pic>
        <p:nvPicPr>
          <p:cNvPr id="4" name="Picture 3" descr="Application&#10;&#10;Description automatically generated with low confidence">
            <a:extLst>
              <a:ext uri="{FF2B5EF4-FFF2-40B4-BE49-F238E27FC236}">
                <a16:creationId xmlns:a16="http://schemas.microsoft.com/office/drawing/2014/main" id="{499FBB8B-9930-4699-9BB1-F11E9D8202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260" y="1513548"/>
            <a:ext cx="9018740" cy="5026148"/>
          </a:xfrm>
          <a:prstGeom prst="rect">
            <a:avLst/>
          </a:prstGeom>
        </p:spPr>
      </p:pic>
    </p:spTree>
    <p:extLst>
      <p:ext uri="{BB962C8B-B14F-4D97-AF65-F5344CB8AC3E}">
        <p14:creationId xmlns:p14="http://schemas.microsoft.com/office/powerpoint/2010/main" val="3245672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C75B9D8-8F02-4921-B788-B036617EB35F}"/>
              </a:ext>
            </a:extLst>
          </p:cNvPr>
          <p:cNvSpPr>
            <a:spLocks noGrp="1"/>
          </p:cNvSpPr>
          <p:nvPr>
            <p:ph type="subTitle"/>
          </p:nvPr>
        </p:nvSpPr>
        <p:spPr>
          <a:xfrm>
            <a:off x="727399" y="1122268"/>
            <a:ext cx="7689198" cy="456120"/>
          </a:xfrm>
        </p:spPr>
        <p:txBody>
          <a:bodyPr/>
          <a:lstStyle/>
          <a:p>
            <a:pPr marL="0" indent="0">
              <a:buNone/>
            </a:pPr>
            <a:r>
              <a:rPr lang="en-US" sz="2400" dirty="0">
                <a:latin typeface="Times New Roman" panose="02020603050405020304" pitchFamily="18" charset="0"/>
                <a:cs typeface="Times New Roman" panose="02020603050405020304" pitchFamily="18" charset="0"/>
              </a:rPr>
              <a:t>Comparison with </a:t>
            </a:r>
            <a:r>
              <a:rPr lang="da-DK" sz="2400" b="1" dirty="0">
                <a:latin typeface="Times New Roman" panose="02020603050405020304" pitchFamily="18" charset="0"/>
                <a:cs typeface="Times New Roman" panose="02020603050405020304" pitchFamily="18" charset="0"/>
              </a:rPr>
              <a:t>Moldwin et al. (2002)</a:t>
            </a:r>
            <a:r>
              <a:rPr lang="da-DK" sz="2400" dirty="0">
                <a:latin typeface="Times New Roman" panose="02020603050405020304" pitchFamily="18" charset="0"/>
                <a:cs typeface="Times New Roman" panose="02020603050405020304" pitchFamily="18" charset="0"/>
              </a:rPr>
              <a:t>’s plasmapause model</a:t>
            </a:r>
            <a:endParaRPr lang="en-GB" sz="2400" dirty="0">
              <a:latin typeface="Times New Roman" panose="02020603050405020304" pitchFamily="18" charset="0"/>
              <a:cs typeface="Times New Roman" panose="02020603050405020304" pitchFamily="18" charset="0"/>
            </a:endParaRPr>
          </a:p>
        </p:txBody>
      </p:sp>
      <p:pic>
        <p:nvPicPr>
          <p:cNvPr id="5" name="Picture 4" descr="Chart, scatter chart&#10;&#10;Description automatically generated">
            <a:extLst>
              <a:ext uri="{FF2B5EF4-FFF2-40B4-BE49-F238E27FC236}">
                <a16:creationId xmlns:a16="http://schemas.microsoft.com/office/drawing/2014/main" id="{359A7BDB-4BE0-4117-B1F4-4A1DED5BD04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082" y="2006580"/>
            <a:ext cx="8801833" cy="2844840"/>
          </a:xfrm>
          <a:prstGeom prst="rect">
            <a:avLst/>
          </a:prstGeom>
        </p:spPr>
      </p:pic>
    </p:spTree>
    <p:extLst>
      <p:ext uri="{BB962C8B-B14F-4D97-AF65-F5344CB8AC3E}">
        <p14:creationId xmlns:p14="http://schemas.microsoft.com/office/powerpoint/2010/main" val="18802340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C255352-F30C-48F9-8ECC-73BEC6E79EF3}"/>
              </a:ext>
            </a:extLst>
          </p:cNvPr>
          <p:cNvSpPr>
            <a:spLocks noGrp="1"/>
          </p:cNvSpPr>
          <p:nvPr>
            <p:ph type="subTitle"/>
          </p:nvPr>
        </p:nvSpPr>
        <p:spPr>
          <a:xfrm>
            <a:off x="3656760" y="1215309"/>
            <a:ext cx="1830477" cy="456120"/>
          </a:xfrm>
        </p:spPr>
        <p:txBody>
          <a:bodyPr/>
          <a:lstStyle/>
          <a:p>
            <a:pPr marL="0" indent="0">
              <a:buNone/>
            </a:pPr>
            <a:r>
              <a:rPr lang="en-US" sz="2800" dirty="0">
                <a:latin typeface="Times New Roman" panose="02020603050405020304" pitchFamily="18" charset="0"/>
                <a:cs typeface="Times New Roman" panose="02020603050405020304" pitchFamily="18" charset="0"/>
              </a:rPr>
              <a:t>Conclusion</a:t>
            </a:r>
            <a:endParaRPr lang="en-GB" sz="2800" dirty="0">
              <a:latin typeface="Times New Roman" panose="02020603050405020304" pitchFamily="18" charset="0"/>
              <a:cs typeface="Times New Roman" panose="02020603050405020304" pitchFamily="18" charset="0"/>
            </a:endParaRPr>
          </a:p>
        </p:txBody>
      </p:sp>
      <p:sp>
        <p:nvSpPr>
          <p:cNvPr id="4" name="Subtitle 2">
            <a:extLst>
              <a:ext uri="{FF2B5EF4-FFF2-40B4-BE49-F238E27FC236}">
                <a16:creationId xmlns:a16="http://schemas.microsoft.com/office/drawing/2014/main" id="{EA9C9B35-1964-462F-B1EF-0A89FD7DF841}"/>
              </a:ext>
            </a:extLst>
          </p:cNvPr>
          <p:cNvSpPr txBox="1">
            <a:spLocks/>
          </p:cNvSpPr>
          <p:nvPr/>
        </p:nvSpPr>
        <p:spPr>
          <a:xfrm>
            <a:off x="657926" y="1443369"/>
            <a:ext cx="7828143" cy="3971261"/>
          </a:xfrm>
          <a:prstGeom prst="rect">
            <a:avLst/>
          </a:prstGeom>
        </p:spPr>
        <p:txBody>
          <a:bodyPr lIns="0" tIns="0" rIns="0" bIns="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 equatorward extent of </a:t>
            </a:r>
            <a:r>
              <a:rPr lang="en-GB" sz="2000" b="1" dirty="0">
                <a:latin typeface="Times New Roman" panose="02020603050405020304" pitchFamily="18" charset="0"/>
                <a:cs typeface="Times New Roman" panose="02020603050405020304" pitchFamily="18" charset="0"/>
              </a:rPr>
              <a:t>43-1000 keV </a:t>
            </a:r>
            <a:r>
              <a:rPr lang="en-GB" sz="2000" dirty="0">
                <a:latin typeface="Times New Roman" panose="02020603050405020304" pitchFamily="18" charset="0"/>
                <a:cs typeface="Times New Roman" panose="02020603050405020304" pitchFamily="18" charset="0"/>
              </a:rPr>
              <a:t>electron precipitation is best correlated with the </a:t>
            </a:r>
            <a:r>
              <a:rPr lang="en-GB" sz="2000" b="1" dirty="0">
                <a:latin typeface="Times New Roman" panose="02020603050405020304" pitchFamily="18" charset="0"/>
                <a:cs typeface="Times New Roman" panose="02020603050405020304" pitchFamily="18" charset="0"/>
              </a:rPr>
              <a:t>pressure corrected </a:t>
            </a:r>
            <a:r>
              <a:rPr lang="en-GB" sz="2000" b="1" dirty="0" err="1">
                <a:latin typeface="Times New Roman" panose="02020603050405020304" pitchFamily="18" charset="0"/>
                <a:cs typeface="Times New Roman" panose="02020603050405020304" pitchFamily="18" charset="0"/>
              </a:rPr>
              <a:t>Dst</a:t>
            </a:r>
            <a:r>
              <a:rPr lang="en-GB" sz="2000" b="1" dirty="0">
                <a:latin typeface="Times New Roman" panose="02020603050405020304" pitchFamily="18" charset="0"/>
                <a:cs typeface="Times New Roman" panose="02020603050405020304" pitchFamily="18" charset="0"/>
              </a:rPr>
              <a:t> </a:t>
            </a:r>
          </a:p>
          <a:p>
            <a:pPr marL="285750" indent="-285750">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 model has an error estimate of ±</a:t>
            </a:r>
            <a:r>
              <a:rPr lang="en-GB" sz="2000" b="1" dirty="0">
                <a:latin typeface="Times New Roman" panose="02020603050405020304" pitchFamily="18" charset="0"/>
                <a:cs typeface="Times New Roman" panose="02020603050405020304" pitchFamily="18" charset="0"/>
              </a:rPr>
              <a:t>2.2</a:t>
            </a:r>
            <a:r>
              <a:rPr lang="en-GB" sz="2000" dirty="0">
                <a:latin typeface="Times New Roman" panose="02020603050405020304" pitchFamily="18" charset="0"/>
                <a:cs typeface="Times New Roman" panose="02020603050405020304" pitchFamily="18" charset="0"/>
              </a:rPr>
              <a:t>° </a:t>
            </a:r>
            <a:r>
              <a:rPr lang="en-GB" sz="2000" b="1" dirty="0" err="1">
                <a:latin typeface="Times New Roman" panose="02020603050405020304" pitchFamily="18" charset="0"/>
                <a:cs typeface="Times New Roman" panose="02020603050405020304" pitchFamily="18" charset="0"/>
              </a:rPr>
              <a:t>cgmlat</a:t>
            </a:r>
            <a:r>
              <a:rPr lang="en-GB" sz="2000" dirty="0">
                <a:latin typeface="Times New Roman" panose="02020603050405020304" pitchFamily="18" charset="0"/>
                <a:cs typeface="Times New Roman" panose="02020603050405020304" pitchFamily="18" charset="0"/>
              </a:rPr>
              <a:t> over a full solar cycle (2004-2014)</a:t>
            </a:r>
          </a:p>
          <a:p>
            <a:pPr marL="285750" indent="-285750">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GB" sz="2000" dirty="0">
                <a:latin typeface="Times New Roman" panose="02020603050405020304" pitchFamily="18" charset="0"/>
                <a:cs typeface="Times New Roman" panose="02020603050405020304" pitchFamily="18" charset="0"/>
              </a:rPr>
              <a:t>The model has the highest accuracy during periods dominated by </a:t>
            </a:r>
            <a:r>
              <a:rPr lang="en-GB" sz="2000" b="1" dirty="0">
                <a:latin typeface="Times New Roman" panose="02020603050405020304" pitchFamily="18" charset="0"/>
                <a:cs typeface="Times New Roman" panose="02020603050405020304" pitchFamily="18" charset="0"/>
              </a:rPr>
              <a:t>high-speed solar wind streams</a:t>
            </a:r>
          </a:p>
          <a:p>
            <a:pPr marL="285750" indent="-285750">
              <a:buFont typeface="Arial" panose="020B0604020202020204" pitchFamily="34" charset="0"/>
              <a:buChar char="•"/>
            </a:pPr>
            <a:endParaRPr lang="en-GB"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2103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 name="TextShape 1"/>
          <p:cNvSpPr txBox="1"/>
          <p:nvPr/>
        </p:nvSpPr>
        <p:spPr>
          <a:xfrm>
            <a:off x="324000" y="188640"/>
            <a:ext cx="5471640" cy="431280"/>
          </a:xfrm>
          <a:prstGeom prst="rect">
            <a:avLst/>
          </a:prstGeom>
          <a:noFill/>
          <a:ln>
            <a:noFill/>
          </a:ln>
        </p:spPr>
        <p:txBody>
          <a:bodyPr lIns="90000" tIns="45000" rIns="90000" bIns="45000"/>
          <a:lstStyle/>
          <a:p>
            <a:endParaRPr lang="en-US" sz="3200" b="0" strike="noStrike" spc="-1">
              <a:solidFill>
                <a:srgbClr val="000000"/>
              </a:solidFill>
              <a:uFill>
                <a:solidFill>
                  <a:srgbClr val="FFFFFF"/>
                </a:solidFill>
              </a:uFill>
              <a:latin typeface="Calibri"/>
            </a:endParaRPr>
          </a:p>
        </p:txBody>
      </p:sp>
      <p:sp>
        <p:nvSpPr>
          <p:cNvPr id="6" name="TextShape 3">
            <a:extLst>
              <a:ext uri="{FF2B5EF4-FFF2-40B4-BE49-F238E27FC236}">
                <a16:creationId xmlns:a16="http://schemas.microsoft.com/office/drawing/2014/main" id="{665EB683-457C-4525-B5AE-7ED0122587E7}"/>
              </a:ext>
            </a:extLst>
          </p:cNvPr>
          <p:cNvSpPr txBox="1"/>
          <p:nvPr/>
        </p:nvSpPr>
        <p:spPr>
          <a:xfrm>
            <a:off x="5795640" y="5263187"/>
            <a:ext cx="1571863" cy="206186"/>
          </a:xfrm>
          <a:prstGeom prst="rect">
            <a:avLst/>
          </a:prstGeom>
          <a:noFill/>
          <a:ln>
            <a:noFill/>
          </a:ln>
        </p:spPr>
        <p:txBody>
          <a:bodyPr lIns="90000" tIns="45000" rIns="90000" bIns="45000"/>
          <a:lstStyle/>
          <a:p>
            <a:r>
              <a:rPr lang="en-US" sz="1100" spc="-1" dirty="0">
                <a:solidFill>
                  <a:srgbClr val="000000"/>
                </a:solidFill>
                <a:uFill>
                  <a:solidFill>
                    <a:srgbClr val="FFFFFF"/>
                  </a:solidFill>
                </a:uFill>
                <a:latin typeface="Times New Roman" panose="02020603050405020304" pitchFamily="18" charset="0"/>
                <a:cs typeface="Times New Roman" panose="02020603050405020304" pitchFamily="18" charset="0"/>
              </a:rPr>
              <a:t>Thorne[1980], </a:t>
            </a:r>
            <a:r>
              <a:rPr lang="nb-NO" sz="1100" spc="-1" dirty="0">
                <a:solidFill>
                  <a:srgbClr val="000000"/>
                </a:solidFill>
                <a:uFill>
                  <a:solidFill>
                    <a:srgbClr val="FFFFFF"/>
                  </a:solidFill>
                </a:uFill>
                <a:latin typeface="Times New Roman" panose="02020603050405020304" pitchFamily="18" charset="0"/>
                <a:cs typeface="Times New Roman" panose="02020603050405020304" pitchFamily="18" charset="0"/>
              </a:rPr>
              <a:t>Ødegaard</a:t>
            </a:r>
            <a:endParaRPr lang="en-US" sz="11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endParaRPr lang="en-US" sz="2400"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pic>
        <p:nvPicPr>
          <p:cNvPr id="3" name="Picture 2" descr="Diagram&#10;&#10;Description automatically generated">
            <a:extLst>
              <a:ext uri="{FF2B5EF4-FFF2-40B4-BE49-F238E27FC236}">
                <a16:creationId xmlns:a16="http://schemas.microsoft.com/office/drawing/2014/main" id="{3641CC09-824B-4574-8186-8394018DE5D8}"/>
              </a:ext>
            </a:extLst>
          </p:cNvPr>
          <p:cNvPicPr>
            <a:picLocks noChangeAspect="1"/>
          </p:cNvPicPr>
          <p:nvPr/>
        </p:nvPicPr>
        <p:blipFill rotWithShape="1">
          <a:blip r:embed="rId3">
            <a:extLst>
              <a:ext uri="{28A0092B-C50C-407E-A947-70E740481C1C}">
                <a14:useLocalDpi xmlns:a14="http://schemas.microsoft.com/office/drawing/2010/main" val="0"/>
              </a:ext>
            </a:extLst>
          </a:blip>
          <a:srcRect r="5779" b="10311"/>
          <a:stretch/>
        </p:blipFill>
        <p:spPr>
          <a:xfrm>
            <a:off x="1461593" y="843166"/>
            <a:ext cx="6220813" cy="4365441"/>
          </a:xfrm>
          <a:prstGeom prst="rect">
            <a:avLst/>
          </a:prstGeom>
        </p:spPr>
      </p:pic>
      <p:sp>
        <p:nvSpPr>
          <p:cNvPr id="9" name="TextShape 3">
            <a:extLst>
              <a:ext uri="{FF2B5EF4-FFF2-40B4-BE49-F238E27FC236}">
                <a16:creationId xmlns:a16="http://schemas.microsoft.com/office/drawing/2014/main" id="{35ECC0D7-9FC4-4942-878A-D7BD1D67E304}"/>
              </a:ext>
            </a:extLst>
          </p:cNvPr>
          <p:cNvSpPr txBox="1"/>
          <p:nvPr/>
        </p:nvSpPr>
        <p:spPr>
          <a:xfrm>
            <a:off x="879419" y="5475495"/>
            <a:ext cx="7675858" cy="1150632"/>
          </a:xfrm>
          <a:prstGeom prst="rect">
            <a:avLst/>
          </a:prstGeom>
          <a:noFill/>
          <a:ln>
            <a:noFill/>
          </a:ln>
        </p:spPr>
        <p:txBody>
          <a:bodyPr lIns="90000" tIns="45000" rIns="90000" bIns="45000"/>
          <a:lstStyle/>
          <a:p>
            <a:r>
              <a:rPr lang="en-US"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Objective:</a:t>
            </a:r>
          </a:p>
          <a:p>
            <a:pPr marL="342900" indent="-342900">
              <a:buFont typeface="Arial" panose="020B0604020202020204" pitchFamily="34" charset="0"/>
              <a:buChar char="•"/>
            </a:pPr>
            <a:r>
              <a:rPr lang="en-US"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Identify the </a:t>
            </a:r>
            <a:r>
              <a:rPr lang="en-US" sz="2000" b="1"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rPr>
              <a:t>equatorward boundary</a:t>
            </a:r>
          </a:p>
          <a:p>
            <a:pPr marL="342900" indent="-342900">
              <a:buFont typeface="Arial" panose="020B0604020202020204" pitchFamily="34" charset="0"/>
              <a:buChar char="•"/>
            </a:pPr>
            <a:r>
              <a:rPr lang="en-US" sz="2000" spc="-1" dirty="0">
                <a:solidFill>
                  <a:srgbClr val="000000"/>
                </a:solidFill>
                <a:uFill>
                  <a:solidFill>
                    <a:srgbClr val="FFFFFF"/>
                  </a:solidFill>
                </a:uFill>
                <a:latin typeface="Times New Roman" panose="02020603050405020304" pitchFamily="18" charset="0"/>
                <a:cs typeface="Times New Roman" panose="02020603050405020304" pitchFamily="18" charset="0"/>
              </a:rPr>
              <a:t>Create a </a:t>
            </a:r>
            <a:r>
              <a:rPr lang="en-US" sz="2000" b="1" spc="-1" dirty="0">
                <a:solidFill>
                  <a:srgbClr val="000000"/>
                </a:solidFill>
                <a:uFill>
                  <a:solidFill>
                    <a:srgbClr val="FFFFFF"/>
                  </a:solidFill>
                </a:uFill>
                <a:latin typeface="Times New Roman" panose="02020603050405020304" pitchFamily="18" charset="0"/>
                <a:cs typeface="Times New Roman" panose="02020603050405020304" pitchFamily="18" charset="0"/>
              </a:rPr>
              <a:t>geomagnetic index-based model </a:t>
            </a:r>
            <a:r>
              <a:rPr lang="en-US" sz="2000" spc="-1" dirty="0">
                <a:solidFill>
                  <a:srgbClr val="000000"/>
                </a:solidFill>
                <a:uFill>
                  <a:solidFill>
                    <a:srgbClr val="FFFFFF"/>
                  </a:solidFill>
                </a:uFill>
                <a:latin typeface="Times New Roman" panose="02020603050405020304" pitchFamily="18" charset="0"/>
                <a:cs typeface="Times New Roman" panose="02020603050405020304" pitchFamily="18" charset="0"/>
              </a:rPr>
              <a:t>to predict the boundaries</a:t>
            </a:r>
            <a:endParaRPr lang="en-US"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endParaRPr lang="en-US" sz="2000" b="0" strike="noStrike" spc="-1" dirty="0">
              <a:solidFill>
                <a:srgbClr val="000000"/>
              </a:solidFill>
              <a:uFill>
                <a:solidFill>
                  <a:srgbClr val="FFFFFF"/>
                </a:solidFill>
              </a:u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E3BCC5-68BA-45E1-81DF-947CAAA13AEB}"/>
              </a:ext>
            </a:extLst>
          </p:cNvPr>
          <p:cNvSpPr>
            <a:spLocks noGrp="1"/>
          </p:cNvSpPr>
          <p:nvPr>
            <p:ph idx="1"/>
          </p:nvPr>
        </p:nvSpPr>
        <p:spPr>
          <a:xfrm>
            <a:off x="261257" y="1045029"/>
            <a:ext cx="8882743" cy="4889241"/>
          </a:xfrm>
        </p:spPr>
        <p:txBody>
          <a:bodyPr/>
          <a:lstStyle/>
          <a:p>
            <a:pPr marL="0" indent="0">
              <a:buNone/>
            </a:pPr>
            <a:r>
              <a:rPr lang="en-US" sz="2400" dirty="0">
                <a:latin typeface="Times New Roman" panose="02020603050405020304" pitchFamily="18" charset="0"/>
                <a:cs typeface="Times New Roman" panose="02020603050405020304" pitchFamily="18" charset="0"/>
              </a:rPr>
              <a:t>Magnetospheric Measurement</a:t>
            </a:r>
          </a:p>
          <a:p>
            <a:pPr marL="457200" indent="-457200">
              <a:buFont typeface="Arial" panose="020B0604020202020204" pitchFamily="34" charset="0"/>
              <a:buChar char="•"/>
            </a:pPr>
            <a:r>
              <a:rPr lang="en-US" sz="1600" b="1" dirty="0">
                <a:latin typeface="Times New Roman" panose="02020603050405020304" pitchFamily="18" charset="0"/>
                <a:cs typeface="Times New Roman" panose="02020603050405020304" pitchFamily="18" charset="0"/>
              </a:rPr>
              <a:t>MEPED</a:t>
            </a:r>
            <a:r>
              <a:rPr lang="en-US" sz="1600" dirty="0">
                <a:latin typeface="Times New Roman" panose="02020603050405020304" pitchFamily="18" charset="0"/>
                <a:cs typeface="Times New Roman" panose="02020603050405020304" pitchFamily="18" charset="0"/>
              </a:rPr>
              <a:t> (Medium Energy Proton Electron</a:t>
            </a:r>
          </a:p>
          <a:p>
            <a:pPr marL="0" indent="0">
              <a:buNone/>
            </a:pPr>
            <a:r>
              <a:rPr lang="en-US" sz="1600" dirty="0">
                <a:latin typeface="Times New Roman" panose="02020603050405020304" pitchFamily="18" charset="0"/>
                <a:cs typeface="Times New Roman" panose="02020603050405020304" pitchFamily="18" charset="0"/>
              </a:rPr>
              <a:t>         Detector) on NOAA/EUMETSAT in LEO</a:t>
            </a:r>
            <a:endParaRPr lang="en-GB" sz="1600" dirty="0">
              <a:latin typeface="Times New Roman" panose="02020603050405020304" pitchFamily="18" charset="0"/>
              <a:cs typeface="Times New Roman" panose="02020603050405020304" pitchFamily="18" charset="0"/>
            </a:endParaRPr>
          </a:p>
        </p:txBody>
      </p:sp>
      <p:pic>
        <p:nvPicPr>
          <p:cNvPr id="7" name="Picture 4">
            <a:extLst>
              <a:ext uri="{FF2B5EF4-FFF2-40B4-BE49-F238E27FC236}">
                <a16:creationId xmlns:a16="http://schemas.microsoft.com/office/drawing/2014/main" id="{F2E165B4-328F-44B4-A727-99846FC6D7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71" y="2557092"/>
            <a:ext cx="4936255" cy="3767672"/>
          </a:xfrm>
          <a:prstGeom prst="rect">
            <a:avLst/>
          </a:prstGeom>
          <a:solidFill>
            <a:schemeClr val="accent1">
              <a:alpha val="8000"/>
            </a:schemeClr>
          </a:solidFill>
          <a:ln>
            <a:noFill/>
          </a:ln>
        </p:spPr>
      </p:pic>
      <p:sp>
        <p:nvSpPr>
          <p:cNvPr id="8" name="TextBox 7">
            <a:extLst>
              <a:ext uri="{FF2B5EF4-FFF2-40B4-BE49-F238E27FC236}">
                <a16:creationId xmlns:a16="http://schemas.microsoft.com/office/drawing/2014/main" id="{C5911CE9-69D6-47FC-9ED2-FF81D4F5E6D7}"/>
              </a:ext>
            </a:extLst>
          </p:cNvPr>
          <p:cNvSpPr txBox="1"/>
          <p:nvPr/>
        </p:nvSpPr>
        <p:spPr>
          <a:xfrm>
            <a:off x="5847649" y="4047360"/>
            <a:ext cx="3167528" cy="1569660"/>
          </a:xfrm>
          <a:prstGeom prst="rect">
            <a:avLst/>
          </a:prstGeom>
          <a:noFill/>
        </p:spPr>
        <p:txBody>
          <a:bodyPr wrap="square" rtlCol="0">
            <a:spAutoFit/>
          </a:bodyPr>
          <a:lstStyle/>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E1 &gt; 43 keV</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E2 &gt; 114 keV</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E3 &gt; 292 keV</a:t>
            </a: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P6 &gt; 756 keV</a:t>
            </a:r>
          </a:p>
          <a:p>
            <a:pPr marL="285750" indent="-285750">
              <a:buFont typeface="Arial" panose="020B0604020202020204" pitchFamily="34" charset="0"/>
              <a:buChar char="•"/>
            </a:pPr>
            <a:endParaRPr lang="en-US" sz="16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Coverage over 4 solar cycles </a:t>
            </a:r>
            <a:endParaRPr lang="en-GB" sz="1600"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A011DCD-D7F2-47D0-878D-D048DD0CF007}"/>
              </a:ext>
            </a:extLst>
          </p:cNvPr>
          <p:cNvSpPr txBox="1"/>
          <p:nvPr/>
        </p:nvSpPr>
        <p:spPr>
          <a:xfrm flipH="1">
            <a:off x="3167516" y="6201654"/>
            <a:ext cx="1866710" cy="246221"/>
          </a:xfrm>
          <a:prstGeom prst="rect">
            <a:avLst/>
          </a:prstGeom>
          <a:noFill/>
        </p:spPr>
        <p:txBody>
          <a:bodyPr wrap="square" rtlCol="0">
            <a:spAutoFit/>
          </a:bodyPr>
          <a:lstStyle/>
          <a:p>
            <a:r>
              <a:rPr lang="en-GB" sz="1000" dirty="0" err="1">
                <a:latin typeface="Times New Roman" panose="02020603050405020304" pitchFamily="18" charset="0"/>
                <a:cs typeface="Times New Roman" panose="02020603050405020304" pitchFamily="18" charset="0"/>
              </a:rPr>
              <a:t>Søraas</a:t>
            </a:r>
            <a:r>
              <a:rPr lang="en-GB" sz="1000" dirty="0">
                <a:latin typeface="Times New Roman" panose="02020603050405020304" pitchFamily="18" charset="0"/>
                <a:cs typeface="Times New Roman" panose="02020603050405020304" pitchFamily="18" charset="0"/>
              </a:rPr>
              <a:t> et al. (AGU 2018)</a:t>
            </a:r>
          </a:p>
        </p:txBody>
      </p:sp>
      <p:pic>
        <p:nvPicPr>
          <p:cNvPr id="10" name="Picture 9" descr="Chart&#10;&#10;Description automatically generated">
            <a:extLst>
              <a:ext uri="{FF2B5EF4-FFF2-40B4-BE49-F238E27FC236}">
                <a16:creationId xmlns:a16="http://schemas.microsoft.com/office/drawing/2014/main" id="{4E33DE9D-52B5-4FE6-AF30-F7B8FBE23D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47649" y="1409021"/>
            <a:ext cx="2532483" cy="2215922"/>
          </a:xfrm>
          <a:prstGeom prst="rect">
            <a:avLst/>
          </a:prstGeom>
        </p:spPr>
      </p:pic>
      <p:sp>
        <p:nvSpPr>
          <p:cNvPr id="11" name="Rectangle 10">
            <a:extLst>
              <a:ext uri="{FF2B5EF4-FFF2-40B4-BE49-F238E27FC236}">
                <a16:creationId xmlns:a16="http://schemas.microsoft.com/office/drawing/2014/main" id="{C644C988-7B53-4AA7-946A-9471F1F8F6F9}"/>
              </a:ext>
            </a:extLst>
          </p:cNvPr>
          <p:cNvSpPr/>
          <p:nvPr/>
        </p:nvSpPr>
        <p:spPr>
          <a:xfrm>
            <a:off x="3799002" y="4694548"/>
            <a:ext cx="961534" cy="1239722"/>
          </a:xfrm>
          <a:prstGeom prst="rect">
            <a:avLst/>
          </a:prstGeom>
          <a:solidFill>
            <a:srgbClr val="FFFF00">
              <a:alpha val="2588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89921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4275BB4-A21C-4386-BB56-62D77608AF9A}"/>
              </a:ext>
            </a:extLst>
          </p:cNvPr>
          <p:cNvSpPr>
            <a:spLocks noGrp="1"/>
          </p:cNvSpPr>
          <p:nvPr>
            <p:ph type="title"/>
          </p:nvPr>
        </p:nvSpPr>
        <p:spPr>
          <a:xfrm>
            <a:off x="3089815" y="907491"/>
            <a:ext cx="2964370" cy="441440"/>
          </a:xfrm>
        </p:spPr>
        <p:txBody>
          <a:bodyPr/>
          <a:lstStyle/>
          <a:p>
            <a:r>
              <a:rPr lang="en-150" sz="2400" dirty="0">
                <a:latin typeface="Times New Roman" panose="02020603050405020304" pitchFamily="18" charset="0"/>
                <a:cs typeface="Times New Roman" panose="02020603050405020304" pitchFamily="18" charset="0"/>
              </a:rPr>
              <a:t>Satellite Coverage</a:t>
            </a:r>
            <a:endParaRPr lang="en-GB" sz="2400" dirty="0">
              <a:latin typeface="Times New Roman" panose="02020603050405020304" pitchFamily="18" charset="0"/>
              <a:cs typeface="Times New Roman" panose="02020603050405020304" pitchFamily="18" charset="0"/>
            </a:endParaRPr>
          </a:p>
        </p:txBody>
      </p:sp>
      <p:pic>
        <p:nvPicPr>
          <p:cNvPr id="3" name="Picture 2" descr="Chart&#10;&#10;Description automatically generated">
            <a:extLst>
              <a:ext uri="{FF2B5EF4-FFF2-40B4-BE49-F238E27FC236}">
                <a16:creationId xmlns:a16="http://schemas.microsoft.com/office/drawing/2014/main" id="{DDEB5F21-4846-4AC5-8E53-1DCC301C61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67598"/>
            <a:ext cx="9144000" cy="4983087"/>
          </a:xfrm>
          <a:prstGeom prst="rect">
            <a:avLst/>
          </a:prstGeom>
        </p:spPr>
      </p:pic>
    </p:spTree>
    <p:extLst>
      <p:ext uri="{BB962C8B-B14F-4D97-AF65-F5344CB8AC3E}">
        <p14:creationId xmlns:p14="http://schemas.microsoft.com/office/powerpoint/2010/main" val="36413988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A793D-50C0-4632-9633-61F82CD3497D}"/>
              </a:ext>
            </a:extLst>
          </p:cNvPr>
          <p:cNvSpPr>
            <a:spLocks noGrp="1"/>
          </p:cNvSpPr>
          <p:nvPr>
            <p:ph type="title"/>
          </p:nvPr>
        </p:nvSpPr>
        <p:spPr>
          <a:xfrm>
            <a:off x="3385581" y="1082209"/>
            <a:ext cx="2372835" cy="466293"/>
          </a:xfrm>
        </p:spPr>
        <p:txBody>
          <a:bodyPr/>
          <a:lstStyle/>
          <a:p>
            <a:r>
              <a:rPr lang="en-US" sz="2400" dirty="0">
                <a:latin typeface="Times New Roman" panose="02020603050405020304" pitchFamily="18" charset="0"/>
                <a:cs typeface="Times New Roman" panose="02020603050405020304" pitchFamily="18" charset="0"/>
              </a:rPr>
              <a:t>How the data look</a:t>
            </a:r>
            <a:endParaRPr lang="en-GB" sz="2400" dirty="0">
              <a:latin typeface="Times New Roman" panose="02020603050405020304" pitchFamily="18" charset="0"/>
              <a:cs typeface="Times New Roman" panose="02020603050405020304" pitchFamily="18" charset="0"/>
            </a:endParaRPr>
          </a:p>
        </p:txBody>
      </p:sp>
      <p:pic>
        <p:nvPicPr>
          <p:cNvPr id="9" name="Content Placeholder 8">
            <a:extLst>
              <a:ext uri="{FF2B5EF4-FFF2-40B4-BE49-F238E27FC236}">
                <a16:creationId xmlns:a16="http://schemas.microsoft.com/office/drawing/2014/main" id="{1706A865-E827-4B69-A1A5-F542C633C2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1828" y="2009752"/>
            <a:ext cx="8940343" cy="3627143"/>
          </a:xfrm>
        </p:spPr>
      </p:pic>
    </p:spTree>
    <p:extLst>
      <p:ext uri="{BB962C8B-B14F-4D97-AF65-F5344CB8AC3E}">
        <p14:creationId xmlns:p14="http://schemas.microsoft.com/office/powerpoint/2010/main" val="12010550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51DBCFB-07B8-452C-B8C1-C1FAA4C6E86E}"/>
              </a:ext>
            </a:extLst>
          </p:cNvPr>
          <p:cNvSpPr>
            <a:spLocks noGrp="1"/>
          </p:cNvSpPr>
          <p:nvPr>
            <p:ph type="title"/>
          </p:nvPr>
        </p:nvSpPr>
        <p:spPr>
          <a:xfrm>
            <a:off x="3242654" y="1008344"/>
            <a:ext cx="2658692" cy="395423"/>
          </a:xfrm>
        </p:spPr>
        <p:txBody>
          <a:bodyPr/>
          <a:lstStyle/>
          <a:p>
            <a:r>
              <a:rPr lang="en-US" sz="2400" dirty="0">
                <a:latin typeface="Times New Roman" panose="02020603050405020304" pitchFamily="18" charset="0"/>
                <a:cs typeface="Times New Roman" panose="02020603050405020304" pitchFamily="18" charset="0"/>
              </a:rPr>
              <a:t>Identified Boundaries</a:t>
            </a:r>
            <a:endParaRPr lang="en-GB" sz="2400" dirty="0">
              <a:latin typeface="Times New Roman" panose="02020603050405020304" pitchFamily="18" charset="0"/>
              <a:cs typeface="Times New Roman" panose="02020603050405020304" pitchFamily="18" charset="0"/>
            </a:endParaRPr>
          </a:p>
        </p:txBody>
      </p:sp>
      <p:pic>
        <p:nvPicPr>
          <p:cNvPr id="12" name="Picture 11" descr="Diagram&#10;&#10;Description automatically generated with medium confidence">
            <a:extLst>
              <a:ext uri="{FF2B5EF4-FFF2-40B4-BE49-F238E27FC236}">
                <a16:creationId xmlns:a16="http://schemas.microsoft.com/office/drawing/2014/main" id="{E9A2369A-F29A-441D-B3AB-6B50580098DC}"/>
              </a:ext>
            </a:extLst>
          </p:cNvPr>
          <p:cNvPicPr>
            <a:picLocks noChangeAspect="1"/>
          </p:cNvPicPr>
          <p:nvPr/>
        </p:nvPicPr>
        <p:blipFill rotWithShape="1">
          <a:blip r:embed="rId2">
            <a:extLst>
              <a:ext uri="{28A0092B-C50C-407E-A947-70E740481C1C}">
                <a14:useLocalDpi xmlns:a14="http://schemas.microsoft.com/office/drawing/2010/main" val="0"/>
              </a:ext>
            </a:extLst>
          </a:blip>
          <a:srcRect l="6849" t="4180" r="2142" b="35163"/>
          <a:stretch/>
        </p:blipFill>
        <p:spPr>
          <a:xfrm>
            <a:off x="119274" y="1982244"/>
            <a:ext cx="8905452" cy="2893511"/>
          </a:xfrm>
          <a:prstGeom prst="rect">
            <a:avLst/>
          </a:prstGeom>
        </p:spPr>
      </p:pic>
    </p:spTree>
    <p:extLst>
      <p:ext uri="{BB962C8B-B14F-4D97-AF65-F5344CB8AC3E}">
        <p14:creationId xmlns:p14="http://schemas.microsoft.com/office/powerpoint/2010/main" val="3967944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6" name="Title 1">
                <a:extLst>
                  <a:ext uri="{FF2B5EF4-FFF2-40B4-BE49-F238E27FC236}">
                    <a16:creationId xmlns:a16="http://schemas.microsoft.com/office/drawing/2014/main" id="{1DD21F19-70AE-4FF1-BBF0-F4A7F55BD87D}"/>
                  </a:ext>
                </a:extLst>
              </p:cNvPr>
              <p:cNvSpPr>
                <a:spLocks noGrp="1"/>
              </p:cNvSpPr>
              <p:nvPr>
                <p:ph type="title"/>
              </p:nvPr>
            </p:nvSpPr>
            <p:spPr>
              <a:xfrm>
                <a:off x="162046" y="2084455"/>
                <a:ext cx="2824222" cy="338554"/>
              </a:xfrm>
            </p:spPr>
            <p:txBody>
              <a:bodyPr/>
              <a:lstStyle/>
              <a:p>
                <a:pPr/>
                <a14:m>
                  <m:oMathPara xmlns:m="http://schemas.openxmlformats.org/officeDocument/2006/math">
                    <m:oMathParaPr>
                      <m:jc m:val="centerGroup"/>
                    </m:oMathParaPr>
                    <m:oMath xmlns:m="http://schemas.openxmlformats.org/officeDocument/2006/math">
                      <m:r>
                        <m:rPr>
                          <m:nor/>
                        </m:rPr>
                        <a:rPr lang="en-US" sz="1600" dirty="0" smtClean="0">
                          <a:latin typeface="Times New Roman" panose="02020603050405020304" pitchFamily="18" charset="0"/>
                          <a:cs typeface="Times New Roman" panose="02020603050405020304" pitchFamily="18" charset="0"/>
                        </a:rPr>
                        <m:t>Dst</m:t>
                      </m:r>
                      <m:r>
                        <m:rPr>
                          <m:nor/>
                        </m:rPr>
                        <a:rPr lang="en-US" sz="1600" b="0" i="0" dirty="0" smtClean="0">
                          <a:latin typeface="Times New Roman" panose="02020603050405020304" pitchFamily="18" charset="0"/>
                          <a:cs typeface="Times New Roman" panose="02020603050405020304" pitchFamily="18" charset="0"/>
                        </a:rPr>
                        <m:t>∗</m:t>
                      </m:r>
                      <m:r>
                        <a:rPr lang="en-US" sz="1600">
                          <a:latin typeface="Cambria Math" panose="02040503050406030204" pitchFamily="18" charset="0"/>
                          <a:cs typeface="Times New Roman" panose="02020603050405020304" pitchFamily="18" charset="0"/>
                        </a:rPr>
                        <m:t>=</m:t>
                      </m:r>
                      <m:r>
                        <a:rPr lang="en-US" sz="1600" b="0" i="0" smtClean="0">
                          <a:latin typeface="Cambria Math" panose="02040503050406030204" pitchFamily="18" charset="0"/>
                          <a:cs typeface="Times New Roman" panose="02020603050405020304" pitchFamily="18" charset="0"/>
                        </a:rPr>
                        <m:t> </m:t>
                      </m:r>
                      <m:r>
                        <m:rPr>
                          <m:sty m:val="p"/>
                        </m:rPr>
                        <a:rPr lang="en-US" sz="1600" b="0" i="0" smtClean="0">
                          <a:latin typeface="Cambria Math" panose="02040503050406030204" pitchFamily="18" charset="0"/>
                          <a:cs typeface="Times New Roman" panose="02020603050405020304" pitchFamily="18" charset="0"/>
                        </a:rPr>
                        <m:t>Dst</m:t>
                      </m:r>
                      <m:r>
                        <a:rPr lang="en-US" sz="1600" b="0" i="0" smtClean="0">
                          <a:latin typeface="Cambria Math" panose="02040503050406030204" pitchFamily="18" charset="0"/>
                          <a:cs typeface="Times New Roman" panose="02020603050405020304" pitchFamily="18" charset="0"/>
                        </a:rPr>
                        <m:t> −</m:t>
                      </m:r>
                      <m:d>
                        <m:dPr>
                          <m:ctrlPr>
                            <a:rPr lang="en-US" sz="1600" b="0" i="1" smtClean="0">
                              <a:latin typeface="Cambria Math" panose="02040503050406030204" pitchFamily="18" charset="0"/>
                              <a:cs typeface="Times New Roman" panose="02020603050405020304" pitchFamily="18" charset="0"/>
                            </a:rPr>
                          </m:ctrlPr>
                        </m:dPr>
                        <m:e>
                          <m:r>
                            <a:rPr lang="en-US" sz="1600" b="0" i="0" smtClean="0">
                              <a:latin typeface="Cambria Math" panose="02040503050406030204" pitchFamily="18" charset="0"/>
                              <a:cs typeface="Times New Roman" panose="02020603050405020304" pitchFamily="18" charset="0"/>
                            </a:rPr>
                            <m:t>15.8</m:t>
                          </m:r>
                          <m:r>
                            <a:rPr lang="en-US" sz="1600" b="0" i="1" smtClean="0">
                              <a:latin typeface="Cambria Math" panose="02040503050406030204" pitchFamily="18" charset="0"/>
                              <a:cs typeface="Times New Roman" panose="02020603050405020304" pitchFamily="18" charset="0"/>
                            </a:rPr>
                            <m:t>∗</m:t>
                          </m:r>
                          <m:sSup>
                            <m:sSupPr>
                              <m:ctrlPr>
                                <a:rPr lang="en-US" sz="1600" i="1" smtClean="0">
                                  <a:latin typeface="Cambria Math" panose="02040503050406030204" pitchFamily="18" charset="0"/>
                                  <a:cs typeface="Times New Roman" panose="02020603050405020304" pitchFamily="18" charset="0"/>
                                </a:rPr>
                              </m:ctrlPr>
                            </m:sSupPr>
                            <m:e>
                              <m:r>
                                <a:rPr lang="en-US" sz="1600" b="0" i="1" smtClean="0">
                                  <a:latin typeface="Cambria Math" panose="02040503050406030204" pitchFamily="18" charset="0"/>
                                  <a:cs typeface="Times New Roman" panose="02020603050405020304" pitchFamily="18" charset="0"/>
                                </a:rPr>
                                <m:t>𝑃</m:t>
                              </m:r>
                            </m:e>
                            <m:sup>
                              <m:r>
                                <a:rPr lang="en-US" sz="1600" b="0" i="1" smtClean="0">
                                  <a:latin typeface="Cambria Math" panose="02040503050406030204" pitchFamily="18" charset="0"/>
                                  <a:cs typeface="Times New Roman" panose="02020603050405020304" pitchFamily="18" charset="0"/>
                                </a:rPr>
                                <m:t>0.5</m:t>
                              </m:r>
                            </m:sup>
                          </m:sSup>
                        </m:e>
                      </m:d>
                      <m:r>
                        <a:rPr lang="en-US" sz="1600" b="0" i="1" smtClean="0">
                          <a:latin typeface="Cambria Math" panose="02040503050406030204" pitchFamily="18" charset="0"/>
                          <a:cs typeface="Times New Roman" panose="02020603050405020304" pitchFamily="18" charset="0"/>
                        </a:rPr>
                        <m:t>+20</m:t>
                      </m:r>
                    </m:oMath>
                  </m:oMathPara>
                </a14:m>
                <a:endParaRPr lang="en-GB" sz="3200" dirty="0">
                  <a:latin typeface="Times New Roman" panose="02020603050405020304" pitchFamily="18" charset="0"/>
                  <a:cs typeface="Times New Roman" panose="02020603050405020304" pitchFamily="18" charset="0"/>
                </a:endParaRPr>
              </a:p>
            </p:txBody>
          </p:sp>
        </mc:Choice>
        <mc:Fallback xmlns="">
          <p:sp>
            <p:nvSpPr>
              <p:cNvPr id="6" name="Title 1">
                <a:extLst>
                  <a:ext uri="{FF2B5EF4-FFF2-40B4-BE49-F238E27FC236}">
                    <a16:creationId xmlns:a16="http://schemas.microsoft.com/office/drawing/2014/main" id="{1DD21F19-70AE-4FF1-BBF0-F4A7F55BD87D}"/>
                  </a:ext>
                </a:extLst>
              </p:cNvPr>
              <p:cNvSpPr>
                <a:spLocks noGrp="1" noRot="1" noChangeAspect="1" noMove="1" noResize="1" noEditPoints="1" noAdjustHandles="1" noChangeArrowheads="1" noChangeShapeType="1" noTextEdit="1"/>
              </p:cNvSpPr>
              <p:nvPr>
                <p:ph type="title"/>
              </p:nvPr>
            </p:nvSpPr>
            <p:spPr>
              <a:xfrm>
                <a:off x="162046" y="2084455"/>
                <a:ext cx="2824222" cy="338554"/>
              </a:xfrm>
              <a:blipFill>
                <a:blip r:embed="rId2"/>
                <a:stretch>
                  <a:fillRect l="-2376" r="-2160"/>
                </a:stretch>
              </a:blipFill>
            </p:spPr>
            <p:txBody>
              <a:bodyPr/>
              <a:lstStyle/>
              <a:p>
                <a:r>
                  <a:rPr lang="en-GB">
                    <a:noFill/>
                  </a:rPr>
                  <a:t> </a:t>
                </a:r>
              </a:p>
            </p:txBody>
          </p:sp>
        </mc:Fallback>
      </mc:AlternateContent>
      <p:sp>
        <p:nvSpPr>
          <p:cNvPr id="8" name="Title 1">
            <a:extLst>
              <a:ext uri="{FF2B5EF4-FFF2-40B4-BE49-F238E27FC236}">
                <a16:creationId xmlns:a16="http://schemas.microsoft.com/office/drawing/2014/main" id="{B1A0AA8D-D837-4CF9-85D6-91508145630F}"/>
              </a:ext>
            </a:extLst>
          </p:cNvPr>
          <p:cNvSpPr txBox="1">
            <a:spLocks/>
          </p:cNvSpPr>
          <p:nvPr/>
        </p:nvSpPr>
        <p:spPr>
          <a:xfrm>
            <a:off x="2658979" y="881993"/>
            <a:ext cx="3826040" cy="466293"/>
          </a:xfrm>
          <a:prstGeom prst="rect">
            <a:avLst/>
          </a:prstGeom>
          <a:noFill/>
          <a:ln>
            <a:noFill/>
          </a:ln>
        </p:spPr>
        <p:txBody>
          <a:bodyPr lIns="0" tIns="0" rIns="0" bIns="0" anchor="ctr"/>
          <a:lstStyle>
            <a:lvl1pPr algn="ctr" hangingPunct="0">
              <a:tabLst/>
              <a:defRPr lang="en-US" sz="4400" b="0" i="0" u="none" strike="noStrike" kern="1200" cap="none" spc="0" baseline="0">
                <a:ln>
                  <a:noFill/>
                </a:ln>
                <a:highlight>
                  <a:scrgbClr r="0" g="0" b="0">
                    <a:alpha val="0"/>
                  </a:scrgbClr>
                </a:highlight>
                <a:latin typeface="Liberation Sans" pitchFamily="18"/>
              </a:defRPr>
            </a:lvl1pPr>
          </a:lstStyle>
          <a:p>
            <a:r>
              <a:rPr lang="en-US" sz="2400" dirty="0">
                <a:solidFill>
                  <a:sysClr val="windowText" lastClr="000000"/>
                </a:solidFill>
                <a:latin typeface="Times New Roman" panose="02020603050405020304" pitchFamily="18" charset="0"/>
                <a:cs typeface="Times New Roman" panose="02020603050405020304" pitchFamily="18" charset="0"/>
              </a:rPr>
              <a:t>P</a:t>
            </a:r>
            <a:r>
              <a:rPr lang="en-GB" sz="2400" dirty="0" err="1">
                <a:solidFill>
                  <a:sysClr val="windowText" lastClr="000000"/>
                </a:solidFill>
                <a:latin typeface="Times New Roman" panose="02020603050405020304" pitchFamily="18" charset="0"/>
                <a:cs typeface="Times New Roman" panose="02020603050405020304" pitchFamily="18" charset="0"/>
              </a:rPr>
              <a:t>redicting</a:t>
            </a:r>
            <a:r>
              <a:rPr lang="en-GB" sz="2400" dirty="0">
                <a:solidFill>
                  <a:sysClr val="windowText" lastClr="000000"/>
                </a:solidFill>
                <a:latin typeface="Times New Roman" panose="02020603050405020304" pitchFamily="18" charset="0"/>
                <a:cs typeface="Times New Roman" panose="02020603050405020304" pitchFamily="18" charset="0"/>
              </a:rPr>
              <a:t> the Boundaries</a:t>
            </a:r>
          </a:p>
        </p:txBody>
      </p:sp>
      <p:sp>
        <p:nvSpPr>
          <p:cNvPr id="5" name="TextBox 4">
            <a:extLst>
              <a:ext uri="{FF2B5EF4-FFF2-40B4-BE49-F238E27FC236}">
                <a16:creationId xmlns:a16="http://schemas.microsoft.com/office/drawing/2014/main" id="{BE28D5B1-E795-474A-91CE-E79EABE65243}"/>
              </a:ext>
            </a:extLst>
          </p:cNvPr>
          <p:cNvSpPr txBox="1"/>
          <p:nvPr/>
        </p:nvSpPr>
        <p:spPr>
          <a:xfrm>
            <a:off x="60462" y="1681014"/>
            <a:ext cx="5197033" cy="338554"/>
          </a:xfrm>
          <a:prstGeom prst="rect">
            <a:avLst/>
          </a:prstGeom>
          <a:noFill/>
        </p:spPr>
        <p:txBody>
          <a:bodyPr wrap="square" rtlCol="0">
            <a:spAutoFit/>
          </a:bodyPr>
          <a:lstStyle/>
          <a:p>
            <a:r>
              <a:rPr lang="en-US" sz="1600" dirty="0">
                <a:latin typeface="Times New Roman" panose="02020603050405020304" pitchFamily="18" charset="0"/>
                <a:cs typeface="Times New Roman" panose="02020603050405020304" pitchFamily="18" charset="0"/>
              </a:rPr>
              <a:t>Parameters investigated:    </a:t>
            </a:r>
            <a:r>
              <a:rPr lang="en-US" sz="1600" dirty="0" err="1">
                <a:latin typeface="Times New Roman" panose="02020603050405020304" pitchFamily="18" charset="0"/>
                <a:cs typeface="Times New Roman" panose="02020603050405020304" pitchFamily="18" charset="0"/>
              </a:rPr>
              <a:t>Dst</a:t>
            </a:r>
            <a:r>
              <a:rPr lang="en-US" sz="1600" dirty="0">
                <a:latin typeface="Times New Roman" panose="02020603050405020304" pitchFamily="18" charset="0"/>
                <a:cs typeface="Times New Roman" panose="02020603050405020304" pitchFamily="18" charset="0"/>
              </a:rPr>
              <a:t>*, </a:t>
            </a:r>
            <a:r>
              <a:rPr lang="en-US" sz="1600" dirty="0" err="1">
                <a:latin typeface="Times New Roman" panose="02020603050405020304" pitchFamily="18" charset="0"/>
                <a:cs typeface="Times New Roman" panose="02020603050405020304" pitchFamily="18" charset="0"/>
              </a:rPr>
              <a:t>Kp</a:t>
            </a:r>
            <a:r>
              <a:rPr lang="en-US" sz="1600" dirty="0">
                <a:latin typeface="Times New Roman" panose="02020603050405020304" pitchFamily="18" charset="0"/>
                <a:cs typeface="Times New Roman" panose="02020603050405020304" pitchFamily="18" charset="0"/>
              </a:rPr>
              <a:t>, AE, Ap, </a:t>
            </a:r>
            <a:r>
              <a:rPr lang="en-US" sz="1600" dirty="0" err="1">
                <a:latin typeface="Times New Roman" panose="02020603050405020304" pitchFamily="18" charset="0"/>
                <a:cs typeface="Times New Roman" panose="02020603050405020304" pitchFamily="18" charset="0"/>
              </a:rPr>
              <a:t>Bz</a:t>
            </a:r>
            <a:r>
              <a:rPr lang="en-US" sz="1600" dirty="0">
                <a:latin typeface="Times New Roman" panose="02020603050405020304" pitchFamily="18" charset="0"/>
                <a:cs typeface="Times New Roman" panose="02020603050405020304" pitchFamily="18" charset="0"/>
              </a:rPr>
              <a:t>, By, </a:t>
            </a:r>
            <a:r>
              <a:rPr lang="en-US" sz="1600" dirty="0" err="1">
                <a:latin typeface="Times New Roman" panose="02020603050405020304" pitchFamily="18" charset="0"/>
                <a:cs typeface="Times New Roman" panose="02020603050405020304" pitchFamily="18" charset="0"/>
              </a:rPr>
              <a:t>Ey</a:t>
            </a:r>
            <a:r>
              <a:rPr lang="en-US" sz="1600" dirty="0">
                <a:latin typeface="Times New Roman" panose="02020603050405020304" pitchFamily="18" charset="0"/>
                <a:cs typeface="Times New Roman" panose="02020603050405020304" pitchFamily="18" charset="0"/>
              </a:rPr>
              <a:t>, P, v</a:t>
            </a:r>
            <a:endParaRPr lang="en-GB" sz="1600" dirty="0">
              <a:latin typeface="Times New Roman" panose="02020603050405020304" pitchFamily="18" charset="0"/>
              <a:cs typeface="Times New Roman" panose="02020603050405020304" pitchFamily="18" charset="0"/>
            </a:endParaRPr>
          </a:p>
        </p:txBody>
      </p:sp>
      <p:pic>
        <p:nvPicPr>
          <p:cNvPr id="3" name="Picture 2" descr="Chart, scatter chart&#10;&#10;Description automatically generated">
            <a:extLst>
              <a:ext uri="{FF2B5EF4-FFF2-40B4-BE49-F238E27FC236}">
                <a16:creationId xmlns:a16="http://schemas.microsoft.com/office/drawing/2014/main" id="{F7007554-84D1-C4A6-45CD-CF810E165F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259" y="2709577"/>
            <a:ext cx="9269259" cy="2467409"/>
          </a:xfrm>
          <a:prstGeom prst="rect">
            <a:avLst/>
          </a:prstGeom>
        </p:spPr>
      </p:pic>
    </p:spTree>
    <p:extLst>
      <p:ext uri="{BB962C8B-B14F-4D97-AF65-F5344CB8AC3E}">
        <p14:creationId xmlns:p14="http://schemas.microsoft.com/office/powerpoint/2010/main" val="22066514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238A0DA-9A2A-48AE-A9F4-89540E70CC14}"/>
              </a:ext>
            </a:extLst>
          </p:cNvPr>
          <p:cNvSpPr>
            <a:spLocks noGrp="1"/>
          </p:cNvSpPr>
          <p:nvPr>
            <p:ph type="subTitle"/>
          </p:nvPr>
        </p:nvSpPr>
        <p:spPr>
          <a:xfrm>
            <a:off x="3605055" y="948296"/>
            <a:ext cx="1924935" cy="456120"/>
          </a:xfrm>
        </p:spPr>
        <p:txBody>
          <a:bodyPr/>
          <a:lstStyle/>
          <a:p>
            <a:pPr marL="0" indent="0">
              <a:buNone/>
            </a:pPr>
            <a:r>
              <a:rPr lang="en-US" sz="2400" dirty="0">
                <a:latin typeface="Times New Roman" panose="02020603050405020304" pitchFamily="18" charset="0"/>
                <a:cs typeface="Times New Roman" panose="02020603050405020304" pitchFamily="18" charset="0"/>
              </a:rPr>
              <a:t>The </a:t>
            </a:r>
            <a:r>
              <a:rPr lang="en-US" sz="2400" dirty="0" err="1">
                <a:latin typeface="Times New Roman" panose="02020603050405020304" pitchFamily="18" charset="0"/>
                <a:cs typeface="Times New Roman" panose="02020603050405020304" pitchFamily="18" charset="0"/>
              </a:rPr>
              <a:t>Dst</a:t>
            </a:r>
            <a:r>
              <a:rPr lang="en-US" sz="2400" dirty="0">
                <a:latin typeface="Times New Roman" panose="02020603050405020304" pitchFamily="18" charset="0"/>
                <a:cs typeface="Times New Roman" panose="02020603050405020304" pitchFamily="18" charset="0"/>
              </a:rPr>
              <a:t> Model</a:t>
            </a:r>
            <a:endParaRPr lang="en-GB" sz="2400" dirty="0">
              <a:latin typeface="Times New Roman" panose="02020603050405020304" pitchFamily="18" charset="0"/>
              <a:cs typeface="Times New Roman" panose="02020603050405020304" pitchFamily="18" charset="0"/>
            </a:endParaRPr>
          </a:p>
        </p:txBody>
      </p:sp>
      <p:pic>
        <p:nvPicPr>
          <p:cNvPr id="4" name="Picture 3" descr="Timeline&#10;&#10;Description automatically generated">
            <a:extLst>
              <a:ext uri="{FF2B5EF4-FFF2-40B4-BE49-F238E27FC236}">
                <a16:creationId xmlns:a16="http://schemas.microsoft.com/office/drawing/2014/main" id="{9FB164E5-9F1D-498E-B940-B3917B33FB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84" y="1578279"/>
            <a:ext cx="9105437" cy="5181796"/>
          </a:xfrm>
          <a:prstGeom prst="rect">
            <a:avLst/>
          </a:prstGeom>
        </p:spPr>
      </p:pic>
    </p:spTree>
    <p:extLst>
      <p:ext uri="{BB962C8B-B14F-4D97-AF65-F5344CB8AC3E}">
        <p14:creationId xmlns:p14="http://schemas.microsoft.com/office/powerpoint/2010/main" val="24298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8A1B71D-9F8C-4E9E-9025-6A51630DFB0C}"/>
              </a:ext>
            </a:extLst>
          </p:cNvPr>
          <p:cNvSpPr>
            <a:spLocks noGrp="1"/>
          </p:cNvSpPr>
          <p:nvPr>
            <p:ph type="subTitle"/>
          </p:nvPr>
        </p:nvSpPr>
        <p:spPr>
          <a:xfrm>
            <a:off x="3144142" y="866374"/>
            <a:ext cx="2855716" cy="456120"/>
          </a:xfrm>
        </p:spPr>
        <p:txBody>
          <a:bodyPr/>
          <a:lstStyle/>
          <a:p>
            <a:pPr marL="0" indent="0">
              <a:buNone/>
            </a:pPr>
            <a:r>
              <a:rPr lang="en-US" sz="2400" dirty="0">
                <a:latin typeface="Times New Roman" panose="02020603050405020304" pitchFamily="18" charset="0"/>
                <a:cs typeface="Times New Roman" panose="02020603050405020304" pitchFamily="18" charset="0"/>
              </a:rPr>
              <a:t>Accuracy of the Model</a:t>
            </a:r>
            <a:endParaRPr lang="en-GB" sz="2400" dirty="0">
              <a:latin typeface="Times New Roman" panose="02020603050405020304" pitchFamily="18" charset="0"/>
              <a:cs typeface="Times New Roman" panose="02020603050405020304" pitchFamily="18" charset="0"/>
            </a:endParaRPr>
          </a:p>
        </p:txBody>
      </p:sp>
      <p:pic>
        <p:nvPicPr>
          <p:cNvPr id="4" name="Picture 3" descr="A picture containing graphical user interface&#10;&#10;Description automatically generated">
            <a:extLst>
              <a:ext uri="{FF2B5EF4-FFF2-40B4-BE49-F238E27FC236}">
                <a16:creationId xmlns:a16="http://schemas.microsoft.com/office/drawing/2014/main" id="{C92FFD39-1303-4582-A2AB-B0C9FA5E6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53343"/>
            <a:ext cx="9144000" cy="4958205"/>
          </a:xfrm>
          <a:prstGeom prst="rect">
            <a:avLst/>
          </a:prstGeom>
        </p:spPr>
      </p:pic>
    </p:spTree>
    <p:extLst>
      <p:ext uri="{BB962C8B-B14F-4D97-AF65-F5344CB8AC3E}">
        <p14:creationId xmlns:p14="http://schemas.microsoft.com/office/powerpoint/2010/main" val="40269642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Executive.thmx</Template>
  <TotalTime>6191</TotalTime>
  <Words>295</Words>
  <Application>Microsoft Office PowerPoint</Application>
  <PresentationFormat>On-screen Show (4:3)</PresentationFormat>
  <Paragraphs>35</Paragraphs>
  <Slides>14</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14</vt:i4>
      </vt:variant>
    </vt:vector>
  </HeadingPairs>
  <TitlesOfParts>
    <vt:vector size="21" baseType="lpstr">
      <vt:lpstr>Arial</vt:lpstr>
      <vt:lpstr>Arvo</vt:lpstr>
      <vt:lpstr>Calibri</vt:lpstr>
      <vt:lpstr>Cambria Math</vt:lpstr>
      <vt:lpstr>Times New Roman</vt:lpstr>
      <vt:lpstr>Office Theme</vt:lpstr>
      <vt:lpstr>Office Theme</vt:lpstr>
      <vt:lpstr>PowerPoint Presentation</vt:lpstr>
      <vt:lpstr>PowerPoint Presentation</vt:lpstr>
      <vt:lpstr>PowerPoint Presentation</vt:lpstr>
      <vt:lpstr>Satellite Coverage</vt:lpstr>
      <vt:lpstr>How the data look</vt:lpstr>
      <vt:lpstr>Identified Boundaries</vt:lpstr>
      <vt:lpstr>"Dst∗"= Dst -(15.8∗P^0.5 )+20</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the heading</dc:title>
  <dc:subject/>
  <dc:creator>kavitha becker</dc:creator>
  <dc:description/>
  <cp:lastModifiedBy>Eldho Midhun Babu</cp:lastModifiedBy>
  <cp:revision>84</cp:revision>
  <dcterms:created xsi:type="dcterms:W3CDTF">2013-11-05T17:05:50Z</dcterms:created>
  <dcterms:modified xsi:type="dcterms:W3CDTF">2022-05-24T16:22:21Z</dcterms:modified>
  <dc:language>nb-NO</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3</vt:i4>
  </property>
</Properties>
</file>