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52" r:id="rId2"/>
    <p:sldMasterId id="2147483702" r:id="rId3"/>
    <p:sldMasterId id="2147483694" r:id="rId4"/>
  </p:sldMasterIdLst>
  <p:notesMasterIdLst>
    <p:notesMasterId r:id="rId20"/>
  </p:notesMasterIdLst>
  <p:handoutMasterIdLst>
    <p:handoutMasterId r:id="rId21"/>
  </p:handoutMasterIdLst>
  <p:sldIdLst>
    <p:sldId id="258" r:id="rId5"/>
    <p:sldId id="290" r:id="rId6"/>
    <p:sldId id="320" r:id="rId7"/>
    <p:sldId id="275" r:id="rId8"/>
    <p:sldId id="306" r:id="rId9"/>
    <p:sldId id="312" r:id="rId10"/>
    <p:sldId id="286" r:id="rId11"/>
    <p:sldId id="310" r:id="rId12"/>
    <p:sldId id="316" r:id="rId13"/>
    <p:sldId id="262" r:id="rId14"/>
    <p:sldId id="300" r:id="rId15"/>
    <p:sldId id="305" r:id="rId16"/>
    <p:sldId id="319" r:id="rId17"/>
    <p:sldId id="317" r:id="rId18"/>
    <p:sldId id="318" r:id="rId19"/>
  </p:sldIdLst>
  <p:sldSz cx="12192000" cy="6858000"/>
  <p:notesSz cx="6858000" cy="9144000"/>
  <p:defaultTextStyle>
    <a:defPPr>
      <a:defRPr lang="sv-S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F"/>
    <a:srgbClr val="FB0E0F"/>
    <a:srgbClr val="355AEC"/>
    <a:srgbClr val="8EA3F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9339" autoAdjust="0"/>
  </p:normalViewPr>
  <p:slideViewPr>
    <p:cSldViewPr>
      <p:cViewPr varScale="1">
        <p:scale>
          <a:sx n="86" d="100"/>
          <a:sy n="86" d="100"/>
        </p:scale>
        <p:origin x="15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2022-05-26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C0AA8-8D68-4611-BFAD-E408CDF155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9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89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C0AA8-8D68-4611-BFAD-E408CDF155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4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err="1"/>
              <a:t>Core</a:t>
            </a:r>
            <a:r>
              <a:rPr lang="sv-SE" sz="1400" dirty="0"/>
              <a:t> </a:t>
            </a:r>
            <a:r>
              <a:rPr lang="sv-SE" sz="1400" dirty="0" err="1"/>
              <a:t>top</a:t>
            </a:r>
            <a:r>
              <a:rPr lang="sv-SE" sz="1400" dirty="0"/>
              <a:t> </a:t>
            </a:r>
            <a:r>
              <a:rPr lang="sv-SE" sz="1400" dirty="0" err="1"/>
              <a:t>temperatures</a:t>
            </a:r>
            <a:r>
              <a:rPr lang="sv-SE" sz="1400" dirty="0"/>
              <a:t> same as </a:t>
            </a:r>
            <a:r>
              <a:rPr lang="sv-SE" sz="1400" dirty="0" err="1"/>
              <a:t>local</a:t>
            </a:r>
            <a:r>
              <a:rPr lang="sv-SE" sz="1400" dirty="0"/>
              <a:t> </a:t>
            </a:r>
            <a:r>
              <a:rPr lang="sv-SE" sz="1400" dirty="0" err="1"/>
              <a:t>weather</a:t>
            </a:r>
            <a:r>
              <a:rPr lang="sv-SE" sz="1400" dirty="0"/>
              <a:t> station</a:t>
            </a:r>
          </a:p>
          <a:p>
            <a:endParaRPr lang="sv-SE" sz="1400" dirty="0"/>
          </a:p>
          <a:p>
            <a:r>
              <a:rPr lang="sv-SE" sz="1400" dirty="0"/>
              <a:t>Data </a:t>
            </a:r>
            <a:r>
              <a:rPr lang="sv-SE" sz="1400" dirty="0" err="1"/>
              <a:t>we</a:t>
            </a:r>
            <a:r>
              <a:rPr lang="sv-SE" sz="1400" dirty="0"/>
              <a:t> </a:t>
            </a:r>
            <a:r>
              <a:rPr lang="sv-SE" sz="1400" dirty="0" err="1"/>
              <a:t>have</a:t>
            </a:r>
            <a:r>
              <a:rPr lang="sv-SE" sz="1400" dirty="0"/>
              <a:t>: d13Cbulk. </a:t>
            </a:r>
            <a:r>
              <a:rPr lang="sv-SE" sz="1400" dirty="0" err="1"/>
              <a:t>dD</a:t>
            </a:r>
            <a:r>
              <a:rPr lang="sv-SE" sz="1400" dirty="0"/>
              <a:t>. </a:t>
            </a:r>
            <a:r>
              <a:rPr lang="sv-SE" sz="1400" dirty="0" err="1"/>
              <a:t>GDGTs</a:t>
            </a:r>
            <a:r>
              <a:rPr lang="sv-SE" sz="1400" dirty="0"/>
              <a:t>. C%. C/N.</a:t>
            </a:r>
          </a:p>
          <a:p>
            <a:endParaRPr lang="sv-SE" sz="1400" dirty="0"/>
          </a:p>
          <a:p>
            <a:r>
              <a:rPr lang="sv-SE" sz="1400" dirty="0"/>
              <a:t>Makes sense </a:t>
            </a:r>
            <a:r>
              <a:rPr lang="sv-SE" sz="1400" dirty="0" err="1"/>
              <a:t>that</a:t>
            </a:r>
            <a:r>
              <a:rPr lang="sv-SE" sz="1400" dirty="0"/>
              <a:t> P and T </a:t>
            </a:r>
            <a:r>
              <a:rPr lang="sv-SE" sz="1400" dirty="0" err="1"/>
              <a:t>would</a:t>
            </a:r>
            <a:r>
              <a:rPr lang="sv-SE" sz="1400" dirty="0"/>
              <a:t> </a:t>
            </a:r>
            <a:r>
              <a:rPr lang="sv-SE" sz="1400" dirty="0" err="1"/>
              <a:t>follow</a:t>
            </a:r>
            <a:r>
              <a:rPr lang="sv-SE" sz="1400" dirty="0"/>
              <a:t> </a:t>
            </a:r>
            <a:r>
              <a:rPr lang="sv-SE" sz="1400" dirty="0" err="1"/>
              <a:t>each</a:t>
            </a:r>
            <a:r>
              <a:rPr lang="sv-SE" sz="1400" dirty="0"/>
              <a:t> </a:t>
            </a:r>
            <a:r>
              <a:rPr lang="sv-SE" sz="1400" dirty="0" err="1"/>
              <a:t>other</a:t>
            </a:r>
            <a:r>
              <a:rPr lang="sv-SE" sz="1400" dirty="0"/>
              <a:t> in </a:t>
            </a:r>
            <a:r>
              <a:rPr lang="sv-SE" sz="1400" dirty="0" err="1"/>
              <a:t>this</a:t>
            </a:r>
            <a:r>
              <a:rPr lang="sv-SE" sz="1400" dirty="0"/>
              <a:t> </a:t>
            </a:r>
            <a:r>
              <a:rPr lang="sv-SE" sz="1400" dirty="0" err="1"/>
              <a:t>maritime</a:t>
            </a:r>
            <a:r>
              <a:rPr lang="sv-SE" sz="1400" dirty="0"/>
              <a:t> </a:t>
            </a:r>
            <a:r>
              <a:rPr lang="sv-SE" sz="1400" dirty="0" err="1"/>
              <a:t>setting</a:t>
            </a:r>
            <a:r>
              <a:rPr lang="sv-SE" sz="1400" dirty="0"/>
              <a:t>, and </a:t>
            </a:r>
            <a:r>
              <a:rPr lang="sv-SE" sz="1400" dirty="0" err="1"/>
              <a:t>supported</a:t>
            </a:r>
            <a:r>
              <a:rPr lang="sv-SE" sz="1400" dirty="0"/>
              <a:t> by </a:t>
            </a:r>
            <a:r>
              <a:rPr lang="sv-SE" sz="1400" dirty="0" err="1"/>
              <a:t>other</a:t>
            </a:r>
            <a:r>
              <a:rPr lang="sv-SE" sz="1400" dirty="0"/>
              <a:t> </a:t>
            </a:r>
            <a:r>
              <a:rPr lang="sv-SE" sz="1400" dirty="0" err="1"/>
              <a:t>wetness</a:t>
            </a:r>
            <a:r>
              <a:rPr lang="sv-SE" sz="1400" dirty="0"/>
              <a:t> </a:t>
            </a:r>
            <a:r>
              <a:rPr lang="sv-SE" sz="1400" dirty="0" err="1"/>
              <a:t>proxies</a:t>
            </a:r>
            <a:r>
              <a:rPr lang="sv-SE" sz="1400" dirty="0"/>
              <a:t> (d13C </a:t>
            </a:r>
            <a:r>
              <a:rPr lang="sv-SE" sz="1400" dirty="0" err="1"/>
              <a:t>indicates</a:t>
            </a:r>
            <a:r>
              <a:rPr lang="sv-SE" sz="1400" dirty="0"/>
              <a:t> </a:t>
            </a:r>
            <a:r>
              <a:rPr lang="sv-SE" sz="1400" dirty="0" err="1"/>
              <a:t>macrophytes</a:t>
            </a:r>
            <a:r>
              <a:rPr lang="sv-SE" sz="1400" dirty="0"/>
              <a:t>/</a:t>
            </a:r>
            <a:r>
              <a:rPr lang="sv-SE" sz="1400" dirty="0" err="1"/>
              <a:t>algal</a:t>
            </a:r>
            <a:r>
              <a:rPr lang="sv-SE" sz="1400" dirty="0"/>
              <a:t> </a:t>
            </a:r>
            <a:r>
              <a:rPr lang="sv-SE" sz="1400" dirty="0" err="1"/>
              <a:t>biomass</a:t>
            </a:r>
            <a:r>
              <a:rPr lang="sv-SE" sz="1400" dirty="0"/>
              <a:t>, Paq </a:t>
            </a:r>
            <a:r>
              <a:rPr lang="sv-SE" sz="1400" dirty="0" err="1"/>
              <a:t>indicate</a:t>
            </a:r>
            <a:r>
              <a:rPr lang="sv-SE" sz="1400" dirty="0"/>
              <a:t> </a:t>
            </a:r>
            <a:r>
              <a:rPr lang="sv-SE" sz="1400" dirty="0" err="1"/>
              <a:t>wetter</a:t>
            </a:r>
            <a:r>
              <a:rPr lang="sv-SE" sz="1400" dirty="0"/>
              <a:t>, less </a:t>
            </a:r>
            <a:r>
              <a:rPr lang="sv-SE" sz="1400" dirty="0" err="1"/>
              <a:t>crenarchaeol</a:t>
            </a:r>
            <a:r>
              <a:rPr lang="sv-SE" sz="1400" dirty="0"/>
              <a:t> </a:t>
            </a:r>
            <a:r>
              <a:rPr lang="sv-SE" sz="1400" dirty="0" err="1"/>
              <a:t>which</a:t>
            </a:r>
            <a:r>
              <a:rPr lang="sv-SE" sz="1400" dirty="0"/>
              <a:t> </a:t>
            </a:r>
            <a:r>
              <a:rPr lang="sv-SE" sz="1400" dirty="0" err="1"/>
              <a:t>require</a:t>
            </a:r>
            <a:r>
              <a:rPr lang="sv-SE" sz="1400" dirty="0"/>
              <a:t> </a:t>
            </a:r>
            <a:r>
              <a:rPr lang="sv-SE" sz="1400" dirty="0" err="1"/>
              <a:t>oxic</a:t>
            </a:r>
            <a:r>
              <a:rPr lang="sv-SE" sz="1400" dirty="0"/>
              <a:t> </a:t>
            </a:r>
            <a:r>
              <a:rPr lang="sv-SE" sz="1400" dirty="0" err="1"/>
              <a:t>conditions</a:t>
            </a:r>
            <a:r>
              <a:rPr lang="sv-SE" sz="1400" dirty="0"/>
              <a:t>, </a:t>
            </a:r>
            <a:r>
              <a:rPr lang="sv-SE" sz="1400" dirty="0" err="1"/>
              <a:t>more</a:t>
            </a:r>
            <a:r>
              <a:rPr lang="sv-SE" sz="1400" dirty="0"/>
              <a:t> 1302 or </a:t>
            </a:r>
            <a:r>
              <a:rPr lang="sv-SE" sz="1400" dirty="0" err="1"/>
              <a:t>Iso</a:t>
            </a:r>
            <a:r>
              <a:rPr lang="sv-SE" sz="1400" dirty="0"/>
              <a:t> relative to </a:t>
            </a:r>
            <a:r>
              <a:rPr lang="sv-SE" sz="1400" dirty="0" err="1"/>
              <a:t>branched</a:t>
            </a:r>
            <a:r>
              <a:rPr lang="sv-SE" sz="1400" dirty="0"/>
              <a:t>= </a:t>
            </a:r>
            <a:r>
              <a:rPr lang="sv-SE" sz="1400" dirty="0" err="1"/>
              <a:t>methanogens</a:t>
            </a:r>
            <a:r>
              <a:rPr lang="sv-SE" sz="1400" dirty="0"/>
              <a:t>). So P checks </a:t>
            </a:r>
            <a:r>
              <a:rPr lang="sv-SE" sz="1400" dirty="0" err="1"/>
              <a:t>out</a:t>
            </a:r>
            <a:r>
              <a:rPr lang="sv-SE" sz="1400" dirty="0"/>
              <a:t> </a:t>
            </a:r>
            <a:r>
              <a:rPr lang="sv-SE" sz="1400" dirty="0" err="1"/>
              <a:t>across</a:t>
            </a:r>
            <a:r>
              <a:rPr lang="sv-SE" sz="1400" dirty="0"/>
              <a:t> independent </a:t>
            </a:r>
            <a:r>
              <a:rPr lang="sv-SE" sz="1400" dirty="0" err="1"/>
              <a:t>proxies</a:t>
            </a:r>
            <a:r>
              <a:rPr lang="sv-SE" sz="1400" dirty="0"/>
              <a:t>.</a:t>
            </a:r>
          </a:p>
          <a:p>
            <a:endParaRPr lang="sv-SE" sz="1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400" dirty="0"/>
          </a:p>
          <a:p>
            <a:endParaRPr lang="sv-SE" sz="1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73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36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58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sv-S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51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D45CDE0-A803-4208-A8E6-DEDA882F4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9" b="19153"/>
          <a:stretch/>
        </p:blipFill>
        <p:spPr>
          <a:xfrm>
            <a:off x="2436000" y="954000"/>
            <a:ext cx="9756000" cy="5904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867"/>
              </a:lnSpc>
              <a:spcBef>
                <a:spcPts val="64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hre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604797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44000" y="3026797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867"/>
              </a:lnSpc>
              <a:spcBef>
                <a:spcPts val="64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4649F-EE90-4BB6-83BB-8FA662D4C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4085" y="4228779"/>
            <a:ext cx="8841316" cy="116628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F98B44-9201-48EE-9CC1-1EB2E25099C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11ADCA-FF84-4ECB-8C28-5F0BD111AC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B8C4580-52FE-47F7-B551-9AECFE9BE4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5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620688"/>
            <a:ext cx="10657184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484688"/>
            <a:ext cx="10657184" cy="432057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AE0674A-1A4D-4307-A3FA-2F44AD1E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6871192-6687-44C4-895D-F7DF3B42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C40C095-18B8-4B0A-A043-4FDCF96C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62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9600" y="613224"/>
            <a:ext cx="913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285DEFE-682B-4486-B515-28B9BF856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600" y="1526400"/>
            <a:ext cx="5198400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333"/>
            </a:lvl3pPr>
            <a:lvl4pPr>
              <a:defRPr sz="1067"/>
            </a:lvl4pPr>
            <a:lvl5pPr>
              <a:defRPr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2D12452E-E55B-4D10-B122-401A78AEA3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5600" y="1526400"/>
            <a:ext cx="5198400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333"/>
            </a:lvl3pPr>
            <a:lvl4pPr>
              <a:defRPr sz="1067"/>
            </a:lvl4pPr>
            <a:lvl5pPr>
              <a:defRPr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	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AA886C50-2996-4A7A-9F10-D6BD796E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043F590-9069-4FBB-B9BB-5A11548A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EC4A0D-7213-40BC-A95C-8CD77DB9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01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7" y="620688"/>
            <a:ext cx="10599253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7" y="1484688"/>
            <a:ext cx="10599253" cy="4392584"/>
          </a:xfrm>
          <a:prstGeom prst="rect">
            <a:avLst/>
          </a:prstGeom>
        </p:spPr>
        <p:txBody>
          <a:bodyPr/>
          <a:lstStyle>
            <a:lvl1pPr marL="2117" indent="-2117">
              <a:lnSpc>
                <a:spcPts val="346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2B6CF33-29D0-49D0-A5A4-A4A407A1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4BDDD97-37F0-49BC-A03C-40453EBF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254B00-5435-4C63-99A0-CA227D59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41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620688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95400" y="1484688"/>
            <a:ext cx="6254400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132199" y="638688"/>
            <a:ext cx="4234461" cy="5166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9357DFBE-68A5-42AF-9F26-38FB71DA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3592AF4-F4D6-49D2-875D-DEA7EE79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9F811577-0A6B-4206-943D-B17C27DA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600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6519" y="620688"/>
            <a:ext cx="10697507" cy="525658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01169D8-DFB3-44DE-B5BC-1E5C0F73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48E962-572D-4800-A4D7-46D2713E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B5369E9-821C-40AB-B6B0-71FEF67A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08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0AC370F-3234-4152-894F-485170C28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 page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547C60-D8C8-4A70-999B-0A579ABA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04B980-FBC2-4F92-B9A4-1C13D651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A8C43B-5995-4840-8719-314D5281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90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350924D-120F-4541-8499-21D99ECFD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9" b="19186"/>
          <a:stretch/>
        </p:blipFill>
        <p:spPr>
          <a:xfrm>
            <a:off x="2431921" y="954000"/>
            <a:ext cx="9756000" cy="5903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867"/>
              </a:lnSpc>
              <a:spcBef>
                <a:spcPts val="64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22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hre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604797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026797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867"/>
              </a:lnSpc>
              <a:spcBef>
                <a:spcPts val="64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4649F-EE90-4BB6-83BB-8FA662D4C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4085" y="4228779"/>
            <a:ext cx="8841316" cy="116628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Platshållare för datum 13">
            <a:extLst>
              <a:ext uri="{FF2B5EF4-FFF2-40B4-BE49-F238E27FC236}">
                <a16:creationId xmlns:a16="http://schemas.microsoft.com/office/drawing/2014/main" id="{B4DB8ACC-B422-4480-9A12-41380C3B8A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15" name="Platshållare för sidfot 14">
            <a:extLst>
              <a:ext uri="{FF2B5EF4-FFF2-40B4-BE49-F238E27FC236}">
                <a16:creationId xmlns:a16="http://schemas.microsoft.com/office/drawing/2014/main" id="{5469BC3A-510E-4556-8047-BD5B242EE3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A5DE96C7-B4D8-41E2-B21B-240A52CAD6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2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10657184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268664"/>
            <a:ext cx="10657184" cy="439258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EA6A9F15-C0BA-41E4-9F9F-2D649028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1E86CEA9-3DA4-401E-A774-7CA1FABA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74F94F0E-8ACE-4AA9-9AD3-9475BF06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6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hre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604797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026797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867"/>
              </a:lnSpc>
              <a:spcBef>
                <a:spcPts val="64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4649F-EE90-4BB6-83BB-8FA662D4C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4085" y="4228779"/>
            <a:ext cx="8841316" cy="116628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37B98AF1-DCF0-44BC-A7E8-5D0DA11F85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1BEC921-7BCF-4AC5-85FC-75A564138E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4C9396D5-4AA7-4A1A-A86F-9A344F25A4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761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7" y="404664"/>
            <a:ext cx="10599253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7408" y="1268664"/>
            <a:ext cx="5112568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333"/>
            </a:lvl3pPr>
            <a:lvl4pPr>
              <a:defRPr sz="1067"/>
            </a:lvl4pPr>
            <a:lvl5pPr>
              <a:defRPr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66939" y="1268664"/>
            <a:ext cx="5357653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333"/>
            </a:lvl3pPr>
            <a:lvl4pPr>
              <a:defRPr sz="1067"/>
            </a:lvl4pPr>
            <a:lvl5pPr>
              <a:defRPr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C237CFD2-A0F6-44B0-B6AA-5286C825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BC30481-A838-48D3-A8DF-FA597FA5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213393E-EEEF-402E-87BB-73F8268E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6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10657184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268664"/>
            <a:ext cx="10657184" cy="4320576"/>
          </a:xfrm>
          <a:prstGeom prst="rect">
            <a:avLst/>
          </a:prstGeom>
        </p:spPr>
        <p:txBody>
          <a:bodyPr/>
          <a:lstStyle>
            <a:lvl1pPr marL="2117" indent="-2117">
              <a:lnSpc>
                <a:spcPts val="346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EA93ED39-97C0-4517-AE46-3C5FF55E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A610901-F37E-45D6-AE26-2763E0E4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8105689F-46F3-4834-A934-8DBDC410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060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67408" y="1268664"/>
            <a:ext cx="6254400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204208" y="422664"/>
            <a:ext cx="4080000" cy="5166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D53418CE-9959-416C-88F8-19909033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2C09F63C-4E37-41DF-B9BA-AF54645C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9F5EBEBF-F129-47C6-8F1A-067C5C18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1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404664"/>
            <a:ext cx="10657184" cy="518457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E1EFA97-C250-475D-A23D-738E53BC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7D9141-990C-4C04-94BE-7128A714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23BF655-7719-418D-85F3-2E6725F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94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 hidden="1">
            <a:extLst>
              <a:ext uri="{FF2B5EF4-FFF2-40B4-BE49-F238E27FC236}">
                <a16:creationId xmlns:a16="http://schemas.microsoft.com/office/drawing/2014/main" id="{B3E8D811-1B09-40A6-A684-794189B89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 page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C899EB-1B77-493C-801A-CC35970E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7FA9BB0-E1FD-4358-92E5-F7C852C9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67DDA0-D4AD-4291-B366-AD2BA844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111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BBB63D-B9B4-4C99-A1DA-82D4C1668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" r="2746" b="22416"/>
          <a:stretch/>
        </p:blipFill>
        <p:spPr>
          <a:xfrm>
            <a:off x="3552000" y="476672"/>
            <a:ext cx="8640000" cy="637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3867"/>
              </a:lnSpc>
              <a:spcBef>
                <a:spcPts val="64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hre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1604797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026797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867"/>
              </a:lnSpc>
              <a:spcBef>
                <a:spcPts val="64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4649F-EE90-4BB6-83BB-8FA662D4C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4085" y="4228779"/>
            <a:ext cx="8841316" cy="116628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477145-A052-421A-850A-FB3FD2CF10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575810-DFD3-418A-8764-A3F594BCC5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5752B0-EC63-48B3-A8E7-E89757EA0E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28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10657184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268664"/>
            <a:ext cx="10657184" cy="432057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BBA7E9-82CC-42E6-B5F9-4B1EE73E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12D7AF-7E11-4AAF-A7CA-1AABE307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1C02B3-53D2-4636-A222-D8243777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10657184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B1874E8-CD8D-4477-AB34-39AE347E1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268664"/>
            <a:ext cx="5112568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333"/>
            </a:lvl3pPr>
            <a:lvl4pPr>
              <a:defRPr sz="1067"/>
            </a:lvl4pPr>
            <a:lvl5pPr>
              <a:defRPr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AEB0D2F4-9137-4388-AA9F-99A084B6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939" y="1268664"/>
            <a:ext cx="5357653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333"/>
            </a:lvl3pPr>
            <a:lvl4pPr>
              <a:defRPr sz="1067"/>
            </a:lvl4pPr>
            <a:lvl5pPr>
              <a:defRPr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A9B70A2-F404-4628-AB5A-1B659253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A296F6-1EF3-4A44-AE9E-57573182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F13435F-05FD-4477-9042-703026F7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10657184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268664"/>
            <a:ext cx="10657184" cy="4320576"/>
          </a:xfrm>
          <a:prstGeom prst="rect">
            <a:avLst/>
          </a:prstGeom>
        </p:spPr>
        <p:txBody>
          <a:bodyPr/>
          <a:lstStyle>
            <a:lvl1pPr marL="2117" indent="-2117">
              <a:lnSpc>
                <a:spcPts val="346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9C58DE-F91C-4B58-8316-500239B6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A008C1-FD9B-463C-906C-9E953382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168477-52B0-4A2D-85C3-E6C1D59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620688"/>
            <a:ext cx="10657184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484688"/>
            <a:ext cx="10657184" cy="432057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5840849-D6CE-4422-942C-F20D4F9C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3EA6B1E-1BB7-4AD5-A566-F6D42903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0B9346F-2EFC-40F6-9E50-17958282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275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404664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67408" y="1268664"/>
            <a:ext cx="6254400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204208" y="422664"/>
            <a:ext cx="4080000" cy="5166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DA92919-E421-4324-9FFE-D0FA2CB0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871409-5FD8-4B30-8DC5-0B21015B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D3FCCC-E456-4BE9-ABD3-C62C6054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404664"/>
            <a:ext cx="10657184" cy="518457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A0872AB-182B-472C-ADBD-7404FFF9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B833976-CC25-4671-9881-293853BB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21D45E4F-E2BD-4B30-BDF7-1DAD5230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B25D542-6692-4905-AF75-62F23BEC1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 page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6B1059F-99D5-4531-B796-5203C716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1423A9BF-C3ED-4571-BE82-2D360D3D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B1018F30-403F-4134-B688-AEAC96C3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7" y="620688"/>
            <a:ext cx="10666619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9600" y="1526400"/>
            <a:ext cx="5198400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333"/>
            </a:lvl3pPr>
            <a:lvl4pPr>
              <a:defRPr sz="1067"/>
            </a:lvl4pPr>
            <a:lvl5pPr>
              <a:defRPr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5600" y="1526400"/>
            <a:ext cx="5198400" cy="43205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333"/>
            </a:lvl3pPr>
            <a:lvl4pPr>
              <a:defRPr sz="1067"/>
            </a:lvl4pPr>
            <a:lvl5pPr>
              <a:defRPr sz="10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	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2ED38748-C60D-47E5-A7B1-3A87870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E3A8C15B-C94E-4BD9-AA36-24E1D983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CD2B1A8B-4051-47FE-97E1-97376A3F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02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620688"/>
            <a:ext cx="10657184" cy="1087078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484688"/>
            <a:ext cx="10657184" cy="4392584"/>
          </a:xfrm>
          <a:prstGeom prst="rect">
            <a:avLst/>
          </a:prstGeom>
        </p:spPr>
        <p:txBody>
          <a:bodyPr/>
          <a:lstStyle>
            <a:lvl1pPr marL="2117" indent="-2117">
              <a:lnSpc>
                <a:spcPts val="346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8D88548-D638-4529-9E26-6F2B2D62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F481914-33EC-4F79-8A2B-8C3545BB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9BE7F4-AFB6-422A-87DC-0FEAC6E5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1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620688"/>
            <a:ext cx="6254400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67408" y="1484688"/>
            <a:ext cx="6254400" cy="43925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204208" y="638688"/>
            <a:ext cx="4220384" cy="52385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0C667A3-D256-4DB4-BCB6-42084EC9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72E058-98B8-4BAD-8086-56D855A3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69877C16-A68C-420A-9DDC-14FA638A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55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620688"/>
            <a:ext cx="10657184" cy="525658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5AF036A-A79C-4A67-9E5C-1CC70D7E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D038962-8934-4383-887E-E9EDE9D7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43E0F57A-29EA-46FE-B695-1ABE656C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2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7557B7F-9EA8-4965-B052-0F2E7DDEF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 page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1F9ED5A-6740-408A-8509-33D371E9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0C6D7C2-A2FD-45E3-B559-E7D387C0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5914AE-B64F-4D6D-BECE-5BFC5920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9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E0FFCA5-5015-4C9F-92F9-E068B820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" b="22383"/>
          <a:stretch/>
        </p:blipFill>
        <p:spPr>
          <a:xfrm>
            <a:off x="3552000" y="486000"/>
            <a:ext cx="8640000" cy="637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 algn="l">
              <a:defRPr sz="4700" b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867"/>
              </a:lnSpc>
              <a:spcBef>
                <a:spcPts val="64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72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sv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sv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86875" y="620688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768261" y="1526424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8" name="Bild 2" descr="Logotype Stockholm university.">
            <a:extLst>
              <a:ext uri="{FF2B5EF4-FFF2-40B4-BE49-F238E27FC236}">
                <a16:creationId xmlns:a16="http://schemas.microsoft.com/office/drawing/2014/main" id="{0C18FF19-3490-4E37-8970-A0D928D980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000" y="5994000"/>
            <a:ext cx="1831869" cy="576000"/>
          </a:xfrm>
          <a:prstGeom prst="rect">
            <a:avLst/>
          </a:prstGeom>
        </p:spPr>
      </p:pic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D71ABA4B-5E68-4B77-BE95-378798831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0" y="6282000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B0729E26-60C0-4793-9C80-E64A4A531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3888" y="6282000"/>
            <a:ext cx="7068616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F7D3F998-30FD-4A42-A334-799298424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0661" y="6282000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72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lnSpc>
          <a:spcPts val="3867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05488" y="620688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786874" y="1526424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Bild 2" descr="Logotype Stockholm university.">
            <a:extLst>
              <a:ext uri="{FF2B5EF4-FFF2-40B4-BE49-F238E27FC236}">
                <a16:creationId xmlns:a16="http://schemas.microsoft.com/office/drawing/2014/main" id="{ACA3FCED-D3A8-4536-A0B9-101B1A1489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000" y="5994000"/>
            <a:ext cx="1831869" cy="576000"/>
          </a:xfrm>
          <a:prstGeom prst="rect">
            <a:avLst/>
          </a:prstGeom>
        </p:spPr>
      </p:pic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04658C56-58DC-40E8-98C4-F86B30FA5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0" y="6282000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3D0557D5-DECF-4E5F-A018-522C1E4E1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3888" y="6282000"/>
            <a:ext cx="7068616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6" name="Platshållare för bildnummer 5">
            <a:extLst>
              <a:ext uri="{FF2B5EF4-FFF2-40B4-BE49-F238E27FC236}">
                <a16:creationId xmlns:a16="http://schemas.microsoft.com/office/drawing/2014/main" id="{208259F5-B555-4407-A1C7-D114DAE55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0661" y="6282000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4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lnSpc>
          <a:spcPts val="3867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786022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67408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903741B1-1DBD-4156-93E3-ABF58E5B3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0" y="6282000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AF7BA3CB-C714-4CB5-9D5B-EA29BDF75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3888" y="6282000"/>
            <a:ext cx="7068616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/Name Name, Institution or similar</a:t>
            </a:r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5EFAFC8F-7560-417F-B8B8-5C56251FB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0661" y="6282000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Graphic 6" descr="Logotype Stockholm university.">
            <a:extLst>
              <a:ext uri="{FF2B5EF4-FFF2-40B4-BE49-F238E27FC236}">
                <a16:creationId xmlns:a16="http://schemas.microsoft.com/office/drawing/2014/main" id="{DB064079-36F3-4C42-A7CE-E7D6463C6E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000" y="5994000"/>
            <a:ext cx="181565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75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lnSpc>
          <a:spcPts val="3867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63" y="404664"/>
            <a:ext cx="10658474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6763" y="1268664"/>
            <a:ext cx="10658474" cy="4358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9734D6B-0042-4C13-B9F8-F39837296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0" y="6282000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AEFE5D8C-6658-4CE8-AFEF-D97C75A23B81}" type="datetime1">
              <a:rPr lang="en-GB" noProof="0" smtClean="0"/>
              <a:pPr/>
              <a:t>26/05/2022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7D34AF90-DE18-4599-ABEA-B93AA8323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3888" y="6282000"/>
            <a:ext cx="7068616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/Name Name, Institution or similar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8A6AFDF2-DEAE-4A2E-AEF2-7C128884A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0661" y="6282000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Graphic 6" descr="Logotype Stockholm university.">
            <a:extLst>
              <a:ext uri="{FF2B5EF4-FFF2-40B4-BE49-F238E27FC236}">
                <a16:creationId xmlns:a16="http://schemas.microsoft.com/office/drawing/2014/main" id="{B7AEF283-6C3B-4A53-8A1D-90C143C505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000" y="5994000"/>
            <a:ext cx="181565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7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lnSpc>
          <a:spcPts val="3867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4B1-D3C5-4F5A-8F33-B0166D2D5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514" y="1916832"/>
            <a:ext cx="10226972" cy="1425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Intense mid-Holocene warming on highland Sumatra?</a:t>
            </a:r>
            <a:br>
              <a:rPr lang="en-GB" sz="4000" dirty="0"/>
            </a:br>
            <a:r>
              <a:rPr lang="en-GB" sz="4000" dirty="0"/>
              <a:t>Insights from biomarker proxies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B06CB-A6C7-4220-B082-382B2A520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96" y="4365104"/>
            <a:ext cx="9144000" cy="1655762"/>
          </a:xfrm>
        </p:spPr>
        <p:txBody>
          <a:bodyPr/>
          <a:lstStyle/>
          <a:p>
            <a:pPr algn="l"/>
            <a:r>
              <a:rPr lang="en-GB" b="1" dirty="0"/>
              <a:t>Petter Hällberg</a:t>
            </a:r>
          </a:p>
          <a:p>
            <a:pPr algn="l"/>
            <a:r>
              <a:rPr lang="en-GB" dirty="0"/>
              <a:t>A. Martínez </a:t>
            </a:r>
            <a:r>
              <a:rPr lang="en-GB" dirty="0" err="1"/>
              <a:t>Cortizas</a:t>
            </a:r>
            <a:r>
              <a:rPr lang="en-GB" dirty="0"/>
              <a:t>, A. </a:t>
            </a:r>
            <a:r>
              <a:rPr lang="en-GB" dirty="0" err="1"/>
              <a:t>Hapsari</a:t>
            </a:r>
            <a:r>
              <a:rPr lang="en-GB" dirty="0"/>
              <a:t>, H. Rifai, S. Eisele, C. Bouvet de Maisonneuve, M. </a:t>
            </a:r>
            <a:r>
              <a:rPr lang="en-GB" dirty="0" err="1"/>
              <a:t>Kylander</a:t>
            </a:r>
            <a:r>
              <a:rPr lang="en-GB" dirty="0"/>
              <a:t>, F. Schenk , R.H. Smittenberg.</a:t>
            </a:r>
          </a:p>
        </p:txBody>
      </p:sp>
    </p:spTree>
    <p:extLst>
      <p:ext uri="{BB962C8B-B14F-4D97-AF65-F5344CB8AC3E}">
        <p14:creationId xmlns:p14="http://schemas.microsoft.com/office/powerpoint/2010/main" val="415676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03AC-8B05-4E2E-9B00-5BEB9264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6C7F-B4F1-4E1E-9BF2-209F3F68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277"/>
            <a:ext cx="10515600" cy="37548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v-SE" dirty="0">
                <a:sym typeface="Wingdings" panose="05000000000000000000" pitchFamily="2" charset="2"/>
              </a:rPr>
              <a:t>Mineral input </a:t>
            </a:r>
            <a:r>
              <a:rPr lang="sv-SE" dirty="0" err="1">
                <a:sym typeface="Wingdings" panose="05000000000000000000" pitchFamily="2" charset="2"/>
              </a:rPr>
              <a:t>caused</a:t>
            </a:r>
            <a:r>
              <a:rPr lang="sv-SE" dirty="0">
                <a:sym typeface="Wingdings" panose="05000000000000000000" pitchFamily="2" charset="2"/>
              </a:rPr>
              <a:t> ”</a:t>
            </a:r>
            <a:r>
              <a:rPr lang="sv-SE" dirty="0" err="1">
                <a:sym typeface="Wingdings" panose="05000000000000000000" pitchFamily="2" charset="2"/>
              </a:rPr>
              <a:t>cooling</a:t>
            </a:r>
            <a:r>
              <a:rPr lang="sv-SE" dirty="0">
                <a:sym typeface="Wingdings" panose="05000000000000000000" pitchFamily="2" charset="2"/>
              </a:rPr>
              <a:t>” signal </a:t>
            </a:r>
            <a:endParaRPr lang="sv-SE" sz="1800" dirty="0"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sv-SE" dirty="0">
                <a:sym typeface="Wingdings" panose="05000000000000000000" pitchFamily="2" charset="2"/>
              </a:rPr>
              <a:t>brGDGT </a:t>
            </a:r>
            <a:r>
              <a:rPr lang="sv-SE" dirty="0" err="1">
                <a:sym typeface="Wingdings" panose="05000000000000000000" pitchFamily="2" charset="2"/>
              </a:rPr>
              <a:t>temperature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probably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only</a:t>
            </a:r>
            <a:r>
              <a:rPr lang="sv-SE" dirty="0">
                <a:sym typeface="Wingdings" panose="05000000000000000000" pitchFamily="2" charset="2"/>
              </a:rPr>
              <a:t> robust </a:t>
            </a:r>
            <a:r>
              <a:rPr lang="sv-SE" dirty="0" err="1">
                <a:sym typeface="Wingdings" panose="05000000000000000000" pitchFamily="2" charset="2"/>
              </a:rPr>
              <a:t>if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core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lithology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stays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constant</a:t>
            </a:r>
            <a:r>
              <a:rPr lang="sv-SE" dirty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à"/>
            </a:pPr>
            <a:endParaRPr lang="sv-SE" sz="2000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r>
              <a:rPr lang="sv-SE" dirty="0" err="1">
                <a:sym typeface="Wingdings" panose="05000000000000000000" pitchFamily="2" charset="2"/>
              </a:rPr>
              <a:t>Gradual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warming</a:t>
            </a:r>
            <a:r>
              <a:rPr lang="sv-SE" dirty="0">
                <a:sym typeface="Wingdings" panose="05000000000000000000" pitchFamily="2" charset="2"/>
              </a:rPr>
              <a:t> over the mid-late </a:t>
            </a:r>
            <a:r>
              <a:rPr lang="sv-SE" dirty="0" err="1">
                <a:sym typeface="Wingdings" panose="05000000000000000000" pitchFamily="2" charset="2"/>
              </a:rPr>
              <a:t>Holocene</a:t>
            </a:r>
            <a:endParaRPr lang="sv-SE" sz="1800" dirty="0"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</a:pPr>
            <a:r>
              <a:rPr lang="sv-SE" dirty="0" err="1">
                <a:sym typeface="Wingdings" panose="05000000000000000000" pitchFamily="2" charset="2"/>
              </a:rPr>
              <a:t>Consistent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with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models</a:t>
            </a:r>
            <a:r>
              <a:rPr lang="sv-SE" dirty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sv-SE" dirty="0">
                <a:sym typeface="Wingdings" panose="05000000000000000000" pitchFamily="2" charset="2"/>
              </a:rPr>
              <a:t>At odds </a:t>
            </a:r>
            <a:r>
              <a:rPr lang="sv-SE" dirty="0" err="1">
                <a:sym typeface="Wingdings" panose="05000000000000000000" pitchFamily="2" charset="2"/>
              </a:rPr>
              <a:t>with</a:t>
            </a:r>
            <a:r>
              <a:rPr lang="sv-SE" dirty="0">
                <a:sym typeface="Wingdings" panose="05000000000000000000" pitchFamily="2" charset="2"/>
              </a:rPr>
              <a:t> marine </a:t>
            </a:r>
            <a:r>
              <a:rPr lang="sv-SE" dirty="0" err="1">
                <a:sym typeface="Wingdings" panose="05000000000000000000" pitchFamily="2" charset="2"/>
              </a:rPr>
              <a:t>reconstructions</a:t>
            </a:r>
            <a:endParaRPr lang="sv-SE" dirty="0"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</a:pPr>
            <a:r>
              <a:rPr lang="sv-SE" dirty="0" err="1">
                <a:sym typeface="Wingdings" panose="05000000000000000000" pitchFamily="2" charset="2"/>
              </a:rPr>
              <a:t>Proposed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seasonal</a:t>
            </a:r>
            <a:r>
              <a:rPr lang="sv-SE" dirty="0">
                <a:sym typeface="Wingdings" panose="05000000000000000000" pitchFamily="2" charset="2"/>
              </a:rPr>
              <a:t> bias in marine </a:t>
            </a:r>
            <a:r>
              <a:rPr lang="sv-SE" dirty="0" err="1">
                <a:sym typeface="Wingdings" panose="05000000000000000000" pitchFamily="2" charset="2"/>
              </a:rPr>
              <a:t>records</a:t>
            </a:r>
            <a:r>
              <a:rPr lang="sv-SE" dirty="0">
                <a:sym typeface="Wingdings" panose="05000000000000000000" pitchFamily="2" charset="2"/>
              </a:rPr>
              <a:t> is not present in </a:t>
            </a:r>
            <a:r>
              <a:rPr lang="sv-SE" dirty="0" err="1">
                <a:sym typeface="Wingdings" panose="05000000000000000000" pitchFamily="2" charset="2"/>
              </a:rPr>
              <a:t>our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Sumatran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peat</a:t>
            </a:r>
            <a:endParaRPr lang="sv-SE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endParaRPr lang="sv-SE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r>
              <a:rPr lang="sv-SE" dirty="0" err="1">
                <a:sym typeface="Wingdings" panose="05000000000000000000" pitchFamily="2" charset="2"/>
              </a:rPr>
              <a:t>Ongoing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work</a:t>
            </a:r>
            <a:r>
              <a:rPr lang="sv-SE" dirty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sv-SE" dirty="0">
                <a:sym typeface="Wingdings" panose="05000000000000000000" pitchFamily="2" charset="2"/>
              </a:rPr>
              <a:t>Lake and </a:t>
            </a:r>
            <a:r>
              <a:rPr lang="sv-SE" dirty="0" err="1">
                <a:sym typeface="Wingdings" panose="05000000000000000000" pitchFamily="2" charset="2"/>
              </a:rPr>
              <a:t>soil</a:t>
            </a:r>
            <a:r>
              <a:rPr lang="sv-SE" dirty="0">
                <a:sym typeface="Wingdings" panose="05000000000000000000" pitchFamily="2" charset="2"/>
              </a:rPr>
              <a:t> GDGT </a:t>
            </a:r>
            <a:r>
              <a:rPr lang="sv-SE" dirty="0" err="1">
                <a:sym typeface="Wingdings" panose="05000000000000000000" pitchFamily="2" charset="2"/>
              </a:rPr>
              <a:t>comparisons</a:t>
            </a:r>
            <a:endParaRPr lang="sv-SE" dirty="0"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</a:pPr>
            <a:r>
              <a:rPr lang="sv-SE" dirty="0" err="1">
                <a:sym typeface="Wingdings" panose="05000000000000000000" pitchFamily="2" charset="2"/>
              </a:rPr>
              <a:t>Multiproxy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hydroclimate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el-GR" b="0" i="0" dirty="0">
                <a:solidFill>
                  <a:srgbClr val="002F5F"/>
                </a:solidFill>
                <a:effectLst/>
                <a:latin typeface="+mj-lt"/>
              </a:rPr>
              <a:t>δ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D</a:t>
            </a:r>
            <a:r>
              <a:rPr lang="sv-SE" baseline="-25000" dirty="0">
                <a:sym typeface="Wingdings" panose="05000000000000000000" pitchFamily="2" charset="2"/>
              </a:rPr>
              <a:t>wax</a:t>
            </a:r>
            <a:endParaRPr lang="sv-S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214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6FF5007-6CA8-4969-83BF-FCC8EF730A32}"/>
              </a:ext>
            </a:extLst>
          </p:cNvPr>
          <p:cNvSpPr/>
          <p:nvPr/>
        </p:nvSpPr>
        <p:spPr>
          <a:xfrm>
            <a:off x="7392144" y="4509120"/>
            <a:ext cx="410445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A9AC64-480C-43E6-8FAE-3131E567E91E}"/>
              </a:ext>
            </a:extLst>
          </p:cNvPr>
          <p:cNvSpPr txBox="1">
            <a:spLocks/>
          </p:cNvSpPr>
          <p:nvPr/>
        </p:nvSpPr>
        <p:spPr>
          <a:xfrm>
            <a:off x="3722223" y="1132210"/>
            <a:ext cx="4747554" cy="292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lnSpc>
                <a:spcPts val="3867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Verdana" pitchFamily="34" charset="0"/>
              <a:buNone/>
            </a:pPr>
            <a:r>
              <a:rPr lang="sv-SE" sz="3600" b="1" dirty="0" err="1"/>
              <a:t>Thank</a:t>
            </a:r>
            <a:r>
              <a:rPr lang="sv-SE" sz="3600" b="1" dirty="0"/>
              <a:t> </a:t>
            </a:r>
            <a:r>
              <a:rPr lang="sv-SE" sz="3600" b="1" dirty="0" err="1"/>
              <a:t>you</a:t>
            </a:r>
            <a:r>
              <a:rPr lang="sv-SE" sz="3600" b="1" dirty="0"/>
              <a:t> for </a:t>
            </a:r>
            <a:r>
              <a:rPr lang="sv-SE" sz="3600" b="1" dirty="0" err="1"/>
              <a:t>listening</a:t>
            </a:r>
            <a:r>
              <a:rPr lang="sv-SE" sz="3600" b="1" dirty="0"/>
              <a:t>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F7386D6-1DB4-886B-A812-541539BF780B}"/>
              </a:ext>
            </a:extLst>
          </p:cNvPr>
          <p:cNvSpPr txBox="1">
            <a:spLocks/>
          </p:cNvSpPr>
          <p:nvPr/>
        </p:nvSpPr>
        <p:spPr>
          <a:xfrm>
            <a:off x="983432" y="2161882"/>
            <a:ext cx="10224120" cy="3643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189" indent="-457189" algn="l" defTabSz="1219170" rtl="0" eaLnBrk="1" latinLnBrk="0" hangingPunct="1">
              <a:lnSpc>
                <a:spcPts val="3867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/>
              <a:t>Petter Hällberg </a:t>
            </a:r>
            <a:r>
              <a:rPr lang="sv-SE" b="1" dirty="0" err="1"/>
              <a:t>petter.hallberg@geo.su.se</a:t>
            </a:r>
            <a:r>
              <a:rPr lang="sv-SE" sz="4000" b="1" dirty="0"/>
              <a:t> </a:t>
            </a:r>
            <a:endParaRPr lang="en-GB" b="1" dirty="0"/>
          </a:p>
          <a:p>
            <a:pPr>
              <a:lnSpc>
                <a:spcPct val="120000"/>
              </a:lnSpc>
            </a:pPr>
            <a:r>
              <a:rPr lang="en-GB" dirty="0"/>
              <a:t>A. Martínez </a:t>
            </a:r>
            <a:r>
              <a:rPr lang="en-GB" dirty="0" err="1"/>
              <a:t>Cortizas</a:t>
            </a:r>
            <a:r>
              <a:rPr lang="en-GB" dirty="0"/>
              <a:t>, A. </a:t>
            </a:r>
            <a:r>
              <a:rPr lang="en-GB" dirty="0" err="1"/>
              <a:t>Hapsari</a:t>
            </a:r>
            <a:r>
              <a:rPr lang="en-GB" dirty="0"/>
              <a:t>, H. Rifai, S. Eisele, C. Bouvet de Maisonneuve, M. </a:t>
            </a:r>
            <a:r>
              <a:rPr lang="en-GB" dirty="0" err="1"/>
              <a:t>Kylander</a:t>
            </a:r>
            <a:r>
              <a:rPr lang="en-GB" dirty="0"/>
              <a:t>, F. Schenk , R.H. Smittenberg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Acknowledgements: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Model data: Johann </a:t>
            </a:r>
            <a:r>
              <a:rPr lang="en-GB" dirty="0" err="1"/>
              <a:t>Jungclaus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Thesis students: Guillermo Jarne and Yolanda </a:t>
            </a:r>
            <a:r>
              <a:rPr lang="en-GB" dirty="0" err="1"/>
              <a:t>Schankat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Lab engineer: Julia Steinbach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Funding: Swedish research council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Supervisors: Rienk Smittenberg and Frederik Schenk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05B6C9-22F9-400F-B084-F020E46E196F}"/>
              </a:ext>
            </a:extLst>
          </p:cNvPr>
          <p:cNvSpPr txBox="1">
            <a:spLocks/>
          </p:cNvSpPr>
          <p:nvPr/>
        </p:nvSpPr>
        <p:spPr>
          <a:xfrm>
            <a:off x="7888832" y="4696118"/>
            <a:ext cx="4039816" cy="159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lnSpc>
                <a:spcPts val="3867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sv-SE" dirty="0" err="1">
                <a:solidFill>
                  <a:schemeClr val="bg1"/>
                </a:solidFill>
              </a:rPr>
              <a:t>More</a:t>
            </a:r>
            <a:r>
              <a:rPr lang="sv-SE" dirty="0">
                <a:solidFill>
                  <a:schemeClr val="bg1"/>
                </a:solidFill>
              </a:rPr>
              <a:t> display material online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52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C18B-DC47-494A-BD6B-98C5A996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Triplots</a:t>
            </a:r>
            <a:r>
              <a:rPr lang="sv-SE" dirty="0"/>
              <a:t> </a:t>
            </a:r>
            <a:r>
              <a:rPr lang="sv-SE" dirty="0" err="1"/>
              <a:t>against</a:t>
            </a:r>
            <a:r>
              <a:rPr lang="sv-SE" dirty="0"/>
              <a:t> global </a:t>
            </a:r>
            <a:r>
              <a:rPr lang="sv-SE" dirty="0" err="1"/>
              <a:t>samplesets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095019-BFCA-4E59-8213-AE3B3C3DA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30" y="1700808"/>
            <a:ext cx="7669370" cy="432117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5493EB-B60E-4941-AAF7-D962048DF006}"/>
              </a:ext>
            </a:extLst>
          </p:cNvPr>
          <p:cNvSpPr txBox="1">
            <a:spLocks/>
          </p:cNvSpPr>
          <p:nvPr/>
        </p:nvSpPr>
        <p:spPr>
          <a:xfrm>
            <a:off x="767408" y="1484688"/>
            <a:ext cx="3755222" cy="432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lnSpc>
                <a:spcPts val="3867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Pure </a:t>
            </a:r>
            <a:r>
              <a:rPr lang="sv-SE" dirty="0" err="1"/>
              <a:t>peat</a:t>
            </a:r>
            <a:r>
              <a:rPr lang="sv-SE" dirty="0"/>
              <a:t>: Padang and mid-</a:t>
            </a:r>
            <a:r>
              <a:rPr lang="sv-SE" dirty="0" err="1"/>
              <a:t>Holocene</a:t>
            </a:r>
            <a:r>
              <a:rPr lang="sv-SE" dirty="0"/>
              <a:t> </a:t>
            </a:r>
            <a:r>
              <a:rPr lang="sv-SE" dirty="0" err="1"/>
              <a:t>samples</a:t>
            </a:r>
            <a:r>
              <a:rPr lang="sv-SE" dirty="0"/>
              <a:t> from Diatas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clearly</a:t>
            </a:r>
            <a:r>
              <a:rPr lang="sv-SE" dirty="0"/>
              <a:t>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similar</a:t>
            </a:r>
            <a:r>
              <a:rPr lang="sv-SE" dirty="0"/>
              <a:t>.</a:t>
            </a:r>
          </a:p>
          <a:p>
            <a:r>
              <a:rPr lang="sv-SE" dirty="0" err="1"/>
              <a:t>Samples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increased</a:t>
            </a:r>
            <a:r>
              <a:rPr lang="sv-SE" dirty="0"/>
              <a:t> mineral input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similar</a:t>
            </a:r>
            <a:r>
              <a:rPr lang="sv-SE" dirty="0"/>
              <a:t> to lakes and </a:t>
            </a:r>
            <a:r>
              <a:rPr lang="sv-SE" dirty="0" err="1"/>
              <a:t>soils</a:t>
            </a:r>
            <a:r>
              <a:rPr lang="sv-SE" dirty="0"/>
              <a:t> from global </a:t>
            </a:r>
            <a:r>
              <a:rPr lang="sv-SE" dirty="0" err="1"/>
              <a:t>datasets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35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563B-5AD4-46DF-BE22-D4EF19A8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Diatas </a:t>
            </a:r>
            <a:r>
              <a:rPr lang="sv-SE" dirty="0" err="1"/>
              <a:t>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29643-4C67-4CDB-A660-3FB84139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688"/>
            <a:ext cx="5688632" cy="4320576"/>
          </a:xfrm>
        </p:spPr>
        <p:txBody>
          <a:bodyPr/>
          <a:lstStyle/>
          <a:p>
            <a:r>
              <a:rPr lang="sv-SE" dirty="0"/>
              <a:t>MBT’5me, </a:t>
            </a:r>
            <a:r>
              <a:rPr lang="sv-SE" dirty="0" err="1"/>
              <a:t>isomerization</a:t>
            </a:r>
            <a:r>
              <a:rPr lang="sv-SE" dirty="0"/>
              <a:t> and </a:t>
            </a:r>
            <a:r>
              <a:rPr lang="sv-SE" dirty="0" err="1"/>
              <a:t>cyclization</a:t>
            </a:r>
            <a:endParaRPr lang="sv-SE" dirty="0"/>
          </a:p>
          <a:p>
            <a:pPr lvl="1"/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isomerization</a:t>
            </a:r>
            <a:r>
              <a:rPr lang="sv-SE" dirty="0"/>
              <a:t> (IR6me) and </a:t>
            </a:r>
            <a:r>
              <a:rPr lang="sv-SE" dirty="0" err="1"/>
              <a:t>degree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cyclization</a:t>
            </a:r>
            <a:r>
              <a:rPr lang="sv-SE" dirty="0"/>
              <a:t> (DC’) </a:t>
            </a:r>
            <a:r>
              <a:rPr lang="sv-SE" dirty="0" err="1"/>
              <a:t>during</a:t>
            </a:r>
            <a:r>
              <a:rPr lang="sv-SE" dirty="0"/>
              <a:t> high mineral input (Ti/Si)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3C685-DFCF-4495-8D4E-A7D12A10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645" y="1052736"/>
            <a:ext cx="4715533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91F8-B6C1-4F5E-AE80-B04B77A3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Diatas </a:t>
            </a:r>
            <a:r>
              <a:rPr lang="sv-SE" dirty="0" err="1"/>
              <a:t>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0F9E4-75EC-49C9-AE70-769813E99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dDwax</a:t>
            </a:r>
            <a:r>
              <a:rPr lang="sv-SE" dirty="0"/>
              <a:t>, </a:t>
            </a:r>
            <a:r>
              <a:rPr lang="sv-SE" dirty="0" err="1"/>
              <a:t>algae</a:t>
            </a:r>
            <a:r>
              <a:rPr lang="sv-SE" dirty="0"/>
              <a:t>, Paq</a:t>
            </a:r>
          </a:p>
          <a:p>
            <a:r>
              <a:rPr lang="sv-SE" dirty="0" err="1"/>
              <a:t>Wet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 in the mid-</a:t>
            </a:r>
            <a:r>
              <a:rPr lang="sv-SE" dirty="0" err="1"/>
              <a:t>Holocene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80928-9A4A-4630-A9E9-623FBB05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906" y="1556792"/>
            <a:ext cx="57606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E9D4-1D7E-4F57-959F-66084C91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325" cy="1325563"/>
          </a:xfrm>
        </p:spPr>
        <p:txBody>
          <a:bodyPr/>
          <a:lstStyle/>
          <a:p>
            <a:r>
              <a:rPr lang="sv-SE" dirty="0" err="1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5CAC9-AF6D-459D-8BD5-CB60E6FE4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526"/>
            <a:ext cx="5041776" cy="43439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dirty="0" err="1"/>
              <a:t>Indo</a:t>
            </a:r>
            <a:r>
              <a:rPr lang="sv-SE" dirty="0"/>
              <a:t> Pacific </a:t>
            </a:r>
            <a:r>
              <a:rPr lang="sv-SE" dirty="0" err="1"/>
              <a:t>Warm</a:t>
            </a:r>
            <a:r>
              <a:rPr lang="sv-SE" dirty="0"/>
              <a:t> Pool (IPWP)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SSTs &gt; 28 °C</a:t>
            </a:r>
          </a:p>
          <a:p>
            <a:pPr lvl="1">
              <a:lnSpc>
                <a:spcPct val="120000"/>
              </a:lnSpc>
            </a:pPr>
            <a:r>
              <a:rPr lang="sv-SE" dirty="0" err="1"/>
              <a:t>Monsoons</a:t>
            </a:r>
            <a:r>
              <a:rPr lang="sv-SE" dirty="0"/>
              <a:t>, Walker </a:t>
            </a:r>
            <a:r>
              <a:rPr lang="sv-SE" dirty="0" err="1"/>
              <a:t>Circulation</a:t>
            </a:r>
            <a:r>
              <a:rPr lang="sv-SE" dirty="0"/>
              <a:t> and ENSO</a:t>
            </a:r>
          </a:p>
          <a:p>
            <a:pPr>
              <a:lnSpc>
                <a:spcPct val="120000"/>
              </a:lnSpc>
            </a:pPr>
            <a:r>
              <a:rPr lang="sv-SE" dirty="0"/>
              <a:t>No IPWP </a:t>
            </a:r>
            <a:r>
              <a:rPr lang="sv-SE" dirty="0" err="1"/>
              <a:t>terrestrial</a:t>
            </a:r>
            <a:r>
              <a:rPr lang="sv-SE" dirty="0"/>
              <a:t> </a:t>
            </a:r>
            <a:r>
              <a:rPr lang="sv-SE" dirty="0" err="1"/>
              <a:t>temperature</a:t>
            </a:r>
            <a:r>
              <a:rPr lang="sv-SE" dirty="0"/>
              <a:t> </a:t>
            </a:r>
            <a:r>
              <a:rPr lang="sv-SE" dirty="0" err="1"/>
              <a:t>records</a:t>
            </a:r>
            <a:r>
              <a:rPr lang="sv-SE" dirty="0"/>
              <a:t> in global </a:t>
            </a:r>
            <a:r>
              <a:rPr lang="sv-SE" dirty="0" err="1"/>
              <a:t>databases</a:t>
            </a:r>
            <a:r>
              <a:rPr lang="sv-SE" dirty="0"/>
              <a:t> for the </a:t>
            </a:r>
            <a:r>
              <a:rPr lang="sv-SE" dirty="0" err="1"/>
              <a:t>Holocene</a:t>
            </a:r>
            <a:r>
              <a:rPr lang="sv-SE" dirty="0"/>
              <a:t> (</a:t>
            </a:r>
            <a:r>
              <a:rPr lang="sv-SE" dirty="0" err="1"/>
              <a:t>Kaufman</a:t>
            </a:r>
            <a:r>
              <a:rPr lang="sv-SE" dirty="0"/>
              <a:t> et al., 2020)</a:t>
            </a:r>
          </a:p>
          <a:p>
            <a:pPr marL="0" indent="0">
              <a:lnSpc>
                <a:spcPct val="120000"/>
              </a:lnSpc>
              <a:buNone/>
            </a:pPr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40E74C-D9DC-4ABD-A931-18BBB91AD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25" y="966568"/>
            <a:ext cx="6269954" cy="4680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9DE87-ACFB-4AD9-B615-1234C7220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832" y="6453336"/>
            <a:ext cx="4286848" cy="266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F0FE6-EF7A-4B2B-9D1C-2F4778F8D4A8}"/>
              </a:ext>
            </a:extLst>
          </p:cNvPr>
          <p:cNvSpPr txBox="1"/>
          <p:nvPr/>
        </p:nvSpPr>
        <p:spPr>
          <a:xfrm>
            <a:off x="6968000" y="6458463"/>
            <a:ext cx="36261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Kaufman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</a:p>
        </p:txBody>
      </p:sp>
    </p:spTree>
    <p:extLst>
      <p:ext uri="{BB962C8B-B14F-4D97-AF65-F5344CB8AC3E}">
        <p14:creationId xmlns:p14="http://schemas.microsoft.com/office/powerpoint/2010/main" val="259604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D26C-BC96-8A88-AD91-86D109D9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‘Holocene temperature conundrum’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380F-FF2C-412E-F78D-5C3EE67C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688"/>
            <a:ext cx="3888432" cy="432057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dirty="0" err="1"/>
              <a:t>Models</a:t>
            </a:r>
            <a:r>
              <a:rPr lang="sv-SE" dirty="0"/>
              <a:t> and marine </a:t>
            </a:r>
            <a:r>
              <a:rPr lang="sv-SE" dirty="0" err="1"/>
              <a:t>records</a:t>
            </a:r>
            <a:r>
              <a:rPr lang="sv-SE" dirty="0"/>
              <a:t> </a:t>
            </a:r>
            <a:r>
              <a:rPr lang="sv-SE" dirty="0" err="1"/>
              <a:t>disagree</a:t>
            </a:r>
            <a:r>
              <a:rPr lang="sv-SE" dirty="0"/>
              <a:t> </a:t>
            </a:r>
            <a:r>
              <a:rPr lang="sv-SE" dirty="0">
                <a:sym typeface="Wingdings" pitchFamily="2" charset="2"/>
              </a:rPr>
              <a:t> </a:t>
            </a:r>
            <a:r>
              <a:rPr lang="sv-SE" dirty="0" err="1">
                <a:sym typeface="Wingdings" pitchFamily="2" charset="2"/>
              </a:rPr>
              <a:t>seasonal</a:t>
            </a:r>
            <a:r>
              <a:rPr lang="sv-SE" dirty="0">
                <a:sym typeface="Wingdings" pitchFamily="2" charset="2"/>
              </a:rPr>
              <a:t> bias?</a:t>
            </a:r>
            <a:endParaRPr lang="sv-SE" dirty="0"/>
          </a:p>
          <a:p>
            <a:pPr marL="0" indent="0">
              <a:lnSpc>
                <a:spcPct val="120000"/>
              </a:lnSpc>
              <a:buNone/>
            </a:pPr>
            <a:endParaRPr lang="sv-SE" i="1" dirty="0"/>
          </a:p>
          <a:p>
            <a:pPr>
              <a:lnSpc>
                <a:spcPct val="120000"/>
              </a:lnSpc>
            </a:pPr>
            <a:r>
              <a:rPr lang="sv-SE" i="1" dirty="0" err="1"/>
              <a:t>Seasonal</a:t>
            </a:r>
            <a:r>
              <a:rPr lang="sv-SE" i="1" dirty="0"/>
              <a:t> signal in land </a:t>
            </a:r>
            <a:r>
              <a:rPr lang="sv-SE" i="1" dirty="0" err="1"/>
              <a:t>reconstructions</a:t>
            </a:r>
            <a:r>
              <a:rPr lang="sv-SE" i="1" dirty="0"/>
              <a:t>? Different signal </a:t>
            </a:r>
            <a:r>
              <a:rPr lang="sv-SE" i="1" dirty="0" err="1"/>
              <a:t>than</a:t>
            </a:r>
            <a:r>
              <a:rPr lang="sv-SE" i="1" dirty="0"/>
              <a:t> SSTs?</a:t>
            </a:r>
          </a:p>
          <a:p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95DC0-0F1D-3316-3F8A-0FC67A120AC5}"/>
              </a:ext>
            </a:extLst>
          </p:cNvPr>
          <p:cNvSpPr txBox="1"/>
          <p:nvPr/>
        </p:nvSpPr>
        <p:spPr>
          <a:xfrm>
            <a:off x="4150568" y="6392361"/>
            <a:ext cx="525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 err="1"/>
              <a:t>Compiled</a:t>
            </a:r>
            <a:r>
              <a:rPr lang="sv-SE" sz="1200" dirty="0"/>
              <a:t> marine </a:t>
            </a:r>
            <a:r>
              <a:rPr lang="sv-SE" sz="1200" dirty="0" err="1"/>
              <a:t>records</a:t>
            </a:r>
            <a:r>
              <a:rPr lang="sv-SE" sz="1200" dirty="0"/>
              <a:t> from Dang et al., 2020, </a:t>
            </a:r>
            <a:r>
              <a:rPr lang="sv-SE" sz="1200" dirty="0" err="1"/>
              <a:t>based</a:t>
            </a:r>
            <a:r>
              <a:rPr lang="sv-SE" sz="1200" dirty="0"/>
              <a:t> on Mg/Ca </a:t>
            </a:r>
            <a:r>
              <a:rPr lang="sv-SE" sz="1200" dirty="0" err="1"/>
              <a:t>of</a:t>
            </a:r>
            <a:r>
              <a:rPr lang="sv-SE" sz="1200" dirty="0"/>
              <a:t> </a:t>
            </a:r>
            <a:r>
              <a:rPr lang="sv-SE" sz="1200" dirty="0" err="1"/>
              <a:t>foraminifera</a:t>
            </a:r>
            <a:r>
              <a:rPr lang="sv-SE" sz="1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5E98A-5774-3DE2-7FAE-1C4EEFCFD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6359900"/>
            <a:ext cx="2801719" cy="310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F0811-8C58-575D-8E73-2F0C5EAC3098}"/>
              </a:ext>
            </a:extLst>
          </p:cNvPr>
          <p:cNvSpPr txBox="1"/>
          <p:nvPr/>
        </p:nvSpPr>
        <p:spPr>
          <a:xfrm>
            <a:off x="335360" y="4704113"/>
            <a:ext cx="36261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 err="1"/>
              <a:t>Model</a:t>
            </a:r>
            <a:r>
              <a:rPr lang="sv-SE" sz="1400" dirty="0"/>
              <a:t>: MPI-ESM1.2. Bader et al., </a:t>
            </a:r>
            <a:r>
              <a:rPr lang="sv-SE" sz="1400" i="1" dirty="0"/>
              <a:t>Nature Communications</a:t>
            </a:r>
            <a:r>
              <a:rPr lang="sv-SE" sz="1400" dirty="0"/>
              <a:t> (2020), 11:4726</a:t>
            </a:r>
          </a:p>
          <a:p>
            <a:r>
              <a:rPr lang="sv-SE" sz="1400" dirty="0"/>
              <a:t>Data </a:t>
            </a:r>
            <a:r>
              <a:rPr lang="sv-SE" sz="1400" dirty="0" err="1"/>
              <a:t>provided</a:t>
            </a:r>
            <a:r>
              <a:rPr lang="sv-SE" sz="1400" dirty="0"/>
              <a:t> by Johann </a:t>
            </a:r>
            <a:r>
              <a:rPr lang="sv-SE" sz="1400" dirty="0" err="1"/>
              <a:t>Jungclaus</a:t>
            </a:r>
            <a:r>
              <a:rPr lang="sv-SE" sz="1400" dirty="0"/>
              <a:t> (</a:t>
            </a:r>
            <a:r>
              <a:rPr lang="de-DE" sz="1400" dirty="0"/>
              <a:t>Max-Planck-Institut für Meteorologie, Hamburg</a:t>
            </a:r>
            <a:r>
              <a:rPr lang="sv-SE" sz="1400" dirty="0"/>
              <a:t>)</a:t>
            </a:r>
          </a:p>
          <a:p>
            <a:endParaRPr lang="sv-SE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D8A7CA-23D7-475F-B857-5B3BB27F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401553"/>
            <a:ext cx="7266214" cy="46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8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9AE1-CA5E-DE99-59B6-E7E6B663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8E65-EF50-6615-0790-C609030B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681261"/>
            <a:ext cx="5128648" cy="30438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peat</a:t>
            </a:r>
            <a:r>
              <a:rPr lang="sv-SE" dirty="0"/>
              <a:t> </a:t>
            </a:r>
            <a:r>
              <a:rPr lang="sv-SE" dirty="0" err="1"/>
              <a:t>cores</a:t>
            </a:r>
            <a:r>
              <a:rPr lang="sv-SE" dirty="0"/>
              <a:t>: Diatas and Padang</a:t>
            </a:r>
          </a:p>
          <a:p>
            <a:pPr>
              <a:lnSpc>
                <a:spcPct val="120000"/>
              </a:lnSpc>
            </a:pPr>
            <a:r>
              <a:rPr lang="sv-SE" dirty="0" err="1"/>
              <a:t>Bacterial</a:t>
            </a:r>
            <a:r>
              <a:rPr lang="sv-SE" dirty="0"/>
              <a:t> </a:t>
            </a:r>
            <a:r>
              <a:rPr lang="sv-SE" dirty="0" err="1"/>
              <a:t>membrane</a:t>
            </a:r>
            <a:r>
              <a:rPr lang="sv-SE" dirty="0"/>
              <a:t> lipids brGDGT</a:t>
            </a:r>
          </a:p>
          <a:p>
            <a:pPr>
              <a:lnSpc>
                <a:spcPct val="120000"/>
              </a:lnSpc>
            </a:pPr>
            <a:r>
              <a:rPr lang="sv-SE" dirty="0" err="1"/>
              <a:t>Produced</a:t>
            </a:r>
            <a:r>
              <a:rPr lang="sv-SE" dirty="0"/>
              <a:t> </a:t>
            </a:r>
            <a:r>
              <a:rPr lang="sv-SE" dirty="0" err="1"/>
              <a:t>differently</a:t>
            </a:r>
            <a:r>
              <a:rPr lang="sv-SE" dirty="0"/>
              <a:t> </a:t>
            </a:r>
            <a:r>
              <a:rPr lang="sv-SE" dirty="0" err="1"/>
              <a:t>depending</a:t>
            </a:r>
            <a:r>
              <a:rPr lang="sv-SE" dirty="0"/>
              <a:t> on </a:t>
            </a:r>
            <a:r>
              <a:rPr lang="sv-SE" dirty="0" err="1"/>
              <a:t>temperature</a:t>
            </a:r>
            <a:r>
              <a:rPr lang="sv-SE" dirty="0"/>
              <a:t> and pH</a:t>
            </a:r>
          </a:p>
          <a:p>
            <a:pPr>
              <a:lnSpc>
                <a:spcPct val="120000"/>
              </a:lnSpc>
            </a:pPr>
            <a:r>
              <a:rPr lang="en-GB" dirty="0">
                <a:sym typeface="Wingdings" panose="05000000000000000000" pitchFamily="2" charset="2"/>
              </a:rPr>
              <a:t>Relative abundances  mean annual air temperatures or pH based on calibration datasets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C23EF-3F92-4C3B-BB51-9B6E3773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5554727"/>
            <a:ext cx="4149725" cy="569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45B95-1246-4644-B9B1-0C60B65E4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6093296"/>
            <a:ext cx="3524742" cy="38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760BC-2028-4E89-AC48-9A445EE0B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0" y="6595212"/>
            <a:ext cx="4896533" cy="238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0B85D1-D193-4949-81BD-C997B6E249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84" y="493252"/>
            <a:ext cx="6018292" cy="4944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C61DD4-753C-42AB-C4C5-41CC2A2F26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34349" r="40034" b="16620"/>
          <a:stretch/>
        </p:blipFill>
        <p:spPr>
          <a:xfrm>
            <a:off x="273617" y="4518436"/>
            <a:ext cx="3508199" cy="22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3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ACE4DA5-752D-4ACA-A5CF-302F47CDC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2" b="10298"/>
          <a:stretch/>
        </p:blipFill>
        <p:spPr>
          <a:xfrm>
            <a:off x="5458849" y="1249803"/>
            <a:ext cx="6369217" cy="16241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8E0BB0-C81E-4E44-9BA8-62BC4D1A3785}"/>
              </a:ext>
            </a:extLst>
          </p:cNvPr>
          <p:cNvSpPr/>
          <p:nvPr/>
        </p:nvSpPr>
        <p:spPr>
          <a:xfrm>
            <a:off x="7896200" y="1195502"/>
            <a:ext cx="216024" cy="343382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D443D-CB24-4FA6-94DB-8CCD177CD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625" y="2896428"/>
            <a:ext cx="6351530" cy="1698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F5AAFE-C7BA-4AEE-BEB1-074A502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10657184" cy="795600"/>
          </a:xfrm>
        </p:spPr>
        <p:txBody>
          <a:bodyPr>
            <a:normAutofit/>
          </a:bodyPr>
          <a:lstStyle/>
          <a:p>
            <a:r>
              <a:rPr lang="sv-SE" sz="2400" dirty="0"/>
              <a:t>Padang </a:t>
            </a:r>
            <a:r>
              <a:rPr lang="sv-SE" sz="2400" dirty="0" err="1"/>
              <a:t>peat</a:t>
            </a:r>
            <a:r>
              <a:rPr lang="sv-SE" sz="2400" dirty="0"/>
              <a:t> </a:t>
            </a:r>
            <a:r>
              <a:rPr lang="sv-SE" sz="2400" dirty="0" err="1"/>
              <a:t>core</a:t>
            </a:r>
            <a:endParaRPr lang="en-GB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E96E9D-578E-4116-84C1-8BD037671431}"/>
              </a:ext>
            </a:extLst>
          </p:cNvPr>
          <p:cNvSpPr txBox="1">
            <a:spLocks/>
          </p:cNvSpPr>
          <p:nvPr/>
        </p:nvSpPr>
        <p:spPr>
          <a:xfrm>
            <a:off x="642975" y="1052736"/>
            <a:ext cx="4826795" cy="2045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lnSpc>
                <a:spcPts val="3867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sv-SE" dirty="0" err="1"/>
              <a:t>Gradual</a:t>
            </a:r>
            <a:r>
              <a:rPr lang="sv-SE" dirty="0"/>
              <a:t> </a:t>
            </a:r>
            <a:r>
              <a:rPr lang="sv-SE" dirty="0" err="1"/>
              <a:t>warming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sv-SE" dirty="0" err="1"/>
              <a:t>Homogenous</a:t>
            </a:r>
            <a:r>
              <a:rPr lang="sv-SE" dirty="0"/>
              <a:t>,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organic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sv-SE" dirty="0"/>
              <a:t>4.3 ka </a:t>
            </a:r>
            <a:r>
              <a:rPr lang="sv-SE" dirty="0" err="1"/>
              <a:t>cooling</a:t>
            </a:r>
            <a:r>
              <a:rPr lang="sv-SE" dirty="0"/>
              <a:t> signal </a:t>
            </a:r>
            <a:r>
              <a:rPr lang="sv-SE" dirty="0" err="1"/>
              <a:t>during</a:t>
            </a:r>
            <a:r>
              <a:rPr lang="sv-SE" dirty="0"/>
              <a:t> mineral input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84446E-8B7C-4812-A8D0-C861706A3FE8}"/>
              </a:ext>
            </a:extLst>
          </p:cNvPr>
          <p:cNvSpPr/>
          <p:nvPr/>
        </p:nvSpPr>
        <p:spPr>
          <a:xfrm>
            <a:off x="11280576" y="908720"/>
            <a:ext cx="360040" cy="291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5D431-3763-45C8-84A0-5B01937C81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9"/>
          <a:stretch/>
        </p:blipFill>
        <p:spPr>
          <a:xfrm>
            <a:off x="5447928" y="1008802"/>
            <a:ext cx="6369217" cy="166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F06273-9365-4BC2-A279-763E63AA3E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16" b="-596"/>
          <a:stretch/>
        </p:blipFill>
        <p:spPr>
          <a:xfrm>
            <a:off x="5469770" y="4595166"/>
            <a:ext cx="6369217" cy="418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22D5C3-3748-480F-A01E-6A9801770660}"/>
              </a:ext>
            </a:extLst>
          </p:cNvPr>
          <p:cNvSpPr txBox="1"/>
          <p:nvPr/>
        </p:nvSpPr>
        <p:spPr>
          <a:xfrm>
            <a:off x="7518158" y="3411406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dirty="0"/>
              <a:t>Mineral </a:t>
            </a:r>
          </a:p>
          <a:p>
            <a:pPr algn="ctr"/>
            <a:r>
              <a:rPr lang="sv-SE" sz="1800" dirty="0"/>
              <a:t>input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8003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AAFE-C7BA-4AEE-BEB1-074A502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10657184" cy="795600"/>
          </a:xfrm>
        </p:spPr>
        <p:txBody>
          <a:bodyPr>
            <a:normAutofit/>
          </a:bodyPr>
          <a:lstStyle/>
          <a:p>
            <a:r>
              <a:rPr lang="sv-SE" sz="2400" dirty="0"/>
              <a:t>Diatas </a:t>
            </a:r>
            <a:r>
              <a:rPr lang="sv-SE" sz="2400" dirty="0" err="1"/>
              <a:t>peat</a:t>
            </a:r>
            <a:r>
              <a:rPr lang="sv-SE" sz="2400" dirty="0"/>
              <a:t> </a:t>
            </a:r>
            <a:r>
              <a:rPr lang="sv-SE" sz="2400" dirty="0" err="1"/>
              <a:t>core</a:t>
            </a:r>
            <a:endParaRPr lang="en-GB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9BF77C-D69C-409C-9AE3-0E4EABEB3035}"/>
              </a:ext>
            </a:extLst>
          </p:cNvPr>
          <p:cNvGrpSpPr/>
          <p:nvPr/>
        </p:nvGrpSpPr>
        <p:grpSpPr>
          <a:xfrm>
            <a:off x="5417853" y="908720"/>
            <a:ext cx="6910103" cy="3889608"/>
            <a:chOff x="5417853" y="908720"/>
            <a:chExt cx="6910103" cy="38896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83B28F-98E5-4C03-9B38-12BCB01B387B}"/>
                </a:ext>
              </a:extLst>
            </p:cNvPr>
            <p:cNvGrpSpPr/>
            <p:nvPr/>
          </p:nvGrpSpPr>
          <p:grpSpPr>
            <a:xfrm>
              <a:off x="5417853" y="908720"/>
              <a:ext cx="6910103" cy="3889608"/>
              <a:chOff x="6268591" y="907544"/>
              <a:chExt cx="5886694" cy="331354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27E58F4-1B1F-4A7B-B215-0B032E8FE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088"/>
              <a:stretch/>
            </p:blipFill>
            <p:spPr>
              <a:xfrm>
                <a:off x="6307262" y="907544"/>
                <a:ext cx="5434714" cy="151016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844707D-1A95-4C09-81BB-9B7D7C26DC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671" b="-1"/>
              <a:stretch/>
            </p:blipFill>
            <p:spPr>
              <a:xfrm>
                <a:off x="6268591" y="3882246"/>
                <a:ext cx="5886694" cy="33884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54AE3CF-9663-4815-BF72-850FB3D2D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2923" y="2420888"/>
                <a:ext cx="5423606" cy="1450562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7BBB73-8C21-4C59-A77C-5C2F9CF5D9E4}"/>
                </a:ext>
              </a:extLst>
            </p:cNvPr>
            <p:cNvSpPr/>
            <p:nvPr/>
          </p:nvSpPr>
          <p:spPr>
            <a:xfrm>
              <a:off x="11057629" y="4393682"/>
              <a:ext cx="432048" cy="200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23D32-6764-49BA-9BD6-7BCA718B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20"/>
            <a:ext cx="4600862" cy="3550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dirty="0" err="1"/>
              <a:t>Intense</a:t>
            </a:r>
            <a:r>
              <a:rPr lang="sv-SE" dirty="0"/>
              <a:t> </a:t>
            </a:r>
            <a:r>
              <a:rPr lang="sv-SE" dirty="0" err="1"/>
              <a:t>warming</a:t>
            </a:r>
            <a:r>
              <a:rPr lang="sv-SE" dirty="0"/>
              <a:t> in the mid-</a:t>
            </a:r>
            <a:r>
              <a:rPr lang="sv-SE" dirty="0" err="1"/>
              <a:t>Holocene</a:t>
            </a:r>
            <a:r>
              <a:rPr lang="sv-SE" dirty="0"/>
              <a:t> (~5°C) 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r>
              <a:rPr lang="sv-SE" dirty="0" err="1"/>
              <a:t>Cooling</a:t>
            </a:r>
            <a:r>
              <a:rPr lang="sv-SE" dirty="0"/>
              <a:t> signal </a:t>
            </a:r>
            <a:r>
              <a:rPr lang="sv-SE" dirty="0" err="1"/>
              <a:t>occurs</a:t>
            </a:r>
            <a:r>
              <a:rPr lang="sv-SE" dirty="0"/>
              <a:t> </a:t>
            </a:r>
            <a:r>
              <a:rPr lang="sv-SE" dirty="0" err="1"/>
              <a:t>during</a:t>
            </a:r>
            <a:endParaRPr lang="sv-SE" dirty="0"/>
          </a:p>
          <a:p>
            <a:pPr lvl="1"/>
            <a:r>
              <a:rPr lang="sv-SE" dirty="0"/>
              <a:t>Mineral input (erosion from </a:t>
            </a:r>
            <a:r>
              <a:rPr lang="sv-SE" dirty="0" err="1"/>
              <a:t>surrounding</a:t>
            </a:r>
            <a:r>
              <a:rPr lang="sv-SE" dirty="0"/>
              <a:t> </a:t>
            </a:r>
            <a:r>
              <a:rPr lang="sv-SE" dirty="0" err="1"/>
              <a:t>soils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hydroclimate</a:t>
            </a:r>
            <a:r>
              <a:rPr lang="sv-SE" dirty="0"/>
              <a:t> and vegetation </a:t>
            </a:r>
            <a:r>
              <a:rPr lang="sv-SE" dirty="0" err="1"/>
              <a:t>changes</a:t>
            </a:r>
            <a:endParaRPr lang="sv-SE" dirty="0"/>
          </a:p>
          <a:p>
            <a:pPr lvl="1"/>
            <a:r>
              <a:rPr lang="sv-SE" dirty="0" err="1"/>
              <a:t>Altered</a:t>
            </a:r>
            <a:r>
              <a:rPr lang="sv-SE" dirty="0"/>
              <a:t> GDGT distributions (</a:t>
            </a:r>
            <a:r>
              <a:rPr lang="sv-SE" dirty="0" err="1"/>
              <a:t>isomerization</a:t>
            </a:r>
            <a:r>
              <a:rPr lang="sv-SE" dirty="0"/>
              <a:t> and </a:t>
            </a:r>
            <a:r>
              <a:rPr lang="sv-SE" dirty="0" err="1"/>
              <a:t>cyclization</a:t>
            </a:r>
            <a:r>
              <a:rPr lang="sv-SE" dirty="0"/>
              <a:t>, etc.)</a:t>
            </a:r>
          </a:p>
          <a:p>
            <a:pPr>
              <a:lnSpc>
                <a:spcPct val="100000"/>
              </a:lnSpc>
            </a:pPr>
            <a:endParaRPr lang="sv-SE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C5046B-1B59-414F-9A66-A70C59BFFC0F}"/>
              </a:ext>
            </a:extLst>
          </p:cNvPr>
          <p:cNvCxnSpPr/>
          <p:nvPr/>
        </p:nvCxnSpPr>
        <p:spPr>
          <a:xfrm>
            <a:off x="6600056" y="3448745"/>
            <a:ext cx="0" cy="576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956704-2F51-472D-B91B-CB6CB6AB6A26}"/>
              </a:ext>
            </a:extLst>
          </p:cNvPr>
          <p:cNvSpPr txBox="1"/>
          <p:nvPr/>
        </p:nvSpPr>
        <p:spPr>
          <a:xfrm>
            <a:off x="6600056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>Mineral input</a:t>
            </a:r>
            <a:endParaRPr lang="en-GB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B4DC7-6475-343C-81B8-5B12454197BA}"/>
              </a:ext>
            </a:extLst>
          </p:cNvPr>
          <p:cNvSpPr txBox="1"/>
          <p:nvPr/>
        </p:nvSpPr>
        <p:spPr>
          <a:xfrm>
            <a:off x="7896936" y="22792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err="1"/>
              <a:t>Warming</a:t>
            </a:r>
            <a:endParaRPr lang="en-GB" sz="2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31E646-4D1E-A112-F1A2-1DCB2533FF5E}"/>
              </a:ext>
            </a:extLst>
          </p:cNvPr>
          <p:cNvCxnSpPr>
            <a:cxnSpLocks/>
          </p:cNvCxnSpPr>
          <p:nvPr/>
        </p:nvCxnSpPr>
        <p:spPr>
          <a:xfrm flipV="1">
            <a:off x="8127903" y="1834952"/>
            <a:ext cx="0" cy="444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8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EF17-0AFE-49D3-B200-A2FAB320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Comparison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C4FA5C-5891-4432-98CF-95D6E9CF30AE}"/>
              </a:ext>
            </a:extLst>
          </p:cNvPr>
          <p:cNvSpPr/>
          <p:nvPr/>
        </p:nvSpPr>
        <p:spPr>
          <a:xfrm>
            <a:off x="8308086" y="2852918"/>
            <a:ext cx="699657" cy="5915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D56333-D450-4B86-97C3-C1D1D929405A}"/>
              </a:ext>
            </a:extLst>
          </p:cNvPr>
          <p:cNvSpPr/>
          <p:nvPr/>
        </p:nvSpPr>
        <p:spPr>
          <a:xfrm>
            <a:off x="6562748" y="2913967"/>
            <a:ext cx="1772245" cy="59156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3FBA0-78C8-4C16-924B-0ECCA323B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85" y="1442641"/>
            <a:ext cx="7447816" cy="2513638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EB4F726-476F-1F1C-5660-819AFC362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56" y="1533933"/>
            <a:ext cx="3816424" cy="43924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sz="1900" dirty="0"/>
              <a:t>Mid-</a:t>
            </a:r>
            <a:r>
              <a:rPr lang="sv-SE" sz="1900" dirty="0" err="1"/>
              <a:t>Holocene</a:t>
            </a:r>
            <a:r>
              <a:rPr lang="sv-SE" sz="1900" dirty="0"/>
              <a:t>: </a:t>
            </a:r>
          </a:p>
          <a:p>
            <a:pPr lvl="1">
              <a:lnSpc>
                <a:spcPct val="120000"/>
              </a:lnSpc>
            </a:pPr>
            <a:r>
              <a:rPr lang="sv-SE" sz="1700" dirty="0"/>
              <a:t>Pure </a:t>
            </a:r>
            <a:r>
              <a:rPr lang="sv-SE" sz="1700" dirty="0" err="1"/>
              <a:t>peat</a:t>
            </a:r>
            <a:r>
              <a:rPr lang="sv-SE" sz="1700" dirty="0"/>
              <a:t> and </a:t>
            </a:r>
            <a:r>
              <a:rPr lang="sv-SE" sz="1700" dirty="0" err="1"/>
              <a:t>similar</a:t>
            </a:r>
            <a:r>
              <a:rPr lang="sv-SE" sz="1700" dirty="0"/>
              <a:t> GDGT distributions</a:t>
            </a:r>
          </a:p>
        </p:txBody>
      </p:sp>
    </p:spTree>
    <p:extLst>
      <p:ext uri="{BB962C8B-B14F-4D97-AF65-F5344CB8AC3E}">
        <p14:creationId xmlns:p14="http://schemas.microsoft.com/office/powerpoint/2010/main" val="98969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972E5F-848A-4084-BAB8-20B143641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85" y="1442641"/>
            <a:ext cx="7447816" cy="2513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BCEF17-0AFE-49D3-B200-A2FAB320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Divergence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erosion from </a:t>
            </a:r>
            <a:r>
              <a:rPr lang="sv-SE" dirty="0" err="1"/>
              <a:t>surroundings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2D8E6B-2287-44FF-B9A5-DAF7B9BCCCB1}"/>
              </a:ext>
            </a:extLst>
          </p:cNvPr>
          <p:cNvSpPr/>
          <p:nvPr/>
        </p:nvSpPr>
        <p:spPr>
          <a:xfrm>
            <a:off x="6909941" y="2492896"/>
            <a:ext cx="703045" cy="576064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C67641-B817-4D34-BEE4-1E889ACBAF97}"/>
              </a:ext>
            </a:extLst>
          </p:cNvPr>
          <p:cNvSpPr/>
          <p:nvPr/>
        </p:nvSpPr>
        <p:spPr>
          <a:xfrm>
            <a:off x="5425026" y="2492896"/>
            <a:ext cx="1391054" cy="676443"/>
          </a:xfrm>
          <a:prstGeom prst="ellipse">
            <a:avLst/>
          </a:prstGeom>
          <a:noFill/>
          <a:ln w="57150">
            <a:solidFill>
              <a:srgbClr val="355AE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AE73FE2E-8961-4D1F-9BA4-1C0E79260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556792"/>
            <a:ext cx="4032448" cy="43924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sv-SE" dirty="0"/>
              <a:t>Mid-</a:t>
            </a:r>
            <a:r>
              <a:rPr lang="sv-SE" dirty="0" err="1"/>
              <a:t>Holocene</a:t>
            </a:r>
            <a:r>
              <a:rPr lang="sv-SE" dirty="0"/>
              <a:t>: 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Pure </a:t>
            </a:r>
            <a:r>
              <a:rPr lang="sv-SE" dirty="0" err="1"/>
              <a:t>peat</a:t>
            </a:r>
            <a:r>
              <a:rPr lang="sv-SE" dirty="0"/>
              <a:t> and </a:t>
            </a:r>
            <a:r>
              <a:rPr lang="sv-SE" dirty="0" err="1"/>
              <a:t>similar</a:t>
            </a:r>
            <a:r>
              <a:rPr lang="sv-SE" dirty="0"/>
              <a:t> GDGT distributions</a:t>
            </a:r>
          </a:p>
          <a:p>
            <a:pPr>
              <a:lnSpc>
                <a:spcPct val="120000"/>
              </a:lnSpc>
            </a:pPr>
            <a:r>
              <a:rPr lang="sv-SE" dirty="0" err="1"/>
              <a:t>Cooling</a:t>
            </a:r>
            <a:r>
              <a:rPr lang="sv-SE" dirty="0"/>
              <a:t> signals </a:t>
            </a:r>
            <a:r>
              <a:rPr lang="sv-SE" dirty="0" err="1"/>
              <a:t>during</a:t>
            </a:r>
            <a:r>
              <a:rPr lang="sv-SE" dirty="0"/>
              <a:t> mineral input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Real </a:t>
            </a:r>
            <a:r>
              <a:rPr lang="sv-SE" dirty="0" err="1"/>
              <a:t>climatic</a:t>
            </a:r>
            <a:r>
              <a:rPr lang="sv-SE" dirty="0"/>
              <a:t> signal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dirty="0" err="1"/>
              <a:t>affect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cores</a:t>
            </a:r>
            <a:r>
              <a:rPr lang="sv-SE" dirty="0"/>
              <a:t> </a:t>
            </a:r>
            <a:r>
              <a:rPr lang="sv-SE" dirty="0" err="1"/>
              <a:t>simultaneuously</a:t>
            </a:r>
            <a:endParaRPr lang="sv-SE" dirty="0"/>
          </a:p>
          <a:p>
            <a:pPr lvl="1">
              <a:lnSpc>
                <a:spcPct val="120000"/>
              </a:lnSpc>
            </a:pPr>
            <a:r>
              <a:rPr lang="sv-SE" dirty="0" err="1"/>
              <a:t>Local</a:t>
            </a:r>
            <a:r>
              <a:rPr lang="sv-SE" dirty="0"/>
              <a:t> erosion </a:t>
            </a:r>
            <a:r>
              <a:rPr lang="sv-SE" dirty="0" err="1"/>
              <a:t>cooling</a:t>
            </a:r>
            <a:r>
              <a:rPr lang="sv-SE" dirty="0"/>
              <a:t> signals not </a:t>
            </a:r>
            <a:r>
              <a:rPr lang="sv-SE" dirty="0" err="1"/>
              <a:t>active</a:t>
            </a:r>
            <a:r>
              <a:rPr lang="sv-SE" dirty="0"/>
              <a:t> at the same </a:t>
            </a:r>
            <a:r>
              <a:rPr lang="sv-SE" dirty="0" err="1"/>
              <a:t>time</a:t>
            </a:r>
            <a:endParaRPr lang="sv-SE" dirty="0"/>
          </a:p>
          <a:p>
            <a:pPr>
              <a:lnSpc>
                <a:spcPct val="120000"/>
              </a:lnSpc>
            </a:pPr>
            <a:r>
              <a:rPr lang="sv-SE" dirty="0"/>
              <a:t>Potential </a:t>
            </a:r>
            <a:r>
              <a:rPr lang="sv-SE" dirty="0" err="1"/>
              <a:t>causes</a:t>
            </a:r>
            <a:endParaRPr lang="sv-SE" dirty="0"/>
          </a:p>
          <a:p>
            <a:pPr lvl="1">
              <a:lnSpc>
                <a:spcPct val="120000"/>
              </a:lnSpc>
            </a:pPr>
            <a:r>
              <a:rPr lang="sv-SE" dirty="0" err="1"/>
              <a:t>microbial</a:t>
            </a:r>
            <a:r>
              <a:rPr lang="sv-SE" dirty="0"/>
              <a:t> </a:t>
            </a:r>
            <a:r>
              <a:rPr lang="sv-SE" dirty="0" err="1"/>
              <a:t>community</a:t>
            </a:r>
            <a:r>
              <a:rPr lang="sv-SE" dirty="0"/>
              <a:t> </a:t>
            </a:r>
            <a:r>
              <a:rPr lang="sv-SE" dirty="0" err="1"/>
              <a:t>shift</a:t>
            </a:r>
            <a:r>
              <a:rPr lang="sv-SE" dirty="0"/>
              <a:t> </a:t>
            </a:r>
          </a:p>
          <a:p>
            <a:pPr lvl="1">
              <a:lnSpc>
                <a:spcPct val="120000"/>
              </a:lnSpc>
            </a:pPr>
            <a:r>
              <a:rPr lang="sv-SE" dirty="0"/>
              <a:t>pH </a:t>
            </a:r>
            <a:r>
              <a:rPr lang="sv-SE" dirty="0" err="1"/>
              <a:t>effect</a:t>
            </a:r>
            <a:r>
              <a:rPr lang="sv-SE" dirty="0"/>
              <a:t> on </a:t>
            </a:r>
            <a:r>
              <a:rPr lang="sv-SE" dirty="0" err="1"/>
              <a:t>degree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methylation</a:t>
            </a:r>
            <a:r>
              <a:rPr lang="sv-SE" dirty="0"/>
              <a:t> (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derive</a:t>
            </a:r>
            <a:r>
              <a:rPr lang="sv-SE" dirty="0"/>
              <a:t> </a:t>
            </a:r>
            <a:r>
              <a:rPr lang="sv-SE" dirty="0" err="1"/>
              <a:t>temperatures</a:t>
            </a:r>
            <a:r>
              <a:rPr lang="sv-SE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501-C65C-2D4D-BDA6-862746827196}"/>
              </a:ext>
            </a:extLst>
          </p:cNvPr>
          <p:cNvSpPr txBox="1"/>
          <p:nvPr/>
        </p:nvSpPr>
        <p:spPr>
          <a:xfrm>
            <a:off x="6312024" y="312387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600" b="1" dirty="0"/>
              <a:t>Soil input</a:t>
            </a:r>
          </a:p>
        </p:txBody>
      </p:sp>
    </p:spTree>
    <p:extLst>
      <p:ext uri="{BB962C8B-B14F-4D97-AF65-F5344CB8AC3E}">
        <p14:creationId xmlns:p14="http://schemas.microsoft.com/office/powerpoint/2010/main" val="296128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EF17-0AFE-49D3-B200-A2FAB320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68" y="604603"/>
            <a:ext cx="10657184" cy="795600"/>
          </a:xfrm>
        </p:spPr>
        <p:txBody>
          <a:bodyPr>
            <a:normAutofit/>
          </a:bodyPr>
          <a:lstStyle/>
          <a:p>
            <a:r>
              <a:rPr lang="sv-SE" dirty="0" err="1"/>
              <a:t>Comparison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and marine </a:t>
            </a:r>
            <a:r>
              <a:rPr lang="sv-SE" dirty="0" err="1"/>
              <a:t>records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C60B9-6874-429A-B8BF-CEB1BD551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89" y="1644721"/>
            <a:ext cx="4586567" cy="22163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dirty="0" err="1"/>
              <a:t>Models</a:t>
            </a:r>
            <a:r>
              <a:rPr lang="sv-SE" dirty="0"/>
              <a:t>: </a:t>
            </a:r>
            <a:r>
              <a:rPr lang="sv-SE" dirty="0" err="1"/>
              <a:t>agreement</a:t>
            </a:r>
            <a:r>
              <a:rPr lang="sv-SE" dirty="0"/>
              <a:t> in trend</a:t>
            </a:r>
          </a:p>
          <a:p>
            <a:pPr>
              <a:lnSpc>
                <a:spcPct val="120000"/>
              </a:lnSpc>
            </a:pPr>
            <a:r>
              <a:rPr lang="sv-SE" dirty="0"/>
              <a:t>IPWP marine </a:t>
            </a:r>
            <a:r>
              <a:rPr lang="sv-SE" dirty="0" err="1"/>
              <a:t>records</a:t>
            </a:r>
            <a:r>
              <a:rPr lang="sv-SE" dirty="0"/>
              <a:t>: </a:t>
            </a:r>
            <a:r>
              <a:rPr lang="sv-SE" dirty="0" err="1"/>
              <a:t>opposite</a:t>
            </a:r>
            <a:r>
              <a:rPr lang="sv-SE" dirty="0"/>
              <a:t> trend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3E61F-69CF-424B-B938-3668F5C415BE}"/>
              </a:ext>
            </a:extLst>
          </p:cNvPr>
          <p:cNvSpPr txBox="1"/>
          <p:nvPr/>
        </p:nvSpPr>
        <p:spPr>
          <a:xfrm>
            <a:off x="213289" y="4509120"/>
            <a:ext cx="36261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 err="1"/>
              <a:t>Model</a:t>
            </a:r>
            <a:r>
              <a:rPr lang="sv-SE" sz="1400" dirty="0"/>
              <a:t>: MPI-ESM1.2. Bader et al., </a:t>
            </a:r>
            <a:r>
              <a:rPr lang="sv-SE" sz="1400" i="1" dirty="0"/>
              <a:t>Nature Communications</a:t>
            </a:r>
            <a:r>
              <a:rPr lang="sv-SE" sz="1400" dirty="0"/>
              <a:t> (2020), 11:4726</a:t>
            </a:r>
          </a:p>
          <a:p>
            <a:r>
              <a:rPr lang="sv-SE" sz="1400" dirty="0"/>
              <a:t>Data </a:t>
            </a:r>
            <a:r>
              <a:rPr lang="sv-SE" sz="1400" dirty="0" err="1"/>
              <a:t>provided</a:t>
            </a:r>
            <a:r>
              <a:rPr lang="sv-SE" sz="1400" dirty="0"/>
              <a:t> by Johann </a:t>
            </a:r>
            <a:r>
              <a:rPr lang="sv-SE" sz="1400" dirty="0" err="1"/>
              <a:t>Jungclaus</a:t>
            </a:r>
            <a:r>
              <a:rPr lang="sv-SE" sz="1400" dirty="0"/>
              <a:t> (</a:t>
            </a:r>
            <a:r>
              <a:rPr lang="de-DE" sz="1400" dirty="0"/>
              <a:t>Max-Planck-Institut für Meteorologie, Hamburg</a:t>
            </a:r>
            <a:r>
              <a:rPr lang="sv-SE" sz="1400" dirty="0"/>
              <a:t>)</a:t>
            </a:r>
          </a:p>
          <a:p>
            <a:endParaRPr lang="sv-SE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B0BD3B-53C9-46C5-BA76-6FFB3E9F9C78}"/>
              </a:ext>
            </a:extLst>
          </p:cNvPr>
          <p:cNvSpPr txBox="1"/>
          <p:nvPr/>
        </p:nvSpPr>
        <p:spPr>
          <a:xfrm>
            <a:off x="4150568" y="6392361"/>
            <a:ext cx="525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 err="1"/>
              <a:t>Compiled</a:t>
            </a:r>
            <a:r>
              <a:rPr lang="sv-SE" sz="1200" dirty="0"/>
              <a:t> marine </a:t>
            </a:r>
            <a:r>
              <a:rPr lang="sv-SE" sz="1200" dirty="0" err="1"/>
              <a:t>records</a:t>
            </a:r>
            <a:r>
              <a:rPr lang="sv-SE" sz="1200" dirty="0"/>
              <a:t> from Dang et al., 2020, </a:t>
            </a:r>
            <a:r>
              <a:rPr lang="sv-SE" sz="1200" dirty="0" err="1"/>
              <a:t>based</a:t>
            </a:r>
            <a:r>
              <a:rPr lang="sv-SE" sz="1200" dirty="0"/>
              <a:t> on Mg/Ca </a:t>
            </a:r>
            <a:r>
              <a:rPr lang="sv-SE" sz="1200" dirty="0" err="1"/>
              <a:t>of</a:t>
            </a:r>
            <a:r>
              <a:rPr lang="sv-SE" sz="1200" dirty="0"/>
              <a:t> </a:t>
            </a:r>
            <a:r>
              <a:rPr lang="sv-SE" sz="1200" dirty="0" err="1"/>
              <a:t>foraminifera</a:t>
            </a:r>
            <a:r>
              <a:rPr lang="sv-SE" sz="12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3B57B4-5A56-4968-8A28-BFF86539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6359900"/>
            <a:ext cx="2801719" cy="310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DB23E-FBAC-420E-A223-34841BB28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265973"/>
            <a:ext cx="7385494" cy="47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69600"/>
      </p:ext>
    </p:extLst>
  </p:cSld>
  <p:clrMapOvr>
    <a:masterClrMapping/>
  </p:clrMapOvr>
</p:sld>
</file>

<file path=ppt/theme/theme1.xml><?xml version="1.0" encoding="utf-8"?>
<a:theme xmlns:a="http://schemas.openxmlformats.org/drawingml/2006/main" name="SU Eng Research 4 3 Powerpoint Template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Research Template 16 9.potx" id="{7D005781-F8BC-4760-9A8A-FFEAD765B8E3}" vid="{6EB2AB3A-53CE-42C4-981C-99FEF478F024}"/>
    </a:ext>
  </a:extLst>
</a:theme>
</file>

<file path=ppt/theme/theme2.xml><?xml version="1.0" encoding="utf-8"?>
<a:theme xmlns:a="http://schemas.openxmlformats.org/drawingml/2006/main" name="SU Light Branch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Research Template 16 9.potx" id="{7D005781-F8BC-4760-9A8A-FFEAD765B8E3}" vid="{04779785-0CEF-4974-81E4-FDFACA703EE0}"/>
    </a:ext>
  </a:extLst>
</a:theme>
</file>

<file path=ppt/theme/theme3.xml><?xml version="1.0" encoding="utf-8"?>
<a:theme xmlns:a="http://schemas.openxmlformats.org/drawingml/2006/main" name="SU Dark Flame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Research Template 16 9.potx" id="{7D005781-F8BC-4760-9A8A-FFEAD765B8E3}" vid="{957117E6-22EF-4C40-9BC6-EEEF679AD176}"/>
    </a:ext>
  </a:extLst>
</a:theme>
</file>

<file path=ppt/theme/theme4.xml><?xml version="1.0" encoding="utf-8"?>
<a:theme xmlns:a="http://schemas.openxmlformats.org/drawingml/2006/main" name="SU Dark Branch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Research Template 16 9.potx" id="{7D005781-F8BC-4760-9A8A-FFEAD765B8E3}" vid="{02E70560-80C1-4C87-BED2-214E2BB0150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Research Template 16 9</Template>
  <TotalTime>1771</TotalTime>
  <Words>685</Words>
  <Application>Microsoft Office PowerPoint</Application>
  <PresentationFormat>Widescreen</PresentationFormat>
  <Paragraphs>102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SU Eng Research 4 3 Powerpoint Template</vt:lpstr>
      <vt:lpstr>SU Light Branch</vt:lpstr>
      <vt:lpstr>SU Dark Flame</vt:lpstr>
      <vt:lpstr>SU Dark Branch</vt:lpstr>
      <vt:lpstr>Intense mid-Holocene warming on highland Sumatra? Insights from biomarker proxies</vt:lpstr>
      <vt:lpstr>Introduction</vt:lpstr>
      <vt:lpstr>‘Holocene temperature conundrum’</vt:lpstr>
      <vt:lpstr>Method</vt:lpstr>
      <vt:lpstr>Padang peat core</vt:lpstr>
      <vt:lpstr>Diatas peat core</vt:lpstr>
      <vt:lpstr>Comparison</vt:lpstr>
      <vt:lpstr>Divergence during erosion from surroundings</vt:lpstr>
      <vt:lpstr>Comparison models and marine records</vt:lpstr>
      <vt:lpstr>Conclusions</vt:lpstr>
      <vt:lpstr>PowerPoint Presentation</vt:lpstr>
      <vt:lpstr>PowerPoint Presentation</vt:lpstr>
      <vt:lpstr>Triplots against global samplesets</vt:lpstr>
      <vt:lpstr>Diatas results</vt:lpstr>
      <vt:lpstr>Diatas results</vt:lpstr>
    </vt:vector>
  </TitlesOfParts>
  <Company>Stockholms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Intense mid-Holocene warming on highland Sumatra? Insights from biomarker proxies</dc:title>
  <dc:creator>petter hällberg</dc:creator>
  <dc:description>ver 1.9.2 Learningpoint 2021</dc:description>
  <cp:lastModifiedBy>petter hällberg</cp:lastModifiedBy>
  <cp:revision>100</cp:revision>
  <dcterms:created xsi:type="dcterms:W3CDTF">2022-05-22T06:42:00Z</dcterms:created>
  <dcterms:modified xsi:type="dcterms:W3CDTF">2022-05-26T04:33:19Z</dcterms:modified>
  <cp:version>1.9.2</cp:version>
</cp:coreProperties>
</file>