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71" r:id="rId3"/>
    <p:sldId id="278" r:id="rId4"/>
    <p:sldId id="279" r:id="rId5"/>
    <p:sldId id="269" r:id="rId6"/>
    <p:sldId id="281" r:id="rId7"/>
    <p:sldId id="283" r:id="rId8"/>
    <p:sldId id="270" r:id="rId9"/>
    <p:sldId id="268" r:id="rId10"/>
    <p:sldId id="285" r:id="rId11"/>
    <p:sldId id="274" r:id="rId12"/>
    <p:sldId id="288" r:id="rId13"/>
    <p:sldId id="275" r:id="rId14"/>
    <p:sldId id="272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519FA-C253-48D5-9598-83F58090325B}" type="datetimeFigureOut">
              <a:rPr lang="en-GB" smtClean="0"/>
              <a:t>18/05/2022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431BA-E5BA-4AD8-BF6C-091109974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10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minimization</a:t>
            </a:r>
            <a:r>
              <a:rPr lang="nb-NO" dirty="0"/>
              <a:t> problem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full normal </a:t>
            </a:r>
            <a:r>
              <a:rPr lang="nb-NO" dirty="0" err="1"/>
              <a:t>equation</a:t>
            </a:r>
            <a:r>
              <a:rPr lang="nb-NO" dirty="0"/>
              <a:t> is </a:t>
            </a:r>
            <a:r>
              <a:rPr lang="nb-NO" dirty="0" err="1"/>
              <a:t>solved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space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parameters </a:t>
            </a:r>
            <a:r>
              <a:rPr lang="nb-NO" baseline="0" dirty="0" err="1"/>
              <a:t>weighted</a:t>
            </a:r>
            <a:r>
              <a:rPr lang="nb-NO" baseline="0" dirty="0"/>
              <a:t> by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integrated</a:t>
            </a:r>
            <a:r>
              <a:rPr lang="nb-NO" baseline="0" dirty="0"/>
              <a:t> data </a:t>
            </a:r>
            <a:r>
              <a:rPr lang="nb-NO" baseline="0" dirty="0" err="1"/>
              <a:t>sensitivity</a:t>
            </a:r>
            <a:r>
              <a:rPr lang="nb-NO" baseline="0" dirty="0"/>
              <a:t>. </a:t>
            </a:r>
            <a:r>
              <a:rPr lang="nb-NO" baseline="0" dirty="0" err="1"/>
              <a:t>We</a:t>
            </a:r>
            <a:r>
              <a:rPr lang="nb-NO" baseline="0" dirty="0"/>
              <a:t> </a:t>
            </a:r>
            <a:r>
              <a:rPr lang="nb-NO" baseline="0" dirty="0" err="1"/>
              <a:t>apply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iterative LSQR </a:t>
            </a:r>
            <a:r>
              <a:rPr lang="nb-NO" baseline="0" dirty="0" err="1"/>
              <a:t>method</a:t>
            </a:r>
            <a:r>
              <a:rPr lang="nb-NO" baseline="0" dirty="0"/>
              <a:t> (Page and Saunders, 1984, 2013) </a:t>
            </a:r>
            <a:r>
              <a:rPr lang="nb-NO" baseline="0" dirty="0" err="1"/>
              <a:t>which</a:t>
            </a:r>
            <a:r>
              <a:rPr lang="nb-NO" baseline="0" dirty="0"/>
              <a:t> is </a:t>
            </a:r>
            <a:r>
              <a:rPr lang="nb-NO" baseline="0" dirty="0" err="1"/>
              <a:t>similar</a:t>
            </a:r>
            <a:r>
              <a:rPr lang="nb-NO" baseline="0" dirty="0"/>
              <a:t> to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conjugate</a:t>
            </a:r>
            <a:r>
              <a:rPr lang="nb-NO" baseline="0" dirty="0"/>
              <a:t> gradient </a:t>
            </a:r>
            <a:r>
              <a:rPr lang="nb-NO" baseline="0" dirty="0" err="1"/>
              <a:t>method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</a:t>
            </a:r>
            <a:r>
              <a:rPr lang="nb-NO" baseline="0" dirty="0" err="1"/>
              <a:t>solving</a:t>
            </a:r>
            <a:r>
              <a:rPr lang="nb-NO" baseline="0" dirty="0"/>
              <a:t> systems </a:t>
            </a:r>
            <a:r>
              <a:rPr lang="nb-NO" baseline="0" dirty="0" err="1"/>
              <a:t>of</a:t>
            </a:r>
            <a:r>
              <a:rPr lang="nb-NO" baseline="0" dirty="0"/>
              <a:t> linear </a:t>
            </a:r>
            <a:r>
              <a:rPr lang="nb-NO" baseline="0" dirty="0" err="1"/>
              <a:t>equations</a:t>
            </a:r>
            <a:r>
              <a:rPr lang="nb-NO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CBCF6-1297-419F-8207-108432E694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0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79C8-86EB-4FF9-82B0-77C26B860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84E09-3167-4EB1-98FD-C0079B567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21A9F-4AA8-47D6-B084-7B862B8E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C1AE8-F068-412E-AF5D-37A44626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D0EB-3EA7-438A-9682-868664C3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30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706C-FFA7-4C8F-9D79-9B99ACF0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B7E7E-53E7-416C-806D-B46AB3559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DAFD-6D26-4A5C-922B-8846D209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11D58-A45E-4F96-96C9-ADB6C25C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A063F-65E0-4179-85AF-ACA32D76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44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34EC1B-B2BD-48EC-AC30-A66329980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62FA1-9721-4EA3-ADA2-43F33D6AF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0E897-837F-4BE2-9DFC-FB342FAE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AE3B2-07E6-40FD-80D4-384E15F4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A892-5FE7-4968-89FC-1FA63D92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0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240D-014A-4AAE-AAEC-9966D98E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C288-BA9E-4839-A27A-D4C55B451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8427E-ECB4-411C-BA3D-FB404304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1D38D-D5C6-4BA0-9B77-AD20DD57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817A4-0231-46D7-831E-32322F7D1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8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C3AA-AED6-4843-A701-AA9E8F45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A1418-B901-492D-ABC5-BFD897085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30551-C29B-49FE-A8BD-6BAA219B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5043C-0CDB-4AE4-B170-6F2CF9D8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0AEAE-EC26-447D-8D69-DE8444563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49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1437-E37A-453A-A296-A7640EF9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009D9-6431-4F4B-A91F-7BC067B48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11FD4-9561-42FF-9A87-BD4EBE63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B3063-9327-4431-9A56-612FC682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2F4F7-5A57-442E-A232-73CE8533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B21DC-7A9D-4EE2-9612-743D23F7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1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CB95-F109-4B33-9C46-00B2F29C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28793-EB68-449E-80A5-B7BD8E49A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8955C-BBFC-4951-BF3D-D89A92FD1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D1175D-6232-4A62-ACFB-3FACB4A7D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EFC2-9FC0-4BE5-8ECD-B9BA7F71A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2E56AC-FBD5-459F-BB8B-2E7E263D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1656A-740B-489D-8B93-6980B57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50D4F2-A7E1-49E7-A0DD-5F7AA899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0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8D34-9085-478A-94AD-A9063949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82291-D6E7-4288-8A6F-8B7032BD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D083C-0FB1-4B02-B000-CA570BA3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6ECEE-D449-44BC-9A16-E67D886D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97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8304F9-83FA-4C11-8A3E-CA5220C4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DB524-728C-4201-A95A-61DFE871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203EE-C451-4CF1-81FF-3AA9BF8D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2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73A0-905F-45C1-B90D-E978B4DDE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5C361-93A2-45B0-90CA-BC4DB6A13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DFCC-F43C-48BE-B0D1-2CC46B10C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01C04-5C69-4AE7-AF08-954AEDB6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942CE-1825-4ED7-81B4-6F1761868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E17BF-922B-4E9E-A197-CAA33293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66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192D-35E2-44B6-848A-F7364608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119DA-DE29-45F7-96BE-09467BE47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84B68-F5D1-403A-BA5D-9D0B7D342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A1992-E86A-43E0-977D-4FD05EF3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5A36E-F127-4CF7-BC4F-8E1FC4FB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3682B-615A-4D5A-AC87-E5215A13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49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4B832-96A1-4F34-B542-29FB0106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DF9F4-37A0-4836-A79C-54F82A682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D10A8-4211-4881-AE4F-A9A66933D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C3A4-04CD-40AE-BEF5-9EC0221D4E2D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B9730-B0CB-45CA-A38A-39782F1D8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2B315-CCD7-4509-BF96-355534F7E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977B-C92A-49A7-8B92-EAFCF0BC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08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A909A262-2AD3-45FD-9756-997FD56DD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 b="15243"/>
          <a:stretch/>
        </p:blipFill>
        <p:spPr bwMode="auto">
          <a:xfrm>
            <a:off x="3669462" y="5927970"/>
            <a:ext cx="5410726" cy="8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B3E38A-678B-4BE1-9290-D8077ADF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FA89A-C746-4C17-936B-67CFDF91D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824" y="-48295"/>
            <a:ext cx="9144000" cy="2387600"/>
          </a:xfrm>
        </p:spPr>
        <p:txBody>
          <a:bodyPr>
            <a:noAutofit/>
          </a:bodyPr>
          <a:lstStyle/>
          <a:p>
            <a:r>
              <a:rPr lang="en-GB" sz="4000" b="1" i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geophysical and thermal modelling of the northeast Carpathian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i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lithosphere</a:t>
            </a:r>
            <a:r>
              <a:rPr lang="en-GB" sz="3600" b="1" i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GB" sz="3600" b="1" i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i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b="1" i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for geothermal potential of </a:t>
            </a:r>
            <a:br>
              <a:rPr lang="en-GB" sz="3600" b="1" i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i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3600" b="1" i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Baia</a:t>
            </a:r>
            <a:r>
              <a:rPr lang="en-GB" sz="3600" b="1" i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Mare region</a:t>
            </a:r>
            <a:endParaRPr lang="en-GB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91B8B-4307-44E4-9A0B-B59CD9A30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9462" y="4541203"/>
            <a:ext cx="4781550" cy="16557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300" b="1" dirty="0"/>
              <a:t>Alexander Minakov</a:t>
            </a:r>
            <a:r>
              <a:rPr lang="en-GB" sz="2300" b="1" baseline="30000" dirty="0"/>
              <a:t>1</a:t>
            </a:r>
            <a:r>
              <a:rPr lang="en-GB" sz="2300" b="1" dirty="0"/>
              <a:t>, Carmen Gaina</a:t>
            </a:r>
            <a:r>
              <a:rPr lang="en-GB" sz="2300" b="1" baseline="30000" dirty="0"/>
              <a:t>1,2</a:t>
            </a:r>
            <a:r>
              <a:rPr lang="en-GB" sz="2300" b="1" dirty="0"/>
              <a:t>, Liviu Matenco</a:t>
            </a:r>
            <a:r>
              <a:rPr lang="en-GB" sz="2300" b="1" baseline="30000" dirty="0"/>
              <a:t>3</a:t>
            </a:r>
            <a:r>
              <a:rPr lang="en-GB" sz="2300" b="1" dirty="0"/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300" b="1" dirty="0"/>
              <a:t>Maik Neukirch</a:t>
            </a:r>
            <a:r>
              <a:rPr lang="en-GB" sz="2300" b="1" baseline="30000" dirty="0"/>
              <a:t>1</a:t>
            </a:r>
            <a:r>
              <a:rPr lang="en-GB" sz="2300" b="1" dirty="0"/>
              <a:t>, and Ionelia Panea</a:t>
            </a:r>
            <a:r>
              <a:rPr lang="en-GB" sz="2300" b="1" baseline="30000" dirty="0"/>
              <a:t>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000" baseline="30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baseline="30000" dirty="0"/>
              <a:t>1 </a:t>
            </a:r>
            <a:r>
              <a:rPr lang="en-GB" sz="2000" dirty="0"/>
              <a:t>University of Oslo, Norway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baseline="30000" dirty="0"/>
              <a:t>2 </a:t>
            </a:r>
            <a:r>
              <a:rPr lang="en-GB" sz="2000" dirty="0"/>
              <a:t>Queensland University of Technology, Australia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baseline="30000" dirty="0"/>
              <a:t>3 </a:t>
            </a:r>
            <a:r>
              <a:rPr lang="en-GB" sz="2000" dirty="0"/>
              <a:t>Utrecht University, Netherlands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000" baseline="30000" dirty="0"/>
              <a:t>4 </a:t>
            </a:r>
            <a:r>
              <a:rPr lang="en-GB" sz="2000" dirty="0"/>
              <a:t>University of Bucharest, Romania</a:t>
            </a:r>
          </a:p>
        </p:txBody>
      </p:sp>
      <p:pic>
        <p:nvPicPr>
          <p:cNvPr id="2052" name="Picture 4" descr="Geysirbaiamare">
            <a:extLst>
              <a:ext uri="{FF2B5EF4-FFF2-40B4-BE49-F238E27FC236}">
                <a16:creationId xmlns:a16="http://schemas.microsoft.com/office/drawing/2014/main" id="{9EE67DAE-6F67-4EDC-8F5A-EC32C7CB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5154"/>
            <a:ext cx="1754581" cy="15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F408C-8E69-490C-98C1-6D61EF930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637" y="4447064"/>
            <a:ext cx="1647825" cy="1428750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8EC3CDB-41A3-4054-A18A-7CC58C424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" y="6112899"/>
            <a:ext cx="1995805" cy="74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eoscience Jobs : Earthworks : Postdoctoral Research Fellow in  computational mineralogy and geochemistry - Oslo, Norway - University of  Oslo">
            <a:extLst>
              <a:ext uri="{FF2B5EF4-FFF2-40B4-BE49-F238E27FC236}">
                <a16:creationId xmlns:a16="http://schemas.microsoft.com/office/drawing/2014/main" id="{D0743155-B804-47BD-95F4-F3A2101E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63" y="4589939"/>
            <a:ext cx="2647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0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24" y="2405299"/>
            <a:ext cx="3134824" cy="189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281" y="1964870"/>
            <a:ext cx="5990719" cy="2724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961" y="4865935"/>
            <a:ext cx="85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/>
              <a:t>Minimization</a:t>
            </a:r>
            <a:r>
              <a:rPr lang="nb-NO" b="1" dirty="0"/>
              <a:t> in </a:t>
            </a:r>
            <a:r>
              <a:rPr lang="nb-NO" b="1" dirty="0" err="1"/>
              <a:t>the</a:t>
            </a:r>
            <a:r>
              <a:rPr lang="nb-NO" b="1" dirty="0"/>
              <a:t> </a:t>
            </a:r>
            <a:r>
              <a:rPr lang="nb-NO" b="1" dirty="0" err="1"/>
              <a:t>space</a:t>
            </a:r>
            <a:r>
              <a:rPr lang="nb-NO" b="1" dirty="0"/>
              <a:t> of </a:t>
            </a:r>
            <a:r>
              <a:rPr lang="nb-NO" b="1" dirty="0" err="1"/>
              <a:t>weighted</a:t>
            </a:r>
            <a:r>
              <a:rPr lang="nb-NO" b="1" dirty="0"/>
              <a:t> </a:t>
            </a:r>
            <a:r>
              <a:rPr lang="nb-NO" b="1" dirty="0" err="1"/>
              <a:t>magnetization</a:t>
            </a:r>
            <a:r>
              <a:rPr lang="nb-NO" b="1" dirty="0"/>
              <a:t> parameters </a:t>
            </a:r>
            <a:r>
              <a:rPr lang="nb-NO" b="1" dirty="0" err="1"/>
              <a:t>using</a:t>
            </a:r>
            <a:r>
              <a:rPr lang="nb-NO" b="1" dirty="0"/>
              <a:t> LSQR- </a:t>
            </a:r>
            <a:r>
              <a:rPr lang="nb-NO" b="1" dirty="0" err="1"/>
              <a:t>algorithm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24" y="5329904"/>
            <a:ext cx="4070120" cy="1260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65905" y="6162675"/>
            <a:ext cx="245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Minakov &amp; Gaina (2021)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579505"/>
            <a:ext cx="1771650" cy="87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1425" r="7817" b="84882"/>
          <a:stretch/>
        </p:blipFill>
        <p:spPr>
          <a:xfrm>
            <a:off x="922669" y="1184399"/>
            <a:ext cx="6059156" cy="593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265905" y="5760006"/>
            <a:ext cx="16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Zhdanov</a:t>
            </a:r>
            <a:r>
              <a:rPr lang="nb-NO" dirty="0"/>
              <a:t> (2011)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B76BFC-FAC0-4A5B-BAD1-88364C122503}"/>
              </a:ext>
            </a:extLst>
          </p:cNvPr>
          <p:cNvSpPr txBox="1"/>
          <p:nvPr/>
        </p:nvSpPr>
        <p:spPr>
          <a:xfrm>
            <a:off x="377687" y="407504"/>
            <a:ext cx="1106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3-D Inversion of Magnetic Anomalies: Theory</a:t>
            </a:r>
          </a:p>
        </p:txBody>
      </p:sp>
    </p:spTree>
    <p:extLst>
      <p:ext uri="{BB962C8B-B14F-4D97-AF65-F5344CB8AC3E}">
        <p14:creationId xmlns:p14="http://schemas.microsoft.com/office/powerpoint/2010/main" val="3193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8"/>
    </mc:Choice>
    <mc:Fallback xmlns="">
      <p:transition spd="slow" advTm="2154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AE8C38-8606-4A28-A1E1-3BD4EE6C4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31" y="848895"/>
            <a:ext cx="7841974" cy="5881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BA8356-749C-4113-90C2-7A5DE0D04447}"/>
              </a:ext>
            </a:extLst>
          </p:cNvPr>
          <p:cNvSpPr txBox="1"/>
          <p:nvPr/>
        </p:nvSpPr>
        <p:spPr>
          <a:xfrm>
            <a:off x="377687" y="407504"/>
            <a:ext cx="1106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3-D Inversion of Magnetic Anomalies: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7B211-BB0C-4D70-B978-CFFD92DF2583}"/>
              </a:ext>
            </a:extLst>
          </p:cNvPr>
          <p:cNvSpPr txBox="1"/>
          <p:nvPr/>
        </p:nvSpPr>
        <p:spPr>
          <a:xfrm rot="5400000">
            <a:off x="8482526" y="4673948"/>
            <a:ext cx="213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Magnetization [A/m]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75C9FE-AB40-4EFE-8449-69FAFD882799}"/>
              </a:ext>
            </a:extLst>
          </p:cNvPr>
          <p:cNvSpPr txBox="1"/>
          <p:nvPr/>
        </p:nvSpPr>
        <p:spPr>
          <a:xfrm>
            <a:off x="1143000" y="198782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F1EA7F-5381-4727-BEFE-1EC71D19ED5D}"/>
              </a:ext>
            </a:extLst>
          </p:cNvPr>
          <p:cNvGrpSpPr/>
          <p:nvPr/>
        </p:nvGrpSpPr>
        <p:grpSpPr>
          <a:xfrm>
            <a:off x="181464" y="135311"/>
            <a:ext cx="5157227" cy="3155838"/>
            <a:chOff x="181464" y="135311"/>
            <a:chExt cx="5157227" cy="31558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4974E3D-9BD9-40E5-97D9-E9DC5EB86465}"/>
                </a:ext>
              </a:extLst>
            </p:cNvPr>
            <p:cNvGrpSpPr/>
            <p:nvPr/>
          </p:nvGrpSpPr>
          <p:grpSpPr>
            <a:xfrm>
              <a:off x="181464" y="135311"/>
              <a:ext cx="5157227" cy="1945735"/>
              <a:chOff x="181464" y="135311"/>
              <a:chExt cx="5157227" cy="194573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79C3DB5-D683-49A8-9CC4-3AE1EA32D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464" y="135311"/>
                <a:ext cx="5157227" cy="159018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A1EF98-778F-460E-A934-046E19342ED8}"/>
                  </a:ext>
                </a:extLst>
              </p:cNvPr>
              <p:cNvSpPr txBox="1"/>
              <p:nvPr/>
            </p:nvSpPr>
            <p:spPr>
              <a:xfrm>
                <a:off x="181464" y="1773269"/>
                <a:ext cx="22959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err="1"/>
                  <a:t>Stefanescu</a:t>
                </a:r>
                <a:r>
                  <a:rPr lang="en-GB" sz="1400" dirty="0"/>
                  <a:t> (1993)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309BC4-0EF6-42B2-8E67-021BC915A775}"/>
                </a:ext>
              </a:extLst>
            </p:cNvPr>
            <p:cNvCxnSpPr>
              <a:cxnSpLocks/>
            </p:cNvCxnSpPr>
            <p:nvPr/>
          </p:nvCxnSpPr>
          <p:spPr>
            <a:xfrm>
              <a:off x="3149317" y="1725347"/>
              <a:ext cx="1661222" cy="15658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955965-D8B6-4B84-BCA7-2B004EAB7919}"/>
              </a:ext>
            </a:extLst>
          </p:cNvPr>
          <p:cNvGrpSpPr/>
          <p:nvPr/>
        </p:nvGrpSpPr>
        <p:grpSpPr>
          <a:xfrm>
            <a:off x="5743254" y="-146337"/>
            <a:ext cx="6519784" cy="5340782"/>
            <a:chOff x="5743254" y="-146337"/>
            <a:chExt cx="6519784" cy="534078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9DB0BF0-1DC2-4AE4-9790-8FC01E8601FC}"/>
                </a:ext>
              </a:extLst>
            </p:cNvPr>
            <p:cNvGrpSpPr/>
            <p:nvPr/>
          </p:nvGrpSpPr>
          <p:grpSpPr>
            <a:xfrm>
              <a:off x="5743254" y="-146337"/>
              <a:ext cx="6519784" cy="3438393"/>
              <a:chOff x="5402203" y="-146337"/>
              <a:chExt cx="6519784" cy="3438393"/>
            </a:xfrm>
          </p:grpSpPr>
          <p:pic>
            <p:nvPicPr>
              <p:cNvPr id="31" name="Picture 30" descr="A screenshot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F17A7A8F-1BC3-4956-BF51-2C82B6DFE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9276" y="-146337"/>
                <a:ext cx="4592711" cy="3438393"/>
              </a:xfrm>
              <a:prstGeom prst="rect">
                <a:avLst/>
              </a:prstGeom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8ADD779-7B35-4FAB-88FF-474E31A4FB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02203" y="1454621"/>
                <a:ext cx="2094475" cy="69964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4B123A-7458-4307-BE29-B07971FCFF82}"/>
                </a:ext>
              </a:extLst>
            </p:cNvPr>
            <p:cNvSpPr txBox="1"/>
            <p:nvPr/>
          </p:nvSpPr>
          <p:spPr>
            <a:xfrm>
              <a:off x="9736171" y="3163120"/>
              <a:ext cx="238737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Electrical conductivity (average at 5-10 km)</a:t>
              </a:r>
            </a:p>
            <a:p>
              <a:r>
                <a:rPr lang="en-GB" b="1" dirty="0"/>
                <a:t> </a:t>
              </a:r>
            </a:p>
            <a:p>
              <a:r>
                <a:rPr lang="en-GB" b="1" dirty="0"/>
                <a:t>Neukirch et al. </a:t>
              </a:r>
            </a:p>
            <a:p>
              <a:r>
                <a:rPr lang="en-GB" b="1" i="0" dirty="0">
                  <a:effectLst/>
                </a:rPr>
                <a:t>EGU22-1034</a:t>
              </a:r>
              <a:r>
                <a:rPr lang="en-GB" b="1" dirty="0"/>
                <a:t>, </a:t>
              </a:r>
            </a:p>
            <a:p>
              <a:r>
                <a:rPr lang="en-GB" b="1" i="0" dirty="0">
                  <a:effectLst/>
                </a:rPr>
                <a:t>Tue, 24 May, </a:t>
              </a:r>
            </a:p>
            <a:p>
              <a:r>
                <a:rPr lang="en-GB" b="1" i="0" dirty="0">
                  <a:effectLst/>
                </a:rPr>
                <a:t>14:00–14:07 </a:t>
              </a:r>
              <a:endParaRPr lang="en-GB" b="1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3A36D2A-D478-4391-B2BA-2E63E212B2DC}"/>
              </a:ext>
            </a:extLst>
          </p:cNvPr>
          <p:cNvSpPr txBox="1"/>
          <p:nvPr/>
        </p:nvSpPr>
        <p:spPr>
          <a:xfrm>
            <a:off x="5308874" y="617637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(km)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4CAA6F-1CE8-4FA1-8397-9593443F7FE7}"/>
              </a:ext>
            </a:extLst>
          </p:cNvPr>
          <p:cNvGrpSpPr/>
          <p:nvPr/>
        </p:nvGrpSpPr>
        <p:grpSpPr>
          <a:xfrm>
            <a:off x="3059434" y="4116539"/>
            <a:ext cx="5893365" cy="2573680"/>
            <a:chOff x="3149317" y="3972560"/>
            <a:chExt cx="5893365" cy="25736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DC8107-60EF-4447-98CE-C7A3D2454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2607" r="26920"/>
            <a:stretch/>
          </p:blipFill>
          <p:spPr>
            <a:xfrm>
              <a:off x="3149317" y="4858614"/>
              <a:ext cx="5893365" cy="1687626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A266060-CD5E-4421-93B2-9D3E07F967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1760" y="3972560"/>
              <a:ext cx="629920" cy="88605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60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6522" t="5942" r="7102" b="2820"/>
          <a:stretch/>
        </p:blipFill>
        <p:spPr>
          <a:xfrm>
            <a:off x="6991647" y="1311667"/>
            <a:ext cx="4781973" cy="46745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19543" y="189479"/>
            <a:ext cx="4354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3-D FEM </a:t>
            </a:r>
            <a:r>
              <a:rPr lang="nb-NO" sz="2000" b="1" dirty="0" err="1"/>
              <a:t>lithospheric</a:t>
            </a:r>
            <a:r>
              <a:rPr lang="nb-NO" sz="2000" b="1" dirty="0"/>
              <a:t> </a:t>
            </a:r>
            <a:r>
              <a:rPr lang="nb-NO" sz="2000" b="1" dirty="0" err="1"/>
              <a:t>thermal</a:t>
            </a:r>
            <a:r>
              <a:rPr lang="nb-NO" sz="2000" b="1" dirty="0"/>
              <a:t> </a:t>
            </a:r>
            <a:r>
              <a:rPr lang="nb-NO" sz="2000" b="1" dirty="0" err="1"/>
              <a:t>modeling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AE9CC-4C17-4EF9-A2A7-ECB30A7E04A1}"/>
              </a:ext>
            </a:extLst>
          </p:cNvPr>
          <p:cNvSpPr txBox="1"/>
          <p:nvPr/>
        </p:nvSpPr>
        <p:spPr>
          <a:xfrm>
            <a:off x="1138664" y="170237"/>
            <a:ext cx="419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Transient heat conduction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1F3606-CAF6-433D-915A-B1FA94CC76A9}"/>
                  </a:ext>
                </a:extLst>
              </p:cNvPr>
              <p:cNvSpPr txBox="1"/>
              <p:nvPr/>
            </p:nvSpPr>
            <p:spPr>
              <a:xfrm>
                <a:off x="392202" y="1172520"/>
                <a:ext cx="6097656" cy="1069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GB" sz="28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sz="280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800" i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28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8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280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80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28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8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280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80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28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800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280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i="1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GB" sz="280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GB" sz="28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GB" sz="28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1F3606-CAF6-433D-915A-B1FA94CC7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2" y="1172520"/>
                <a:ext cx="6097656" cy="10691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497BEF6-49CF-423A-9D34-9726B8340B7A}"/>
              </a:ext>
            </a:extLst>
          </p:cNvPr>
          <p:cNvSpPr txBox="1"/>
          <p:nvPr/>
        </p:nvSpPr>
        <p:spPr>
          <a:xfrm>
            <a:off x="497805" y="3046285"/>
            <a:ext cx="58864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props   =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 Physical properties for lithospheric layers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%sediments %crust mantle-lithosphere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2.4e3  2.7e3 3.3e3;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 % density (kg/m3)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1e-6   </a:t>
            </a:r>
            <a:r>
              <a:rPr lang="en-GB" sz="1400" b="1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1e-6</a:t>
            </a:r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0    ;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 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 heat production  (W/m3)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1e3    </a:t>
            </a:r>
            <a:r>
              <a:rPr lang="en-GB" sz="1400" b="1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1e3</a:t>
            </a:r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GB" sz="1400" b="1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1e3</a:t>
            </a:r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;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 % heat capacity (J/kg/K)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1.5    2.5   3    ;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 % heat conductivity (W/m/K)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];</a:t>
            </a:r>
          </a:p>
          <a:p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%Boundary temperatures</a:t>
            </a:r>
            <a:endParaRPr lang="en-GB" sz="1400" b="1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T_SURF = 10;</a:t>
            </a:r>
            <a:endParaRPr lang="en-GB" sz="1400" b="1" i="0" u="none" strike="noStrike" baseline="0" dirty="0">
              <a:solidFill>
                <a:srgbClr val="028009"/>
              </a:solidFill>
              <a:latin typeface="Courier New" panose="02070309020205020404" pitchFamily="49" charset="0"/>
            </a:endParaRP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T_L  = 1400;</a:t>
            </a:r>
          </a:p>
        </p:txBody>
      </p:sp>
    </p:spTree>
    <p:extLst>
      <p:ext uri="{BB962C8B-B14F-4D97-AF65-F5344CB8AC3E}">
        <p14:creationId xmlns:p14="http://schemas.microsoft.com/office/powerpoint/2010/main" val="418625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81FC-B6AE-48AC-A5D6-E03F6933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temperature distribution assumed in 3D transient thermal model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D69F-BF9E-4549-95C0-C1E1E853E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37" y="1791854"/>
            <a:ext cx="8347364" cy="4893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5F4F09-8014-4C7F-94F1-8166C1E6FE4D}"/>
              </a:ext>
            </a:extLst>
          </p:cNvPr>
          <p:cNvSpPr txBox="1"/>
          <p:nvPr/>
        </p:nvSpPr>
        <p:spPr>
          <a:xfrm rot="5400000">
            <a:off x="8730665" y="4427091"/>
            <a:ext cx="236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Temperature (</a:t>
            </a:r>
            <a:r>
              <a:rPr lang="en-GB" b="1" baseline="30000" dirty="0" err="1"/>
              <a:t>o</a:t>
            </a:r>
            <a:r>
              <a:rPr lang="en-GB" b="1" dirty="0" err="1"/>
              <a:t>C</a:t>
            </a:r>
            <a:r>
              <a:rPr lang="en-GB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66838-C086-4031-B900-4F0AC90533BF}"/>
              </a:ext>
            </a:extLst>
          </p:cNvPr>
          <p:cNvSpPr txBox="1"/>
          <p:nvPr/>
        </p:nvSpPr>
        <p:spPr>
          <a:xfrm rot="16200000">
            <a:off x="1732153" y="3764309"/>
            <a:ext cx="132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Depth (km)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9906A-44F7-4DAF-A0A1-C1FE2F1B9736}"/>
              </a:ext>
            </a:extLst>
          </p:cNvPr>
          <p:cNvSpPr txBox="1"/>
          <p:nvPr/>
        </p:nvSpPr>
        <p:spPr>
          <a:xfrm>
            <a:off x="5664540" y="6417661"/>
            <a:ext cx="189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 (km)</a:t>
            </a:r>
          </a:p>
        </p:txBody>
      </p:sp>
    </p:spTree>
    <p:extLst>
      <p:ext uri="{BB962C8B-B14F-4D97-AF65-F5344CB8AC3E}">
        <p14:creationId xmlns:p14="http://schemas.microsoft.com/office/powerpoint/2010/main" val="89270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E3B68B-4040-492C-B506-34C594B2F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9" y="0"/>
            <a:ext cx="939888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CB045-35AC-4601-AF63-FE28EC8B2B6E}"/>
              </a:ext>
            </a:extLst>
          </p:cNvPr>
          <p:cNvSpPr txBox="1"/>
          <p:nvPr/>
        </p:nvSpPr>
        <p:spPr>
          <a:xfrm>
            <a:off x="9190892" y="539262"/>
            <a:ext cx="28721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Transient thermal modelling results at 4 My of model evolution. Depth of 500 m, 1500 m, 3000 m and 5000 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DFA4D0-3E29-4FDD-9404-EDFD024180DB}"/>
              </a:ext>
            </a:extLst>
          </p:cNvPr>
          <p:cNvSpPr txBox="1"/>
          <p:nvPr/>
        </p:nvSpPr>
        <p:spPr>
          <a:xfrm>
            <a:off x="9238540" y="2874714"/>
            <a:ext cx="2824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Elevated temperatures (120-140 degrees at 3 km depth) are associated with magmatic intrusions.</a:t>
            </a:r>
          </a:p>
        </p:txBody>
      </p:sp>
    </p:spTree>
    <p:extLst>
      <p:ext uri="{BB962C8B-B14F-4D97-AF65-F5344CB8AC3E}">
        <p14:creationId xmlns:p14="http://schemas.microsoft.com/office/powerpoint/2010/main" val="307946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7C370-52CC-4AE7-BFE7-322ABED66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2260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71FBD5-BAE7-4E3B-95FB-9E2579951D2D}"/>
              </a:ext>
            </a:extLst>
          </p:cNvPr>
          <p:cNvSpPr txBox="1"/>
          <p:nvPr/>
        </p:nvSpPr>
        <p:spPr>
          <a:xfrm>
            <a:off x="7263089" y="112438"/>
            <a:ext cx="3761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Steady-state (Model A) results and transient thermal model (Model B) results at 2 My, 4 My, 6 My and 8 My of model evolution versus bottom hole temperature data.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2D2BD-AF61-42CB-A1FD-92A1BA8D4630}"/>
              </a:ext>
            </a:extLst>
          </p:cNvPr>
          <p:cNvSpPr txBox="1"/>
          <p:nvPr/>
        </p:nvSpPr>
        <p:spPr>
          <a:xfrm>
            <a:off x="7263089" y="1602080"/>
            <a:ext cx="4149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The elevated borehole temperatures </a:t>
            </a:r>
          </a:p>
          <a:p>
            <a:r>
              <a:rPr lang="en-GB" dirty="0">
                <a:solidFill>
                  <a:schemeClr val="tx2"/>
                </a:solidFill>
              </a:rPr>
              <a:t>at hot springs sites as </a:t>
            </a:r>
            <a:r>
              <a:rPr lang="en-GB" dirty="0" err="1">
                <a:solidFill>
                  <a:schemeClr val="tx2"/>
                </a:solidFill>
              </a:rPr>
              <a:t>Baia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Sprie</a:t>
            </a:r>
            <a:r>
              <a:rPr lang="en-GB" dirty="0">
                <a:solidFill>
                  <a:schemeClr val="tx2"/>
                </a:solidFill>
              </a:rPr>
              <a:t> (BSP) and </a:t>
            </a:r>
            <a:r>
              <a:rPr lang="en-GB" dirty="0" err="1">
                <a:solidFill>
                  <a:schemeClr val="tx2"/>
                </a:solidFill>
              </a:rPr>
              <a:t>Cavnic</a:t>
            </a:r>
            <a:r>
              <a:rPr lang="en-GB" dirty="0">
                <a:solidFill>
                  <a:schemeClr val="tx2"/>
                </a:solidFill>
              </a:rPr>
              <a:t> are not well matched by the model.</a:t>
            </a:r>
          </a:p>
          <a:p>
            <a:r>
              <a:rPr lang="en-GB" dirty="0">
                <a:solidFill>
                  <a:schemeClr val="tx2"/>
                </a:solidFill>
              </a:rPr>
              <a:t>These localities are characterized by high electrical conductivity values that may indicate advection of heat by fluid from a deeper level. </a:t>
            </a:r>
          </a:p>
        </p:txBody>
      </p:sp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813AE9A-609F-4911-87D8-F4A87880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53" y="3626344"/>
            <a:ext cx="4592711" cy="343839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E3958A-2BD2-49F0-B8D3-9EF30DE0C30F}"/>
              </a:ext>
            </a:extLst>
          </p:cNvPr>
          <p:cNvSpPr/>
          <p:nvPr/>
        </p:nvSpPr>
        <p:spPr>
          <a:xfrm>
            <a:off x="8676861" y="5414838"/>
            <a:ext cx="934278" cy="834887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3F37251-1595-4FAF-B166-17493D077724}"/>
              </a:ext>
            </a:extLst>
          </p:cNvPr>
          <p:cNvSpPr/>
          <p:nvPr/>
        </p:nvSpPr>
        <p:spPr>
          <a:xfrm>
            <a:off x="9037473" y="5491480"/>
            <a:ext cx="294640" cy="294640"/>
          </a:xfrm>
          <a:prstGeom prst="star5">
            <a:avLst/>
          </a:prstGeom>
          <a:solidFill>
            <a:srgbClr val="D830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7783D0-5DC9-484F-9A56-7A063A41B8F1}"/>
              </a:ext>
            </a:extLst>
          </p:cNvPr>
          <p:cNvCxnSpPr>
            <a:cxnSpLocks/>
          </p:cNvCxnSpPr>
          <p:nvPr/>
        </p:nvCxnSpPr>
        <p:spPr>
          <a:xfrm flipH="1" flipV="1">
            <a:off x="6695440" y="4043680"/>
            <a:ext cx="2342033" cy="159512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78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4DE6-C142-47BE-A9D6-46B0EB90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9EFFA-B179-42CD-A1ED-43EF148DD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8" y="1577145"/>
            <a:ext cx="10515600" cy="5092011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2"/>
                </a:solidFill>
              </a:rPr>
              <a:t>We construct a 3D steady-state lithospheric temperature model of the northeast Carpathians lithosphere (Model A) and a transient thermal model of the </a:t>
            </a:r>
            <a:r>
              <a:rPr lang="en-GB" dirty="0" err="1">
                <a:solidFill>
                  <a:schemeClr val="tx2"/>
                </a:solidFill>
              </a:rPr>
              <a:t>Baia</a:t>
            </a:r>
            <a:r>
              <a:rPr lang="en-GB" dirty="0">
                <a:solidFill>
                  <a:schemeClr val="tx2"/>
                </a:solidFill>
              </a:rPr>
              <a:t> Mare region (Model B);</a:t>
            </a:r>
          </a:p>
          <a:p>
            <a:r>
              <a:rPr lang="en-GB" dirty="0">
                <a:solidFill>
                  <a:schemeClr val="tx2"/>
                </a:solidFill>
              </a:rPr>
              <a:t>The distribution of measured surface heat flow cannot be explained by variations of the LAB depth and crustal thickness in Model A;</a:t>
            </a:r>
          </a:p>
          <a:p>
            <a:r>
              <a:rPr lang="en-GB" dirty="0">
                <a:solidFill>
                  <a:schemeClr val="tx2"/>
                </a:solidFill>
              </a:rPr>
              <a:t>The shape of magmatic bodies predicted using 3D inversion of magnetic anomalies correlates with low electrical conductivity regions at 5-10 km depth based on 3D inversion of MT data; </a:t>
            </a:r>
          </a:p>
          <a:p>
            <a:r>
              <a:rPr lang="en-GB" dirty="0">
                <a:solidFill>
                  <a:schemeClr val="tx2"/>
                </a:solidFill>
              </a:rPr>
              <a:t>We evaluate the thermal effect Neogene-Quaternary magmatic intrusions using transient temperature model and obtain a better fit to observed bottom hole temperatures;</a:t>
            </a:r>
          </a:p>
          <a:p>
            <a:r>
              <a:rPr lang="en-GB" dirty="0">
                <a:solidFill>
                  <a:schemeClr val="tx2"/>
                </a:solidFill>
              </a:rPr>
              <a:t>At hot springs locations (</a:t>
            </a:r>
            <a:r>
              <a:rPr lang="en-GB" dirty="0" err="1">
                <a:solidFill>
                  <a:schemeClr val="tx2"/>
                </a:solidFill>
              </a:rPr>
              <a:t>Baia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Sprie</a:t>
            </a:r>
            <a:r>
              <a:rPr lang="en-GB" dirty="0">
                <a:solidFill>
                  <a:schemeClr val="tx2"/>
                </a:solidFill>
              </a:rPr>
              <a:t>, </a:t>
            </a:r>
            <a:r>
              <a:rPr lang="en-GB" dirty="0" err="1">
                <a:solidFill>
                  <a:schemeClr val="tx2"/>
                </a:solidFill>
              </a:rPr>
              <a:t>Cavnic</a:t>
            </a:r>
            <a:r>
              <a:rPr lang="en-GB" dirty="0">
                <a:solidFill>
                  <a:schemeClr val="tx2"/>
                </a:solidFill>
              </a:rPr>
              <a:t>) the conductive heat transport model is too cold and fails to reproduce observations, implying a possible advection of heat with pore fluid sourced at a deeper level within the northern part of Pannonian Basin.</a:t>
            </a:r>
          </a:p>
          <a:p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4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82C963-CC1E-49B3-A149-7F7055218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514" y="314324"/>
            <a:ext cx="5932486" cy="6225623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chemeClr val="tx2"/>
                </a:solidFill>
              </a:rPr>
              <a:t>We aim to evaluate the subsurface geothermal potential of the </a:t>
            </a:r>
            <a:r>
              <a:rPr lang="en-GB" sz="3200" dirty="0" err="1">
                <a:solidFill>
                  <a:schemeClr val="tx2"/>
                </a:solidFill>
              </a:rPr>
              <a:t>Baia</a:t>
            </a:r>
            <a:r>
              <a:rPr lang="en-GB" sz="3200" dirty="0">
                <a:solidFill>
                  <a:schemeClr val="tx2"/>
                </a:solidFill>
              </a:rPr>
              <a:t> Mare area, a region which has the highest values of heat flow recorded to date in Romania. </a:t>
            </a:r>
          </a:p>
          <a:p>
            <a:r>
              <a:rPr lang="en-GB" sz="3200" dirty="0">
                <a:solidFill>
                  <a:schemeClr val="tx2"/>
                </a:solidFill>
              </a:rPr>
              <a:t>This assessment requires a joint interpretation of geological and geophysical data. </a:t>
            </a:r>
          </a:p>
          <a:p>
            <a:r>
              <a:rPr lang="en-GB" sz="3200" dirty="0">
                <a:solidFill>
                  <a:schemeClr val="tx2"/>
                </a:solidFill>
              </a:rPr>
              <a:t>The final outcome, 3D lithospheric, hydro-geological and geothermal models, will be used further in geothermal energy exploitation, which will benefit the </a:t>
            </a:r>
            <a:r>
              <a:rPr lang="en-GB" sz="3200" dirty="0" err="1">
                <a:solidFill>
                  <a:schemeClr val="tx2"/>
                </a:solidFill>
              </a:rPr>
              <a:t>Baia</a:t>
            </a:r>
            <a:r>
              <a:rPr lang="en-GB" sz="3200" dirty="0">
                <a:solidFill>
                  <a:schemeClr val="tx2"/>
                </a:solidFill>
              </a:rPr>
              <a:t> Mare community.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DC898-0258-4617-BDC5-F116FED13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914" y="0"/>
            <a:ext cx="5970041" cy="696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7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D3365AA-CF4B-47DB-B3D4-C386E9E9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61" y="1331843"/>
            <a:ext cx="5362124" cy="41422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0831162-AD34-422D-BC9E-ECB6F6E3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87" y="1482289"/>
            <a:ext cx="3482455" cy="4738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73CF6-E71D-43B3-9058-67259AAE5547}"/>
              </a:ext>
            </a:extLst>
          </p:cNvPr>
          <p:cNvSpPr txBox="1"/>
          <p:nvPr/>
        </p:nvSpPr>
        <p:spPr>
          <a:xfrm>
            <a:off x="631127" y="5741346"/>
            <a:ext cx="42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Seghedi</a:t>
            </a:r>
            <a:r>
              <a:rPr lang="en-GB" b="1" dirty="0"/>
              <a:t> et al. 2019; Matenco et al. 2010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98D5F-A04A-4ECC-B378-A3D0AC8FAA2D}"/>
              </a:ext>
            </a:extLst>
          </p:cNvPr>
          <p:cNvSpPr txBox="1"/>
          <p:nvPr/>
        </p:nvSpPr>
        <p:spPr>
          <a:xfrm>
            <a:off x="9754417" y="5741346"/>
            <a:ext cx="129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Gogus</a:t>
            </a:r>
            <a:r>
              <a:rPr lang="en-GB" b="1" dirty="0"/>
              <a:t> 2016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21E900-CFB2-4CA1-8BB9-D5F90722B227}"/>
              </a:ext>
            </a:extLst>
          </p:cNvPr>
          <p:cNvSpPr/>
          <p:nvPr/>
        </p:nvSpPr>
        <p:spPr>
          <a:xfrm>
            <a:off x="1441174" y="1570383"/>
            <a:ext cx="417443" cy="39756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6A8E0-8770-4CF6-8738-012CA0195C9C}"/>
              </a:ext>
            </a:extLst>
          </p:cNvPr>
          <p:cNvSpPr txBox="1"/>
          <p:nvPr/>
        </p:nvSpPr>
        <p:spPr>
          <a:xfrm>
            <a:off x="688047" y="798102"/>
            <a:ext cx="4914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Tectonic map of the East Carpathian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E07CB-6280-47C2-AC22-7787989359F7}"/>
              </a:ext>
            </a:extLst>
          </p:cNvPr>
          <p:cNvSpPr txBox="1"/>
          <p:nvPr/>
        </p:nvSpPr>
        <p:spPr>
          <a:xfrm>
            <a:off x="6294541" y="674991"/>
            <a:ext cx="520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Conceptual model explaining the Neogene-Quaternary volcanism by lithosphere delamination</a:t>
            </a:r>
          </a:p>
        </p:txBody>
      </p:sp>
    </p:spTree>
    <p:extLst>
      <p:ext uri="{BB962C8B-B14F-4D97-AF65-F5344CB8AC3E}">
        <p14:creationId xmlns:p14="http://schemas.microsoft.com/office/powerpoint/2010/main" val="364593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596AC-851E-4748-92AC-8717A132B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4" t="2467" r="5114" b="11075"/>
          <a:stretch/>
        </p:blipFill>
        <p:spPr>
          <a:xfrm>
            <a:off x="536844" y="776299"/>
            <a:ext cx="4293704" cy="581171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A470F52-A15B-40E0-9900-E796665B3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4595"/>
          <a:stretch/>
        </p:blipFill>
        <p:spPr>
          <a:xfrm>
            <a:off x="5130955" y="1055433"/>
            <a:ext cx="6524201" cy="548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095A9-181D-418D-81F2-19B4B7208F3C}"/>
              </a:ext>
            </a:extLst>
          </p:cNvPr>
          <p:cNvSpPr txBox="1"/>
          <p:nvPr/>
        </p:nvSpPr>
        <p:spPr>
          <a:xfrm>
            <a:off x="9568665" y="6449512"/>
            <a:ext cx="1618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Starostenko</a:t>
            </a:r>
            <a:r>
              <a:rPr lang="en-GB" sz="1200" dirty="0"/>
              <a:t> et al.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7A0AD-9B6D-45BC-8809-2BF5D0A253BD}"/>
              </a:ext>
            </a:extLst>
          </p:cNvPr>
          <p:cNvSpPr txBox="1"/>
          <p:nvPr/>
        </p:nvSpPr>
        <p:spPr>
          <a:xfrm>
            <a:off x="737137" y="321867"/>
            <a:ext cx="10712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Distribution of surface heat flow and seismic velocity structure of the East Carpathian lithosphere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D2767-C9C6-47EF-BB84-0C17E37012F2}"/>
              </a:ext>
            </a:extLst>
          </p:cNvPr>
          <p:cNvSpPr txBox="1"/>
          <p:nvPr/>
        </p:nvSpPr>
        <p:spPr>
          <a:xfrm>
            <a:off x="2186740" y="6526194"/>
            <a:ext cx="3150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Vs: El-Sharkawy et al. 2019; SHF: Fuchs et al.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B9040-800B-4650-B66D-11D61BC350F3}"/>
              </a:ext>
            </a:extLst>
          </p:cNvPr>
          <p:cNvSpPr txBox="1"/>
          <p:nvPr/>
        </p:nvSpPr>
        <p:spPr>
          <a:xfrm rot="19477519">
            <a:off x="2007704" y="3162421"/>
            <a:ext cx="20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Very heterogeneous surface heat flow distribution!</a:t>
            </a:r>
          </a:p>
        </p:txBody>
      </p:sp>
    </p:spTree>
    <p:extLst>
      <p:ext uri="{BB962C8B-B14F-4D97-AF65-F5344CB8AC3E}">
        <p14:creationId xmlns:p14="http://schemas.microsoft.com/office/powerpoint/2010/main" val="41552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3CA15-F9FF-4F00-A417-A00EAC612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9" t="2660" r="11630" b="4778"/>
          <a:stretch/>
        </p:blipFill>
        <p:spPr>
          <a:xfrm>
            <a:off x="473766" y="1122600"/>
            <a:ext cx="10137913" cy="5690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CF1D55-0412-4926-81B8-F5B3109A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66" y="452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800" b="1" dirty="0"/>
              <a:t>Datasets for 3D steady-state thermal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145559-6DB1-4DBC-B173-8D15321D4FD3}"/>
              </a:ext>
            </a:extLst>
          </p:cNvPr>
          <p:cNvSpPr txBox="1"/>
          <p:nvPr/>
        </p:nvSpPr>
        <p:spPr>
          <a:xfrm>
            <a:off x="9533284" y="3375735"/>
            <a:ext cx="253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Matenco et al.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660A0-B6D4-46B9-AD3B-86ACBE55D0F2}"/>
              </a:ext>
            </a:extLst>
          </p:cNvPr>
          <p:cNvSpPr txBox="1"/>
          <p:nvPr/>
        </p:nvSpPr>
        <p:spPr>
          <a:xfrm>
            <a:off x="3707297" y="3429000"/>
            <a:ext cx="9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ETOPO1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039F1-8C6C-4092-9B25-43D754BE2A09}"/>
              </a:ext>
            </a:extLst>
          </p:cNvPr>
          <p:cNvSpPr txBox="1"/>
          <p:nvPr/>
        </p:nvSpPr>
        <p:spPr>
          <a:xfrm>
            <a:off x="4007127" y="6166434"/>
            <a:ext cx="2519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Szwillus</a:t>
            </a:r>
            <a:r>
              <a:rPr lang="en-GB" sz="1600" dirty="0"/>
              <a:t> et al. 2019; </a:t>
            </a:r>
          </a:p>
          <a:p>
            <a:r>
              <a:rPr lang="en-GB" sz="1600" dirty="0" err="1"/>
              <a:t>Starostenko</a:t>
            </a:r>
            <a:r>
              <a:rPr lang="en-GB" sz="1600" dirty="0"/>
              <a:t> et al.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4C2FF-2B19-4C04-9E02-DD7B7F01CDB1}"/>
              </a:ext>
            </a:extLst>
          </p:cNvPr>
          <p:cNvSpPr txBox="1"/>
          <p:nvPr/>
        </p:nvSpPr>
        <p:spPr>
          <a:xfrm>
            <a:off x="10060057" y="619628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Fullea et al. 2021; </a:t>
            </a:r>
          </a:p>
          <a:p>
            <a:r>
              <a:rPr lang="en-GB" sz="1600" dirty="0"/>
              <a:t>El-Sharkawy et al.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654FF-C40C-4243-AD14-A8CCA4B454FC}"/>
              </a:ext>
            </a:extLst>
          </p:cNvPr>
          <p:cNvSpPr txBox="1"/>
          <p:nvPr/>
        </p:nvSpPr>
        <p:spPr>
          <a:xfrm rot="2631540">
            <a:off x="836453" y="3320589"/>
            <a:ext cx="130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  (km)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79294-D7FF-4F67-A53B-866A4D31ABB1}"/>
              </a:ext>
            </a:extLst>
          </p:cNvPr>
          <p:cNvSpPr txBox="1"/>
          <p:nvPr/>
        </p:nvSpPr>
        <p:spPr>
          <a:xfrm rot="2631540">
            <a:off x="6683974" y="3429000"/>
            <a:ext cx="130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  (km)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AFCC0-CE33-4B13-84EA-2FE1D0B65F0C}"/>
              </a:ext>
            </a:extLst>
          </p:cNvPr>
          <p:cNvSpPr txBox="1"/>
          <p:nvPr/>
        </p:nvSpPr>
        <p:spPr>
          <a:xfrm rot="16200000">
            <a:off x="5802705" y="4838741"/>
            <a:ext cx="130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  (km)</a:t>
            </a:r>
          </a:p>
        </p:txBody>
      </p:sp>
    </p:spTree>
    <p:extLst>
      <p:ext uri="{BB962C8B-B14F-4D97-AF65-F5344CB8AC3E}">
        <p14:creationId xmlns:p14="http://schemas.microsoft.com/office/powerpoint/2010/main" val="37628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6522" t="5942" r="7102" b="2820"/>
          <a:stretch/>
        </p:blipFill>
        <p:spPr>
          <a:xfrm>
            <a:off x="6991647" y="1311667"/>
            <a:ext cx="4781973" cy="46745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19543" y="189479"/>
            <a:ext cx="4354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3-D FEM </a:t>
            </a:r>
            <a:r>
              <a:rPr lang="nb-NO" sz="2000" b="1" dirty="0" err="1"/>
              <a:t>lithospheric</a:t>
            </a:r>
            <a:r>
              <a:rPr lang="nb-NO" sz="2000" b="1" dirty="0"/>
              <a:t> </a:t>
            </a:r>
            <a:r>
              <a:rPr lang="nb-NO" sz="2000" b="1" dirty="0" err="1"/>
              <a:t>thermal</a:t>
            </a:r>
            <a:r>
              <a:rPr lang="nb-NO" sz="2000" b="1" dirty="0"/>
              <a:t> </a:t>
            </a:r>
            <a:r>
              <a:rPr lang="nb-NO" sz="2000" b="1" dirty="0" err="1"/>
              <a:t>modeling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AE9CC-4C17-4EF9-A2A7-ECB30A7E04A1}"/>
              </a:ext>
            </a:extLst>
          </p:cNvPr>
          <p:cNvSpPr txBox="1"/>
          <p:nvPr/>
        </p:nvSpPr>
        <p:spPr>
          <a:xfrm>
            <a:off x="1138664" y="209993"/>
            <a:ext cx="419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Steady-state heat conduction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1F3606-CAF6-433D-915A-B1FA94CC76A9}"/>
                  </a:ext>
                </a:extLst>
              </p:cNvPr>
              <p:cNvSpPr txBox="1"/>
              <p:nvPr/>
            </p:nvSpPr>
            <p:spPr>
              <a:xfrm>
                <a:off x="392202" y="1172520"/>
                <a:ext cx="6097656" cy="1208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32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32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32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32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32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GB" sz="3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GB" sz="32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GB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1F3606-CAF6-433D-915A-B1FA94CC7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2" y="1172520"/>
                <a:ext cx="6097656" cy="1208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497BEF6-49CF-423A-9D34-9726B8340B7A}"/>
              </a:ext>
            </a:extLst>
          </p:cNvPr>
          <p:cNvSpPr txBox="1"/>
          <p:nvPr/>
        </p:nvSpPr>
        <p:spPr>
          <a:xfrm>
            <a:off x="497805" y="3030139"/>
            <a:ext cx="58864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props   =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 Physical properties for lithospheric layers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%sediments %crust mantle-lithosphere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1e-6   </a:t>
            </a:r>
            <a:r>
              <a:rPr lang="en-GB" sz="1400" b="1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1e-6</a:t>
            </a:r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0    ;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 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 heat production  (W/m3)</a:t>
            </a:r>
          </a:p>
          <a:p>
            <a:r>
              <a:rPr lang="en-GB" sz="1400" b="1" dirty="0">
                <a:solidFill>
                  <a:srgbClr val="028009"/>
                </a:solidFill>
                <a:latin typeface="Courier New" panose="02070309020205020404" pitchFamily="49" charset="0"/>
              </a:rPr>
              <a:t>    </a:t>
            </a:r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1.5    2.5   3    ; </a:t>
            </a:r>
            <a:r>
              <a:rPr lang="en-GB" sz="1400" b="1" i="0" u="none" strike="noStrike" baseline="0" dirty="0">
                <a:solidFill>
                  <a:srgbClr val="0E00FF"/>
                </a:solidFill>
                <a:latin typeface="Courier New" panose="02070309020205020404" pitchFamily="49" charset="0"/>
              </a:rPr>
              <a:t>...</a:t>
            </a:r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 % conductivity (W/m/K)</a:t>
            </a: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];</a:t>
            </a:r>
          </a:p>
          <a:p>
            <a:r>
              <a:rPr lang="en-GB" sz="1400" b="1" i="0" u="none" strike="noStrike" baseline="0" dirty="0">
                <a:solidFill>
                  <a:srgbClr val="028009"/>
                </a:solidFill>
                <a:latin typeface="Courier New" panose="02070309020205020404" pitchFamily="49" charset="0"/>
              </a:rPr>
              <a:t>%Boundary temperatures</a:t>
            </a:r>
            <a:endParaRPr lang="en-GB" sz="1400" b="1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T_SURF = 10;</a:t>
            </a:r>
            <a:endParaRPr lang="en-GB" sz="1400" b="1" i="0" u="none" strike="noStrike" baseline="0" dirty="0">
              <a:solidFill>
                <a:srgbClr val="028009"/>
              </a:solidFill>
              <a:latin typeface="Courier New" panose="02070309020205020404" pitchFamily="49" charset="0"/>
            </a:endParaRPr>
          </a:p>
          <a:p>
            <a:r>
              <a:rPr lang="en-GB" sz="1400" b="1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T_L  = 1400;</a:t>
            </a:r>
          </a:p>
        </p:txBody>
      </p:sp>
    </p:spTree>
    <p:extLst>
      <p:ext uri="{BB962C8B-B14F-4D97-AF65-F5344CB8AC3E}">
        <p14:creationId xmlns:p14="http://schemas.microsoft.com/office/powerpoint/2010/main" val="225666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8DC360-28BE-4E3A-B46E-EC39A967E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728" b="36956"/>
          <a:stretch/>
        </p:blipFill>
        <p:spPr>
          <a:xfrm>
            <a:off x="0" y="1982854"/>
            <a:ext cx="5909897" cy="4562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0310FA-193C-4915-8E43-E34C7F8A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9" r="6179"/>
          <a:stretch/>
        </p:blipFill>
        <p:spPr>
          <a:xfrm>
            <a:off x="5909897" y="1982854"/>
            <a:ext cx="5909896" cy="4755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E29FB-2D3A-4C3B-9911-EA67BC626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steady-state thermal modelling: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11C60-7A9C-4A42-A63D-369C18B94210}"/>
              </a:ext>
            </a:extLst>
          </p:cNvPr>
          <p:cNvSpPr txBox="1"/>
          <p:nvPr/>
        </p:nvSpPr>
        <p:spPr>
          <a:xfrm>
            <a:off x="6282105" y="1982854"/>
            <a:ext cx="2365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Temperature (</a:t>
            </a:r>
            <a:r>
              <a:rPr lang="en-GB" sz="1400" b="1" baseline="30000" dirty="0" err="1"/>
              <a:t>o</a:t>
            </a:r>
            <a:r>
              <a:rPr lang="en-GB" sz="1400" b="1" dirty="0" err="1"/>
              <a:t>C</a:t>
            </a:r>
            <a:r>
              <a:rPr lang="en-GB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994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AD856C-0161-48FC-B7F7-FEB2DBB4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640" y="736728"/>
            <a:ext cx="5647264" cy="589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8468B0-7564-402F-9F8B-3F4804802678}"/>
              </a:ext>
            </a:extLst>
          </p:cNvPr>
          <p:cNvSpPr txBox="1"/>
          <p:nvPr/>
        </p:nvSpPr>
        <p:spPr>
          <a:xfrm>
            <a:off x="7022427" y="6330343"/>
            <a:ext cx="466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WINTERC Global Model (Fullea et al. 2021)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25BFA-386A-4CAC-B740-B720BCD26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728" b="36956"/>
          <a:stretch/>
        </p:blipFill>
        <p:spPr>
          <a:xfrm>
            <a:off x="0" y="1038075"/>
            <a:ext cx="6855837" cy="529226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5E891F3-EBA2-4528-9FC8-A072A7B6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6" y="0"/>
            <a:ext cx="10515600" cy="1325563"/>
          </a:xfrm>
        </p:spPr>
        <p:txBody>
          <a:bodyPr/>
          <a:lstStyle/>
          <a:p>
            <a:r>
              <a:rPr lang="en-GB" dirty="0"/>
              <a:t>3D steady-state thermal modelling: Results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502E02-327F-4345-A1CC-FFE7A5C720D7}"/>
              </a:ext>
            </a:extLst>
          </p:cNvPr>
          <p:cNvGrpSpPr/>
          <p:nvPr/>
        </p:nvGrpSpPr>
        <p:grpSpPr>
          <a:xfrm>
            <a:off x="1051556" y="1784071"/>
            <a:ext cx="11122451" cy="4393755"/>
            <a:chOff x="1051556" y="1784071"/>
            <a:chExt cx="11122451" cy="439375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1397C-D74F-4F6A-99BF-8AF1704E74FA}"/>
                </a:ext>
              </a:extLst>
            </p:cNvPr>
            <p:cNvSpPr txBox="1"/>
            <p:nvPr/>
          </p:nvSpPr>
          <p:spPr>
            <a:xfrm>
              <a:off x="7130671" y="3836597"/>
              <a:ext cx="125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This study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5128AB-E8CF-439D-BC8E-8F7B61F2E420}"/>
                </a:ext>
              </a:extLst>
            </p:cNvPr>
            <p:cNvSpPr txBox="1"/>
            <p:nvPr/>
          </p:nvSpPr>
          <p:spPr>
            <a:xfrm>
              <a:off x="11478842" y="2212510"/>
              <a:ext cx="6951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 (</a:t>
              </a:r>
              <a:r>
                <a:rPr lang="en-GB" sz="1400" b="1" baseline="30000" dirty="0" err="1"/>
                <a:t>o</a:t>
              </a:r>
              <a:r>
                <a:rPr lang="en-GB" sz="1400" b="1" dirty="0" err="1"/>
                <a:t>C</a:t>
              </a:r>
              <a:r>
                <a:rPr lang="en-GB" sz="1400" b="1" dirty="0"/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B0021C-3F14-4333-B50D-2BA4B7ED9056}"/>
                </a:ext>
              </a:extLst>
            </p:cNvPr>
            <p:cNvSpPr/>
            <p:nvPr/>
          </p:nvSpPr>
          <p:spPr>
            <a:xfrm>
              <a:off x="11652987" y="2601874"/>
              <a:ext cx="323092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D41B89-4661-4908-906B-497687965555}"/>
                </a:ext>
              </a:extLst>
            </p:cNvPr>
            <p:cNvSpPr/>
            <p:nvPr/>
          </p:nvSpPr>
          <p:spPr>
            <a:xfrm>
              <a:off x="11464885" y="4231312"/>
              <a:ext cx="499035" cy="1946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2C06E6-F04E-45A8-8DF8-A0DEDA50A4C3}"/>
                </a:ext>
              </a:extLst>
            </p:cNvPr>
            <p:cNvSpPr/>
            <p:nvPr/>
          </p:nvSpPr>
          <p:spPr>
            <a:xfrm>
              <a:off x="11689160" y="4220008"/>
              <a:ext cx="323092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67FAC4-7607-400E-B5E3-1EE603624E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556" y="1784071"/>
              <a:ext cx="4211324" cy="36210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74BB6A-EF55-49BA-864A-A932ADF34DFE}"/>
                </a:ext>
              </a:extLst>
            </p:cNvPr>
            <p:cNvSpPr/>
            <p:nvPr/>
          </p:nvSpPr>
          <p:spPr>
            <a:xfrm>
              <a:off x="11676180" y="2833786"/>
              <a:ext cx="323092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04AB14-657C-4742-917C-0BA0BB6AEC4D}"/>
                </a:ext>
              </a:extLst>
            </p:cNvPr>
            <p:cNvGrpSpPr/>
            <p:nvPr/>
          </p:nvGrpSpPr>
          <p:grpSpPr>
            <a:xfrm>
              <a:off x="11599383" y="2441972"/>
              <a:ext cx="475746" cy="531514"/>
              <a:chOff x="12703663" y="2440892"/>
              <a:chExt cx="475746" cy="531514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5E98940-8569-4BD2-9B84-9ADFA9C9048F}"/>
                  </a:ext>
                </a:extLst>
              </p:cNvPr>
              <p:cNvSpPr txBox="1"/>
              <p:nvPr/>
            </p:nvSpPr>
            <p:spPr>
              <a:xfrm>
                <a:off x="12703664" y="2440892"/>
                <a:ext cx="47574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latin typeface="+mj-lt"/>
                  </a:rPr>
                  <a:t>1200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F03B3E-F716-4B53-8F8A-05AAD81DAFA3}"/>
                  </a:ext>
                </a:extLst>
              </p:cNvPr>
              <p:cNvSpPr txBox="1"/>
              <p:nvPr/>
            </p:nvSpPr>
            <p:spPr>
              <a:xfrm>
                <a:off x="12703663" y="2741574"/>
                <a:ext cx="47574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latin typeface="+mj-lt"/>
                  </a:rPr>
                  <a:t>1000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CF3D934-F864-4279-A099-C0A99F1DCBFE}"/>
              </a:ext>
            </a:extLst>
          </p:cNvPr>
          <p:cNvSpPr txBox="1"/>
          <p:nvPr/>
        </p:nvSpPr>
        <p:spPr>
          <a:xfrm flipH="1">
            <a:off x="983508" y="6296350"/>
            <a:ext cx="509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Model predictions poorly match observed data!</a:t>
            </a:r>
          </a:p>
        </p:txBody>
      </p:sp>
    </p:spTree>
    <p:extLst>
      <p:ext uri="{BB962C8B-B14F-4D97-AF65-F5344CB8AC3E}">
        <p14:creationId xmlns:p14="http://schemas.microsoft.com/office/powerpoint/2010/main" val="24065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015B1-E1F5-454D-8BFD-BF584A16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9" y="333953"/>
            <a:ext cx="6571035" cy="3625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45840A-C9FA-4F73-801A-1FE9BE55755F}"/>
              </a:ext>
            </a:extLst>
          </p:cNvPr>
          <p:cNvSpPr txBox="1"/>
          <p:nvPr/>
        </p:nvSpPr>
        <p:spPr>
          <a:xfrm>
            <a:off x="522604" y="4523222"/>
            <a:ext cx="11146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</a:t>
            </a:r>
            <a:r>
              <a:rPr lang="en-GB" sz="2400" dirty="0" err="1"/>
              <a:t>Tibles-Gutii</a:t>
            </a:r>
            <a:r>
              <a:rPr lang="en-GB" sz="2400" dirty="0"/>
              <a:t> extinct volcanoes and volcanic intrusions are well expressed in magnetic anomaly map. The </a:t>
            </a:r>
            <a:r>
              <a:rPr lang="en-GB" sz="2400" dirty="0" err="1"/>
              <a:t>Baia</a:t>
            </a:r>
            <a:r>
              <a:rPr lang="en-GB" sz="2400" dirty="0"/>
              <a:t> Mare region is crossed by regional Dragos-</a:t>
            </a:r>
            <a:r>
              <a:rPr lang="en-GB" sz="2400" dirty="0" err="1"/>
              <a:t>Voda</a:t>
            </a:r>
            <a:r>
              <a:rPr lang="en-GB" sz="2400" dirty="0"/>
              <a:t> Fault visible in potential field data. </a:t>
            </a:r>
            <a:r>
              <a:rPr lang="en-GB" sz="2400" b="1" u="sng" dirty="0"/>
              <a:t>The high heat flow values correlate with intense magnetic anomalies.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A8DFB4-4159-4E50-ABEC-0A43A5F09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395" b="55876"/>
          <a:stretch/>
        </p:blipFill>
        <p:spPr>
          <a:xfrm>
            <a:off x="6807200" y="333953"/>
            <a:ext cx="5005100" cy="37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8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9157</TotalTime>
  <Words>930</Words>
  <Application>Microsoft Office PowerPoint</Application>
  <PresentationFormat>Widescreen</PresentationFormat>
  <Paragraphs>95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Courier New</vt:lpstr>
      <vt:lpstr>Office Theme</vt:lpstr>
      <vt:lpstr>3D geophysical and thermal modelling of the northeast Carpathian lithosphere:  Implications for geothermal potential of  the Baia Mare region</vt:lpstr>
      <vt:lpstr>PowerPoint Presentation</vt:lpstr>
      <vt:lpstr>PowerPoint Presentation</vt:lpstr>
      <vt:lpstr>PowerPoint Presentation</vt:lpstr>
      <vt:lpstr>Datasets for 3D steady-state thermal model</vt:lpstr>
      <vt:lpstr>PowerPoint Presentation</vt:lpstr>
      <vt:lpstr>3D steady-state thermal modelling: Results</vt:lpstr>
      <vt:lpstr>3D steady-state thermal modelling: Results</vt:lpstr>
      <vt:lpstr>PowerPoint Presentation</vt:lpstr>
      <vt:lpstr>PowerPoint Presentation</vt:lpstr>
      <vt:lpstr>PowerPoint Presentation</vt:lpstr>
      <vt:lpstr>PowerPoint Presentation</vt:lpstr>
      <vt:lpstr>Initial temperature distribution assumed in 3D transient thermal model 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Minakov</dc:creator>
  <cp:lastModifiedBy>Alexander Minakov</cp:lastModifiedBy>
  <cp:revision>74</cp:revision>
  <dcterms:created xsi:type="dcterms:W3CDTF">2021-10-25T07:19:03Z</dcterms:created>
  <dcterms:modified xsi:type="dcterms:W3CDTF">2022-05-21T18:26:09Z</dcterms:modified>
</cp:coreProperties>
</file>