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311" r:id="rId2"/>
    <p:sldId id="871" r:id="rId3"/>
    <p:sldId id="931" r:id="rId4"/>
    <p:sldId id="917" r:id="rId5"/>
    <p:sldId id="928" r:id="rId6"/>
    <p:sldId id="930" r:id="rId7"/>
    <p:sldId id="911" r:id="rId8"/>
  </p:sldIdLst>
  <p:sldSz cx="9144000" cy="6858000" type="screen4x3"/>
  <p:notesSz cx="6742113" cy="987266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FF00"/>
    <a:srgbClr val="CC00CC"/>
    <a:srgbClr val="FFCC00"/>
    <a:srgbClr val="FFFF00"/>
    <a:srgbClr val="FFFFFF"/>
    <a:srgbClr val="6633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33" autoAdjust="0"/>
    <p:restoredTop sz="91039" autoAdjust="0"/>
  </p:normalViewPr>
  <p:slideViewPr>
    <p:cSldViewPr>
      <p:cViewPr varScale="1">
        <p:scale>
          <a:sx n="76" d="100"/>
          <a:sy n="76" d="100"/>
        </p:scale>
        <p:origin x="4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88DC0DA-C88C-4CE8-B311-7025DA73D19E}" type="datetimeFigureOut">
              <a:rPr lang="cs-CZ"/>
              <a:pPr>
                <a:defRPr/>
              </a:pPr>
              <a:t>19.05.2022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97EF030-A769-4876-8B48-A05227E455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582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8971" y="0"/>
            <a:ext cx="2921582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35537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212" y="4689515"/>
            <a:ext cx="5393690" cy="444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16"/>
            <a:ext cx="2921582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8971" y="9377316"/>
            <a:ext cx="2921582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D9DAE84-C7DB-4A45-BFB5-0DFBD7C7836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16388" name="Zástupný symbol pro zápatí 7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Fig. 8. Variations in average bulk composition of MSI in peridotites (black and grey symbols) and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pyroxenite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(open circle). The bulk chemical composition of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pyroxenite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256 (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Medaris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et al., 1995) is shown by the open triangle for comparison (where data available). </a:t>
            </a:r>
            <a:endParaRPr lang="cs-CZ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Single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continuous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solution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in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phase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of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interest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(s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or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L)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stable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5746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27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B4F93-ED51-4713-98A8-E05701F8CFA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6C256-D258-46C0-A94C-3CB1D1B653D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AGU Fall Meeting 2014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1F0CD-AC38-4643-9E37-2BEF5B11700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AGU Fall Meeting 2014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6BB7E-0288-45E7-96AA-48898712499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AGU Fall Meeting 2014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CBC2A-7C37-43D7-9BA7-231AF26FC83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AGU Fall Meeting 2014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705D1-E902-4086-B5AD-002FEC708AF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AGU Fall Meeting 2014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F159A-53A3-437E-A2A0-9B9ED1F91EF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8E6E2-8698-4E0C-A218-61159ED9F9A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2A9B-179C-4F2B-A37A-C3DA03FF6FF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AGU Fall Meeting 2014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674C8-652D-4DC4-81DC-F25227DE090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767185C5-81FE-47D2-B35A-8D00D6E2D5F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.emf"/><Relationship Id="rId5" Type="http://schemas.openxmlformats.org/officeDocument/2006/relationships/image" Target="../media/image5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.jpeg"/><Relationship Id="rId9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oleObject" Target="../embeddings/oleObject8.bin"/><Relationship Id="rId3" Type="http://schemas.openxmlformats.org/officeDocument/2006/relationships/image" Target="../media/image13.pn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.emf"/><Relationship Id="rId4" Type="http://schemas.openxmlformats.org/officeDocument/2006/relationships/image" Target="../media/image14.jpe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jpeg"/><Relationship Id="rId5" Type="http://schemas.openxmlformats.org/officeDocument/2006/relationships/image" Target="../media/image18.emf"/><Relationship Id="rId10" Type="http://schemas.openxmlformats.org/officeDocument/2006/relationships/image" Target="../media/image20.emf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6.emf"/><Relationship Id="rId18" Type="http://schemas.openxmlformats.org/officeDocument/2006/relationships/image" Target="../media/image28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emf"/><Relationship Id="rId12" Type="http://schemas.openxmlformats.org/officeDocument/2006/relationships/oleObject" Target="../embeddings/oleObject16.bin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7.emf"/><Relationship Id="rId20" Type="http://schemas.openxmlformats.org/officeDocument/2006/relationships/image" Target="../media/image29.e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5.emf"/><Relationship Id="rId5" Type="http://schemas.openxmlformats.org/officeDocument/2006/relationships/image" Target="../media/image22.emf"/><Relationship Id="rId15" Type="http://schemas.openxmlformats.org/officeDocument/2006/relationships/oleObject" Target="../embeddings/oleObject17.bin"/><Relationship Id="rId10" Type="http://schemas.openxmlformats.org/officeDocument/2006/relationships/oleObject" Target="../embeddings/oleObject15.bin"/><Relationship Id="rId19" Type="http://schemas.openxmlformats.org/officeDocument/2006/relationships/oleObject" Target="../embeddings/oleObject19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4.emf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41123" y="1241920"/>
            <a:ext cx="9144000" cy="482110"/>
          </a:xfrm>
          <a:solidFill>
            <a:schemeClr val="bg1"/>
          </a:solidFill>
        </p:spPr>
        <p:txBody>
          <a:bodyPr rtlCol="0">
            <a:normAutofit lnSpcReduction="10000"/>
          </a:bodyPr>
          <a:lstStyle/>
          <a:p>
            <a:pPr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1800" dirty="0" smtClean="0">
                <a:solidFill>
                  <a:schemeClr val="tx1"/>
                </a:solidFill>
                <a:cs typeface="Arial" charset="0"/>
              </a:rPr>
              <a:t>Czech Geological Survey, </a:t>
            </a:r>
            <a:r>
              <a:rPr lang="de-DE" sz="1800" dirty="0" err="1" smtClean="0">
                <a:solidFill>
                  <a:schemeClr val="tx1"/>
                </a:solidFill>
                <a:cs typeface="Arial" charset="0"/>
              </a:rPr>
              <a:t>Prague</a:t>
            </a:r>
            <a:r>
              <a:rPr lang="cs-CZ" sz="1800" dirty="0" smtClean="0">
                <a:solidFill>
                  <a:schemeClr val="tx1"/>
                </a:solidFill>
                <a:cs typeface="Arial" charset="0"/>
              </a:rPr>
              <a:t>; Masaryk University, Brno, Czech Republic</a:t>
            </a:r>
          </a:p>
          <a:p>
            <a:pPr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sz="2400" dirty="0" smtClean="0">
              <a:solidFill>
                <a:schemeClr val="tx2"/>
              </a:solidFill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0" y="2205038"/>
            <a:ext cx="9144000" cy="64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51" name="Text Box 5"/>
          <p:cNvSpPr txBox="1">
            <a:spLocks noChangeArrowheads="1"/>
          </p:cNvSpPr>
          <p:nvPr/>
        </p:nvSpPr>
        <p:spPr bwMode="auto">
          <a:xfrm>
            <a:off x="197644" y="29131"/>
            <a:ext cx="874871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Source and evolution of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metasomatizing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liquids in orogenic peridotites: evidence from multiphase solid inclusions </a:t>
            </a:r>
            <a:endParaRPr lang="cs-CZ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974530" y="802405"/>
            <a:ext cx="52245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1800" b="1" dirty="0" smtClean="0">
                <a:latin typeface="+mn-lt"/>
              </a:rPr>
              <a:t>Jana Kotková</a:t>
            </a:r>
            <a:r>
              <a:rPr lang="cs-CZ" sz="1800" dirty="0" smtClean="0">
                <a:latin typeface="+mn-lt"/>
              </a:rPr>
              <a:t>, Renata </a:t>
            </a:r>
            <a:r>
              <a:rPr lang="cs-CZ" sz="1800" dirty="0" err="1" smtClean="0">
                <a:latin typeface="+mn-lt"/>
              </a:rPr>
              <a:t>Čopjaková</a:t>
            </a:r>
            <a:r>
              <a:rPr lang="cs-CZ" sz="1800" dirty="0" smtClean="0">
                <a:latin typeface="+mn-lt"/>
              </a:rPr>
              <a:t>, Radek Škoda</a:t>
            </a:r>
          </a:p>
        </p:txBody>
      </p:sp>
      <p:pic>
        <p:nvPicPr>
          <p:cNvPr id="2052" name="Obrázek 13" descr="logo-cgs-cerne-AJ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78" y="559465"/>
            <a:ext cx="827088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Obrázek 12" descr="znak_PrF_zeleny_RGB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559" y="559465"/>
            <a:ext cx="7921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705245"/>
              </p:ext>
            </p:extLst>
          </p:nvPr>
        </p:nvGraphicFramePr>
        <p:xfrm>
          <a:off x="0" y="1749839"/>
          <a:ext cx="3176248" cy="2205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CorelDRAW" r:id="rId6" imgW="1979858" imgH="1375080" progId="CorelDraw.Graphic.17">
                  <p:embed/>
                </p:oleObj>
              </mc:Choice>
              <mc:Fallback>
                <p:oleObj name="CorelDRAW" r:id="rId6" imgW="1979858" imgH="137508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1749839"/>
                        <a:ext cx="3176248" cy="2205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754182"/>
              </p:ext>
            </p:extLst>
          </p:nvPr>
        </p:nvGraphicFramePr>
        <p:xfrm>
          <a:off x="323528" y="3980703"/>
          <a:ext cx="3135847" cy="273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CorelDRAW" r:id="rId8" imgW="3538901" imgH="3087942" progId="CorelDraw.Graphic.17">
                  <p:embed/>
                </p:oleObj>
              </mc:Choice>
              <mc:Fallback>
                <p:oleObj name="CorelDRAW" r:id="rId8" imgW="3538901" imgH="3087942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3528" y="3980703"/>
                        <a:ext cx="3135847" cy="2736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156545"/>
              </p:ext>
            </p:extLst>
          </p:nvPr>
        </p:nvGraphicFramePr>
        <p:xfrm>
          <a:off x="3903764" y="1749838"/>
          <a:ext cx="1819927" cy="49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CorelDRAW" r:id="rId10" imgW="1734178" imgH="4684423" progId="CorelDraw.Graphic.17">
                  <p:embed/>
                </p:oleObj>
              </mc:Choice>
              <mc:Fallback>
                <p:oleObj name="CorelDRAW" r:id="rId10" imgW="1734178" imgH="4684423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03764" y="1749838"/>
                        <a:ext cx="1819927" cy="49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Obrázek 47" descr="Vzorek1-4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81904" y="1749838"/>
            <a:ext cx="20161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Skupina 8"/>
          <p:cNvGrpSpPr/>
          <p:nvPr/>
        </p:nvGrpSpPr>
        <p:grpSpPr>
          <a:xfrm>
            <a:off x="6030094" y="4830176"/>
            <a:ext cx="2393079" cy="1837799"/>
            <a:chOff x="6396898" y="2493091"/>
            <a:chExt cx="2739475" cy="2324883"/>
          </a:xfrm>
        </p:grpSpPr>
        <p:pic>
          <p:nvPicPr>
            <p:cNvPr id="22" name="Obrázek 4" descr="P 284m 1x scale.jp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472548" y="2873287"/>
              <a:ext cx="2592388" cy="1944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Obdélník 7"/>
            <p:cNvSpPr>
              <a:spLocks noChangeArrowheads="1"/>
            </p:cNvSpPr>
            <p:nvPr/>
          </p:nvSpPr>
          <p:spPr bwMode="auto">
            <a:xfrm>
              <a:off x="6396898" y="2493091"/>
              <a:ext cx="1149100" cy="428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 err="1">
                  <a:latin typeface="Arial" charset="0"/>
                </a:rPr>
                <a:t>lherzolite</a:t>
              </a:r>
              <a:endParaRPr lang="cs-CZ" sz="1600" dirty="0"/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8199748" y="3881349"/>
              <a:ext cx="611188" cy="461963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dirty="0" err="1">
                  <a:latin typeface="+mn-lt"/>
                  <a:cs typeface="+mn-cs"/>
                </a:rPr>
                <a:t>Grt</a:t>
              </a:r>
              <a:endParaRPr lang="cs-CZ" dirty="0">
                <a:latin typeface="+mn-lt"/>
                <a:cs typeface="+mn-cs"/>
              </a:endParaRPr>
            </a:p>
          </p:txBody>
        </p:sp>
        <p:cxnSp>
          <p:nvCxnSpPr>
            <p:cNvPr id="27" name="Přímá spojovací čára 44"/>
            <p:cNvCxnSpPr/>
            <p:nvPr/>
          </p:nvCxnSpPr>
          <p:spPr>
            <a:xfrm>
              <a:off x="7983848" y="4673512"/>
              <a:ext cx="10810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bdélník 28"/>
            <p:cNvSpPr/>
            <p:nvPr/>
          </p:nvSpPr>
          <p:spPr>
            <a:xfrm>
              <a:off x="8553762" y="4537463"/>
              <a:ext cx="360362" cy="110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8344211" y="4457612"/>
              <a:ext cx="792162" cy="2460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1000" dirty="0">
                  <a:solidFill>
                    <a:schemeClr val="bg1"/>
                  </a:solidFill>
                  <a:latin typeface="+mn-lt"/>
                  <a:cs typeface="+mn-cs"/>
                </a:rPr>
                <a:t>5 mm</a:t>
              </a:r>
            </a:p>
          </p:txBody>
        </p:sp>
      </p:grpSp>
      <p:cxnSp>
        <p:nvCxnSpPr>
          <p:cNvPr id="12" name="Přímá spojnice se šipkou 11"/>
          <p:cNvCxnSpPr/>
          <p:nvPr/>
        </p:nvCxnSpPr>
        <p:spPr>
          <a:xfrm>
            <a:off x="3903764" y="2924944"/>
            <a:ext cx="45221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778319"/>
            <a:ext cx="2348149" cy="178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323528" y="0"/>
            <a:ext cx="8675687" cy="609600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MSI </a:t>
            </a:r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distribution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mineral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assemblages</a:t>
            </a:r>
            <a:endParaRPr lang="cs-CZ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167111" y="424934"/>
            <a:ext cx="2757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800" dirty="0" smtClean="0">
                <a:latin typeface="+mn-lt"/>
                <a:cs typeface="Consolas" pitchFamily="49" charset="0"/>
              </a:rPr>
              <a:t>peridotite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45" y="789223"/>
            <a:ext cx="2376264" cy="1806628"/>
          </a:xfrm>
          <a:prstGeom prst="rect">
            <a:avLst/>
          </a:prstGeom>
        </p:spPr>
      </p:pic>
      <p:sp>
        <p:nvSpPr>
          <p:cNvPr id="28" name="Obdélník 27"/>
          <p:cNvSpPr/>
          <p:nvPr/>
        </p:nvSpPr>
        <p:spPr>
          <a:xfrm>
            <a:off x="7756077" y="408987"/>
            <a:ext cx="2757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800" dirty="0" smtClean="0">
                <a:latin typeface="+mn-lt"/>
                <a:cs typeface="Consolas" pitchFamily="49" charset="0"/>
              </a:rPr>
              <a:t>pyroxenite</a:t>
            </a:r>
          </a:p>
        </p:txBody>
      </p:sp>
      <p:grpSp>
        <p:nvGrpSpPr>
          <p:cNvPr id="22" name="Skupina 21"/>
          <p:cNvGrpSpPr/>
          <p:nvPr/>
        </p:nvGrpSpPr>
        <p:grpSpPr>
          <a:xfrm>
            <a:off x="210414" y="416961"/>
            <a:ext cx="10303655" cy="6386229"/>
            <a:chOff x="210414" y="416961"/>
            <a:chExt cx="10303655" cy="6386229"/>
          </a:xfrm>
        </p:grpSpPr>
        <p:graphicFrame>
          <p:nvGraphicFramePr>
            <p:cNvPr id="8" name="Objek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1648983"/>
                </p:ext>
              </p:extLst>
            </p:nvPr>
          </p:nvGraphicFramePr>
          <p:xfrm>
            <a:off x="6101149" y="3947958"/>
            <a:ext cx="2860197" cy="28552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34" name="CorelDRAW" r:id="rId5" imgW="5487167" imgH="5477597" progId="CorelDraw.Graphic.17">
                    <p:embed/>
                  </p:oleObj>
                </mc:Choice>
                <mc:Fallback>
                  <p:oleObj name="CorelDRAW" r:id="rId5" imgW="5487167" imgH="5477597" progId="CorelDraw.Graphic.1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101149" y="3947958"/>
                          <a:ext cx="2860197" cy="28552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k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3409299"/>
                </p:ext>
              </p:extLst>
            </p:nvPr>
          </p:nvGraphicFramePr>
          <p:xfrm>
            <a:off x="210414" y="764704"/>
            <a:ext cx="2871879" cy="28668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35" name="CorelDRAW" r:id="rId7" imgW="5487167" imgH="5477597" progId="CorelDraw.Graphic.17">
                    <p:embed/>
                  </p:oleObj>
                </mc:Choice>
                <mc:Fallback>
                  <p:oleObj name="CorelDRAW" r:id="rId7" imgW="5487167" imgH="5477597" progId="CorelDraw.Graphic.1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10414" y="764704"/>
                          <a:ext cx="2871879" cy="28668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k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2531646"/>
                </p:ext>
              </p:extLst>
            </p:nvPr>
          </p:nvGraphicFramePr>
          <p:xfrm>
            <a:off x="3165146" y="764704"/>
            <a:ext cx="2876885" cy="28668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36" name="CorelDRAW" r:id="rId9" imgW="5487167" imgH="5467157" progId="CorelDraw.Graphic.17">
                    <p:embed/>
                  </p:oleObj>
                </mc:Choice>
                <mc:Fallback>
                  <p:oleObj name="CorelDRAW" r:id="rId9" imgW="5487167" imgH="5467157" progId="CorelDraw.Graphic.1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165146" y="764704"/>
                          <a:ext cx="2876885" cy="28668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k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7127448"/>
                </p:ext>
              </p:extLst>
            </p:nvPr>
          </p:nvGraphicFramePr>
          <p:xfrm>
            <a:off x="211639" y="3947958"/>
            <a:ext cx="2871879" cy="28552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37" name="CorelDRAW" r:id="rId11" imgW="5476738" imgH="5445047" progId="CorelDraw.Graphic.17">
                    <p:embed/>
                  </p:oleObj>
                </mc:Choice>
                <mc:Fallback>
                  <p:oleObj name="CorelDRAW" r:id="rId11" imgW="5476738" imgH="5445047" progId="CorelDraw.Graphic.1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11639" y="3947958"/>
                          <a:ext cx="2871879" cy="28552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k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0312382"/>
                </p:ext>
              </p:extLst>
            </p:nvPr>
          </p:nvGraphicFramePr>
          <p:xfrm>
            <a:off x="3166372" y="3947959"/>
            <a:ext cx="2851923" cy="28552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38" name="CorelDRAW" r:id="rId13" imgW="5473058" imgH="5479440" progId="CorelDraw.Graphic.17">
                    <p:embed/>
                  </p:oleObj>
                </mc:Choice>
                <mc:Fallback>
                  <p:oleObj name="CorelDRAW" r:id="rId13" imgW="5473058" imgH="5479440" progId="CorelDraw.Graphic.1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166372" y="3947959"/>
                          <a:ext cx="2851923" cy="28552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Obdélník 49"/>
            <p:cNvSpPr/>
            <p:nvPr/>
          </p:nvSpPr>
          <p:spPr>
            <a:xfrm>
              <a:off x="2483768" y="416961"/>
              <a:ext cx="27579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dirty="0" err="1" smtClean="0">
                  <a:latin typeface="+mn-lt"/>
                  <a:cs typeface="Consolas" pitchFamily="49" charset="0"/>
                </a:rPr>
                <a:t>lherzolite</a:t>
              </a:r>
              <a:endParaRPr lang="cs-CZ" sz="1800" dirty="0" smtClean="0">
                <a:latin typeface="+mn-lt"/>
                <a:cs typeface="Consolas" pitchFamily="49" charset="0"/>
              </a:endParaRPr>
            </a:p>
          </p:txBody>
        </p:sp>
        <p:sp>
          <p:nvSpPr>
            <p:cNvPr id="51" name="Obdélník 50"/>
            <p:cNvSpPr/>
            <p:nvPr/>
          </p:nvSpPr>
          <p:spPr>
            <a:xfrm>
              <a:off x="2483768" y="3620171"/>
              <a:ext cx="27579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dirty="0" err="1" smtClean="0">
                  <a:latin typeface="+mn-lt"/>
                  <a:cs typeface="Consolas" pitchFamily="49" charset="0"/>
                </a:rPr>
                <a:t>harzburgite</a:t>
              </a:r>
              <a:endParaRPr lang="cs-CZ" sz="1800" dirty="0" smtClean="0">
                <a:latin typeface="+mn-lt"/>
                <a:cs typeface="Consolas" pitchFamily="49" charset="0"/>
              </a:endParaRPr>
            </a:p>
          </p:txBody>
        </p:sp>
        <p:sp>
          <p:nvSpPr>
            <p:cNvPr id="52" name="Obdélník 51"/>
            <p:cNvSpPr/>
            <p:nvPr/>
          </p:nvSpPr>
          <p:spPr>
            <a:xfrm>
              <a:off x="7756076" y="3578626"/>
              <a:ext cx="27579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dirty="0" smtClean="0">
                  <a:latin typeface="+mn-lt"/>
                  <a:cs typeface="Consolas" pitchFamily="49" charset="0"/>
                </a:rPr>
                <a:t>pyroxenite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ulk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093457"/>
              </p:ext>
            </p:extLst>
          </p:nvPr>
        </p:nvGraphicFramePr>
        <p:xfrm>
          <a:off x="543537" y="2060848"/>
          <a:ext cx="7959133" cy="2368054"/>
        </p:xfrm>
        <a:graphic>
          <a:graphicData uri="http://schemas.openxmlformats.org/drawingml/2006/table">
            <a:tbl>
              <a:tblPr/>
              <a:tblGrid>
                <a:gridCol w="550044">
                  <a:extLst>
                    <a:ext uri="{9D8B030D-6E8A-4147-A177-3AD203B41FA5}">
                      <a16:colId xmlns:a16="http://schemas.microsoft.com/office/drawing/2014/main" val="39572545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898016085"/>
                    </a:ext>
                  </a:extLst>
                </a:gridCol>
                <a:gridCol w="2296050">
                  <a:extLst>
                    <a:ext uri="{9D8B030D-6E8A-4147-A177-3AD203B41FA5}">
                      <a16:colId xmlns:a16="http://schemas.microsoft.com/office/drawing/2014/main" val="1576872842"/>
                    </a:ext>
                  </a:extLst>
                </a:gridCol>
                <a:gridCol w="1952422">
                  <a:extLst>
                    <a:ext uri="{9D8B030D-6E8A-4147-A177-3AD203B41FA5}">
                      <a16:colId xmlns:a16="http://schemas.microsoft.com/office/drawing/2014/main" val="2815150851"/>
                    </a:ext>
                  </a:extLst>
                </a:gridCol>
                <a:gridCol w="2512545">
                  <a:extLst>
                    <a:ext uri="{9D8B030D-6E8A-4147-A177-3AD203B41FA5}">
                      <a16:colId xmlns:a16="http://schemas.microsoft.com/office/drawing/2014/main" val="2860550167"/>
                    </a:ext>
                  </a:extLst>
                </a:gridCol>
              </a:tblGrid>
              <a:tr h="29079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Rock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mineral assemblage in MSI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616685"/>
                  </a:ext>
                </a:extLst>
              </a:tr>
              <a:tr h="24275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(m)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major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minor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accessory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3837862"/>
                  </a:ext>
                </a:extLst>
              </a:tr>
              <a:tr h="2416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Prx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Hbl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</a:t>
                      </a:r>
                      <a:r>
                        <a:rPr lang="cs-CZ" sz="16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Kns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</a:t>
                      </a:r>
                      <a:r>
                        <a:rPr lang="cs-CZ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Mgs</a:t>
                      </a:r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=</a:t>
                      </a:r>
                      <a:r>
                        <a:rPr lang="cs-CZ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Dol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Ap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 err="1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GrtII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 dirty="0" err="1" smtClean="0">
                          <a:solidFill>
                            <a:srgbClr val="963634"/>
                          </a:solidFill>
                          <a:effectLst/>
                          <a:latin typeface="Arial" panose="020B0604020202020204" pitchFamily="34" charset="0"/>
                        </a:rPr>
                        <a:t>Sp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Mnz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Thr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 dirty="0" err="1" smtClean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</a:rPr>
                        <a:t>Sch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782836"/>
                  </a:ext>
                </a:extLst>
              </a:tr>
              <a:tr h="24275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Hrz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Hbl</a:t>
                      </a:r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Mgs</a:t>
                      </a:r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=</a:t>
                      </a:r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Dol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Kns,  </a:t>
                      </a:r>
                      <a:r>
                        <a:rPr lang="cs-CZ" sz="16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Ap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Mnz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Thr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</a:rPr>
                        <a:t>Sch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363633"/>
                  </a:ext>
                </a:extLst>
              </a:tr>
              <a:tr h="24275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Lhrz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Hbl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</a:t>
                      </a:r>
                      <a:r>
                        <a:rPr lang="cs-CZ" sz="16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Kns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</a:t>
                      </a:r>
                      <a:r>
                        <a:rPr lang="cs-CZ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Mgs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</a:t>
                      </a:r>
                      <a:r>
                        <a:rPr lang="cs-CZ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Dol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Gr</a:t>
                      </a:r>
                      <a:r>
                        <a:rPr lang="cs-CZ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cs-CZ" sz="1600" b="0" i="0" u="none" strike="noStrike" dirty="0">
                          <a:solidFill>
                            <a:srgbClr val="96363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600" b="0" i="0" u="none" strike="noStrike" dirty="0" err="1">
                          <a:solidFill>
                            <a:srgbClr val="963634"/>
                          </a:solidFill>
                          <a:effectLst/>
                          <a:latin typeface="Arial" panose="020B0604020202020204" pitchFamily="34" charset="0"/>
                        </a:rPr>
                        <a:t>Sp</a:t>
                      </a:r>
                      <a:endParaRPr lang="cs-CZ" sz="1600" b="0" i="0" u="none" strike="noStrike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Ap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cs-CZ" sz="1600" b="0" i="0" u="none" strike="noStrike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 Thr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Pn, Ccp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517451"/>
                  </a:ext>
                </a:extLst>
              </a:tr>
              <a:tr h="27933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Lhrz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Hbl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</a:t>
                      </a:r>
                      <a:r>
                        <a:rPr lang="cs-CZ" sz="1600" b="0" i="0" u="none" strike="noStrike" dirty="0" err="1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Kns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=</a:t>
                      </a:r>
                      <a:r>
                        <a:rPr lang="cs-CZ" sz="16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Mgs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</a:t>
                      </a:r>
                      <a:r>
                        <a:rPr lang="cs-CZ" sz="16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Dol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>
                          <a:solidFill>
                            <a:srgbClr val="963634"/>
                          </a:solidFill>
                          <a:effectLst/>
                          <a:latin typeface="Arial" panose="020B0604020202020204" pitchFamily="34" charset="0"/>
                        </a:rPr>
                        <a:t>Sp</a:t>
                      </a:r>
                      <a:r>
                        <a:rPr lang="cs-CZ" sz="1600" b="0" i="0" u="none" strike="noStrike" dirty="0">
                          <a:solidFill>
                            <a:srgbClr val="96363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Ap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cs-CZ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600" b="0" i="0" u="none" strike="noStrike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Thr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Pn,</a:t>
                      </a:r>
                      <a:r>
                        <a:rPr lang="cs-CZ" sz="1600" b="0" i="0" u="none" strike="noStrike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</a:rPr>
                        <a:t> Sch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Gr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Ccp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989143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Lhrz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Kns</a:t>
                      </a:r>
                      <a:r>
                        <a:rPr lang="cs-CZ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=</a:t>
                      </a:r>
                      <a:r>
                        <a:rPr lang="cs-CZ" sz="16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Hbl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</a:t>
                      </a:r>
                      <a:r>
                        <a:rPr lang="cs-CZ" sz="16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Dol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</a:t>
                      </a:r>
                      <a:r>
                        <a:rPr lang="cs-CZ" sz="16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Mgs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=</a:t>
                      </a:r>
                      <a:r>
                        <a:rPr lang="cs-CZ" sz="1600" b="0" i="0" u="none" strike="noStrike" dirty="0" err="1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Nrs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>
                          <a:solidFill>
                            <a:srgbClr val="00FF00"/>
                          </a:solidFill>
                          <a:effectLst/>
                          <a:latin typeface="Arial" panose="020B0604020202020204" pitchFamily="34" charset="0"/>
                        </a:rPr>
                        <a:t>Cpx</a:t>
                      </a:r>
                      <a:r>
                        <a:rPr lang="cs-CZ" sz="1600" b="0" i="0" u="none" strike="noStrike" dirty="0">
                          <a:solidFill>
                            <a:srgbClr val="00FF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 err="1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GrtII</a:t>
                      </a:r>
                      <a:r>
                        <a:rPr lang="cs-CZ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cs-CZ" sz="1600" b="0" i="0" u="none" strike="noStrike" dirty="0" err="1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Ba-Fs</a:t>
                      </a:r>
                      <a:r>
                        <a:rPr lang="cs-CZ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cs-CZ" sz="1600" b="0" i="0" u="none" strike="noStrike" dirty="0" err="1" smtClean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Thr</a:t>
                      </a:r>
                      <a:r>
                        <a:rPr lang="cs-CZ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cs-CZ" sz="1600" b="0" i="0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Mnz,Ap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28602"/>
                  </a:ext>
                </a:extLst>
              </a:tr>
              <a:tr h="24275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Hrz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Hbl</a:t>
                      </a:r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=</a:t>
                      </a:r>
                      <a:r>
                        <a:rPr lang="cs-CZ" sz="16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Kns</a:t>
                      </a:r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=</a:t>
                      </a:r>
                      <a:r>
                        <a:rPr lang="cs-CZ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Dol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Grt</a:t>
                      </a:r>
                      <a:r>
                        <a:rPr lang="cs-CZ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 II</a:t>
                      </a:r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Mgs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 dirty="0" err="1">
                          <a:solidFill>
                            <a:srgbClr val="00FF00"/>
                          </a:solidFill>
                          <a:effectLst/>
                          <a:latin typeface="Arial" panose="020B0604020202020204" pitchFamily="34" charset="0"/>
                        </a:rPr>
                        <a:t>Opx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Ba-</a:t>
                      </a:r>
                      <a:r>
                        <a:rPr lang="cs-CZ" sz="16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Fs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Mnz</a:t>
                      </a:r>
                      <a:r>
                        <a:rPr lang="cs-CZ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633919"/>
                  </a:ext>
                </a:extLst>
              </a:tr>
              <a:tr h="25259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Hrz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Kns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</a:t>
                      </a:r>
                      <a:r>
                        <a:rPr lang="cs-CZ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Dol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</a:t>
                      </a:r>
                      <a:r>
                        <a:rPr lang="cs-CZ" sz="1600" b="0" i="0" u="none" strike="noStrike" dirty="0" err="1">
                          <a:solidFill>
                            <a:srgbClr val="00FF00"/>
                          </a:solidFill>
                          <a:effectLst/>
                          <a:latin typeface="Arial" panose="020B0604020202020204" pitchFamily="34" charset="0"/>
                        </a:rPr>
                        <a:t>Cpx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Ba-Fs+wm</a:t>
                      </a:r>
                      <a:r>
                        <a:rPr lang="cs-CZ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,Opx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Mgs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GrtII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Mnz</a:t>
                      </a:r>
                      <a:r>
                        <a:rPr lang="cs-CZ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cs-CZ" sz="1600" b="0" i="0" u="none" strike="noStrike" dirty="0">
                          <a:solidFill>
                            <a:srgbClr val="96363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600" b="0" i="0" u="none" strike="noStrike" dirty="0" err="1">
                          <a:solidFill>
                            <a:srgbClr val="963634"/>
                          </a:solidFill>
                          <a:effectLst/>
                          <a:latin typeface="Arial" panose="020B0604020202020204" pitchFamily="34" charset="0"/>
                        </a:rPr>
                        <a:t>Cr-Sp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cs-CZ" sz="1600" b="0" i="0" u="none" strike="noStrike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</a:rPr>
                        <a:t>Sch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cs-CZ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6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Nrs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313574"/>
                  </a:ext>
                </a:extLst>
              </a:tr>
            </a:tbl>
          </a:graphicData>
        </a:graphic>
      </p:graphicFrame>
      <p:sp>
        <p:nvSpPr>
          <p:cNvPr id="21" name="Vývojový diagram: vyjmutí 20"/>
          <p:cNvSpPr/>
          <p:nvPr/>
        </p:nvSpPr>
        <p:spPr>
          <a:xfrm rot="10800000">
            <a:off x="210786" y="2073139"/>
            <a:ext cx="140454" cy="2343472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29494" y="4587496"/>
            <a:ext cx="2757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800" dirty="0" err="1" smtClean="0">
                <a:latin typeface="+mn-lt"/>
                <a:cs typeface="Consolas" pitchFamily="49" charset="0"/>
              </a:rPr>
              <a:t>Hbl</a:t>
            </a:r>
            <a:endParaRPr lang="cs-CZ" sz="1800" dirty="0" smtClean="0">
              <a:latin typeface="+mn-lt"/>
              <a:cs typeface="Consolas" pitchFamily="49" charset="0"/>
            </a:endParaRPr>
          </a:p>
        </p:txBody>
      </p:sp>
      <p:sp>
        <p:nvSpPr>
          <p:cNvPr id="41" name="Vývojový diagram: vyjmutí 40"/>
          <p:cNvSpPr/>
          <p:nvPr/>
        </p:nvSpPr>
        <p:spPr>
          <a:xfrm>
            <a:off x="8694966" y="2073138"/>
            <a:ext cx="155000" cy="2355763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7913862" y="4495163"/>
            <a:ext cx="2757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800" dirty="0" err="1" smtClean="0">
                <a:solidFill>
                  <a:srgbClr val="00FF00"/>
                </a:solidFill>
                <a:latin typeface="+mn-lt"/>
                <a:cs typeface="Consolas" pitchFamily="49" charset="0"/>
              </a:rPr>
              <a:t>Cpx</a:t>
            </a:r>
            <a:r>
              <a:rPr lang="cs-CZ" sz="1800" dirty="0" smtClean="0">
                <a:latin typeface="+mn-lt"/>
                <a:cs typeface="Consolas" pitchFamily="49" charset="0"/>
              </a:rPr>
              <a:t>, </a:t>
            </a:r>
            <a:r>
              <a:rPr lang="cs-CZ" sz="1800" dirty="0" err="1" smtClean="0">
                <a:solidFill>
                  <a:srgbClr val="009900"/>
                </a:solidFill>
                <a:latin typeface="+mn-lt"/>
                <a:cs typeface="Consolas" pitchFamily="49" charset="0"/>
              </a:rPr>
              <a:t>GrtII</a:t>
            </a:r>
            <a:r>
              <a:rPr lang="cs-CZ" sz="1800" dirty="0" smtClean="0">
                <a:latin typeface="+mn-lt"/>
                <a:cs typeface="Consolas" pitchFamily="49" charset="0"/>
              </a:rPr>
              <a:t> </a:t>
            </a:r>
            <a:endParaRPr lang="cs-CZ" sz="1800" dirty="0" smtClean="0">
              <a:latin typeface="+mn-lt"/>
              <a:cs typeface="Consolas" pitchFamily="49" charset="0"/>
            </a:endParaRPr>
          </a:p>
          <a:p>
            <a:pPr>
              <a:defRPr/>
            </a:pPr>
            <a:r>
              <a:rPr lang="cs-CZ" sz="1800" dirty="0" smtClean="0">
                <a:solidFill>
                  <a:srgbClr val="7030A0"/>
                </a:solidFill>
                <a:latin typeface="+mn-lt"/>
                <a:cs typeface="Consolas" pitchFamily="49" charset="0"/>
              </a:rPr>
              <a:t>Ba-</a:t>
            </a:r>
            <a:r>
              <a:rPr lang="cs-CZ" sz="1800" dirty="0" err="1" smtClean="0">
                <a:solidFill>
                  <a:srgbClr val="7030A0"/>
                </a:solidFill>
                <a:latin typeface="+mn-lt"/>
                <a:cs typeface="Consolas" pitchFamily="49" charset="0"/>
              </a:rPr>
              <a:t>phases</a:t>
            </a:r>
            <a:endParaRPr lang="cs-CZ" sz="1800" dirty="0" smtClean="0">
              <a:solidFill>
                <a:srgbClr val="7030A0"/>
              </a:solidFill>
              <a:latin typeface="+mn-lt"/>
              <a:cs typeface="Consolas" pitchFamily="49" charset="0"/>
            </a:endParaRPr>
          </a:p>
          <a:p>
            <a:pPr>
              <a:defRPr/>
            </a:pPr>
            <a:r>
              <a:rPr lang="cs-CZ" sz="1800" dirty="0" err="1" smtClean="0">
                <a:solidFill>
                  <a:srgbClr val="FF0000"/>
                </a:solidFill>
                <a:latin typeface="+mn-lt"/>
                <a:cs typeface="Consolas" pitchFamily="49" charset="0"/>
              </a:rPr>
              <a:t>carbonates</a:t>
            </a:r>
            <a:endParaRPr lang="cs-CZ" sz="1800" dirty="0" smtClean="0">
              <a:solidFill>
                <a:srgbClr val="FF0000"/>
              </a:solidFill>
              <a:latin typeface="+mn-lt"/>
              <a:cs typeface="Consolas" pitchFamily="49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487395" y="1317478"/>
            <a:ext cx="8347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dirty="0" err="1" smtClean="0">
                <a:latin typeface="+mn-lt"/>
                <a:cs typeface="Consolas" pitchFamily="49" charset="0"/>
              </a:rPr>
              <a:t>Parg</a:t>
            </a:r>
            <a:r>
              <a:rPr lang="cs-CZ" sz="2000" dirty="0" smtClean="0">
                <a:latin typeface="+mn-lt"/>
                <a:cs typeface="Consolas" pitchFamily="49" charset="0"/>
              </a:rPr>
              <a:t>, Ba-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mica</a:t>
            </a:r>
            <a:r>
              <a:rPr lang="cs-CZ" sz="2000" dirty="0" smtClean="0">
                <a:latin typeface="+mn-lt"/>
                <a:cs typeface="Consolas" pitchFamily="49" charset="0"/>
              </a:rPr>
              <a:t>,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Dol</a:t>
            </a:r>
            <a:r>
              <a:rPr lang="cs-CZ" sz="2000" dirty="0" smtClean="0">
                <a:latin typeface="+mn-lt"/>
                <a:cs typeface="Consolas" pitchFamily="49" charset="0"/>
              </a:rPr>
              <a:t> +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Mgs</a:t>
            </a:r>
            <a:r>
              <a:rPr lang="cs-CZ" sz="2000" dirty="0" smtClean="0">
                <a:latin typeface="+mn-lt"/>
                <a:cs typeface="Consolas" pitchFamily="49" charset="0"/>
              </a:rPr>
              <a:t>      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Spl</a:t>
            </a:r>
            <a:r>
              <a:rPr lang="cs-CZ" sz="2000" dirty="0" smtClean="0">
                <a:latin typeface="+mn-lt"/>
                <a:cs typeface="Consolas" pitchFamily="49" charset="0"/>
              </a:rPr>
              <a:t>,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Cpx</a:t>
            </a:r>
            <a:r>
              <a:rPr lang="cs-CZ" sz="2000" dirty="0" smtClean="0">
                <a:latin typeface="+mn-lt"/>
                <a:cs typeface="Consolas" pitchFamily="49" charset="0"/>
              </a:rPr>
              <a:t>,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GrtII</a:t>
            </a:r>
            <a:r>
              <a:rPr lang="cs-CZ" sz="2000" dirty="0" smtClean="0">
                <a:latin typeface="+mn-lt"/>
                <a:cs typeface="Consolas" pitchFamily="49" charset="0"/>
              </a:rPr>
              <a:t>         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Ap</a:t>
            </a:r>
            <a:r>
              <a:rPr lang="cs-CZ" sz="2000" dirty="0" smtClean="0">
                <a:latin typeface="+mn-lt"/>
                <a:cs typeface="Consolas" pitchFamily="49" charset="0"/>
              </a:rPr>
              <a:t>,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Thr</a:t>
            </a:r>
            <a:r>
              <a:rPr lang="cs-CZ" sz="2000" dirty="0" smtClean="0">
                <a:latin typeface="+mn-lt"/>
                <a:cs typeface="Consolas" pitchFamily="49" charset="0"/>
              </a:rPr>
              <a:t>,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Mz</a:t>
            </a:r>
            <a:r>
              <a:rPr lang="cs-CZ" sz="2000" dirty="0" smtClean="0">
                <a:latin typeface="+mn-lt"/>
                <a:cs typeface="Consolas" pitchFamily="49" charset="0"/>
              </a:rPr>
              <a:t>,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Chr</a:t>
            </a:r>
            <a:r>
              <a:rPr lang="cs-CZ" sz="2000" dirty="0" smtClean="0">
                <a:latin typeface="+mn-lt"/>
                <a:cs typeface="Consolas" pitchFamily="49" charset="0"/>
              </a:rPr>
              <a:t>,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Ptl</a:t>
            </a:r>
            <a:endParaRPr lang="cs-CZ" sz="2000" dirty="0" smtClean="0">
              <a:latin typeface="+mn-lt"/>
              <a:cs typeface="Consolas" pitchFamily="49" charset="0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>
          <a:xfrm>
            <a:off x="323528" y="20029"/>
            <a:ext cx="8675687" cy="609600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Mineral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assemblages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of MSI and </a:t>
            </a:r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proportions</a:t>
            </a:r>
            <a:endParaRPr lang="cs-CZ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543537" y="917368"/>
            <a:ext cx="11273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dirty="0">
                <a:latin typeface="+mn-lt"/>
                <a:cs typeface="Consolas" pitchFamily="49" charset="0"/>
              </a:rPr>
              <a:t>m</a:t>
            </a:r>
            <a:r>
              <a:rPr lang="cs-CZ" sz="2000" dirty="0" smtClean="0">
                <a:latin typeface="+mn-lt"/>
                <a:cs typeface="Consolas" pitchFamily="49" charset="0"/>
              </a:rPr>
              <a:t>ajor			         minor                      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acessory</a:t>
            </a:r>
            <a:r>
              <a:rPr lang="cs-CZ" sz="2000" dirty="0" smtClean="0">
                <a:latin typeface="+mn-lt"/>
                <a:cs typeface="Consolas" pitchFamily="49" charset="0"/>
              </a:rPr>
              <a:t>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phases</a:t>
            </a:r>
            <a:endParaRPr lang="cs-CZ" sz="2000" dirty="0" smtClean="0">
              <a:latin typeface="+mn-lt"/>
              <a:cs typeface="Consolas" pitchFamily="49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398752" y="5589378"/>
            <a:ext cx="8600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dirty="0" err="1">
                <a:latin typeface="+mn-lt"/>
                <a:cs typeface="Consolas" pitchFamily="49" charset="0"/>
              </a:rPr>
              <a:t>s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ystematic</a:t>
            </a:r>
            <a:r>
              <a:rPr lang="cs-CZ" sz="2000" dirty="0" smtClean="0">
                <a:latin typeface="+mn-lt"/>
                <a:cs typeface="Consolas" pitchFamily="49" charset="0"/>
              </a:rPr>
              <a:t>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decrease</a:t>
            </a:r>
            <a:r>
              <a:rPr lang="cs-CZ" sz="2000" dirty="0" smtClean="0">
                <a:latin typeface="+mn-lt"/>
                <a:cs typeface="Consolas" pitchFamily="49" charset="0"/>
              </a:rPr>
              <a:t>/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increase</a:t>
            </a:r>
            <a:r>
              <a:rPr lang="cs-CZ" sz="2000" dirty="0" smtClean="0">
                <a:latin typeface="+mn-lt"/>
                <a:cs typeface="Consolas" pitchFamily="49" charset="0"/>
              </a:rPr>
              <a:t> in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mineral</a:t>
            </a:r>
            <a:r>
              <a:rPr lang="cs-CZ" sz="2000" dirty="0" smtClean="0">
                <a:latin typeface="+mn-lt"/>
                <a:cs typeface="Consolas" pitchFamily="49" charset="0"/>
              </a:rPr>
              <a:t>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proportions</a:t>
            </a:r>
            <a:endParaRPr lang="cs-CZ" sz="2000" dirty="0" smtClean="0">
              <a:latin typeface="+mn-lt"/>
              <a:cs typeface="Consolas" pitchFamily="49" charset="0"/>
            </a:endParaRPr>
          </a:p>
          <a:p>
            <a:pPr>
              <a:defRPr/>
            </a:pPr>
            <a:r>
              <a:rPr lang="cs-CZ" sz="2000" dirty="0" err="1">
                <a:latin typeface="+mn-lt"/>
                <a:cs typeface="Consolas" pitchFamily="49" charset="0"/>
              </a:rPr>
              <a:t>f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rom</a:t>
            </a:r>
            <a:r>
              <a:rPr lang="cs-CZ" sz="2000" dirty="0" smtClean="0">
                <a:latin typeface="+mn-lt"/>
                <a:cs typeface="Consolas" pitchFamily="49" charset="0"/>
              </a:rPr>
              <a:t>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the</a:t>
            </a:r>
            <a:r>
              <a:rPr lang="cs-CZ" sz="2000" dirty="0" smtClean="0">
                <a:latin typeface="+mn-lt"/>
                <a:cs typeface="Consolas" pitchFamily="49" charset="0"/>
              </a:rPr>
              <a:t> source pyroxenite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towards</a:t>
            </a:r>
            <a:r>
              <a:rPr lang="cs-CZ" sz="2000" dirty="0" smtClean="0">
                <a:latin typeface="+mn-lt"/>
                <a:cs typeface="Consolas" pitchFamily="49" charset="0"/>
              </a:rPr>
              <a:t> more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distal</a:t>
            </a:r>
            <a:r>
              <a:rPr lang="cs-CZ" sz="2000" dirty="0" smtClean="0">
                <a:latin typeface="+mn-lt"/>
                <a:cs typeface="Consolas" pitchFamily="49" charset="0"/>
              </a:rPr>
              <a:t>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samples</a:t>
            </a:r>
            <a:r>
              <a:rPr lang="cs-CZ" sz="2000" dirty="0" smtClean="0">
                <a:latin typeface="+mn-lt"/>
                <a:cs typeface="Consolas" pitchFamily="49" charset="0"/>
              </a:rPr>
              <a:t> of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Lhrz</a:t>
            </a:r>
            <a:r>
              <a:rPr lang="cs-CZ" sz="2000" dirty="0" smtClean="0">
                <a:latin typeface="+mn-lt"/>
                <a:cs typeface="Consolas" pitchFamily="49" charset="0"/>
              </a:rPr>
              <a:t> and </a:t>
            </a:r>
            <a:r>
              <a:rPr lang="cs-CZ" sz="2000" dirty="0" err="1" smtClean="0">
                <a:latin typeface="+mn-lt"/>
                <a:cs typeface="Consolas" pitchFamily="49" charset="0"/>
              </a:rPr>
              <a:t>Hrz</a:t>
            </a:r>
            <a:r>
              <a:rPr lang="cs-CZ" sz="2000" dirty="0" smtClean="0">
                <a:latin typeface="+mn-lt"/>
                <a:cs typeface="Consolas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29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316668"/>
            <a:ext cx="9217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s-CZ" sz="1600" kern="0" dirty="0" smtClean="0">
                <a:latin typeface="Arial" charset="0"/>
              </a:rPr>
              <a:t>1. vol. % of </a:t>
            </a:r>
            <a:r>
              <a:rPr lang="cs-CZ" sz="1600" kern="0" dirty="0" err="1" smtClean="0">
                <a:latin typeface="Arial" charset="0"/>
              </a:rPr>
              <a:t>different</a:t>
            </a:r>
            <a:r>
              <a:rPr lang="cs-CZ" sz="1600" kern="0" dirty="0" smtClean="0">
                <a:latin typeface="Arial" charset="0"/>
              </a:rPr>
              <a:t> </a:t>
            </a:r>
            <a:r>
              <a:rPr lang="cs-CZ" sz="1600" kern="0" dirty="0" err="1" smtClean="0">
                <a:latin typeface="Arial" charset="0"/>
              </a:rPr>
              <a:t>phases</a:t>
            </a:r>
            <a:r>
              <a:rPr lang="cs-CZ" sz="1600" kern="0" dirty="0" smtClean="0">
                <a:latin typeface="Arial" charset="0"/>
              </a:rPr>
              <a:t> on </a:t>
            </a:r>
            <a:r>
              <a:rPr lang="cs-CZ" sz="1600" kern="0" dirty="0" err="1" smtClean="0">
                <a:latin typeface="Arial" charset="0"/>
              </a:rPr>
              <a:t>manually</a:t>
            </a:r>
            <a:r>
              <a:rPr lang="cs-CZ" sz="1600" kern="0" dirty="0" smtClean="0">
                <a:latin typeface="Arial" charset="0"/>
              </a:rPr>
              <a:t> </a:t>
            </a:r>
            <a:r>
              <a:rPr lang="cs-CZ" sz="1600" kern="0" dirty="0" err="1" smtClean="0">
                <a:latin typeface="Arial" charset="0"/>
              </a:rPr>
              <a:t>traced</a:t>
            </a:r>
            <a:r>
              <a:rPr lang="cs-CZ" sz="1600" kern="0" dirty="0" smtClean="0">
                <a:latin typeface="Arial" charset="0"/>
              </a:rPr>
              <a:t> grain </a:t>
            </a:r>
            <a:r>
              <a:rPr lang="cs-CZ" sz="1600" kern="0" dirty="0" err="1" smtClean="0">
                <a:latin typeface="Arial" charset="0"/>
              </a:rPr>
              <a:t>boundaries</a:t>
            </a:r>
            <a:r>
              <a:rPr lang="cs-CZ" sz="1600" kern="0" dirty="0" smtClean="0">
                <a:latin typeface="Arial" charset="0"/>
              </a:rPr>
              <a:t> </a:t>
            </a:r>
            <a:r>
              <a:rPr lang="cs-CZ" sz="1600" kern="0" dirty="0" err="1" smtClean="0">
                <a:latin typeface="Arial" charset="0"/>
              </a:rPr>
              <a:t>from</a:t>
            </a:r>
            <a:r>
              <a:rPr lang="cs-CZ" sz="1600" kern="0" dirty="0" smtClean="0">
                <a:latin typeface="Arial" charset="0"/>
              </a:rPr>
              <a:t> BSE </a:t>
            </a:r>
            <a:r>
              <a:rPr lang="cs-CZ" sz="1600" kern="0" dirty="0" err="1" smtClean="0">
                <a:latin typeface="Arial" charset="0"/>
              </a:rPr>
              <a:t>images</a:t>
            </a:r>
            <a:r>
              <a:rPr lang="cs-CZ" sz="1600" kern="0" dirty="0" smtClean="0">
                <a:latin typeface="Arial" charset="0"/>
              </a:rPr>
              <a:t> (</a:t>
            </a:r>
            <a:r>
              <a:rPr lang="cs-CZ" sz="1600" kern="0" dirty="0" err="1" smtClean="0">
                <a:latin typeface="Arial" charset="0"/>
              </a:rPr>
              <a:t>SigmaScan</a:t>
            </a:r>
            <a:r>
              <a:rPr lang="cs-CZ" sz="1600" kern="0" dirty="0" smtClean="0">
                <a:latin typeface="Arial" charset="0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cs-CZ" sz="1600" kern="0" dirty="0" smtClean="0">
                <a:latin typeface="Arial" charset="0"/>
              </a:rPr>
              <a:t>2. </a:t>
            </a:r>
            <a:r>
              <a:rPr lang="cs-CZ" sz="1600" kern="0" dirty="0" err="1" smtClean="0">
                <a:latin typeface="Arial" charset="0"/>
              </a:rPr>
              <a:t>bulk</a:t>
            </a:r>
            <a:r>
              <a:rPr lang="cs-CZ" sz="1600" kern="0" dirty="0" smtClean="0">
                <a:latin typeface="Arial" charset="0"/>
              </a:rPr>
              <a:t> </a:t>
            </a:r>
            <a:r>
              <a:rPr lang="cs-CZ" sz="1600" kern="0" dirty="0" err="1" smtClean="0">
                <a:latin typeface="Arial" charset="0"/>
              </a:rPr>
              <a:t>chemical</a:t>
            </a:r>
            <a:r>
              <a:rPr lang="cs-CZ" sz="1600" kern="0" dirty="0" smtClean="0">
                <a:latin typeface="Arial" charset="0"/>
              </a:rPr>
              <a:t> </a:t>
            </a:r>
            <a:r>
              <a:rPr lang="cs-CZ" sz="1600" kern="0" dirty="0" err="1" smtClean="0">
                <a:latin typeface="Arial" charset="0"/>
              </a:rPr>
              <a:t>composition</a:t>
            </a:r>
            <a:r>
              <a:rPr lang="cs-CZ" sz="1600" kern="0" dirty="0" smtClean="0">
                <a:latin typeface="Arial" charset="0"/>
              </a:rPr>
              <a:t> of </a:t>
            </a:r>
            <a:r>
              <a:rPr lang="cs-CZ" sz="1600" kern="0" dirty="0" err="1" smtClean="0">
                <a:latin typeface="Arial" charset="0"/>
              </a:rPr>
              <a:t>the</a:t>
            </a:r>
            <a:r>
              <a:rPr lang="cs-CZ" sz="1600" kern="0" dirty="0" smtClean="0">
                <a:latin typeface="Arial" charset="0"/>
              </a:rPr>
              <a:t> MSI </a:t>
            </a:r>
            <a:r>
              <a:rPr lang="cs-CZ" sz="1600" kern="0" dirty="0" err="1" smtClean="0">
                <a:latin typeface="Arial" charset="0"/>
              </a:rPr>
              <a:t>from</a:t>
            </a:r>
            <a:r>
              <a:rPr lang="cs-CZ" sz="1600" kern="0" dirty="0" smtClean="0">
                <a:latin typeface="Arial" charset="0"/>
              </a:rPr>
              <a:t> </a:t>
            </a:r>
            <a:r>
              <a:rPr lang="cs-CZ" sz="1600" kern="0" dirty="0" err="1" smtClean="0">
                <a:latin typeface="Arial" charset="0"/>
              </a:rPr>
              <a:t>mineral</a:t>
            </a:r>
            <a:r>
              <a:rPr lang="cs-CZ" sz="1600" kern="0" dirty="0" smtClean="0">
                <a:latin typeface="Arial" charset="0"/>
              </a:rPr>
              <a:t> vol %, </a:t>
            </a:r>
            <a:r>
              <a:rPr lang="cs-CZ" sz="1600" kern="0" dirty="0" err="1" smtClean="0">
                <a:latin typeface="Arial" charset="0"/>
              </a:rPr>
              <a:t>phase</a:t>
            </a:r>
            <a:r>
              <a:rPr lang="cs-CZ" sz="1600" kern="0" dirty="0" smtClean="0">
                <a:latin typeface="Arial" charset="0"/>
              </a:rPr>
              <a:t> </a:t>
            </a:r>
            <a:r>
              <a:rPr lang="cs-CZ" sz="1600" kern="0" dirty="0" err="1" smtClean="0">
                <a:latin typeface="Arial" charset="0"/>
              </a:rPr>
              <a:t>densities</a:t>
            </a:r>
            <a:r>
              <a:rPr lang="cs-CZ" sz="1600" kern="0" dirty="0" smtClean="0">
                <a:latin typeface="Arial" charset="0"/>
              </a:rPr>
              <a:t> + </a:t>
            </a:r>
            <a:r>
              <a:rPr lang="cs-CZ" sz="1600" kern="0" dirty="0" err="1" smtClean="0">
                <a:latin typeface="Arial" charset="0"/>
              </a:rPr>
              <a:t>mineral</a:t>
            </a:r>
            <a:r>
              <a:rPr lang="cs-CZ" sz="1600" kern="0" dirty="0" smtClean="0">
                <a:latin typeface="Arial" charset="0"/>
              </a:rPr>
              <a:t> </a:t>
            </a:r>
            <a:r>
              <a:rPr lang="cs-CZ" sz="1600" kern="0" dirty="0" err="1" smtClean="0">
                <a:latin typeface="Arial" charset="0"/>
              </a:rPr>
              <a:t>composition</a:t>
            </a:r>
            <a:endParaRPr lang="cs-CZ" sz="1600" kern="0" dirty="0" smtClean="0"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69082" y="1509776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+mn-lt"/>
              </a:rPr>
              <a:t>lherzolite</a:t>
            </a:r>
            <a:r>
              <a:rPr lang="cs-CZ" sz="1800" dirty="0" smtClean="0">
                <a:latin typeface="+mn-lt"/>
              </a:rPr>
              <a:t> </a:t>
            </a:r>
            <a:r>
              <a:rPr lang="cs-CZ" sz="1800" dirty="0" err="1" smtClean="0">
                <a:latin typeface="+mn-lt"/>
              </a:rPr>
              <a:t>samples</a:t>
            </a:r>
            <a:r>
              <a:rPr lang="cs-CZ" sz="1800" dirty="0" smtClean="0">
                <a:latin typeface="+mn-lt"/>
              </a:rPr>
              <a:t> </a:t>
            </a:r>
            <a:endParaRPr lang="cs-CZ" sz="1800" dirty="0">
              <a:latin typeface="+mn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125790" y="149413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+mn-lt"/>
              </a:rPr>
              <a:t>harzburgite</a:t>
            </a:r>
            <a:r>
              <a:rPr lang="cs-CZ" sz="1800" dirty="0" smtClean="0">
                <a:latin typeface="+mn-lt"/>
              </a:rPr>
              <a:t> </a:t>
            </a:r>
            <a:r>
              <a:rPr lang="cs-CZ" sz="1800" dirty="0" err="1" smtClean="0">
                <a:latin typeface="+mn-lt"/>
              </a:rPr>
              <a:t>samples</a:t>
            </a:r>
            <a:endParaRPr lang="cs-CZ" sz="1800" dirty="0">
              <a:latin typeface="+mn-lt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179512" y="1893460"/>
            <a:ext cx="9283635" cy="3878227"/>
            <a:chOff x="223050" y="1878386"/>
            <a:chExt cx="7883987" cy="2985447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050" y="1933969"/>
              <a:ext cx="6689331" cy="2929864"/>
            </a:xfrm>
            <a:prstGeom prst="rect">
              <a:avLst/>
            </a:prstGeom>
          </p:spPr>
        </p:pic>
        <p:cxnSp>
          <p:nvCxnSpPr>
            <p:cNvPr id="12" name="Přímá spojnice se šipkou 11"/>
            <p:cNvCxnSpPr/>
            <p:nvPr/>
          </p:nvCxnSpPr>
          <p:spPr>
            <a:xfrm flipV="1">
              <a:off x="5160126" y="2113028"/>
              <a:ext cx="418984" cy="288032"/>
            </a:xfrm>
            <a:prstGeom prst="straightConnector1">
              <a:avLst/>
            </a:prstGeom>
            <a:ln>
              <a:solidFill>
                <a:schemeClr val="accent5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ovéPole 12"/>
            <p:cNvSpPr txBox="1"/>
            <p:nvPr/>
          </p:nvSpPr>
          <p:spPr>
            <a:xfrm>
              <a:off x="4014456" y="1878386"/>
              <a:ext cx="20842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>
                  <a:latin typeface="+mn-lt"/>
                </a:rPr>
                <a:t>m</a:t>
              </a:r>
              <a:r>
                <a:rPr lang="cs-CZ" sz="1400" i="1" dirty="0" smtClean="0">
                  <a:latin typeface="+mn-lt"/>
                </a:rPr>
                <a:t>ajor </a:t>
              </a:r>
              <a:r>
                <a:rPr lang="cs-CZ" sz="1400" i="1" dirty="0" err="1" smtClean="0">
                  <a:latin typeface="+mn-lt"/>
                </a:rPr>
                <a:t>silicate</a:t>
              </a:r>
              <a:r>
                <a:rPr lang="cs-CZ" sz="1400" i="1" dirty="0" smtClean="0">
                  <a:latin typeface="+mn-lt"/>
                </a:rPr>
                <a:t> </a:t>
              </a:r>
              <a:r>
                <a:rPr lang="cs-CZ" sz="1400" i="1" dirty="0" err="1" smtClean="0">
                  <a:latin typeface="+mn-lt"/>
                </a:rPr>
                <a:t>proportion</a:t>
              </a:r>
              <a:endParaRPr lang="cs-CZ" sz="1400" i="1" dirty="0">
                <a:latin typeface="+mn-lt"/>
              </a:endParaRPr>
            </a:p>
          </p:txBody>
        </p:sp>
        <p:cxnSp>
          <p:nvCxnSpPr>
            <p:cNvPr id="14" name="Přímá spojnice se šipkou 13"/>
            <p:cNvCxnSpPr/>
            <p:nvPr/>
          </p:nvCxnSpPr>
          <p:spPr>
            <a:xfrm flipH="1" flipV="1">
              <a:off x="6303719" y="2792551"/>
              <a:ext cx="216024" cy="360040"/>
            </a:xfrm>
            <a:prstGeom prst="straightConnector1">
              <a:avLst/>
            </a:prstGeom>
            <a:ln>
              <a:solidFill>
                <a:schemeClr val="accent5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Pole 14"/>
            <p:cNvSpPr txBox="1"/>
            <p:nvPr/>
          </p:nvSpPr>
          <p:spPr>
            <a:xfrm>
              <a:off x="6519743" y="2710961"/>
              <a:ext cx="15872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 err="1" smtClean="0">
                  <a:latin typeface="+mn-lt"/>
                </a:rPr>
                <a:t>silicate-carbonate</a:t>
              </a:r>
              <a:endParaRPr lang="cs-CZ" sz="1400" i="1" dirty="0" smtClean="0">
                <a:latin typeface="+mn-lt"/>
              </a:endParaRPr>
            </a:p>
            <a:p>
              <a:r>
                <a:rPr lang="cs-CZ" sz="1400" i="1" dirty="0" err="1" smtClean="0">
                  <a:latin typeface="+mn-lt"/>
                </a:rPr>
                <a:t>proportion</a:t>
              </a:r>
              <a:endParaRPr lang="cs-CZ" sz="1400" i="1" dirty="0">
                <a:latin typeface="+mn-lt"/>
              </a:endParaRP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17625" y="5787202"/>
            <a:ext cx="90695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>
                <a:latin typeface="+mn-lt"/>
              </a:rPr>
              <a:t>variable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bulk</a:t>
            </a:r>
            <a:r>
              <a:rPr lang="cs-CZ" sz="1600" dirty="0" smtClean="0">
                <a:latin typeface="+mn-lt"/>
              </a:rPr>
              <a:t> MSI (</a:t>
            </a:r>
            <a:r>
              <a:rPr lang="cs-CZ" sz="1600" dirty="0" err="1" smtClean="0">
                <a:latin typeface="+mn-lt"/>
              </a:rPr>
              <a:t>cut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effect</a:t>
            </a:r>
            <a:r>
              <a:rPr lang="cs-CZ" sz="1600" dirty="0" smtClean="0">
                <a:latin typeface="+mn-lt"/>
              </a:rPr>
              <a:t>); MSI </a:t>
            </a:r>
            <a:r>
              <a:rPr lang="cs-CZ" sz="1600" dirty="0" err="1" smtClean="0">
                <a:latin typeface="+mn-lt"/>
              </a:rPr>
              <a:t>for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each</a:t>
            </a:r>
            <a:r>
              <a:rPr lang="cs-CZ" sz="1600" dirty="0" smtClean="0">
                <a:latin typeface="+mn-lt"/>
              </a:rPr>
              <a:t> sample plot </a:t>
            </a:r>
            <a:r>
              <a:rPr lang="cs-CZ" sz="1600" dirty="0" err="1" smtClean="0">
                <a:latin typeface="+mn-lt"/>
              </a:rPr>
              <a:t>along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linear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arrays</a:t>
            </a:r>
            <a:r>
              <a:rPr lang="cs-CZ" sz="1600" dirty="0" smtClean="0">
                <a:latin typeface="+mn-lt"/>
              </a:rPr>
              <a:t> Re silic/</a:t>
            </a:r>
            <a:r>
              <a:rPr lang="cs-CZ" sz="1600" dirty="0" err="1" smtClean="0">
                <a:latin typeface="+mn-lt"/>
              </a:rPr>
              <a:t>carb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proportion</a:t>
            </a:r>
            <a:endParaRPr lang="cs-CZ" sz="1600" dirty="0" smtClean="0">
              <a:latin typeface="+mn-lt"/>
            </a:endParaRPr>
          </a:p>
          <a:p>
            <a:r>
              <a:rPr lang="cs-CZ" sz="1600" dirty="0" err="1" smtClean="0">
                <a:latin typeface="+mn-lt"/>
              </a:rPr>
              <a:t>slope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reflects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variations</a:t>
            </a:r>
            <a:r>
              <a:rPr lang="cs-CZ" sz="1600" dirty="0" smtClean="0">
                <a:latin typeface="+mn-lt"/>
              </a:rPr>
              <a:t> in major </a:t>
            </a:r>
            <a:r>
              <a:rPr lang="cs-CZ" sz="1600" dirty="0" err="1" smtClean="0">
                <a:latin typeface="+mn-lt"/>
              </a:rPr>
              <a:t>silicate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proportions</a:t>
            </a:r>
            <a:endParaRPr lang="cs-CZ" sz="1600" dirty="0" smtClean="0">
              <a:latin typeface="+mn-lt"/>
            </a:endParaRPr>
          </a:p>
          <a:p>
            <a:endParaRPr lang="cs-CZ" sz="1600" dirty="0" smtClean="0">
              <a:latin typeface="+mn-lt"/>
            </a:endParaRPr>
          </a:p>
          <a:p>
            <a:r>
              <a:rPr lang="cs-CZ" sz="1600" dirty="0" err="1" smtClean="0">
                <a:latin typeface="+mn-lt"/>
              </a:rPr>
              <a:t>each</a:t>
            </a:r>
            <a:r>
              <a:rPr lang="cs-CZ" sz="1600" dirty="0" smtClean="0">
                <a:latin typeface="+mn-lt"/>
              </a:rPr>
              <a:t> sample </a:t>
            </a:r>
            <a:r>
              <a:rPr lang="cs-CZ" sz="1600" dirty="0" err="1" smtClean="0">
                <a:latin typeface="+mn-lt"/>
              </a:rPr>
              <a:t>approximated</a:t>
            </a:r>
            <a:r>
              <a:rPr lang="cs-CZ" sz="1600" dirty="0" smtClean="0">
                <a:latin typeface="+mn-lt"/>
              </a:rPr>
              <a:t> by </a:t>
            </a:r>
            <a:r>
              <a:rPr lang="cs-CZ" sz="1600" dirty="0" err="1" smtClean="0">
                <a:latin typeface="+mn-lt"/>
              </a:rPr>
              <a:t>average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bulk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composition</a:t>
            </a:r>
            <a:endParaRPr lang="cs-CZ" sz="1600" dirty="0">
              <a:latin typeface="+mn-lt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2118331" y="-45443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Bulk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chemical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composition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of MSI</a:t>
            </a:r>
            <a:endParaRPr lang="cs-CZ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6804248" y="1083898"/>
            <a:ext cx="2367917" cy="1336990"/>
            <a:chOff x="-2412776" y="1268760"/>
            <a:chExt cx="3024336" cy="1728192"/>
          </a:xfrm>
        </p:grpSpPr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412776" y="1268760"/>
              <a:ext cx="1482931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900608" y="1268760"/>
              <a:ext cx="1482931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-2412776" y="2748325"/>
              <a:ext cx="3024336" cy="2486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8398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282069"/>
              </p:ext>
            </p:extLst>
          </p:nvPr>
        </p:nvGraphicFramePr>
        <p:xfrm>
          <a:off x="4644008" y="1133772"/>
          <a:ext cx="3670972" cy="335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CorelDRAW" r:id="rId4" imgW="3772926" imgH="3451212" progId="CorelDraw.Graphic.17">
                  <p:embed/>
                </p:oleObj>
              </mc:Choice>
              <mc:Fallback>
                <p:oleObj name="CorelDRAW" r:id="rId4" imgW="3772926" imgH="3451212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4008" y="1133772"/>
                        <a:ext cx="3670972" cy="3357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ovéPole 19"/>
          <p:cNvSpPr txBox="1"/>
          <p:nvPr/>
        </p:nvSpPr>
        <p:spPr>
          <a:xfrm>
            <a:off x="1455317" y="57980"/>
            <a:ext cx="6617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Bulk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chemistry</a:t>
            </a: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of garnet pyroxenite and </a:t>
            </a:r>
            <a:r>
              <a:rPr lang="cs-CZ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its</a:t>
            </a: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MSI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778132" y="712097"/>
            <a:ext cx="430683" cy="1440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1208815" y="556964"/>
            <a:ext cx="5953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arental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 melt and source 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of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metasomatizing</a:t>
            </a:r>
            <a:r>
              <a:rPr lang="cs-CZ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cs-CZ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liquids</a:t>
            </a:r>
            <a:endParaRPr lang="cs-CZ" sz="20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0" y="1210095"/>
            <a:ext cx="3518603" cy="3274720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>
          <a:xfrm flipV="1">
            <a:off x="1069120" y="3315680"/>
            <a:ext cx="230595" cy="158637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>
            <a:off x="1181318" y="4489917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err="1" smtClean="0">
                <a:latin typeface="+mn-lt"/>
              </a:rPr>
              <a:t>compatible</a:t>
            </a:r>
            <a:endParaRPr lang="cs-CZ" sz="1400" i="1" dirty="0">
              <a:latin typeface="+mn-lt"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2948537" y="4489916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err="1" smtClean="0">
                <a:latin typeface="+mn-lt"/>
              </a:rPr>
              <a:t>incompatible</a:t>
            </a:r>
            <a:endParaRPr lang="cs-CZ" sz="1400" i="1" dirty="0">
              <a:latin typeface="+mn-lt"/>
            </a:endParaRPr>
          </a:p>
        </p:txBody>
      </p:sp>
      <p:cxnSp>
        <p:nvCxnSpPr>
          <p:cNvPr id="36" name="Přímá spojnice 35"/>
          <p:cNvCxnSpPr/>
          <p:nvPr/>
        </p:nvCxnSpPr>
        <p:spPr>
          <a:xfrm flipV="1">
            <a:off x="1286152" y="3258293"/>
            <a:ext cx="229227" cy="57387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>
            <a:off x="1515379" y="3258294"/>
            <a:ext cx="216024" cy="360039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1704323" y="3405575"/>
            <a:ext cx="207640" cy="212758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1911450" y="3405575"/>
            <a:ext cx="207640" cy="68743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 flipV="1">
            <a:off x="2539170" y="3306043"/>
            <a:ext cx="245039" cy="317087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2784209" y="3306043"/>
            <a:ext cx="195519" cy="88955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2979728" y="2898253"/>
            <a:ext cx="224561" cy="496747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3204289" y="2898253"/>
            <a:ext cx="195519" cy="72008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 flipV="1">
            <a:off x="3407081" y="2432962"/>
            <a:ext cx="217288" cy="537299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3617146" y="2432962"/>
            <a:ext cx="210015" cy="268649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ovéPole 72"/>
          <p:cNvSpPr txBox="1"/>
          <p:nvPr/>
        </p:nvSpPr>
        <p:spPr>
          <a:xfrm>
            <a:off x="1439256" y="3902635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WR pyroxenite</a:t>
            </a:r>
            <a:endParaRPr lang="cs-CZ" sz="1400" i="1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1558413" y="2463988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smtClean="0">
                <a:latin typeface="+mn-lt"/>
              </a:rPr>
              <a:t>WR </a:t>
            </a:r>
            <a:r>
              <a:rPr lang="cs-CZ" sz="1400" i="1" dirty="0" err="1" smtClean="0">
                <a:latin typeface="+mn-lt"/>
              </a:rPr>
              <a:t>kimberlites</a:t>
            </a:r>
            <a:endParaRPr lang="cs-CZ" sz="1400" i="1" dirty="0">
              <a:latin typeface="+mn-lt"/>
            </a:endParaRPr>
          </a:p>
        </p:txBody>
      </p:sp>
      <p:sp>
        <p:nvSpPr>
          <p:cNvPr id="75" name="Line 10"/>
          <p:cNvSpPr>
            <a:spLocks noChangeShapeType="1"/>
          </p:cNvSpPr>
          <p:nvPr/>
        </p:nvSpPr>
        <p:spPr bwMode="auto">
          <a:xfrm>
            <a:off x="2253475" y="2809084"/>
            <a:ext cx="93293" cy="80419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cs-CZ"/>
          </a:p>
        </p:txBody>
      </p:sp>
      <p:cxnSp>
        <p:nvCxnSpPr>
          <p:cNvPr id="81" name="Přímá spojnice 80"/>
          <p:cNvCxnSpPr/>
          <p:nvPr/>
        </p:nvCxnSpPr>
        <p:spPr>
          <a:xfrm flipV="1">
            <a:off x="7751860" y="2367531"/>
            <a:ext cx="217288" cy="537299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 flipV="1">
            <a:off x="5392130" y="3261259"/>
            <a:ext cx="230595" cy="158637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/>
          <p:cNvCxnSpPr/>
          <p:nvPr/>
        </p:nvCxnSpPr>
        <p:spPr>
          <a:xfrm flipV="1">
            <a:off x="5609162" y="3203872"/>
            <a:ext cx="229227" cy="57387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>
            <a:off x="5838389" y="3203873"/>
            <a:ext cx="216024" cy="360039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 flipV="1">
            <a:off x="6027333" y="3351154"/>
            <a:ext cx="207640" cy="212758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>
            <a:off x="6234460" y="3351154"/>
            <a:ext cx="207640" cy="68743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76"/>
          <p:cNvCxnSpPr/>
          <p:nvPr/>
        </p:nvCxnSpPr>
        <p:spPr>
          <a:xfrm flipV="1">
            <a:off x="6862180" y="3251622"/>
            <a:ext cx="245039" cy="317087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>
            <a:off x="7107219" y="3251622"/>
            <a:ext cx="195519" cy="88955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/>
          <p:cNvCxnSpPr/>
          <p:nvPr/>
        </p:nvCxnSpPr>
        <p:spPr>
          <a:xfrm flipV="1">
            <a:off x="7302738" y="2843832"/>
            <a:ext cx="224561" cy="496747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nice 79"/>
          <p:cNvCxnSpPr/>
          <p:nvPr/>
        </p:nvCxnSpPr>
        <p:spPr>
          <a:xfrm>
            <a:off x="7527299" y="2843832"/>
            <a:ext cx="195519" cy="72008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7940156" y="2378541"/>
            <a:ext cx="210015" cy="268649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ovéPole 75"/>
          <p:cNvSpPr txBox="1"/>
          <p:nvPr/>
        </p:nvSpPr>
        <p:spPr>
          <a:xfrm>
            <a:off x="55736" y="4990122"/>
            <a:ext cx="896860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Prx</a:t>
            </a:r>
            <a:r>
              <a:rPr lang="cs-CZ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cs-CZ" sz="16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composition</a:t>
            </a:r>
            <a:r>
              <a:rPr lang="cs-CZ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cs-CZ" sz="1600" dirty="0" smtClean="0">
                <a:latin typeface="+mn-lt"/>
              </a:rPr>
              <a:t>= </a:t>
            </a:r>
            <a:r>
              <a:rPr lang="cs-CZ" sz="1600" dirty="0" err="1" smtClean="0">
                <a:latin typeface="+mn-lt"/>
              </a:rPr>
              <a:t>silicate-carbonate</a:t>
            </a:r>
            <a:r>
              <a:rPr lang="cs-CZ" sz="1600" dirty="0" smtClean="0">
                <a:latin typeface="+mn-lt"/>
              </a:rPr>
              <a:t> melt </a:t>
            </a:r>
            <a:r>
              <a:rPr lang="cs-CZ" sz="1600" dirty="0" err="1" smtClean="0">
                <a:latin typeface="+mn-lt"/>
              </a:rPr>
              <a:t>close</a:t>
            </a:r>
            <a:r>
              <a:rPr lang="cs-CZ" sz="1600" dirty="0" smtClean="0">
                <a:latin typeface="+mn-lt"/>
              </a:rPr>
              <a:t> to </a:t>
            </a:r>
            <a:r>
              <a:rPr lang="cs-CZ" sz="1600" dirty="0" err="1" smtClean="0">
                <a:latin typeface="+mn-lt"/>
              </a:rPr>
              <a:t>kimberlites</a:t>
            </a:r>
            <a:r>
              <a:rPr lang="cs-CZ" sz="1600" dirty="0" smtClean="0">
                <a:latin typeface="+mn-lt"/>
              </a:rPr>
              <a:t> and </a:t>
            </a:r>
            <a:r>
              <a:rPr lang="cs-CZ" sz="1600" dirty="0" err="1" smtClean="0">
                <a:latin typeface="+mn-lt"/>
              </a:rPr>
              <a:t>carbonated</a:t>
            </a:r>
            <a:r>
              <a:rPr lang="cs-CZ" sz="1600" dirty="0" smtClean="0">
                <a:latin typeface="+mn-lt"/>
              </a:rPr>
              <a:t> P </a:t>
            </a:r>
            <a:r>
              <a:rPr lang="cs-CZ" sz="1600" dirty="0" err="1" smtClean="0">
                <a:latin typeface="+mn-lt"/>
              </a:rPr>
              <a:t>melting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products</a:t>
            </a:r>
            <a:endParaRPr lang="cs-CZ" sz="1600" dirty="0" smtClean="0">
              <a:latin typeface="+mn-lt"/>
            </a:endParaRPr>
          </a:p>
          <a:p>
            <a:r>
              <a:rPr lang="cs-CZ" sz="1600" dirty="0" smtClean="0">
                <a:latin typeface="+mn-lt"/>
              </a:rPr>
              <a:t>MSI in </a:t>
            </a:r>
            <a:r>
              <a:rPr lang="cs-CZ" sz="1600" dirty="0" err="1" smtClean="0">
                <a:latin typeface="+mn-lt"/>
              </a:rPr>
              <a:t>Prx</a:t>
            </a:r>
            <a:r>
              <a:rPr lang="cs-CZ" sz="1600" dirty="0" smtClean="0">
                <a:latin typeface="+mn-lt"/>
              </a:rPr>
              <a:t> = </a:t>
            </a:r>
            <a:r>
              <a:rPr lang="cs-CZ" sz="1600" b="1" dirty="0" err="1" smtClean="0">
                <a:latin typeface="+mn-lt"/>
              </a:rPr>
              <a:t>residual</a:t>
            </a:r>
            <a:r>
              <a:rPr lang="cs-CZ" sz="1600" b="1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solute-rich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liquid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after</a:t>
            </a:r>
            <a:r>
              <a:rPr lang="cs-CZ" sz="1600" dirty="0" smtClean="0">
                <a:latin typeface="+mn-lt"/>
              </a:rPr>
              <a:t> HP </a:t>
            </a:r>
            <a:r>
              <a:rPr lang="cs-CZ" sz="1600" dirty="0" err="1" smtClean="0">
                <a:latin typeface="+mn-lt"/>
              </a:rPr>
              <a:t>fractional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crystallization</a:t>
            </a:r>
            <a:endParaRPr lang="cs-CZ" sz="1600" dirty="0" smtClean="0">
              <a:latin typeface="+mn-lt"/>
            </a:endParaRPr>
          </a:p>
          <a:p>
            <a:r>
              <a:rPr lang="cs-CZ" sz="1600" dirty="0" smtClean="0">
                <a:latin typeface="+mn-lt"/>
              </a:rPr>
              <a:t>	</a:t>
            </a:r>
            <a:r>
              <a:rPr lang="cs-CZ" sz="1600" dirty="0" err="1" smtClean="0">
                <a:latin typeface="+mn-lt"/>
              </a:rPr>
              <a:t>high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smtClean="0">
                <a:latin typeface="+mn-lt"/>
              </a:rPr>
              <a:t>LILE, </a:t>
            </a:r>
            <a:r>
              <a:rPr lang="cs-CZ" sz="1600" dirty="0" err="1" smtClean="0">
                <a:latin typeface="+mn-lt"/>
              </a:rPr>
              <a:t>Th</a:t>
            </a:r>
            <a:r>
              <a:rPr lang="cs-CZ" sz="1600" dirty="0" smtClean="0">
                <a:latin typeface="+mn-lt"/>
              </a:rPr>
              <a:t>, U, LREE, </a:t>
            </a:r>
            <a:r>
              <a:rPr lang="cs-CZ" sz="1600" dirty="0" err="1" smtClean="0">
                <a:latin typeface="+mn-lt"/>
              </a:rPr>
              <a:t>volatiles</a:t>
            </a:r>
            <a:r>
              <a:rPr lang="cs-CZ" sz="1600" dirty="0" smtClean="0">
                <a:latin typeface="+mn-lt"/>
              </a:rPr>
              <a:t> ≈ </a:t>
            </a:r>
            <a:r>
              <a:rPr lang="cs-CZ" sz="1600" b="1" dirty="0" err="1" smtClean="0">
                <a:latin typeface="+mn-lt"/>
              </a:rPr>
              <a:t>crustal</a:t>
            </a:r>
            <a:r>
              <a:rPr lang="cs-CZ" sz="1600" b="1" dirty="0" smtClean="0">
                <a:latin typeface="+mn-lt"/>
              </a:rPr>
              <a:t> </a:t>
            </a:r>
            <a:r>
              <a:rPr lang="cs-CZ" sz="1600" b="1" dirty="0" err="1" smtClean="0">
                <a:latin typeface="+mn-lt"/>
              </a:rPr>
              <a:t>component</a:t>
            </a:r>
            <a:endParaRPr lang="cs-CZ" sz="1600" b="1" dirty="0" smtClean="0">
              <a:latin typeface="+mn-lt"/>
            </a:endParaRPr>
          </a:p>
          <a:p>
            <a:endParaRPr lang="cs-CZ" sz="1600" b="1" dirty="0" smtClean="0">
              <a:latin typeface="+mn-lt"/>
            </a:endParaRPr>
          </a:p>
          <a:p>
            <a:r>
              <a:rPr lang="cs-CZ" sz="1600" dirty="0" smtClean="0">
                <a:latin typeface="+mn-lt"/>
              </a:rPr>
              <a:t>MSI </a:t>
            </a:r>
            <a:r>
              <a:rPr lang="cs-CZ" sz="1600" dirty="0" err="1" smtClean="0">
                <a:latin typeface="+mn-lt"/>
              </a:rPr>
              <a:t>constitutent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minerals</a:t>
            </a:r>
            <a:r>
              <a:rPr lang="cs-CZ" sz="1600" dirty="0" smtClean="0">
                <a:latin typeface="+mn-lt"/>
              </a:rPr>
              <a:t>: </a:t>
            </a:r>
            <a:r>
              <a:rPr lang="cs-CZ" sz="1600" dirty="0" err="1" smtClean="0">
                <a:latin typeface="+mn-lt"/>
              </a:rPr>
              <a:t>Th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smtClean="0">
                <a:latin typeface="+mn-lt"/>
                <a:cs typeface="Calibri" panose="020F0502020204030204" pitchFamily="34" charset="0"/>
              </a:rPr>
              <a:t>&gt; U, </a:t>
            </a:r>
            <a:r>
              <a:rPr lang="cs-CZ" sz="1600" dirty="0" err="1" smtClean="0">
                <a:latin typeface="+mn-lt"/>
                <a:cs typeface="Calibri" panose="020F0502020204030204" pitchFamily="34" charset="0"/>
              </a:rPr>
              <a:t>steep</a:t>
            </a:r>
            <a:r>
              <a:rPr lang="cs-CZ" sz="1600" dirty="0" smtClean="0">
                <a:latin typeface="+mn-lt"/>
                <a:cs typeface="Calibri" panose="020F0502020204030204" pitchFamily="34" charset="0"/>
              </a:rPr>
              <a:t> LREE-</a:t>
            </a:r>
            <a:r>
              <a:rPr lang="cs-CZ" sz="1600" dirty="0" err="1" smtClean="0">
                <a:latin typeface="+mn-lt"/>
                <a:cs typeface="Calibri" panose="020F0502020204030204" pitchFamily="34" charset="0"/>
              </a:rPr>
              <a:t>enriched</a:t>
            </a:r>
            <a:r>
              <a:rPr lang="cs-CZ" sz="1600" dirty="0" smtClean="0">
                <a:latin typeface="+mn-lt"/>
                <a:cs typeface="Calibri" panose="020F0502020204030204" pitchFamily="34" charset="0"/>
              </a:rPr>
              <a:t> REE </a:t>
            </a:r>
            <a:r>
              <a:rPr lang="cs-CZ" sz="1600" dirty="0" err="1" smtClean="0">
                <a:latin typeface="+mn-lt"/>
                <a:cs typeface="Calibri" panose="020F0502020204030204" pitchFamily="34" charset="0"/>
              </a:rPr>
              <a:t>pattern</a:t>
            </a:r>
            <a:r>
              <a:rPr lang="cs-CZ" sz="1600" dirty="0" smtClean="0">
                <a:latin typeface="+mn-lt"/>
                <a:cs typeface="Calibri" panose="020F0502020204030204" pitchFamily="34" charset="0"/>
              </a:rPr>
              <a:t>, </a:t>
            </a:r>
            <a:r>
              <a:rPr lang="cs-CZ" sz="1600" dirty="0" err="1" smtClean="0">
                <a:latin typeface="+mn-lt"/>
                <a:cs typeface="Calibri" panose="020F0502020204030204" pitchFamily="34" charset="0"/>
              </a:rPr>
              <a:t>hi</a:t>
            </a:r>
            <a:r>
              <a:rPr lang="cs-CZ" sz="1600" dirty="0" smtClean="0">
                <a:latin typeface="+mn-lt"/>
                <a:cs typeface="Calibri" panose="020F0502020204030204" pitchFamily="34" charset="0"/>
              </a:rPr>
              <a:t> Ba, </a:t>
            </a:r>
            <a:r>
              <a:rPr lang="cs-CZ" sz="1600" dirty="0" err="1" smtClean="0">
                <a:latin typeface="+mn-lt"/>
                <a:cs typeface="Calibri" panose="020F0502020204030204" pitchFamily="34" charset="0"/>
              </a:rPr>
              <a:t>Sr</a:t>
            </a:r>
            <a:r>
              <a:rPr lang="cs-CZ" sz="1600" dirty="0" smtClean="0">
                <a:latin typeface="+mn-lt"/>
                <a:cs typeface="Calibri" panose="020F0502020204030204" pitchFamily="34" charset="0"/>
              </a:rPr>
              <a:t>, Ti </a:t>
            </a:r>
          </a:p>
          <a:p>
            <a:r>
              <a:rPr lang="cs-CZ" sz="1600" dirty="0">
                <a:latin typeface="+mn-lt"/>
                <a:cs typeface="Calibri" panose="020F0502020204030204" pitchFamily="34" charset="0"/>
              </a:rPr>
              <a:t>	</a:t>
            </a:r>
            <a:r>
              <a:rPr lang="cs-CZ" sz="1600" dirty="0" smtClean="0">
                <a:latin typeface="+mn-lt"/>
              </a:rPr>
              <a:t>≈ </a:t>
            </a:r>
            <a:r>
              <a:rPr lang="cs-CZ" sz="1600" b="1" dirty="0" err="1" smtClean="0">
                <a:latin typeface="+mn-lt"/>
              </a:rPr>
              <a:t>supercritical</a:t>
            </a:r>
            <a:r>
              <a:rPr lang="cs-CZ" sz="1600" b="1" dirty="0" smtClean="0">
                <a:latin typeface="+mn-lt"/>
              </a:rPr>
              <a:t> melt </a:t>
            </a:r>
            <a:r>
              <a:rPr lang="cs-CZ" sz="1800" b="1" dirty="0" smtClean="0">
                <a:latin typeface="+mn-lt"/>
              </a:rPr>
              <a:t> </a:t>
            </a:r>
            <a:r>
              <a:rPr lang="cs-CZ" sz="1600" i="1" dirty="0" smtClean="0">
                <a:latin typeface="+mn-lt"/>
              </a:rPr>
              <a:t>(</a:t>
            </a:r>
            <a:r>
              <a:rPr lang="cs-CZ" sz="1600" i="1" dirty="0">
                <a:latin typeface="+mn-lt"/>
              </a:rPr>
              <a:t>single </a:t>
            </a:r>
            <a:r>
              <a:rPr lang="cs-CZ" sz="1600" i="1" dirty="0" err="1">
                <a:latin typeface="+mn-lt"/>
              </a:rPr>
              <a:t>continuous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i="1" dirty="0" err="1">
                <a:latin typeface="+mn-lt"/>
              </a:rPr>
              <a:t>solution</a:t>
            </a:r>
            <a:r>
              <a:rPr lang="cs-CZ" sz="1600" i="1" dirty="0">
                <a:latin typeface="+mn-lt"/>
              </a:rPr>
              <a:t>, HP) </a:t>
            </a:r>
            <a:r>
              <a:rPr lang="cs-CZ" sz="1600" i="1" dirty="0" smtClean="0">
                <a:latin typeface="+mn-lt"/>
              </a:rPr>
              <a:t>     (</a:t>
            </a:r>
            <a:r>
              <a:rPr lang="cs-CZ" sz="1600" i="1" dirty="0" err="1" smtClean="0">
                <a:latin typeface="+mn-lt"/>
              </a:rPr>
              <a:t>exper</a:t>
            </a:r>
            <a:r>
              <a:rPr lang="cs-CZ" sz="1600" i="1" dirty="0" smtClean="0">
                <a:latin typeface="+mn-lt"/>
              </a:rPr>
              <a:t>. </a:t>
            </a:r>
            <a:r>
              <a:rPr lang="cs-CZ" sz="1600" i="1" dirty="0" err="1" smtClean="0">
                <a:latin typeface="+mn-lt"/>
              </a:rPr>
              <a:t>Kessel</a:t>
            </a:r>
            <a:r>
              <a:rPr lang="cs-CZ" sz="1600" i="1" dirty="0" smtClean="0">
                <a:latin typeface="+mn-lt"/>
              </a:rPr>
              <a:t> et al. 2005)</a:t>
            </a:r>
          </a:p>
          <a:p>
            <a:r>
              <a:rPr lang="cs-CZ" sz="1800" dirty="0">
                <a:latin typeface="+mn-lt"/>
              </a:rPr>
              <a:t>	</a:t>
            </a:r>
            <a:r>
              <a:rPr lang="cs-CZ" sz="1800" dirty="0" smtClean="0">
                <a:latin typeface="+mn-lt"/>
              </a:rPr>
              <a:t>					</a:t>
            </a:r>
            <a:endParaRPr lang="cs-CZ" sz="2000" dirty="0" smtClean="0">
              <a:latin typeface="+mn-lt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3782679" y="2339413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smtClean="0">
                <a:latin typeface="+mn-lt"/>
              </a:rPr>
              <a:t>MSI </a:t>
            </a:r>
            <a:r>
              <a:rPr lang="cs-CZ" sz="1400" i="1" dirty="0" err="1" smtClean="0">
                <a:latin typeface="+mn-lt"/>
              </a:rPr>
              <a:t>Prx</a:t>
            </a:r>
            <a:endParaRPr lang="cs-CZ" sz="1400" i="1" dirty="0">
              <a:latin typeface="+mn-lt"/>
            </a:endParaRPr>
          </a:p>
        </p:txBody>
      </p:sp>
      <p:sp>
        <p:nvSpPr>
          <p:cNvPr id="83" name="TextovéPole 82"/>
          <p:cNvSpPr txBox="1"/>
          <p:nvPr/>
        </p:nvSpPr>
        <p:spPr>
          <a:xfrm>
            <a:off x="5457535" y="2144269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err="1">
                <a:latin typeface="+mn-lt"/>
              </a:rPr>
              <a:t>c</a:t>
            </a:r>
            <a:r>
              <a:rPr lang="cs-CZ" sz="1400" i="1" dirty="0" err="1" smtClean="0">
                <a:latin typeface="+mn-lt"/>
              </a:rPr>
              <a:t>arbonated</a:t>
            </a:r>
            <a:r>
              <a:rPr lang="cs-CZ" sz="1400" i="1" dirty="0" smtClean="0">
                <a:latin typeface="+mn-lt"/>
              </a:rPr>
              <a:t> peridotite melt</a:t>
            </a:r>
            <a:endParaRPr lang="cs-CZ" sz="1400" i="1" dirty="0">
              <a:latin typeface="+mn-lt"/>
            </a:endParaRPr>
          </a:p>
        </p:txBody>
      </p:sp>
      <p:sp>
        <p:nvSpPr>
          <p:cNvPr id="84" name="Line 10"/>
          <p:cNvSpPr>
            <a:spLocks noChangeShapeType="1"/>
          </p:cNvSpPr>
          <p:nvPr/>
        </p:nvSpPr>
        <p:spPr bwMode="auto">
          <a:xfrm>
            <a:off x="6152597" y="2489365"/>
            <a:ext cx="93293" cy="80419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85" name="TextovéPole 84"/>
          <p:cNvSpPr txBox="1"/>
          <p:nvPr/>
        </p:nvSpPr>
        <p:spPr>
          <a:xfrm>
            <a:off x="5566056" y="3902634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WR pyroxenite</a:t>
            </a:r>
            <a:endParaRPr lang="cs-CZ" sz="1400" i="1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99212" y="1236579"/>
            <a:ext cx="987996" cy="856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434478"/>
              </p:ext>
            </p:extLst>
          </p:nvPr>
        </p:nvGraphicFramePr>
        <p:xfrm>
          <a:off x="1181318" y="1064996"/>
          <a:ext cx="1490796" cy="1396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CorelDRAW" r:id="rId7" imgW="1128105" imgH="1057872" progId="CorelDraw.Graphic.17">
                  <p:embed/>
                </p:oleObj>
              </mc:Choice>
              <mc:Fallback>
                <p:oleObj name="CorelDRAW" r:id="rId7" imgW="1128105" imgH="1057872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81318" y="1064996"/>
                        <a:ext cx="1490796" cy="1396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Obdélník 42"/>
          <p:cNvSpPr/>
          <p:nvPr/>
        </p:nvSpPr>
        <p:spPr>
          <a:xfrm>
            <a:off x="5556366" y="1174549"/>
            <a:ext cx="1746371" cy="856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412550"/>
              </p:ext>
            </p:extLst>
          </p:nvPr>
        </p:nvGraphicFramePr>
        <p:xfrm>
          <a:off x="5429037" y="1128602"/>
          <a:ext cx="2431467" cy="7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CorelDRAW" r:id="rId9" imgW="1698905" imgH="548742" progId="CorelDraw.Graphic.17">
                  <p:embed/>
                </p:oleObj>
              </mc:Choice>
              <mc:Fallback>
                <p:oleObj name="CorelDRAW" r:id="rId9" imgW="1698905" imgH="548742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29037" y="1128602"/>
                        <a:ext cx="2431467" cy="78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75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015024"/>
              </p:ext>
            </p:extLst>
          </p:nvPr>
        </p:nvGraphicFramePr>
        <p:xfrm>
          <a:off x="331168" y="1616543"/>
          <a:ext cx="2657820" cy="23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" name="CorelDRAW" r:id="rId4" imgW="1348941" imgH="1210795" progId="CorelDraw.Graphic.17">
                  <p:embed/>
                </p:oleObj>
              </mc:Choice>
              <mc:Fallback>
                <p:oleObj name="CorelDRAW" r:id="rId4" imgW="1348941" imgH="121079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1168" y="1616543"/>
                        <a:ext cx="2657820" cy="238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352012"/>
              </p:ext>
            </p:extLst>
          </p:nvPr>
        </p:nvGraphicFramePr>
        <p:xfrm>
          <a:off x="3046117" y="3933056"/>
          <a:ext cx="2386939" cy="2250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1" name="CorelDRAW" r:id="rId6" imgW="1305387" imgH="1231062" progId="CorelDraw.Graphic.17">
                  <p:embed/>
                </p:oleObj>
              </mc:Choice>
              <mc:Fallback>
                <p:oleObj name="CorelDRAW" r:id="rId6" imgW="1305387" imgH="1231062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46117" y="3933056"/>
                        <a:ext cx="2386939" cy="2250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765030"/>
              </p:ext>
            </p:extLst>
          </p:nvPr>
        </p:nvGraphicFramePr>
        <p:xfrm>
          <a:off x="331169" y="3938427"/>
          <a:ext cx="2460906" cy="2208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2" name="CorelDRAW" r:id="rId8" imgW="1348021" imgH="1209567" progId="CorelDraw.Graphic.17">
                  <p:embed/>
                </p:oleObj>
              </mc:Choice>
              <mc:Fallback>
                <p:oleObj name="CorelDRAW" r:id="rId8" imgW="1348021" imgH="1209567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1169" y="3938427"/>
                        <a:ext cx="2460906" cy="2208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délník 8"/>
          <p:cNvSpPr/>
          <p:nvPr/>
        </p:nvSpPr>
        <p:spPr>
          <a:xfrm>
            <a:off x="1888421" y="0"/>
            <a:ext cx="5347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Evolution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metasomatizing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medium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848039" y="495101"/>
            <a:ext cx="6864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+mn-lt"/>
              </a:rPr>
              <a:t>1. </a:t>
            </a:r>
            <a:r>
              <a:rPr lang="cs-CZ" sz="2000" dirty="0" err="1">
                <a:latin typeface="+mn-lt"/>
              </a:rPr>
              <a:t>c</a:t>
            </a:r>
            <a:r>
              <a:rPr lang="cs-CZ" sz="2000" dirty="0" err="1" smtClean="0">
                <a:latin typeface="+mn-lt"/>
              </a:rPr>
              <a:t>hemical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evolution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of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the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metasomatizing</a:t>
            </a:r>
            <a:r>
              <a:rPr lang="cs-CZ" sz="2000" dirty="0" smtClean="0">
                <a:latin typeface="+mn-lt"/>
              </a:rPr>
              <a:t> medium </a:t>
            </a:r>
            <a:r>
              <a:rPr lang="cs-CZ" sz="2000" dirty="0" err="1" smtClean="0">
                <a:latin typeface="+mn-lt"/>
              </a:rPr>
              <a:t>itself</a:t>
            </a:r>
            <a:endParaRPr lang="cs-CZ" sz="2000" dirty="0">
              <a:latin typeface="+mn-lt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259801" y="6060799"/>
            <a:ext cx="539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1800" dirty="0" err="1" smtClean="0">
                <a:latin typeface="+mn-lt"/>
              </a:rPr>
              <a:t>evolution</a:t>
            </a:r>
            <a:r>
              <a:rPr lang="cs-CZ" sz="1800" dirty="0" smtClean="0">
                <a:latin typeface="+mn-lt"/>
              </a:rPr>
              <a:t> </a:t>
            </a:r>
            <a:r>
              <a:rPr lang="cs-CZ" sz="1800" dirty="0" err="1" smtClean="0">
                <a:latin typeface="+mn-lt"/>
              </a:rPr>
              <a:t>from</a:t>
            </a:r>
            <a:r>
              <a:rPr lang="cs-CZ" sz="1800" dirty="0" smtClean="0">
                <a:latin typeface="+mn-lt"/>
              </a:rPr>
              <a:t> </a:t>
            </a:r>
            <a:r>
              <a:rPr lang="cs-CZ" sz="1800" dirty="0" err="1" smtClean="0">
                <a:latin typeface="+mn-lt"/>
              </a:rPr>
              <a:t>silicate</a:t>
            </a:r>
            <a:r>
              <a:rPr lang="cs-CZ" sz="1800" dirty="0" smtClean="0">
                <a:latin typeface="+mn-lt"/>
              </a:rPr>
              <a:t> to </a:t>
            </a:r>
            <a:r>
              <a:rPr lang="cs-CZ" sz="1800" dirty="0" err="1" smtClean="0">
                <a:latin typeface="+mn-lt"/>
              </a:rPr>
              <a:t>carbonate</a:t>
            </a:r>
            <a:r>
              <a:rPr lang="cs-CZ" sz="1800" dirty="0" smtClean="0">
                <a:latin typeface="+mn-lt"/>
              </a:rPr>
              <a:t> </a:t>
            </a:r>
            <a:r>
              <a:rPr lang="cs-CZ" sz="1800" dirty="0" err="1" smtClean="0">
                <a:latin typeface="+mn-lt"/>
              </a:rPr>
              <a:t>composition</a:t>
            </a:r>
            <a:endParaRPr lang="cs-CZ" sz="1800" dirty="0" smtClean="0">
              <a:latin typeface="+mn-lt"/>
            </a:endParaRPr>
          </a:p>
          <a:p>
            <a:r>
              <a:rPr lang="cs-CZ" sz="1800" dirty="0">
                <a:latin typeface="+mn-lt"/>
              </a:rPr>
              <a:t>	</a:t>
            </a:r>
            <a:r>
              <a:rPr lang="cs-CZ" sz="1800" dirty="0" smtClean="0">
                <a:latin typeface="+mn-lt"/>
              </a:rPr>
              <a:t>and </a:t>
            </a:r>
            <a:r>
              <a:rPr lang="cs-CZ" sz="1800" dirty="0" err="1" smtClean="0">
                <a:latin typeface="+mn-lt"/>
              </a:rPr>
              <a:t>from</a:t>
            </a:r>
            <a:r>
              <a:rPr lang="cs-CZ" sz="1800" dirty="0" smtClean="0">
                <a:latin typeface="+mn-lt"/>
              </a:rPr>
              <a:t> melt to fluid </a:t>
            </a:r>
            <a:endParaRPr lang="cs-CZ" sz="1800" dirty="0">
              <a:latin typeface="+mn-lt"/>
            </a:endParaRP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 flipV="1">
            <a:off x="4369738" y="4339448"/>
            <a:ext cx="454457" cy="75507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>
            <a:off x="1618271" y="4915724"/>
            <a:ext cx="433449" cy="40130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860841" y="827640"/>
            <a:ext cx="4256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+mn-lt"/>
              </a:rPr>
              <a:t>2. </a:t>
            </a:r>
            <a:r>
              <a:rPr lang="cs-CZ" sz="2000" dirty="0" err="1">
                <a:latin typeface="+mn-lt"/>
              </a:rPr>
              <a:t>i</a:t>
            </a:r>
            <a:r>
              <a:rPr lang="cs-CZ" sz="2000" dirty="0" err="1" smtClean="0">
                <a:latin typeface="+mn-lt"/>
              </a:rPr>
              <a:t>nteraction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with</a:t>
            </a:r>
            <a:r>
              <a:rPr lang="cs-CZ" sz="2000" dirty="0" smtClean="0">
                <a:latin typeface="+mn-lt"/>
              </a:rPr>
              <a:t> host mantle </a:t>
            </a:r>
            <a:r>
              <a:rPr lang="cs-CZ" sz="2000" dirty="0" err="1" smtClean="0">
                <a:latin typeface="+mn-lt"/>
              </a:rPr>
              <a:t>rocks</a:t>
            </a:r>
            <a:endParaRPr lang="cs-CZ" sz="2000" dirty="0">
              <a:latin typeface="+mn-lt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19351"/>
              </p:ext>
            </p:extLst>
          </p:nvPr>
        </p:nvGraphicFramePr>
        <p:xfrm>
          <a:off x="5738735" y="3945048"/>
          <a:ext cx="2449739" cy="2220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3" name="CorelDRAW" r:id="rId10" imgW="1355076" imgH="1227991" progId="CorelDraw.Graphic.17">
                  <p:embed/>
                </p:oleObj>
              </mc:Choice>
              <mc:Fallback>
                <p:oleObj name="CorelDRAW" r:id="rId10" imgW="1355076" imgH="122799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38735" y="3945048"/>
                        <a:ext cx="2449739" cy="2220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798275"/>
              </p:ext>
            </p:extLst>
          </p:nvPr>
        </p:nvGraphicFramePr>
        <p:xfrm>
          <a:off x="5729984" y="1796759"/>
          <a:ext cx="2369650" cy="2136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4" name="CorelDRAW" r:id="rId12" imgW="1354155" imgH="1220929" progId="CorelDraw.Graphic.17">
                  <p:embed/>
                </p:oleObj>
              </mc:Choice>
              <mc:Fallback>
                <p:oleObj name="CorelDRAW" r:id="rId12" imgW="1354155" imgH="122092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729984" y="1796759"/>
                        <a:ext cx="2369650" cy="2136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Line 10"/>
          <p:cNvSpPr>
            <a:spLocks noChangeShapeType="1"/>
          </p:cNvSpPr>
          <p:nvPr/>
        </p:nvSpPr>
        <p:spPr bwMode="auto">
          <a:xfrm flipH="1" flipV="1">
            <a:off x="7000251" y="2266618"/>
            <a:ext cx="533041" cy="4547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3" name="Line 10"/>
          <p:cNvSpPr>
            <a:spLocks noChangeShapeType="1"/>
          </p:cNvSpPr>
          <p:nvPr/>
        </p:nvSpPr>
        <p:spPr bwMode="auto">
          <a:xfrm>
            <a:off x="7533292" y="4227625"/>
            <a:ext cx="358255" cy="4366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4" name="TextovéPole 33"/>
          <p:cNvSpPr txBox="1"/>
          <p:nvPr/>
        </p:nvSpPr>
        <p:spPr>
          <a:xfrm>
            <a:off x="5740704" y="6058483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+mn-lt"/>
              </a:rPr>
              <a:t>2</a:t>
            </a:r>
            <a:r>
              <a:rPr lang="cs-CZ" sz="1800" dirty="0" smtClean="0">
                <a:latin typeface="+mn-lt"/>
              </a:rPr>
              <a:t>. </a:t>
            </a:r>
            <a:r>
              <a:rPr lang="cs-CZ" sz="1800" dirty="0" err="1" smtClean="0">
                <a:latin typeface="+mn-lt"/>
              </a:rPr>
              <a:t>reactive</a:t>
            </a:r>
            <a:r>
              <a:rPr lang="cs-CZ" sz="1800" dirty="0" smtClean="0">
                <a:latin typeface="+mn-lt"/>
              </a:rPr>
              <a:t> </a:t>
            </a:r>
            <a:r>
              <a:rPr lang="cs-CZ" sz="1800" dirty="0" err="1" smtClean="0">
                <a:latin typeface="+mn-lt"/>
              </a:rPr>
              <a:t>infiltration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 smtClean="0">
                <a:latin typeface="+mn-lt"/>
              </a:rPr>
              <a:t>into</a:t>
            </a:r>
            <a:endParaRPr lang="cs-CZ" sz="1800" dirty="0" smtClean="0">
              <a:latin typeface="+mn-lt"/>
            </a:endParaRPr>
          </a:p>
          <a:p>
            <a:r>
              <a:rPr lang="cs-CZ" sz="1800" dirty="0">
                <a:latin typeface="+mn-lt"/>
              </a:rPr>
              <a:t> </a:t>
            </a:r>
            <a:r>
              <a:rPr lang="cs-CZ" sz="1800" dirty="0" smtClean="0">
                <a:latin typeface="+mn-lt"/>
              </a:rPr>
              <a:t>        </a:t>
            </a:r>
            <a:r>
              <a:rPr lang="cs-CZ" sz="1800" dirty="0" err="1" smtClean="0">
                <a:latin typeface="+mn-lt"/>
              </a:rPr>
              <a:t>peridotites</a:t>
            </a:r>
            <a:r>
              <a:rPr lang="cs-CZ" sz="1800" dirty="0" smtClean="0">
                <a:latin typeface="+mn-lt"/>
              </a:rPr>
              <a:t> </a:t>
            </a:r>
            <a:endParaRPr lang="cs-CZ" sz="1800" dirty="0">
              <a:latin typeface="+mn-lt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045345" y="2687372"/>
            <a:ext cx="1124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latin typeface="+mn-lt"/>
              </a:rPr>
              <a:t>MSI </a:t>
            </a:r>
            <a:r>
              <a:rPr lang="cs-CZ" sz="1400" i="1" dirty="0" err="1" smtClean="0">
                <a:latin typeface="+mn-lt"/>
              </a:rPr>
              <a:t>Pd</a:t>
            </a:r>
            <a:endParaRPr lang="cs-CZ" sz="1400" i="1" dirty="0">
              <a:latin typeface="+mn-lt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288070" y="2623597"/>
            <a:ext cx="119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latin typeface="+mn-lt"/>
              </a:rPr>
              <a:t>MSI </a:t>
            </a:r>
            <a:r>
              <a:rPr lang="cs-CZ" sz="1400" i="1" dirty="0" err="1" smtClean="0">
                <a:latin typeface="+mn-lt"/>
              </a:rPr>
              <a:t>Prx</a:t>
            </a:r>
            <a:endParaRPr lang="cs-CZ" sz="1400" i="1" dirty="0"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1680" y="3174121"/>
            <a:ext cx="743776" cy="335309"/>
          </a:xfrm>
          <a:prstGeom prst="rect">
            <a:avLst/>
          </a:prstGeom>
        </p:spPr>
      </p:pic>
      <p:sp>
        <p:nvSpPr>
          <p:cNvPr id="26" name="TextovéPole 25"/>
          <p:cNvSpPr txBox="1"/>
          <p:nvPr/>
        </p:nvSpPr>
        <p:spPr>
          <a:xfrm>
            <a:off x="2150534" y="3116369"/>
            <a:ext cx="4493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latin typeface="+mn-lt"/>
              </a:rPr>
              <a:t>e</a:t>
            </a:r>
            <a:r>
              <a:rPr lang="cs-CZ" sz="1400" dirty="0" err="1" smtClean="0">
                <a:latin typeface="+mn-lt"/>
              </a:rPr>
              <a:t>volution</a:t>
            </a:r>
            <a:r>
              <a:rPr lang="cs-CZ" sz="1400" dirty="0" smtClean="0">
                <a:latin typeface="+mn-lt"/>
              </a:rPr>
              <a:t> </a:t>
            </a:r>
            <a:r>
              <a:rPr lang="cs-CZ" sz="1400" dirty="0" err="1" smtClean="0">
                <a:latin typeface="+mn-lt"/>
              </a:rPr>
              <a:t>of</a:t>
            </a:r>
            <a:r>
              <a:rPr lang="cs-CZ" sz="1400" dirty="0" smtClean="0">
                <a:latin typeface="+mn-lt"/>
              </a:rPr>
              <a:t> </a:t>
            </a:r>
            <a:r>
              <a:rPr lang="cs-CZ" sz="1400" dirty="0" err="1" smtClean="0">
                <a:latin typeface="+mn-lt"/>
              </a:rPr>
              <a:t>metasomatizing</a:t>
            </a:r>
            <a:r>
              <a:rPr lang="cs-CZ" sz="1400" dirty="0" smtClean="0">
                <a:latin typeface="+mn-lt"/>
              </a:rPr>
              <a:t> medium</a:t>
            </a:r>
            <a:endParaRPr lang="cs-CZ" sz="1400" dirty="0">
              <a:latin typeface="+mn-lt"/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1893893" y="1781770"/>
            <a:ext cx="1021923" cy="500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H="1">
            <a:off x="1590373" y="3069964"/>
            <a:ext cx="778694" cy="351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722617" y="142544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WR pyroxenite</a:t>
            </a:r>
            <a:endParaRPr lang="cs-CZ" sz="1400" i="1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1" name="Rovnoramenný trojúhelník 30"/>
          <p:cNvSpPr/>
          <p:nvPr/>
        </p:nvSpPr>
        <p:spPr>
          <a:xfrm>
            <a:off x="1259632" y="1742031"/>
            <a:ext cx="216024" cy="168960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Line 10"/>
          <p:cNvSpPr>
            <a:spLocks noChangeShapeType="1"/>
          </p:cNvSpPr>
          <p:nvPr/>
        </p:nvSpPr>
        <p:spPr bwMode="auto">
          <a:xfrm>
            <a:off x="1724490" y="2070907"/>
            <a:ext cx="238298" cy="264391"/>
          </a:xfrm>
          <a:prstGeom prst="lin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6" name="TextovéPole 35"/>
          <p:cNvSpPr txBox="1"/>
          <p:nvPr/>
        </p:nvSpPr>
        <p:spPr>
          <a:xfrm>
            <a:off x="1799528" y="1927027"/>
            <a:ext cx="2378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+mn-lt"/>
              </a:rPr>
              <a:t>HP </a:t>
            </a:r>
            <a:r>
              <a:rPr lang="cs-CZ" sz="1400" dirty="0" err="1" smtClean="0">
                <a:latin typeface="+mn-lt"/>
              </a:rPr>
              <a:t>fractional</a:t>
            </a:r>
            <a:r>
              <a:rPr lang="cs-CZ" sz="1400" dirty="0" smtClean="0">
                <a:latin typeface="+mn-lt"/>
              </a:rPr>
              <a:t> </a:t>
            </a:r>
            <a:r>
              <a:rPr lang="cs-CZ" sz="1400" dirty="0" err="1" smtClean="0">
                <a:latin typeface="+mn-lt"/>
              </a:rPr>
              <a:t>crystallization</a:t>
            </a:r>
            <a:endParaRPr lang="cs-CZ" sz="1400" dirty="0">
              <a:latin typeface="+mn-lt"/>
            </a:endParaRP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967571"/>
              </p:ext>
            </p:extLst>
          </p:nvPr>
        </p:nvGraphicFramePr>
        <p:xfrm>
          <a:off x="5004048" y="1196110"/>
          <a:ext cx="1116159" cy="40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" name="CorelDRAW" r:id="rId15" imgW="586443" imgH="210653" progId="CorelDraw.Graphic.17">
                  <p:embed/>
                </p:oleObj>
              </mc:Choice>
              <mc:Fallback>
                <p:oleObj name="CorelDRAW" r:id="rId15" imgW="586443" imgH="210653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04048" y="1196110"/>
                        <a:ext cx="1116159" cy="40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781853"/>
              </p:ext>
            </p:extLst>
          </p:nvPr>
        </p:nvGraphicFramePr>
        <p:xfrm>
          <a:off x="6228184" y="1205071"/>
          <a:ext cx="985976" cy="537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" name="CorelDRAW" r:id="rId17" imgW="562519" imgH="306153" progId="CorelDraw.Graphic.17">
                  <p:embed/>
                </p:oleObj>
              </mc:Choice>
              <mc:Fallback>
                <p:oleObj name="CorelDRAW" r:id="rId17" imgW="562519" imgH="306153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228184" y="1205071"/>
                        <a:ext cx="985976" cy="537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6905905"/>
              </p:ext>
            </p:extLst>
          </p:nvPr>
        </p:nvGraphicFramePr>
        <p:xfrm>
          <a:off x="7430114" y="1194438"/>
          <a:ext cx="1047237" cy="53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" name="CorelDRAW" r:id="rId19" imgW="588590" imgH="298784" progId="CorelDraw.Graphic.17">
                  <p:embed/>
                </p:oleObj>
              </mc:Choice>
              <mc:Fallback>
                <p:oleObj name="CorelDRAW" r:id="rId19" imgW="588590" imgH="29878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430114" y="1194438"/>
                        <a:ext cx="1047237" cy="53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419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4" y="620386"/>
            <a:ext cx="4090312" cy="612445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887186" y="639363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Czech </a:t>
            </a:r>
            <a:r>
              <a:rPr lang="en-GB" sz="1800" dirty="0">
                <a:latin typeface="+mn-lt"/>
              </a:rPr>
              <a:t>Science Foundation </a:t>
            </a:r>
            <a:r>
              <a:rPr lang="en-GB" sz="1800" dirty="0" smtClean="0">
                <a:latin typeface="+mn-lt"/>
              </a:rPr>
              <a:t>Project</a:t>
            </a:r>
            <a:r>
              <a:rPr lang="cs-CZ" sz="1800" dirty="0" smtClean="0">
                <a:latin typeface="+mn-lt"/>
              </a:rPr>
              <a:t>s </a:t>
            </a:r>
            <a:r>
              <a:rPr lang="en-GB" sz="1800" dirty="0" smtClean="0">
                <a:latin typeface="+mn-lt"/>
              </a:rPr>
              <a:t>18-27454S</a:t>
            </a:r>
            <a:r>
              <a:rPr lang="cs-CZ" sz="1800" dirty="0" smtClean="0">
                <a:latin typeface="+mn-lt"/>
              </a:rPr>
              <a:t>, 22-33820S</a:t>
            </a:r>
            <a:endParaRPr lang="cs-CZ" sz="1800" dirty="0">
              <a:latin typeface="+mn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499992" y="2847456"/>
            <a:ext cx="8820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evolution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of residual liquids 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fter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fractional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crystallization of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pyroxenite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due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to their reactive infiltration into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peridotite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923928" y="15007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Summary</a:t>
            </a:r>
            <a:endParaRPr lang="cs-CZ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578793" y="620386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intrusion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of a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carbonate-silicate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melt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transport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of liquids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mantle peridotite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277483" y="5930921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+mn-lt"/>
              </a:rPr>
              <a:t>Kotková et al. 2021, Lithos 398-399, 106309</a:t>
            </a:r>
            <a:endParaRPr 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065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Talen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alen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19614</TotalTime>
  <Words>580</Words>
  <Application>Microsoft Office PowerPoint</Application>
  <PresentationFormat>Předvádění na obrazovce (4:3)</PresentationFormat>
  <Paragraphs>114</Paragraphs>
  <Slides>7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</vt:i4>
      </vt:variant>
    </vt:vector>
  </HeadingPairs>
  <TitlesOfParts>
    <vt:vector size="14" baseType="lpstr">
      <vt:lpstr>Arial</vt:lpstr>
      <vt:lpstr>Calibri</vt:lpstr>
      <vt:lpstr>Consolas</vt:lpstr>
      <vt:lpstr>Times New Roman</vt:lpstr>
      <vt:lpstr>Motiv sady Office</vt:lpstr>
      <vt:lpstr>CorelDRAW</vt:lpstr>
      <vt:lpstr>CorelDRAW X7 Graphic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SAMSUNG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SEC</dc:creator>
  <cp:lastModifiedBy>Jana Kotková</cp:lastModifiedBy>
  <cp:revision>2232</cp:revision>
  <cp:lastPrinted>2022-05-19T14:57:50Z</cp:lastPrinted>
  <dcterms:created xsi:type="dcterms:W3CDTF">2003-12-14T11:35:43Z</dcterms:created>
  <dcterms:modified xsi:type="dcterms:W3CDTF">2022-05-19T15:23:22Z</dcterms:modified>
</cp:coreProperties>
</file>