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8" r:id="rId2"/>
    <p:sldId id="256" r:id="rId3"/>
    <p:sldId id="261" r:id="rId4"/>
    <p:sldId id="273" r:id="rId5"/>
    <p:sldId id="259" r:id="rId6"/>
    <p:sldId id="279" r:id="rId7"/>
    <p:sldId id="28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797"/>
    <a:srgbClr val="0F2EF7"/>
    <a:srgbClr val="0000FF"/>
    <a:srgbClr val="CC8A89"/>
    <a:srgbClr val="4472C4"/>
    <a:srgbClr val="007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479" autoAdjust="0"/>
  </p:normalViewPr>
  <p:slideViewPr>
    <p:cSldViewPr snapToGrid="0">
      <p:cViewPr varScale="1">
        <p:scale>
          <a:sx n="98" d="100"/>
          <a:sy n="98" d="100"/>
        </p:scale>
        <p:origin x="19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6625-4DF4-4B3A-8B7E-25030EDC0E9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4B4BD-7A29-466D-849E-8F7DDE62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7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4B4BD-7A29-466D-849E-8F7DDE628C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3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Under: April 2012, near Wairoa, North Island</a:t>
            </a:r>
          </a:p>
          <a:p>
            <a:r>
              <a:rPr lang="en-US" dirty="0"/>
              <a:t>Both in the New Zealand North island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4B4BD-7A29-466D-849E-8F7DDE628C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74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you can see in the last picture vegetation seems to decrease. Why does this happen? 3 hydrological, 3 mechanical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4B4BD-7A29-466D-849E-8F7DDE628C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0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Pullout test (get maximum force of a root in situ), counting, get root distribution of a single tree.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4B4BD-7A29-466D-849E-8F7DDE628C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14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Unique in situ, different from laboratory experiments. Pinus Radiata, a pine tree. Basal root reinforcement dependent on Lateral and depth of the soil mantle.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4B4BD-7A29-466D-849E-8F7DDE628C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Waikoukou</a:t>
            </a:r>
            <a:r>
              <a:rPr lang="en-US" dirty="0"/>
              <a:t> Study area, where we have information on soil, </a:t>
            </a:r>
            <a:r>
              <a:rPr lang="en-US" dirty="0" err="1"/>
              <a:t>landUse</a:t>
            </a:r>
            <a:r>
              <a:rPr lang="en-US" dirty="0"/>
              <a:t> and extreme precipitation (36 mm/</a:t>
            </a:r>
            <a:r>
              <a:rPr lang="en-US" dirty="0" err="1"/>
              <a:t>hr</a:t>
            </a:r>
            <a:r>
              <a:rPr lang="en-US" dirty="0"/>
              <a:t>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4B4BD-7A29-466D-849E-8F7DDE628C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50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can both increase slope stability and minimize costs related to the nature based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4B4BD-7A29-466D-849E-8F7DDE628C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7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D331-2F75-4B4D-900D-2CF84DC02D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B87B-FB8A-4C71-84F5-0D7CEC946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D331-2F75-4B4D-900D-2CF84DC02D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B87B-FB8A-4C71-84F5-0D7CEC946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D331-2F75-4B4D-900D-2CF84DC02D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B87B-FB8A-4C71-84F5-0D7CEC946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D331-2F75-4B4D-900D-2CF84DC02D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B87B-FB8A-4C71-84F5-0D7CEC946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0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D331-2F75-4B4D-900D-2CF84DC02D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B87B-FB8A-4C71-84F5-0D7CEC946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5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D331-2F75-4B4D-900D-2CF84DC02D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B87B-FB8A-4C71-84F5-0D7CEC946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6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D331-2F75-4B4D-900D-2CF84DC02D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B87B-FB8A-4C71-84F5-0D7CEC946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9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D331-2F75-4B4D-900D-2CF84DC02D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B87B-FB8A-4C71-84F5-0D7CEC946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D331-2F75-4B4D-900D-2CF84DC02D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B87B-FB8A-4C71-84F5-0D7CEC946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8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D331-2F75-4B4D-900D-2CF84DC02D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B87B-FB8A-4C71-84F5-0D7CEC946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4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D331-2F75-4B4D-900D-2CF84DC02D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B87B-FB8A-4C71-84F5-0D7CEC946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1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4D331-2F75-4B4D-900D-2CF84DC02D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B87B-FB8A-4C71-84F5-0D7CEC946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33494/nzjfs502020x68x" TargetMode="External"/><Relationship Id="rId5" Type="http://schemas.openxmlformats.org/officeDocument/2006/relationships/hyperlink" Target="https://doi.org/10.1038/s41598-019-45073-7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ree, mountain&#10;&#10;Description automatically generated">
            <a:extLst>
              <a:ext uri="{FF2B5EF4-FFF2-40B4-BE49-F238E27FC236}">
                <a16:creationId xmlns:a16="http://schemas.microsoft.com/office/drawing/2014/main" id="{6C96F589-326A-4D02-9C97-CB76B4B2A6F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3344"/>
            <a:ext cx="9144000" cy="408465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A6BC5F9-7B2B-45E4-B609-E2C88E7CE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8" y="2902855"/>
            <a:ext cx="2053967" cy="1483650"/>
          </a:xfrm>
          <a:prstGeom prst="rect">
            <a:avLst/>
          </a:prstGeom>
        </p:spPr>
      </p:pic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E235CC15-8A89-4324-B3A8-1CFDAF2ABC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09" y="6362198"/>
            <a:ext cx="1227411" cy="4294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164280-3454-4368-8497-E4ADAB2AE8B3}"/>
              </a:ext>
            </a:extLst>
          </p:cNvPr>
          <p:cNvSpPr txBox="1"/>
          <p:nvPr/>
        </p:nvSpPr>
        <p:spPr>
          <a:xfrm>
            <a:off x="930502" y="1680021"/>
            <a:ext cx="7295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Quantifying the effect on shallow landslide activity of actual and potential poplar and pine stands in New Zealand hill country.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96838-B69C-42B3-B1BB-26E15BE44D6E}"/>
              </a:ext>
            </a:extLst>
          </p:cNvPr>
          <p:cNvSpPr txBox="1"/>
          <p:nvPr/>
        </p:nvSpPr>
        <p:spPr>
          <a:xfrm>
            <a:off x="3256503" y="3712503"/>
            <a:ext cx="2510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Feiko van Zadelhoff</a:t>
            </a:r>
          </a:p>
          <a:p>
            <a:pPr algn="ctr"/>
            <a:r>
              <a:rPr lang="en-US" dirty="0"/>
              <a:t>Massimiliano Schwarz</a:t>
            </a:r>
          </a:p>
          <a:p>
            <a:pPr algn="ctr"/>
            <a:r>
              <a:rPr lang="en-US" dirty="0"/>
              <a:t>Bettina Schaefli</a:t>
            </a:r>
          </a:p>
          <a:p>
            <a:pPr algn="ctr"/>
            <a:r>
              <a:rPr lang="en-US" dirty="0"/>
              <a:t>Denis Cohen</a:t>
            </a:r>
          </a:p>
          <a:p>
            <a:pPr algn="ctr"/>
            <a:r>
              <a:rPr lang="en-US" dirty="0"/>
              <a:t>Chris Philips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C74669-891E-4F3B-9B0B-6A469691E9BF}"/>
              </a:ext>
            </a:extLst>
          </p:cNvPr>
          <p:cNvSpPr txBox="1"/>
          <p:nvPr/>
        </p:nvSpPr>
        <p:spPr>
          <a:xfrm>
            <a:off x="2084906" y="6039033"/>
            <a:ext cx="485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contact: Feiko.vanzadelhoff@bfh.ch</a:t>
            </a:r>
          </a:p>
          <a:p>
            <a:endParaRPr lang="en-US" dirty="0"/>
          </a:p>
        </p:txBody>
      </p:sp>
      <p:pic>
        <p:nvPicPr>
          <p:cNvPr id="24" name="Picture 23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660D3E2C-C798-48BE-A54F-D6C8B3E3E5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514" y="2484455"/>
            <a:ext cx="2510414" cy="1882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9C35A9-725E-453C-9433-891C71420B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3880" y="108153"/>
            <a:ext cx="381952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2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mountain&#10;&#10;Description automatically generated">
            <a:extLst>
              <a:ext uri="{FF2B5EF4-FFF2-40B4-BE49-F238E27FC236}">
                <a16:creationId xmlns:a16="http://schemas.microsoft.com/office/drawing/2014/main" id="{29E9DA35-AAE9-4572-9659-731EDF8DAE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3344"/>
            <a:ext cx="9144000" cy="4084655"/>
          </a:xfrm>
          <a:prstGeom prst="rect">
            <a:avLst/>
          </a:prstGeom>
        </p:spPr>
      </p:pic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D39538B9-9617-4F2B-A4C5-A97BA9801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" y="6322877"/>
            <a:ext cx="1227411" cy="4294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AFF3F8-8B91-4825-8E10-E7068E104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34" y="105681"/>
            <a:ext cx="4779184" cy="32568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31CD53-0449-4B0E-B66F-033FE4043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5722" y="3541101"/>
            <a:ext cx="4914281" cy="32568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4078DD-13AA-419C-866E-589FDABF569C}"/>
              </a:ext>
            </a:extLst>
          </p:cNvPr>
          <p:cNvSpPr txBox="1"/>
          <p:nvPr/>
        </p:nvSpPr>
        <p:spPr>
          <a:xfrm>
            <a:off x="93997" y="3405881"/>
            <a:ext cx="4202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Hoelbing</a:t>
            </a:r>
            <a:r>
              <a:rPr lang="en-US" sz="1400" i="1" dirty="0"/>
              <a:t> et al., 2016; photo by Harley Betts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835462-2101-4C52-BBD3-AA3D6D61DF04}"/>
              </a:ext>
            </a:extLst>
          </p:cNvPr>
          <p:cNvSpPr txBox="1"/>
          <p:nvPr/>
        </p:nvSpPr>
        <p:spPr>
          <a:xfrm>
            <a:off x="7437773" y="3251992"/>
            <a:ext cx="1753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Amishev et al., 2012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12E16D-CFE8-4C50-B6EC-42D6F5F327B2}"/>
              </a:ext>
            </a:extLst>
          </p:cNvPr>
          <p:cNvSpPr txBox="1"/>
          <p:nvPr/>
        </p:nvSpPr>
        <p:spPr>
          <a:xfrm>
            <a:off x="5458298" y="381179"/>
            <a:ext cx="35470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Shallow landslides in hill country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Natural hazard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Soil degradation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quality degradation</a:t>
            </a:r>
          </a:p>
        </p:txBody>
      </p:sp>
    </p:spTree>
    <p:extLst>
      <p:ext uri="{BB962C8B-B14F-4D97-AF65-F5344CB8AC3E}">
        <p14:creationId xmlns:p14="http://schemas.microsoft.com/office/powerpoint/2010/main" val="301086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mountain&#10;&#10;Description automatically generated">
            <a:extLst>
              <a:ext uri="{FF2B5EF4-FFF2-40B4-BE49-F238E27FC236}">
                <a16:creationId xmlns:a16="http://schemas.microsoft.com/office/drawing/2014/main" id="{4DD477D7-411B-4D2B-822E-778350069E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3344"/>
            <a:ext cx="9144000" cy="40846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E68F70-AAA8-4634-8D2B-899717EDC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506" y="245037"/>
            <a:ext cx="4074953" cy="62589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Vegetation</a:t>
            </a:r>
          </a:p>
        </p:txBody>
      </p:sp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3CAEF622-7B75-4D18-BC45-A18B5FE84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55" y="6300014"/>
            <a:ext cx="1227411" cy="4294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5F5783-7BD4-43B4-94C3-EF8385FA420C}"/>
              </a:ext>
            </a:extLst>
          </p:cNvPr>
          <p:cNvSpPr txBox="1"/>
          <p:nvPr/>
        </p:nvSpPr>
        <p:spPr>
          <a:xfrm>
            <a:off x="469587" y="2312314"/>
            <a:ext cx="820482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Transpiration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Interception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Increase infiltration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Anchor in regolith/bedrock –&gt; Basal root reinforcement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Anchor in soil mantle –&gt; Lateral root reinforcement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71D84-B9A7-48A7-A5E9-D431AFD30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22" y="128544"/>
            <a:ext cx="3796144" cy="27546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784ED-BDEF-401F-8920-DACDFE111250}"/>
              </a:ext>
            </a:extLst>
          </p:cNvPr>
          <p:cNvSpPr txBox="1"/>
          <p:nvPr/>
        </p:nvSpPr>
        <p:spPr>
          <a:xfrm>
            <a:off x="5784760" y="2883202"/>
            <a:ext cx="3594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Lateral root reinforcement in a soil crack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1BFA56-2AD2-4FB7-B347-B0174736FC18}"/>
              </a:ext>
            </a:extLst>
          </p:cNvPr>
          <p:cNvSpPr txBox="1"/>
          <p:nvPr/>
        </p:nvSpPr>
        <p:spPr>
          <a:xfrm>
            <a:off x="405910" y="975306"/>
            <a:ext cx="37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Mitigating factor that we can manage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5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1BC69A34-015F-41A0-93A3-A81396990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55" y="6300014"/>
            <a:ext cx="1227411" cy="4294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275BCA0-01A6-4573-85F9-F8C67F307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322" y="270644"/>
            <a:ext cx="6346308" cy="143169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Fieldwork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B863FB-DA1D-4A2E-BE93-041D062512CE}"/>
              </a:ext>
            </a:extLst>
          </p:cNvPr>
          <p:cNvSpPr txBox="1"/>
          <p:nvPr/>
        </p:nvSpPr>
        <p:spPr>
          <a:xfrm>
            <a:off x="7297172" y="270644"/>
            <a:ext cx="1708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Poplar</a:t>
            </a:r>
          </a:p>
          <a:p>
            <a:r>
              <a:rPr lang="en-US" i="1" dirty="0"/>
              <a:t>Populus Nigra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82B2DA-B8D6-4CDE-B893-4F15FFAB0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34" y="1430953"/>
            <a:ext cx="2966148" cy="52985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800D74-19B3-4380-9187-CA2031EB8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676" y="1637891"/>
            <a:ext cx="5831324" cy="430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2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FF809C53-8F93-4170-AE0D-F39BB0F4D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55" y="6300014"/>
            <a:ext cx="1227411" cy="4294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E68F70-AAA8-4634-8D2B-899717EDC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465" y="147841"/>
            <a:ext cx="5125540" cy="82028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Parametrization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0A80E07C-AE41-4275-8015-077FE71DB5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5"/>
          <a:stretch/>
        </p:blipFill>
        <p:spPr>
          <a:xfrm>
            <a:off x="4572000" y="1786380"/>
            <a:ext cx="4567208" cy="451363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AC8F0B7-61A6-419A-A71E-18051FD04C72}"/>
              </a:ext>
            </a:extLst>
          </p:cNvPr>
          <p:cNvSpPr txBox="1">
            <a:spLocks/>
          </p:cNvSpPr>
          <p:nvPr/>
        </p:nvSpPr>
        <p:spPr>
          <a:xfrm>
            <a:off x="243192" y="1629312"/>
            <a:ext cx="4095344" cy="37695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4 poplars</a:t>
            </a:r>
          </a:p>
          <a:p>
            <a:pPr algn="l"/>
            <a:r>
              <a:rPr lang="en-US" sz="2400" dirty="0"/>
              <a:t>64 in-situ root pullouts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Similar fieldwork on Pine (</a:t>
            </a:r>
            <a:r>
              <a:rPr lang="en-US" sz="2400" i="1" dirty="0"/>
              <a:t>Pinus Radiata</a:t>
            </a:r>
            <a:r>
              <a:rPr lang="en-US" sz="2400" dirty="0"/>
              <a:t>) by Giandrossich et al., 2020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Parametrization by Gamma distribution as in Gehring et al., 2019</a:t>
            </a:r>
          </a:p>
          <a:p>
            <a:pPr algn="l"/>
            <a:endParaRPr lang="en-US" sz="2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61673F3-0D9A-464D-972E-B9560AC34B9C}"/>
              </a:ext>
            </a:extLst>
          </p:cNvPr>
          <p:cNvSpPr txBox="1">
            <a:spLocks/>
          </p:cNvSpPr>
          <p:nvPr/>
        </p:nvSpPr>
        <p:spPr>
          <a:xfrm>
            <a:off x="5103780" y="912105"/>
            <a:ext cx="5125540" cy="8202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Lateral root reinforcement</a:t>
            </a:r>
          </a:p>
        </p:txBody>
      </p:sp>
    </p:spTree>
    <p:extLst>
      <p:ext uri="{BB962C8B-B14F-4D97-AF65-F5344CB8AC3E}">
        <p14:creationId xmlns:p14="http://schemas.microsoft.com/office/powerpoint/2010/main" val="355639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FF809C53-8F93-4170-AE0D-F39BB0F4D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55" y="6300014"/>
            <a:ext cx="1227411" cy="4294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E68F70-AAA8-4634-8D2B-899717EDC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33" y="-24204"/>
            <a:ext cx="5125540" cy="820289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Slope stability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2A3C145-A2D1-4AF4-84DE-6C66E4A55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819074"/>
              </p:ext>
            </p:extLst>
          </p:nvPr>
        </p:nvGraphicFramePr>
        <p:xfrm>
          <a:off x="511170" y="3091845"/>
          <a:ext cx="8121660" cy="228414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60821">
                  <a:extLst>
                    <a:ext uri="{9D8B030D-6E8A-4147-A177-3AD203B41FA5}">
                      <a16:colId xmlns:a16="http://schemas.microsoft.com/office/drawing/2014/main" val="468524098"/>
                    </a:ext>
                  </a:extLst>
                </a:gridCol>
                <a:gridCol w="2159541">
                  <a:extLst>
                    <a:ext uri="{9D8B030D-6E8A-4147-A177-3AD203B41FA5}">
                      <a16:colId xmlns:a16="http://schemas.microsoft.com/office/drawing/2014/main" val="111650169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088615500"/>
                    </a:ext>
                  </a:extLst>
                </a:gridCol>
                <a:gridCol w="1658098">
                  <a:extLst>
                    <a:ext uri="{9D8B030D-6E8A-4147-A177-3AD203B41FA5}">
                      <a16:colId xmlns:a16="http://schemas.microsoft.com/office/drawing/2014/main" val="3228032082"/>
                    </a:ext>
                  </a:extLst>
                </a:gridCol>
              </a:tblGrid>
              <a:tr h="59897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 vegetation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Optimal dispersion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Plantation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743692"/>
                  </a:ext>
                </a:extLst>
              </a:tr>
              <a:tr h="550445">
                <a:tc>
                  <a:txBody>
                    <a:bodyPr/>
                    <a:lstStyle/>
                    <a:p>
                      <a:r>
                        <a:rPr lang="en-US" sz="2400" i="0" dirty="0"/>
                        <a:t>n trees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14274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421987"/>
                  </a:ext>
                </a:extLst>
              </a:tr>
              <a:tr h="535764">
                <a:tc>
                  <a:txBody>
                    <a:bodyPr/>
                    <a:lstStyle/>
                    <a:p>
                      <a:r>
                        <a:rPr lang="en-US" sz="2400" i="0" dirty="0"/>
                        <a:t>Poplar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20.7 %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47.9 %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752992"/>
                  </a:ext>
                </a:extLst>
              </a:tr>
              <a:tr h="598970">
                <a:tc>
                  <a:txBody>
                    <a:bodyPr/>
                    <a:lstStyle/>
                    <a:p>
                      <a:r>
                        <a:rPr lang="en-US" sz="2400" i="0" dirty="0"/>
                        <a:t>Pine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11.6 %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29.7 %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61596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8C274D7-D5F2-4F85-9709-B58B9662ECE3}"/>
              </a:ext>
            </a:extLst>
          </p:cNvPr>
          <p:cNvSpPr txBox="1"/>
          <p:nvPr/>
        </p:nvSpPr>
        <p:spPr>
          <a:xfrm>
            <a:off x="5333204" y="2017675"/>
            <a:ext cx="38107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1.7 km</a:t>
            </a:r>
            <a:r>
              <a:rPr lang="en-US" baseline="30000" dirty="0"/>
              <a:t>2</a:t>
            </a:r>
            <a:r>
              <a:rPr lang="en-US" dirty="0"/>
              <a:t> of hill county in New Zealand</a:t>
            </a:r>
          </a:p>
          <a:p>
            <a:r>
              <a:rPr lang="en-US" sz="1400" dirty="0"/>
              <a:t>(Courtesy of OpenStreetMap)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4E68B8-3EF5-44AF-A050-31DF93FEF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281" y="286210"/>
            <a:ext cx="3190672" cy="157221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A687B5-2067-43F5-8193-A2004289C69E}"/>
              </a:ext>
            </a:extLst>
          </p:cNvPr>
          <p:cNvCxnSpPr>
            <a:cxnSpLocks/>
          </p:cNvCxnSpPr>
          <p:nvPr/>
        </p:nvCxnSpPr>
        <p:spPr>
          <a:xfrm flipV="1">
            <a:off x="8852170" y="321706"/>
            <a:ext cx="0" cy="4743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0C4C5B4-C6B8-4F50-9677-7C9FD1038C91}"/>
              </a:ext>
            </a:extLst>
          </p:cNvPr>
          <p:cNvSpPr txBox="1"/>
          <p:nvPr/>
        </p:nvSpPr>
        <p:spPr>
          <a:xfrm>
            <a:off x="388311" y="1580656"/>
            <a:ext cx="43296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SlideforMap</a:t>
            </a:r>
            <a:r>
              <a:rPr lang="en-US" dirty="0"/>
              <a:t> </a:t>
            </a:r>
          </a:p>
          <a:p>
            <a:r>
              <a:rPr lang="en-US" sz="1400" dirty="0"/>
              <a:t>(van Zadelhoff et al., 2022; in submission)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55C92-F536-4C1A-9426-70282CDA697E}"/>
              </a:ext>
            </a:extLst>
          </p:cNvPr>
          <p:cNvSpPr txBox="1"/>
          <p:nvPr/>
        </p:nvSpPr>
        <p:spPr>
          <a:xfrm>
            <a:off x="511169" y="5422183"/>
            <a:ext cx="8019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Modelled relative reduction of shallow landslides to the no vegetation scenario</a:t>
            </a:r>
          </a:p>
        </p:txBody>
      </p:sp>
    </p:spTree>
    <p:extLst>
      <p:ext uri="{BB962C8B-B14F-4D97-AF65-F5344CB8AC3E}">
        <p14:creationId xmlns:p14="http://schemas.microsoft.com/office/powerpoint/2010/main" val="222178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mountain&#10;&#10;Description automatically generated">
            <a:extLst>
              <a:ext uri="{FF2B5EF4-FFF2-40B4-BE49-F238E27FC236}">
                <a16:creationId xmlns:a16="http://schemas.microsoft.com/office/drawing/2014/main" id="{1F6F07DB-D008-478B-90A7-9BD0F5E9BE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3073"/>
            <a:ext cx="9144000" cy="4084655"/>
          </a:xfrm>
          <a:prstGeom prst="rect">
            <a:avLst/>
          </a:prstGeom>
        </p:spPr>
      </p:pic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FF809C53-8F93-4170-AE0D-F39BB0F4D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55" y="6300014"/>
            <a:ext cx="1227411" cy="4294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E68F70-AAA8-4634-8D2B-899717EDC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498" y="21609"/>
            <a:ext cx="5125540" cy="820289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7AC91-04CB-4AB2-BDBE-06FB13482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744" y="524180"/>
            <a:ext cx="8209209" cy="2462212"/>
          </a:xfrm>
        </p:spPr>
        <p:txBody>
          <a:bodyPr>
            <a:norm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quantitative approach optimizes decisions in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nature-based slope instability management </a:t>
            </a:r>
          </a:p>
          <a:p>
            <a:pPr algn="l"/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Tree species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Tree planting pattern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BC45C5-4434-43A9-AFF2-4309C72CB7E4}"/>
              </a:ext>
            </a:extLst>
          </p:cNvPr>
          <p:cNvSpPr txBox="1">
            <a:spLocks/>
          </p:cNvSpPr>
          <p:nvPr/>
        </p:nvSpPr>
        <p:spPr>
          <a:xfrm>
            <a:off x="437744" y="3818938"/>
            <a:ext cx="8093413" cy="27958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200" dirty="0"/>
          </a:p>
          <a:p>
            <a:pPr algn="l"/>
            <a:endParaRPr lang="en-US" sz="1200" dirty="0"/>
          </a:p>
          <a:p>
            <a:pPr algn="l"/>
            <a:r>
              <a:rPr lang="en-US" sz="1200" dirty="0"/>
              <a:t>Amishev, D., Basher, L., Phillips, C., Hill, S., Marden, M., Bloomberg, M., &amp; Moore, J. (2013). New Forest Management Approaches to Steep Hills (Vol. 7). Retrieved from http://www.mpi.govt.nz/news-resources/publications.aspx</a:t>
            </a:r>
          </a:p>
          <a:p>
            <a:pPr algn="l"/>
            <a:endParaRPr lang="en-US" sz="1200" dirty="0"/>
          </a:p>
          <a:p>
            <a:pPr algn="l"/>
            <a:r>
              <a:rPr lang="en-US" sz="1200" dirty="0"/>
              <a:t>Gehring, E., </a:t>
            </a:r>
            <a:r>
              <a:rPr lang="en-US" sz="1200" dirty="0" err="1"/>
              <a:t>Conedera</a:t>
            </a:r>
            <a:r>
              <a:rPr lang="en-US" sz="1200" dirty="0"/>
              <a:t>, M., </a:t>
            </a:r>
            <a:r>
              <a:rPr lang="en-US" sz="1200" dirty="0" err="1"/>
              <a:t>Maringer</a:t>
            </a:r>
            <a:r>
              <a:rPr lang="en-US" sz="1200" dirty="0"/>
              <a:t>, J., </a:t>
            </a:r>
            <a:r>
              <a:rPr lang="en-US" sz="1200" dirty="0" err="1"/>
              <a:t>Giadrossich</a:t>
            </a:r>
            <a:r>
              <a:rPr lang="en-US" sz="1200" dirty="0"/>
              <a:t>, F., </a:t>
            </a:r>
            <a:r>
              <a:rPr lang="en-US" sz="1200" dirty="0" err="1"/>
              <a:t>Guastini</a:t>
            </a:r>
            <a:r>
              <a:rPr lang="en-US" sz="1200" dirty="0"/>
              <a:t>, E., &amp; Schwarz, M. (2019). Shallow landslide disposition in burnt European beech (Fagus sylvatica L.) forests. Scientific Reports, 9(1), 1–11. </a:t>
            </a:r>
            <a:r>
              <a:rPr lang="en-US" sz="1200" dirty="0">
                <a:hlinkClick r:id="rId5"/>
              </a:rPr>
              <a:t>https://doi.org/10.1038/s41598-019-45073-7</a:t>
            </a:r>
            <a:endParaRPr lang="en-US" sz="1200" dirty="0"/>
          </a:p>
          <a:p>
            <a:pPr algn="l"/>
            <a:endParaRPr lang="en-US" sz="1200" dirty="0"/>
          </a:p>
          <a:p>
            <a:pPr algn="l"/>
            <a:r>
              <a:rPr lang="en-US" sz="1200" dirty="0" err="1"/>
              <a:t>Giadrossich</a:t>
            </a:r>
            <a:r>
              <a:rPr lang="en-US" sz="1200" dirty="0"/>
              <a:t>, F., Schwarz, M., Marden, M., </a:t>
            </a:r>
            <a:r>
              <a:rPr lang="en-US" sz="1200" dirty="0" err="1"/>
              <a:t>Marrosu</a:t>
            </a:r>
            <a:r>
              <a:rPr lang="en-US" sz="1200" dirty="0"/>
              <a:t>, R., &amp; Phillips, C. (2020). Minimum representative root distribution sampling for calculating slope stability in </a:t>
            </a:r>
            <a:r>
              <a:rPr lang="en-US" sz="1200" dirty="0" err="1"/>
              <a:t>pinus</a:t>
            </a:r>
            <a:r>
              <a:rPr lang="en-US" sz="1200" dirty="0"/>
              <a:t> radiata </a:t>
            </a:r>
            <a:r>
              <a:rPr lang="en-US" sz="1200" dirty="0" err="1"/>
              <a:t>d.Don</a:t>
            </a:r>
            <a:r>
              <a:rPr lang="en-US" sz="1200" dirty="0"/>
              <a:t> plantations in New Zealand. New Zealand Journal of Forestry Science, 50, 1–12. </a:t>
            </a:r>
            <a:r>
              <a:rPr lang="en-US" sz="1200" dirty="0">
                <a:hlinkClick r:id="rId6"/>
              </a:rPr>
              <a:t>https://doi.org/10.33494/nzjfs502020x68x</a:t>
            </a:r>
            <a:endParaRPr lang="en-US" sz="1200" dirty="0"/>
          </a:p>
          <a:p>
            <a:pPr algn="l"/>
            <a:endParaRPr lang="en-US" sz="1200" dirty="0"/>
          </a:p>
          <a:p>
            <a:pPr algn="l"/>
            <a:r>
              <a:rPr lang="en-US" sz="1200" dirty="0" err="1"/>
              <a:t>Hölbling</a:t>
            </a:r>
            <a:r>
              <a:rPr lang="en-US" sz="1200" dirty="0"/>
              <a:t>, D., Betts, H., Spiekermann, R., &amp; Phillips, C. (2016). Identifying </a:t>
            </a:r>
            <a:r>
              <a:rPr lang="en-US" sz="1200" dirty="0" err="1"/>
              <a:t>spatio</a:t>
            </a:r>
            <a:r>
              <a:rPr lang="en-US" sz="1200" dirty="0"/>
              <a:t>-temporal landslide hotspots on North Island, New Zealand, by analyzing historical and recent aerial photography. Geosciences (Switzerland), 6(4), 1–15. https://doi.org/10.3390/geosciences6040048</a:t>
            </a:r>
          </a:p>
          <a:p>
            <a:pPr algn="l"/>
            <a:endParaRPr lang="en-US" sz="1200" dirty="0"/>
          </a:p>
          <a:p>
            <a:pPr algn="l"/>
            <a:r>
              <a:rPr lang="en-US" sz="1200" dirty="0"/>
              <a:t>van Zadelhoff, F. B., Albaba, A., Cohen, D., Phillips, C., Schaefli, B., Dorren, L. K. A., &amp; Schwarz, M. (2021). Introducing SlideforMap; a probabilistic finite slope approach for modelling shallow landslide probability in forested situations. </a:t>
            </a:r>
            <a:r>
              <a:rPr lang="en-US" sz="1200" i="1" dirty="0"/>
              <a:t>Natural Hazards and Earth System Sciences Discussions</a:t>
            </a:r>
            <a:r>
              <a:rPr lang="en-US" sz="1200" dirty="0"/>
              <a:t>, 1-33.</a:t>
            </a:r>
          </a:p>
          <a:p>
            <a:pPr algn="l"/>
            <a:endParaRPr lang="en-US" sz="1200" dirty="0"/>
          </a:p>
          <a:p>
            <a:pPr algn="l"/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51DC6CB-B788-4C40-9006-BA81E4029D2B}"/>
              </a:ext>
            </a:extLst>
          </p:cNvPr>
          <p:cNvSpPr txBox="1">
            <a:spLocks/>
          </p:cNvSpPr>
          <p:nvPr/>
        </p:nvSpPr>
        <p:spPr>
          <a:xfrm>
            <a:off x="409498" y="3155874"/>
            <a:ext cx="5125540" cy="8202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109308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662</Words>
  <Application>Microsoft Office PowerPoint</Application>
  <PresentationFormat>On-screen Show (4:3)</PresentationFormat>
  <Paragraphs>88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Vegetation</vt:lpstr>
      <vt:lpstr>Fieldwork </vt:lpstr>
      <vt:lpstr>Parametrization</vt:lpstr>
      <vt:lpstr>Slope stability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Zadelhoff Feiko Bernard</dc:creator>
  <cp:lastModifiedBy>Feiko van Zadelhoff</cp:lastModifiedBy>
  <cp:revision>228</cp:revision>
  <dcterms:created xsi:type="dcterms:W3CDTF">2019-10-29T08:17:25Z</dcterms:created>
  <dcterms:modified xsi:type="dcterms:W3CDTF">2022-05-22T19:22:58Z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eb5799-d0fd-4e27-b9df-61ef8d68c68c_Enabled">
    <vt:lpwstr>True</vt:lpwstr>
  </property>
  <property fmtid="{D5CDD505-2E9C-101B-9397-08002B2CF9AE}" pid="3" name="MSIP_Label_89eb5799-d0fd-4e27-b9df-61ef8d68c68c_SiteId">
    <vt:lpwstr>d6a1cf8c-768e-4187-a738-b6e50c4deb4a</vt:lpwstr>
  </property>
  <property fmtid="{D5CDD505-2E9C-101B-9397-08002B2CF9AE}" pid="4" name="MSIP_Label_89eb5799-d0fd-4e27-b9df-61ef8d68c68c_SetDate">
    <vt:lpwstr>2019-10-29T08:17:30.3375176Z</vt:lpwstr>
  </property>
  <property fmtid="{D5CDD505-2E9C-101B-9397-08002B2CF9AE}" pid="5" name="MSIP_Label_89eb5799-d0fd-4e27-b9df-61ef8d68c68c_Name">
    <vt:lpwstr>Non-confidential</vt:lpwstr>
  </property>
  <property fmtid="{D5CDD505-2E9C-101B-9397-08002B2CF9AE}" pid="6" name="MSIP_Label_89eb5799-d0fd-4e27-b9df-61ef8d68c68c_ActionId">
    <vt:lpwstr>cc0fdc8d-fd02-44ce-97d6-b4c680e69994</vt:lpwstr>
  </property>
  <property fmtid="{D5CDD505-2E9C-101B-9397-08002B2CF9AE}" pid="7" name="MSIP_Label_89eb5799-d0fd-4e27-b9df-61ef8d68c68c_Extended_MSFT_Method">
    <vt:lpwstr>Manual</vt:lpwstr>
  </property>
  <property fmtid="{D5CDD505-2E9C-101B-9397-08002B2CF9AE}" pid="8" name="Sensitivity">
    <vt:lpwstr>Non-confidential</vt:lpwstr>
  </property>
</Properties>
</file>