
<file path=[Content_Types].xml><?xml version="1.0" encoding="utf-8"?>
<Types xmlns="http://schemas.openxmlformats.org/package/2006/content-types">
  <Default Extension="png" ContentType="image/png"/>
  <Default Extension="jfif" ContentType="image/jpeg"/>
  <Default Extension="bin" ContentType="application/vnd.openxmlformats-officedocument.oleObject"/>
  <Default Extension="jpeg" ContentType="image/jpeg"/>
  <Default Extension="wmf" ContentType="image/x-wmf"/>
  <Default Extension="emf" ContentType="image/x-emf"/>
  <Default Extension="rels" ContentType="application/vnd.openxmlformats-package.relationships+xml"/>
  <Default Extension="xml" ContentType="application/xml"/>
  <Default Extension="vml" ContentType="application/vnd.openxmlformats-officedocument.vmlDrawing"/>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2"/>
  </p:notesMasterIdLst>
  <p:sldIdLst>
    <p:sldId id="256" r:id="rId2"/>
    <p:sldId id="260" r:id="rId3"/>
    <p:sldId id="257" r:id="rId4"/>
    <p:sldId id="268" r:id="rId5"/>
    <p:sldId id="267" r:id="rId6"/>
    <p:sldId id="286" r:id="rId7"/>
    <p:sldId id="287" r:id="rId8"/>
    <p:sldId id="275" r:id="rId9"/>
    <p:sldId id="282" r:id="rId10"/>
    <p:sldId id="288" r:id="rId11"/>
    <p:sldId id="289" r:id="rId12"/>
    <p:sldId id="259" r:id="rId13"/>
    <p:sldId id="284" r:id="rId14"/>
    <p:sldId id="269" r:id="rId15"/>
    <p:sldId id="419" r:id="rId16"/>
    <p:sldId id="421" r:id="rId17"/>
    <p:sldId id="422" r:id="rId18"/>
    <p:sldId id="424" r:id="rId19"/>
    <p:sldId id="263" r:id="rId20"/>
    <p:sldId id="264" r:id="rId21"/>
    <p:sldId id="265" r:id="rId22"/>
    <p:sldId id="266" r:id="rId23"/>
    <p:sldId id="426" r:id="rId24"/>
    <p:sldId id="270" r:id="rId25"/>
    <p:sldId id="272" r:id="rId26"/>
    <p:sldId id="273" r:id="rId27"/>
    <p:sldId id="425" r:id="rId28"/>
    <p:sldId id="277" r:id="rId29"/>
    <p:sldId id="280" r:id="rId30"/>
    <p:sldId id="281" r:id="rId3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a:tblStyle styleId="{93296810-A885-4BE3-A3E7-6D5BEEA58F35}" styleName="Stile medio 2 - Colore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5C22544A-7EE6-4342-B048-85BDC9FD1C3A}" styleName="Stile medio 2 - Colore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0000" autoAdjust="0"/>
    <p:restoredTop sz="94153" autoAdjust="0"/>
  </p:normalViewPr>
  <p:slideViewPr>
    <p:cSldViewPr snapToGrid="0">
      <p:cViewPr varScale="1">
        <p:scale>
          <a:sx n="96" d="100"/>
          <a:sy n="96" d="100"/>
        </p:scale>
        <p:origin x="-84" y="-474"/>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 Id="rId8" Type="http://schemas.openxmlformats.org/officeDocument/2006/relationships/slide" Target="slides/slide7.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9.wmf"/></Relationships>
</file>

<file path=ppt/drawings/_rels/vmlDrawing2.vml.rels><?xml version="1.0" encoding="UTF-8" standalone="yes"?>
<Relationships xmlns="http://schemas.openxmlformats.org/package/2006/relationships"><Relationship Id="rId3" Type="http://schemas.openxmlformats.org/officeDocument/2006/relationships/image" Target="../media/image37.wmf"/><Relationship Id="rId2" Type="http://schemas.openxmlformats.org/officeDocument/2006/relationships/image" Target="../media/image36.wmf"/><Relationship Id="rId1" Type="http://schemas.openxmlformats.org/officeDocument/2006/relationships/image" Target="../media/image35.wmf"/><Relationship Id="rId5" Type="http://schemas.openxmlformats.org/officeDocument/2006/relationships/image" Target="../media/image39.wmf"/><Relationship Id="rId4" Type="http://schemas.openxmlformats.org/officeDocument/2006/relationships/image" Target="../media/image38.wmf"/></Relationships>
</file>

<file path=ppt/drawings/_rels/vmlDrawing3.vml.rels><?xml version="1.0" encoding="UTF-8" standalone="yes"?>
<Relationships xmlns="http://schemas.openxmlformats.org/package/2006/relationships"><Relationship Id="rId2" Type="http://schemas.openxmlformats.org/officeDocument/2006/relationships/image" Target="../media/image42.wmf"/><Relationship Id="rId1" Type="http://schemas.openxmlformats.org/officeDocument/2006/relationships/image" Target="../media/image41.wmf"/></Relationships>
</file>

<file path=ppt/drawings/_rels/vmlDrawing4.vml.rels><?xml version="1.0" encoding="UTF-8" standalone="yes"?>
<Relationships xmlns="http://schemas.openxmlformats.org/package/2006/relationships"><Relationship Id="rId2" Type="http://schemas.openxmlformats.org/officeDocument/2006/relationships/image" Target="../media/image42.wmf"/><Relationship Id="rId1" Type="http://schemas.openxmlformats.org/officeDocument/2006/relationships/image" Target="../media/image41.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Segnaposto dat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808190C-98F7-4AC4-BF4D-60EF4C83D496}" type="datetimeFigureOut">
              <a:rPr lang="en-GB" smtClean="0"/>
              <a:t>27/05/2022</a:t>
            </a:fld>
            <a:endParaRPr lang="en-GB"/>
          </a:p>
        </p:txBody>
      </p:sp>
      <p:sp>
        <p:nvSpPr>
          <p:cNvPr id="4" name="Segnaposto immagin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Segnaposto note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endParaRPr lang="en-GB"/>
          </a:p>
        </p:txBody>
      </p:sp>
      <p:sp>
        <p:nvSpPr>
          <p:cNvPr id="6" name="Segnaposto piè di pa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egnaposto numero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4250753-E071-4A8C-BDED-5687E49D1E47}" type="slidenum">
              <a:rPr lang="en-GB" smtClean="0"/>
              <a:t>‹N›</a:t>
            </a:fld>
            <a:endParaRPr lang="en-GB"/>
          </a:p>
        </p:txBody>
      </p:sp>
    </p:spTree>
    <p:extLst>
      <p:ext uri="{BB962C8B-B14F-4D97-AF65-F5344CB8AC3E}">
        <p14:creationId xmlns:p14="http://schemas.microsoft.com/office/powerpoint/2010/main" val="258949607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it-IT" dirty="0"/>
              <a:t>Per ogni </a:t>
            </a:r>
            <a:r>
              <a:rPr lang="it-IT" dirty="0" err="1"/>
              <a:t>layer</a:t>
            </a:r>
            <a:r>
              <a:rPr lang="it-IT" dirty="0"/>
              <a:t> facciamo confronto tra osservato e modellato</a:t>
            </a:r>
            <a:endParaRPr lang="en-GB" dirty="0"/>
          </a:p>
        </p:txBody>
      </p:sp>
      <p:sp>
        <p:nvSpPr>
          <p:cNvPr id="4" name="Segnaposto numero diapositiva 3"/>
          <p:cNvSpPr>
            <a:spLocks noGrp="1"/>
          </p:cNvSpPr>
          <p:nvPr>
            <p:ph type="sldNum" sz="quarter" idx="10"/>
          </p:nvPr>
        </p:nvSpPr>
        <p:spPr/>
        <p:txBody>
          <a:bodyPr/>
          <a:lstStyle/>
          <a:p>
            <a:fld id="{24250753-E071-4A8C-BDED-5687E49D1E47}" type="slidenum">
              <a:rPr lang="en-GB" smtClean="0"/>
              <a:t>5</a:t>
            </a:fld>
            <a:endParaRPr lang="en-GB"/>
          </a:p>
        </p:txBody>
      </p:sp>
    </p:spTree>
    <p:extLst>
      <p:ext uri="{BB962C8B-B14F-4D97-AF65-F5344CB8AC3E}">
        <p14:creationId xmlns:p14="http://schemas.microsoft.com/office/powerpoint/2010/main" val="320716976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슬라이드 이미지 개체 틀 1"/>
          <p:cNvSpPr>
            <a:spLocks noGrp="1" noRot="1" noChangeAspect="1" noTextEdit="1"/>
          </p:cNvSpPr>
          <p:nvPr>
            <p:ph type="sldImg"/>
          </p:nvPr>
        </p:nvSpPr>
        <p:spPr>
          <a:ln/>
        </p:spPr>
      </p:sp>
      <p:sp>
        <p:nvSpPr>
          <p:cNvPr id="12291" name="슬라이드 노트 개체 틀 2"/>
          <p:cNvSpPr>
            <a:spLocks noGrp="1"/>
          </p:cNvSpPr>
          <p:nvPr>
            <p:ph type="body" idx="1"/>
          </p:nvPr>
        </p:nvSpPr>
        <p:spPr>
          <a:xfrm>
            <a:off x="685800" y="4343400"/>
            <a:ext cx="5486400" cy="358616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en-US" altLang="ko-KR" sz="2400" baseline="30000" dirty="0">
              <a:latin typeface="굴림" charset="0"/>
              <a:ea typeface="굴림" charset="0"/>
              <a:cs typeface="굴림" charset="0"/>
            </a:endParaRPr>
          </a:p>
        </p:txBody>
      </p:sp>
      <p:sp>
        <p:nvSpPr>
          <p:cNvPr id="12292" name="슬라이드 번호 개체 틀 3"/>
          <p:cNvSpPr txBox="1">
            <a:spLocks noGrp="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sz="2400" baseline="30000">
                <a:solidFill>
                  <a:schemeClr val="tx1"/>
                </a:solidFill>
                <a:latin typeface="Times" charset="0"/>
                <a:ea typeface="MS PGothic" charset="0"/>
                <a:cs typeface="MS PGothic" charset="0"/>
              </a:defRPr>
            </a:lvl1pPr>
            <a:lvl2pPr marL="37931725" indent="-37474525">
              <a:defRPr sz="2400" baseline="30000">
                <a:solidFill>
                  <a:schemeClr val="tx1"/>
                </a:solidFill>
                <a:latin typeface="Times" charset="0"/>
                <a:ea typeface="MS PGothic" charset="0"/>
                <a:cs typeface="MS PGothic" charset="0"/>
              </a:defRPr>
            </a:lvl2pPr>
            <a:lvl3pPr>
              <a:defRPr sz="2400" baseline="30000">
                <a:solidFill>
                  <a:schemeClr val="tx1"/>
                </a:solidFill>
                <a:latin typeface="Times" charset="0"/>
                <a:ea typeface="MS PGothic" charset="0"/>
                <a:cs typeface="MS PGothic" charset="0"/>
              </a:defRPr>
            </a:lvl3pPr>
            <a:lvl4pPr>
              <a:defRPr sz="2400" baseline="30000">
                <a:solidFill>
                  <a:schemeClr val="tx1"/>
                </a:solidFill>
                <a:latin typeface="Times" charset="0"/>
                <a:ea typeface="MS PGothic" charset="0"/>
                <a:cs typeface="MS PGothic" charset="0"/>
              </a:defRPr>
            </a:lvl4pPr>
            <a:lvl5pPr>
              <a:defRPr sz="2400" baseline="30000">
                <a:solidFill>
                  <a:schemeClr val="tx1"/>
                </a:solidFill>
                <a:latin typeface="Times" charset="0"/>
                <a:ea typeface="MS PGothic" charset="0"/>
                <a:cs typeface="MS PGothic" charset="0"/>
              </a:defRPr>
            </a:lvl5pPr>
            <a:lvl6pPr marL="457200" eaLnBrk="0" fontAlgn="base" hangingPunct="0">
              <a:spcBef>
                <a:spcPct val="0"/>
              </a:spcBef>
              <a:spcAft>
                <a:spcPct val="0"/>
              </a:spcAft>
              <a:defRPr sz="2400" baseline="30000">
                <a:solidFill>
                  <a:schemeClr val="tx1"/>
                </a:solidFill>
                <a:latin typeface="Times" charset="0"/>
                <a:ea typeface="MS PGothic" charset="0"/>
                <a:cs typeface="MS PGothic" charset="0"/>
              </a:defRPr>
            </a:lvl6pPr>
            <a:lvl7pPr marL="914400" eaLnBrk="0" fontAlgn="base" hangingPunct="0">
              <a:spcBef>
                <a:spcPct val="0"/>
              </a:spcBef>
              <a:spcAft>
                <a:spcPct val="0"/>
              </a:spcAft>
              <a:defRPr sz="2400" baseline="30000">
                <a:solidFill>
                  <a:schemeClr val="tx1"/>
                </a:solidFill>
                <a:latin typeface="Times" charset="0"/>
                <a:ea typeface="MS PGothic" charset="0"/>
                <a:cs typeface="MS PGothic" charset="0"/>
              </a:defRPr>
            </a:lvl7pPr>
            <a:lvl8pPr marL="1371600" eaLnBrk="0" fontAlgn="base" hangingPunct="0">
              <a:spcBef>
                <a:spcPct val="0"/>
              </a:spcBef>
              <a:spcAft>
                <a:spcPct val="0"/>
              </a:spcAft>
              <a:defRPr sz="2400" baseline="30000">
                <a:solidFill>
                  <a:schemeClr val="tx1"/>
                </a:solidFill>
                <a:latin typeface="Times" charset="0"/>
                <a:ea typeface="MS PGothic" charset="0"/>
                <a:cs typeface="MS PGothic" charset="0"/>
              </a:defRPr>
            </a:lvl8pPr>
            <a:lvl9pPr marL="1828800" eaLnBrk="0" fontAlgn="base" hangingPunct="0">
              <a:spcBef>
                <a:spcPct val="0"/>
              </a:spcBef>
              <a:spcAft>
                <a:spcPct val="0"/>
              </a:spcAft>
              <a:defRPr sz="2400" baseline="30000">
                <a:solidFill>
                  <a:schemeClr val="tx1"/>
                </a:solidFill>
                <a:latin typeface="Times" charset="0"/>
                <a:ea typeface="MS PGothic" charset="0"/>
                <a:cs typeface="MS PGothic" charset="0"/>
              </a:defRPr>
            </a:lvl9pPr>
          </a:lstStyle>
          <a:p>
            <a:pPr algn="r" eaLnBrk="1" latinLnBrk="1" hangingPunct="1"/>
            <a:fld id="{29D6B47D-9547-6D44-8882-8BBEFE67C1A2}" type="slidenum">
              <a:rPr kumimoji="1" lang="en-US" altLang="ko-KR" sz="1200" b="0">
                <a:latin typeface="굴림" charset="0"/>
                <a:ea typeface="굴림" charset="0"/>
                <a:cs typeface="굴림" charset="0"/>
              </a:rPr>
              <a:pPr algn="r" eaLnBrk="1" latinLnBrk="1" hangingPunct="1"/>
              <a:t>14</a:t>
            </a:fld>
            <a:endParaRPr kumimoji="1" lang="en-US" altLang="ko-KR" sz="1200" b="0">
              <a:latin typeface="굴림" charset="0"/>
              <a:ea typeface="굴림" charset="0"/>
              <a:cs typeface="굴림" charset="0"/>
            </a:endParaRPr>
          </a:p>
        </p:txBody>
      </p:sp>
    </p:spTree>
    <p:extLst>
      <p:ext uri="{BB962C8B-B14F-4D97-AF65-F5344CB8AC3E}">
        <p14:creationId xmlns:p14="http://schemas.microsoft.com/office/powerpoint/2010/main" val="329997277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it-IT" dirty="0"/>
              <a:t>Per ogni </a:t>
            </a:r>
            <a:r>
              <a:rPr lang="it-IT" dirty="0" err="1"/>
              <a:t>layer</a:t>
            </a:r>
            <a:r>
              <a:rPr lang="it-IT" dirty="0"/>
              <a:t> facciamo confronto tra osservato e modellato</a:t>
            </a:r>
            <a:endParaRPr lang="en-GB" dirty="0"/>
          </a:p>
        </p:txBody>
      </p:sp>
      <p:sp>
        <p:nvSpPr>
          <p:cNvPr id="4" name="Segnaposto numero diapositiva 3"/>
          <p:cNvSpPr>
            <a:spLocks noGrp="1"/>
          </p:cNvSpPr>
          <p:nvPr>
            <p:ph type="sldNum" sz="quarter" idx="10"/>
          </p:nvPr>
        </p:nvSpPr>
        <p:spPr/>
        <p:txBody>
          <a:bodyPr/>
          <a:lstStyle/>
          <a:p>
            <a:fld id="{24250753-E071-4A8C-BDED-5687E49D1E47}" type="slidenum">
              <a:rPr lang="en-GB" smtClean="0"/>
              <a:t>23</a:t>
            </a:fld>
            <a:endParaRPr lang="en-GB"/>
          </a:p>
        </p:txBody>
      </p:sp>
    </p:spTree>
    <p:extLst>
      <p:ext uri="{BB962C8B-B14F-4D97-AF65-F5344CB8AC3E}">
        <p14:creationId xmlns:p14="http://schemas.microsoft.com/office/powerpoint/2010/main" val="320716976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baseline="30000">
                <a:solidFill>
                  <a:schemeClr val="tx1"/>
                </a:solidFill>
                <a:latin typeface="Times" charset="0"/>
                <a:ea typeface="MS PGothic" charset="0"/>
                <a:cs typeface="MS PGothic" charset="0"/>
              </a:defRPr>
            </a:lvl1pPr>
            <a:lvl2pPr marL="37931725" indent="-37474525">
              <a:defRPr sz="2400" baseline="30000">
                <a:solidFill>
                  <a:schemeClr val="tx1"/>
                </a:solidFill>
                <a:latin typeface="Times" charset="0"/>
                <a:ea typeface="MS PGothic" charset="0"/>
                <a:cs typeface="MS PGothic" charset="0"/>
              </a:defRPr>
            </a:lvl2pPr>
            <a:lvl3pPr>
              <a:defRPr sz="2400" baseline="30000">
                <a:solidFill>
                  <a:schemeClr val="tx1"/>
                </a:solidFill>
                <a:latin typeface="Times" charset="0"/>
                <a:ea typeface="MS PGothic" charset="0"/>
                <a:cs typeface="MS PGothic" charset="0"/>
              </a:defRPr>
            </a:lvl3pPr>
            <a:lvl4pPr>
              <a:defRPr sz="2400" baseline="30000">
                <a:solidFill>
                  <a:schemeClr val="tx1"/>
                </a:solidFill>
                <a:latin typeface="Times" charset="0"/>
                <a:ea typeface="MS PGothic" charset="0"/>
                <a:cs typeface="MS PGothic" charset="0"/>
              </a:defRPr>
            </a:lvl4pPr>
            <a:lvl5pPr>
              <a:defRPr sz="2400" baseline="30000">
                <a:solidFill>
                  <a:schemeClr val="tx1"/>
                </a:solidFill>
                <a:latin typeface="Times" charset="0"/>
                <a:ea typeface="MS PGothic" charset="0"/>
                <a:cs typeface="MS PGothic" charset="0"/>
              </a:defRPr>
            </a:lvl5pPr>
            <a:lvl6pPr marL="457200" eaLnBrk="0" fontAlgn="base" hangingPunct="0">
              <a:spcBef>
                <a:spcPct val="0"/>
              </a:spcBef>
              <a:spcAft>
                <a:spcPct val="0"/>
              </a:spcAft>
              <a:defRPr sz="2400" baseline="30000">
                <a:solidFill>
                  <a:schemeClr val="tx1"/>
                </a:solidFill>
                <a:latin typeface="Times" charset="0"/>
                <a:ea typeface="MS PGothic" charset="0"/>
                <a:cs typeface="MS PGothic" charset="0"/>
              </a:defRPr>
            </a:lvl6pPr>
            <a:lvl7pPr marL="914400" eaLnBrk="0" fontAlgn="base" hangingPunct="0">
              <a:spcBef>
                <a:spcPct val="0"/>
              </a:spcBef>
              <a:spcAft>
                <a:spcPct val="0"/>
              </a:spcAft>
              <a:defRPr sz="2400" baseline="30000">
                <a:solidFill>
                  <a:schemeClr val="tx1"/>
                </a:solidFill>
                <a:latin typeface="Times" charset="0"/>
                <a:ea typeface="MS PGothic" charset="0"/>
                <a:cs typeface="MS PGothic" charset="0"/>
              </a:defRPr>
            </a:lvl7pPr>
            <a:lvl8pPr marL="1371600" eaLnBrk="0" fontAlgn="base" hangingPunct="0">
              <a:spcBef>
                <a:spcPct val="0"/>
              </a:spcBef>
              <a:spcAft>
                <a:spcPct val="0"/>
              </a:spcAft>
              <a:defRPr sz="2400" baseline="30000">
                <a:solidFill>
                  <a:schemeClr val="tx1"/>
                </a:solidFill>
                <a:latin typeface="Times" charset="0"/>
                <a:ea typeface="MS PGothic" charset="0"/>
                <a:cs typeface="MS PGothic" charset="0"/>
              </a:defRPr>
            </a:lvl8pPr>
            <a:lvl9pPr marL="1828800" eaLnBrk="0" fontAlgn="base" hangingPunct="0">
              <a:spcBef>
                <a:spcPct val="0"/>
              </a:spcBef>
              <a:spcAft>
                <a:spcPct val="0"/>
              </a:spcAft>
              <a:defRPr sz="2400" baseline="30000">
                <a:solidFill>
                  <a:schemeClr val="tx1"/>
                </a:solidFill>
                <a:latin typeface="Times" charset="0"/>
                <a:ea typeface="MS PGothic" charset="0"/>
                <a:cs typeface="MS PGothic" charset="0"/>
              </a:defRPr>
            </a:lvl9pPr>
          </a:lstStyle>
          <a:p>
            <a:fld id="{E2C7FF95-37AF-8E47-875D-8E708ABC1996}" type="slidenum">
              <a:rPr lang="en-US" altLang="ko-KR" sz="1200" baseline="0"/>
              <a:pPr/>
              <a:t>24</a:t>
            </a:fld>
            <a:endParaRPr lang="en-US" altLang="ko-KR" sz="1200" baseline="0"/>
          </a:p>
        </p:txBody>
      </p:sp>
      <p:sp>
        <p:nvSpPr>
          <p:cNvPr id="14339" name="Rectangle 2"/>
          <p:cNvSpPr>
            <a:spLocks noGrp="1" noRot="1" noChangeAspect="1" noChangeArrowheads="1" noTextEdit="1"/>
          </p:cNvSpPr>
          <p:nvPr>
            <p:ph type="sldImg"/>
          </p:nvPr>
        </p:nvSpPr>
        <p:spPr>
          <a:ln/>
        </p:spPr>
      </p:sp>
      <p:sp>
        <p:nvSpPr>
          <p:cNvPr id="1434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pPr eaLnBrk="1" hangingPunct="1">
              <a:spcBef>
                <a:spcPct val="0"/>
              </a:spcBef>
            </a:pPr>
            <a:endParaRPr lang="ko-KR" altLang="en-US" sz="2400" baseline="30000">
              <a:latin typeface="굴림" charset="0"/>
              <a:ea typeface="굴림" charset="0"/>
              <a:cs typeface="굴림" charset="0"/>
            </a:endParaRPr>
          </a:p>
        </p:txBody>
      </p:sp>
    </p:spTree>
    <p:extLst>
      <p:ext uri="{BB962C8B-B14F-4D97-AF65-F5344CB8AC3E}">
        <p14:creationId xmlns:p14="http://schemas.microsoft.com/office/powerpoint/2010/main" val="68845270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731F4F6-4C82-415F-AE72-A4D1587FBD7F}" type="slidenum">
              <a:rPr lang="it-IT" altLang="it-IT"/>
              <a:pPr/>
              <a:t>26</a:t>
            </a:fld>
            <a:endParaRPr lang="it-IT" altLang="it-IT"/>
          </a:p>
        </p:txBody>
      </p:sp>
      <p:sp>
        <p:nvSpPr>
          <p:cNvPr id="149506" name="Rectangle 2"/>
          <p:cNvSpPr>
            <a:spLocks noGrp="1" noRot="1" noChangeAspect="1" noChangeArrowheads="1" noTextEdit="1"/>
          </p:cNvSpPr>
          <p:nvPr>
            <p:ph type="sldImg"/>
          </p:nvPr>
        </p:nvSpPr>
        <p:spPr>
          <a:xfrm>
            <a:off x="381000" y="685800"/>
            <a:ext cx="6096000" cy="3429000"/>
          </a:xfrm>
          <a:ln/>
        </p:spPr>
      </p:sp>
      <p:sp>
        <p:nvSpPr>
          <p:cNvPr id="149507" name="Rectangle 3"/>
          <p:cNvSpPr>
            <a:spLocks noGrp="1" noChangeArrowheads="1"/>
          </p:cNvSpPr>
          <p:nvPr>
            <p:ph type="body" idx="1"/>
          </p:nvPr>
        </p:nvSpPr>
        <p:spPr>
          <a:xfrm>
            <a:off x="915525" y="4342939"/>
            <a:ext cx="5026951" cy="4114587"/>
          </a:xfrm>
        </p:spPr>
        <p:txBody>
          <a:bodyPr/>
          <a:lstStyle/>
          <a:p>
            <a:endParaRPr lang="it-IT" altLang="it-IT"/>
          </a:p>
        </p:txBody>
      </p:sp>
    </p:spTree>
    <p:extLst>
      <p:ext uri="{BB962C8B-B14F-4D97-AF65-F5344CB8AC3E}">
        <p14:creationId xmlns:p14="http://schemas.microsoft.com/office/powerpoint/2010/main" val="25937944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p:cNvSpPr>
            <a:spLocks noGrp="1"/>
          </p:cNvSpPr>
          <p:nvPr>
            <p:ph type="ctrTitle"/>
          </p:nvPr>
        </p:nvSpPr>
        <p:spPr>
          <a:xfrm>
            <a:off x="1524000" y="1122363"/>
            <a:ext cx="9144000" cy="2387600"/>
          </a:xfrm>
        </p:spPr>
        <p:txBody>
          <a:bodyPr anchor="b"/>
          <a:lstStyle>
            <a:lvl1pPr algn="ctr">
              <a:defRPr sz="6000"/>
            </a:lvl1pPr>
          </a:lstStyle>
          <a:p>
            <a:r>
              <a:rPr lang="it-IT"/>
              <a:t>Fare clic per modificare lo stile del titolo</a:t>
            </a:r>
            <a:endParaRPr lang="en-GB"/>
          </a:p>
        </p:txBody>
      </p:sp>
      <p:sp>
        <p:nvSpPr>
          <p:cNvPr id="3" name="Sottotitolo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it-IT"/>
              <a:t>Fare clic per modificare lo stile del sottotitolo dello schema</a:t>
            </a:r>
            <a:endParaRPr lang="en-GB"/>
          </a:p>
        </p:txBody>
      </p:sp>
      <p:sp>
        <p:nvSpPr>
          <p:cNvPr id="4" name="Segnaposto data 3"/>
          <p:cNvSpPr>
            <a:spLocks noGrp="1"/>
          </p:cNvSpPr>
          <p:nvPr>
            <p:ph type="dt" sz="half" idx="10"/>
          </p:nvPr>
        </p:nvSpPr>
        <p:spPr/>
        <p:txBody>
          <a:bodyPr/>
          <a:lstStyle/>
          <a:p>
            <a:fld id="{898F9285-AB73-4FCE-AA49-86F3CFBA3537}" type="datetimeFigureOut">
              <a:rPr lang="en-GB" smtClean="0"/>
              <a:t>27/05/2022</a:t>
            </a:fld>
            <a:endParaRPr lang="en-GB"/>
          </a:p>
        </p:txBody>
      </p:sp>
      <p:sp>
        <p:nvSpPr>
          <p:cNvPr id="5" name="Segnaposto piè di pagina 4"/>
          <p:cNvSpPr>
            <a:spLocks noGrp="1"/>
          </p:cNvSpPr>
          <p:nvPr>
            <p:ph type="ftr" sz="quarter" idx="11"/>
          </p:nvPr>
        </p:nvSpPr>
        <p:spPr/>
        <p:txBody>
          <a:bodyPr/>
          <a:lstStyle/>
          <a:p>
            <a:endParaRPr lang="en-GB"/>
          </a:p>
        </p:txBody>
      </p:sp>
      <p:sp>
        <p:nvSpPr>
          <p:cNvPr id="6" name="Segnaposto numero diapositiva 5"/>
          <p:cNvSpPr>
            <a:spLocks noGrp="1"/>
          </p:cNvSpPr>
          <p:nvPr>
            <p:ph type="sldNum" sz="quarter" idx="12"/>
          </p:nvPr>
        </p:nvSpPr>
        <p:spPr/>
        <p:txBody>
          <a:bodyPr/>
          <a:lstStyle/>
          <a:p>
            <a:fld id="{FC534A22-0320-4E81-962F-AA61B10A2777}" type="slidenum">
              <a:rPr lang="en-GB" smtClean="0"/>
              <a:t>‹N›</a:t>
            </a:fld>
            <a:endParaRPr lang="en-GB"/>
          </a:p>
        </p:txBody>
      </p:sp>
    </p:spTree>
    <p:extLst>
      <p:ext uri="{BB962C8B-B14F-4D97-AF65-F5344CB8AC3E}">
        <p14:creationId xmlns:p14="http://schemas.microsoft.com/office/powerpoint/2010/main" val="418040047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endParaRPr lang="en-GB"/>
          </a:p>
        </p:txBody>
      </p:sp>
      <p:sp>
        <p:nvSpPr>
          <p:cNvPr id="3" name="Segnaposto testo verticale 2"/>
          <p:cNvSpPr>
            <a:spLocks noGrp="1"/>
          </p:cNvSpPr>
          <p:nvPr>
            <p:ph type="body" orient="vert" idx="1"/>
          </p:nvPr>
        </p:nvSpPr>
        <p:spPr/>
        <p:txBody>
          <a:bodyPr vert="eaVert"/>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endParaRPr lang="en-GB"/>
          </a:p>
        </p:txBody>
      </p:sp>
      <p:sp>
        <p:nvSpPr>
          <p:cNvPr id="4" name="Segnaposto data 3"/>
          <p:cNvSpPr>
            <a:spLocks noGrp="1"/>
          </p:cNvSpPr>
          <p:nvPr>
            <p:ph type="dt" sz="half" idx="10"/>
          </p:nvPr>
        </p:nvSpPr>
        <p:spPr/>
        <p:txBody>
          <a:bodyPr/>
          <a:lstStyle/>
          <a:p>
            <a:fld id="{898F9285-AB73-4FCE-AA49-86F3CFBA3537}" type="datetimeFigureOut">
              <a:rPr lang="en-GB" smtClean="0"/>
              <a:t>27/05/2022</a:t>
            </a:fld>
            <a:endParaRPr lang="en-GB"/>
          </a:p>
        </p:txBody>
      </p:sp>
      <p:sp>
        <p:nvSpPr>
          <p:cNvPr id="5" name="Segnaposto piè di pagina 4"/>
          <p:cNvSpPr>
            <a:spLocks noGrp="1"/>
          </p:cNvSpPr>
          <p:nvPr>
            <p:ph type="ftr" sz="quarter" idx="11"/>
          </p:nvPr>
        </p:nvSpPr>
        <p:spPr/>
        <p:txBody>
          <a:bodyPr/>
          <a:lstStyle/>
          <a:p>
            <a:endParaRPr lang="en-GB"/>
          </a:p>
        </p:txBody>
      </p:sp>
      <p:sp>
        <p:nvSpPr>
          <p:cNvPr id="6" name="Segnaposto numero diapositiva 5"/>
          <p:cNvSpPr>
            <a:spLocks noGrp="1"/>
          </p:cNvSpPr>
          <p:nvPr>
            <p:ph type="sldNum" sz="quarter" idx="12"/>
          </p:nvPr>
        </p:nvSpPr>
        <p:spPr/>
        <p:txBody>
          <a:bodyPr/>
          <a:lstStyle/>
          <a:p>
            <a:fld id="{FC534A22-0320-4E81-962F-AA61B10A2777}" type="slidenum">
              <a:rPr lang="en-GB" smtClean="0"/>
              <a:t>‹N›</a:t>
            </a:fld>
            <a:endParaRPr lang="en-GB"/>
          </a:p>
        </p:txBody>
      </p:sp>
    </p:spTree>
    <p:extLst>
      <p:ext uri="{BB962C8B-B14F-4D97-AF65-F5344CB8AC3E}">
        <p14:creationId xmlns:p14="http://schemas.microsoft.com/office/powerpoint/2010/main" val="182131089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8724900" y="365125"/>
            <a:ext cx="2628900" cy="5811838"/>
          </a:xfrm>
        </p:spPr>
        <p:txBody>
          <a:bodyPr vert="eaVert"/>
          <a:lstStyle/>
          <a:p>
            <a:r>
              <a:rPr lang="it-IT"/>
              <a:t>Fare clic per modificare lo stile del titolo</a:t>
            </a:r>
            <a:endParaRPr lang="en-GB"/>
          </a:p>
        </p:txBody>
      </p:sp>
      <p:sp>
        <p:nvSpPr>
          <p:cNvPr id="3" name="Segnaposto testo verticale 2"/>
          <p:cNvSpPr>
            <a:spLocks noGrp="1"/>
          </p:cNvSpPr>
          <p:nvPr>
            <p:ph type="body" orient="vert" idx="1"/>
          </p:nvPr>
        </p:nvSpPr>
        <p:spPr>
          <a:xfrm>
            <a:off x="838200" y="365125"/>
            <a:ext cx="7734300" cy="5811838"/>
          </a:xfrm>
        </p:spPr>
        <p:txBody>
          <a:bodyPr vert="eaVert"/>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endParaRPr lang="en-GB"/>
          </a:p>
        </p:txBody>
      </p:sp>
      <p:sp>
        <p:nvSpPr>
          <p:cNvPr id="4" name="Segnaposto data 3"/>
          <p:cNvSpPr>
            <a:spLocks noGrp="1"/>
          </p:cNvSpPr>
          <p:nvPr>
            <p:ph type="dt" sz="half" idx="10"/>
          </p:nvPr>
        </p:nvSpPr>
        <p:spPr/>
        <p:txBody>
          <a:bodyPr/>
          <a:lstStyle/>
          <a:p>
            <a:fld id="{898F9285-AB73-4FCE-AA49-86F3CFBA3537}" type="datetimeFigureOut">
              <a:rPr lang="en-GB" smtClean="0"/>
              <a:t>27/05/2022</a:t>
            </a:fld>
            <a:endParaRPr lang="en-GB"/>
          </a:p>
        </p:txBody>
      </p:sp>
      <p:sp>
        <p:nvSpPr>
          <p:cNvPr id="5" name="Segnaposto piè di pagina 4"/>
          <p:cNvSpPr>
            <a:spLocks noGrp="1"/>
          </p:cNvSpPr>
          <p:nvPr>
            <p:ph type="ftr" sz="quarter" idx="11"/>
          </p:nvPr>
        </p:nvSpPr>
        <p:spPr/>
        <p:txBody>
          <a:bodyPr/>
          <a:lstStyle/>
          <a:p>
            <a:endParaRPr lang="en-GB"/>
          </a:p>
        </p:txBody>
      </p:sp>
      <p:sp>
        <p:nvSpPr>
          <p:cNvPr id="6" name="Segnaposto numero diapositiva 5"/>
          <p:cNvSpPr>
            <a:spLocks noGrp="1"/>
          </p:cNvSpPr>
          <p:nvPr>
            <p:ph type="sldNum" sz="quarter" idx="12"/>
          </p:nvPr>
        </p:nvSpPr>
        <p:spPr/>
        <p:txBody>
          <a:bodyPr/>
          <a:lstStyle/>
          <a:p>
            <a:fld id="{FC534A22-0320-4E81-962F-AA61B10A2777}" type="slidenum">
              <a:rPr lang="en-GB" smtClean="0"/>
              <a:t>‹N›</a:t>
            </a:fld>
            <a:endParaRPr lang="en-GB"/>
          </a:p>
        </p:txBody>
      </p:sp>
    </p:spTree>
    <p:extLst>
      <p:ext uri="{BB962C8B-B14F-4D97-AF65-F5344CB8AC3E}">
        <p14:creationId xmlns:p14="http://schemas.microsoft.com/office/powerpoint/2010/main" val="301454583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endParaRPr lang="en-GB"/>
          </a:p>
        </p:txBody>
      </p:sp>
      <p:sp>
        <p:nvSpPr>
          <p:cNvPr id="3" name="Segnaposto contenuto 2"/>
          <p:cNvSpPr>
            <a:spLocks noGrp="1"/>
          </p:cNvSpPr>
          <p:nvPr>
            <p:ph idx="1"/>
          </p:nvPr>
        </p:nvSpPr>
        <p:spPr/>
        <p:txBody>
          <a:body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endParaRPr lang="en-GB"/>
          </a:p>
        </p:txBody>
      </p:sp>
      <p:sp>
        <p:nvSpPr>
          <p:cNvPr id="4" name="Segnaposto data 3"/>
          <p:cNvSpPr>
            <a:spLocks noGrp="1"/>
          </p:cNvSpPr>
          <p:nvPr>
            <p:ph type="dt" sz="half" idx="10"/>
          </p:nvPr>
        </p:nvSpPr>
        <p:spPr/>
        <p:txBody>
          <a:bodyPr/>
          <a:lstStyle/>
          <a:p>
            <a:fld id="{898F9285-AB73-4FCE-AA49-86F3CFBA3537}" type="datetimeFigureOut">
              <a:rPr lang="en-GB" smtClean="0"/>
              <a:t>27/05/2022</a:t>
            </a:fld>
            <a:endParaRPr lang="en-GB"/>
          </a:p>
        </p:txBody>
      </p:sp>
      <p:sp>
        <p:nvSpPr>
          <p:cNvPr id="5" name="Segnaposto piè di pagina 4"/>
          <p:cNvSpPr>
            <a:spLocks noGrp="1"/>
          </p:cNvSpPr>
          <p:nvPr>
            <p:ph type="ftr" sz="quarter" idx="11"/>
          </p:nvPr>
        </p:nvSpPr>
        <p:spPr/>
        <p:txBody>
          <a:bodyPr/>
          <a:lstStyle/>
          <a:p>
            <a:endParaRPr lang="en-GB"/>
          </a:p>
        </p:txBody>
      </p:sp>
      <p:sp>
        <p:nvSpPr>
          <p:cNvPr id="6" name="Segnaposto numero diapositiva 5"/>
          <p:cNvSpPr>
            <a:spLocks noGrp="1"/>
          </p:cNvSpPr>
          <p:nvPr>
            <p:ph type="sldNum" sz="quarter" idx="12"/>
          </p:nvPr>
        </p:nvSpPr>
        <p:spPr/>
        <p:txBody>
          <a:bodyPr/>
          <a:lstStyle/>
          <a:p>
            <a:fld id="{FC534A22-0320-4E81-962F-AA61B10A2777}" type="slidenum">
              <a:rPr lang="en-GB" smtClean="0"/>
              <a:t>‹N›</a:t>
            </a:fld>
            <a:endParaRPr lang="en-GB"/>
          </a:p>
        </p:txBody>
      </p:sp>
    </p:spTree>
    <p:extLst>
      <p:ext uri="{BB962C8B-B14F-4D97-AF65-F5344CB8AC3E}">
        <p14:creationId xmlns:p14="http://schemas.microsoft.com/office/powerpoint/2010/main" val="190943056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831850" y="1709738"/>
            <a:ext cx="10515600" cy="2852737"/>
          </a:xfrm>
        </p:spPr>
        <p:txBody>
          <a:bodyPr anchor="b"/>
          <a:lstStyle>
            <a:lvl1pPr>
              <a:defRPr sz="6000"/>
            </a:lvl1pPr>
          </a:lstStyle>
          <a:p>
            <a:r>
              <a:rPr lang="it-IT"/>
              <a:t>Fare clic per modificare lo stile del titolo</a:t>
            </a:r>
            <a:endParaRPr lang="en-GB"/>
          </a:p>
        </p:txBody>
      </p:sp>
      <p:sp>
        <p:nvSpPr>
          <p:cNvPr id="3" name="Segnaposto testo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it-IT"/>
              <a:t>Fare clic per modificare stili del testo dello schema</a:t>
            </a:r>
          </a:p>
        </p:txBody>
      </p:sp>
      <p:sp>
        <p:nvSpPr>
          <p:cNvPr id="4" name="Segnaposto data 3"/>
          <p:cNvSpPr>
            <a:spLocks noGrp="1"/>
          </p:cNvSpPr>
          <p:nvPr>
            <p:ph type="dt" sz="half" idx="10"/>
          </p:nvPr>
        </p:nvSpPr>
        <p:spPr/>
        <p:txBody>
          <a:bodyPr/>
          <a:lstStyle/>
          <a:p>
            <a:fld id="{898F9285-AB73-4FCE-AA49-86F3CFBA3537}" type="datetimeFigureOut">
              <a:rPr lang="en-GB" smtClean="0"/>
              <a:t>27/05/2022</a:t>
            </a:fld>
            <a:endParaRPr lang="en-GB"/>
          </a:p>
        </p:txBody>
      </p:sp>
      <p:sp>
        <p:nvSpPr>
          <p:cNvPr id="5" name="Segnaposto piè di pagina 4"/>
          <p:cNvSpPr>
            <a:spLocks noGrp="1"/>
          </p:cNvSpPr>
          <p:nvPr>
            <p:ph type="ftr" sz="quarter" idx="11"/>
          </p:nvPr>
        </p:nvSpPr>
        <p:spPr/>
        <p:txBody>
          <a:bodyPr/>
          <a:lstStyle/>
          <a:p>
            <a:endParaRPr lang="en-GB"/>
          </a:p>
        </p:txBody>
      </p:sp>
      <p:sp>
        <p:nvSpPr>
          <p:cNvPr id="6" name="Segnaposto numero diapositiva 5"/>
          <p:cNvSpPr>
            <a:spLocks noGrp="1"/>
          </p:cNvSpPr>
          <p:nvPr>
            <p:ph type="sldNum" sz="quarter" idx="12"/>
          </p:nvPr>
        </p:nvSpPr>
        <p:spPr/>
        <p:txBody>
          <a:bodyPr/>
          <a:lstStyle/>
          <a:p>
            <a:fld id="{FC534A22-0320-4E81-962F-AA61B10A2777}" type="slidenum">
              <a:rPr lang="en-GB" smtClean="0"/>
              <a:t>‹N›</a:t>
            </a:fld>
            <a:endParaRPr lang="en-GB"/>
          </a:p>
        </p:txBody>
      </p:sp>
    </p:spTree>
    <p:extLst>
      <p:ext uri="{BB962C8B-B14F-4D97-AF65-F5344CB8AC3E}">
        <p14:creationId xmlns:p14="http://schemas.microsoft.com/office/powerpoint/2010/main" val="298382016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endParaRPr lang="en-GB"/>
          </a:p>
        </p:txBody>
      </p:sp>
      <p:sp>
        <p:nvSpPr>
          <p:cNvPr id="3" name="Segnaposto contenuto 2"/>
          <p:cNvSpPr>
            <a:spLocks noGrp="1"/>
          </p:cNvSpPr>
          <p:nvPr>
            <p:ph sz="half" idx="1"/>
          </p:nvPr>
        </p:nvSpPr>
        <p:spPr>
          <a:xfrm>
            <a:off x="838200" y="1825625"/>
            <a:ext cx="5181600" cy="4351338"/>
          </a:xfrm>
        </p:spPr>
        <p:txBody>
          <a:body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endParaRPr lang="en-GB"/>
          </a:p>
        </p:txBody>
      </p:sp>
      <p:sp>
        <p:nvSpPr>
          <p:cNvPr id="4" name="Segnaposto contenuto 3"/>
          <p:cNvSpPr>
            <a:spLocks noGrp="1"/>
          </p:cNvSpPr>
          <p:nvPr>
            <p:ph sz="half" idx="2"/>
          </p:nvPr>
        </p:nvSpPr>
        <p:spPr>
          <a:xfrm>
            <a:off x="6172200" y="1825625"/>
            <a:ext cx="5181600" cy="4351338"/>
          </a:xfrm>
        </p:spPr>
        <p:txBody>
          <a:body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endParaRPr lang="en-GB"/>
          </a:p>
        </p:txBody>
      </p:sp>
      <p:sp>
        <p:nvSpPr>
          <p:cNvPr id="5" name="Segnaposto data 4"/>
          <p:cNvSpPr>
            <a:spLocks noGrp="1"/>
          </p:cNvSpPr>
          <p:nvPr>
            <p:ph type="dt" sz="half" idx="10"/>
          </p:nvPr>
        </p:nvSpPr>
        <p:spPr/>
        <p:txBody>
          <a:bodyPr/>
          <a:lstStyle/>
          <a:p>
            <a:fld id="{898F9285-AB73-4FCE-AA49-86F3CFBA3537}" type="datetimeFigureOut">
              <a:rPr lang="en-GB" smtClean="0"/>
              <a:t>27/05/2022</a:t>
            </a:fld>
            <a:endParaRPr lang="en-GB"/>
          </a:p>
        </p:txBody>
      </p:sp>
      <p:sp>
        <p:nvSpPr>
          <p:cNvPr id="6" name="Segnaposto piè di pagina 5"/>
          <p:cNvSpPr>
            <a:spLocks noGrp="1"/>
          </p:cNvSpPr>
          <p:nvPr>
            <p:ph type="ftr" sz="quarter" idx="11"/>
          </p:nvPr>
        </p:nvSpPr>
        <p:spPr/>
        <p:txBody>
          <a:bodyPr/>
          <a:lstStyle/>
          <a:p>
            <a:endParaRPr lang="en-GB"/>
          </a:p>
        </p:txBody>
      </p:sp>
      <p:sp>
        <p:nvSpPr>
          <p:cNvPr id="7" name="Segnaposto numero diapositiva 6"/>
          <p:cNvSpPr>
            <a:spLocks noGrp="1"/>
          </p:cNvSpPr>
          <p:nvPr>
            <p:ph type="sldNum" sz="quarter" idx="12"/>
          </p:nvPr>
        </p:nvSpPr>
        <p:spPr/>
        <p:txBody>
          <a:bodyPr/>
          <a:lstStyle/>
          <a:p>
            <a:fld id="{FC534A22-0320-4E81-962F-AA61B10A2777}" type="slidenum">
              <a:rPr lang="en-GB" smtClean="0"/>
              <a:t>‹N›</a:t>
            </a:fld>
            <a:endParaRPr lang="en-GB"/>
          </a:p>
        </p:txBody>
      </p:sp>
    </p:spTree>
    <p:extLst>
      <p:ext uri="{BB962C8B-B14F-4D97-AF65-F5344CB8AC3E}">
        <p14:creationId xmlns:p14="http://schemas.microsoft.com/office/powerpoint/2010/main" val="342270616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a:xfrm>
            <a:off x="839788" y="365125"/>
            <a:ext cx="10515600" cy="1325563"/>
          </a:xfrm>
        </p:spPr>
        <p:txBody>
          <a:bodyPr/>
          <a:lstStyle/>
          <a:p>
            <a:r>
              <a:rPr lang="it-IT"/>
              <a:t>Fare clic per modificare lo stile del titolo</a:t>
            </a:r>
            <a:endParaRPr lang="en-GB"/>
          </a:p>
        </p:txBody>
      </p:sp>
      <p:sp>
        <p:nvSpPr>
          <p:cNvPr id="3" name="Segnaposto testo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stili del testo dello schema</a:t>
            </a:r>
          </a:p>
        </p:txBody>
      </p:sp>
      <p:sp>
        <p:nvSpPr>
          <p:cNvPr id="4" name="Segnaposto contenuto 3"/>
          <p:cNvSpPr>
            <a:spLocks noGrp="1"/>
          </p:cNvSpPr>
          <p:nvPr>
            <p:ph sz="half" idx="2"/>
          </p:nvPr>
        </p:nvSpPr>
        <p:spPr>
          <a:xfrm>
            <a:off x="839788" y="2505075"/>
            <a:ext cx="5157787" cy="3684588"/>
          </a:xfrm>
        </p:spPr>
        <p:txBody>
          <a:body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endParaRPr lang="en-GB"/>
          </a:p>
        </p:txBody>
      </p:sp>
      <p:sp>
        <p:nvSpPr>
          <p:cNvPr id="5" name="Segnaposto testo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stili del testo dello schema</a:t>
            </a:r>
          </a:p>
        </p:txBody>
      </p:sp>
      <p:sp>
        <p:nvSpPr>
          <p:cNvPr id="6" name="Segnaposto contenuto 5"/>
          <p:cNvSpPr>
            <a:spLocks noGrp="1"/>
          </p:cNvSpPr>
          <p:nvPr>
            <p:ph sz="quarter" idx="4"/>
          </p:nvPr>
        </p:nvSpPr>
        <p:spPr>
          <a:xfrm>
            <a:off x="6172200" y="2505075"/>
            <a:ext cx="5183188" cy="3684588"/>
          </a:xfrm>
        </p:spPr>
        <p:txBody>
          <a:body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endParaRPr lang="en-GB"/>
          </a:p>
        </p:txBody>
      </p:sp>
      <p:sp>
        <p:nvSpPr>
          <p:cNvPr id="7" name="Segnaposto data 6"/>
          <p:cNvSpPr>
            <a:spLocks noGrp="1"/>
          </p:cNvSpPr>
          <p:nvPr>
            <p:ph type="dt" sz="half" idx="10"/>
          </p:nvPr>
        </p:nvSpPr>
        <p:spPr/>
        <p:txBody>
          <a:bodyPr/>
          <a:lstStyle/>
          <a:p>
            <a:fld id="{898F9285-AB73-4FCE-AA49-86F3CFBA3537}" type="datetimeFigureOut">
              <a:rPr lang="en-GB" smtClean="0"/>
              <a:t>27/05/2022</a:t>
            </a:fld>
            <a:endParaRPr lang="en-GB"/>
          </a:p>
        </p:txBody>
      </p:sp>
      <p:sp>
        <p:nvSpPr>
          <p:cNvPr id="8" name="Segnaposto piè di pagina 7"/>
          <p:cNvSpPr>
            <a:spLocks noGrp="1"/>
          </p:cNvSpPr>
          <p:nvPr>
            <p:ph type="ftr" sz="quarter" idx="11"/>
          </p:nvPr>
        </p:nvSpPr>
        <p:spPr/>
        <p:txBody>
          <a:bodyPr/>
          <a:lstStyle/>
          <a:p>
            <a:endParaRPr lang="en-GB"/>
          </a:p>
        </p:txBody>
      </p:sp>
      <p:sp>
        <p:nvSpPr>
          <p:cNvPr id="9" name="Segnaposto numero diapositiva 8"/>
          <p:cNvSpPr>
            <a:spLocks noGrp="1"/>
          </p:cNvSpPr>
          <p:nvPr>
            <p:ph type="sldNum" sz="quarter" idx="12"/>
          </p:nvPr>
        </p:nvSpPr>
        <p:spPr/>
        <p:txBody>
          <a:bodyPr/>
          <a:lstStyle/>
          <a:p>
            <a:fld id="{FC534A22-0320-4E81-962F-AA61B10A2777}" type="slidenum">
              <a:rPr lang="en-GB" smtClean="0"/>
              <a:t>‹N›</a:t>
            </a:fld>
            <a:endParaRPr lang="en-GB"/>
          </a:p>
        </p:txBody>
      </p:sp>
    </p:spTree>
    <p:extLst>
      <p:ext uri="{BB962C8B-B14F-4D97-AF65-F5344CB8AC3E}">
        <p14:creationId xmlns:p14="http://schemas.microsoft.com/office/powerpoint/2010/main" val="173672728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endParaRPr lang="en-GB"/>
          </a:p>
        </p:txBody>
      </p:sp>
      <p:sp>
        <p:nvSpPr>
          <p:cNvPr id="3" name="Segnaposto data 2"/>
          <p:cNvSpPr>
            <a:spLocks noGrp="1"/>
          </p:cNvSpPr>
          <p:nvPr>
            <p:ph type="dt" sz="half" idx="10"/>
          </p:nvPr>
        </p:nvSpPr>
        <p:spPr/>
        <p:txBody>
          <a:bodyPr/>
          <a:lstStyle/>
          <a:p>
            <a:fld id="{898F9285-AB73-4FCE-AA49-86F3CFBA3537}" type="datetimeFigureOut">
              <a:rPr lang="en-GB" smtClean="0"/>
              <a:t>27/05/2022</a:t>
            </a:fld>
            <a:endParaRPr lang="en-GB"/>
          </a:p>
        </p:txBody>
      </p:sp>
      <p:sp>
        <p:nvSpPr>
          <p:cNvPr id="4" name="Segnaposto piè di pagina 3"/>
          <p:cNvSpPr>
            <a:spLocks noGrp="1"/>
          </p:cNvSpPr>
          <p:nvPr>
            <p:ph type="ftr" sz="quarter" idx="11"/>
          </p:nvPr>
        </p:nvSpPr>
        <p:spPr/>
        <p:txBody>
          <a:bodyPr/>
          <a:lstStyle/>
          <a:p>
            <a:endParaRPr lang="en-GB"/>
          </a:p>
        </p:txBody>
      </p:sp>
      <p:sp>
        <p:nvSpPr>
          <p:cNvPr id="5" name="Segnaposto numero diapositiva 4"/>
          <p:cNvSpPr>
            <a:spLocks noGrp="1"/>
          </p:cNvSpPr>
          <p:nvPr>
            <p:ph type="sldNum" sz="quarter" idx="12"/>
          </p:nvPr>
        </p:nvSpPr>
        <p:spPr/>
        <p:txBody>
          <a:bodyPr/>
          <a:lstStyle/>
          <a:p>
            <a:fld id="{FC534A22-0320-4E81-962F-AA61B10A2777}" type="slidenum">
              <a:rPr lang="en-GB" smtClean="0"/>
              <a:t>‹N›</a:t>
            </a:fld>
            <a:endParaRPr lang="en-GB"/>
          </a:p>
        </p:txBody>
      </p:sp>
    </p:spTree>
    <p:extLst>
      <p:ext uri="{BB962C8B-B14F-4D97-AF65-F5344CB8AC3E}">
        <p14:creationId xmlns:p14="http://schemas.microsoft.com/office/powerpoint/2010/main" val="57269886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data 1"/>
          <p:cNvSpPr>
            <a:spLocks noGrp="1"/>
          </p:cNvSpPr>
          <p:nvPr>
            <p:ph type="dt" sz="half" idx="10"/>
          </p:nvPr>
        </p:nvSpPr>
        <p:spPr/>
        <p:txBody>
          <a:bodyPr/>
          <a:lstStyle/>
          <a:p>
            <a:fld id="{898F9285-AB73-4FCE-AA49-86F3CFBA3537}" type="datetimeFigureOut">
              <a:rPr lang="en-GB" smtClean="0"/>
              <a:t>27/05/2022</a:t>
            </a:fld>
            <a:endParaRPr lang="en-GB"/>
          </a:p>
        </p:txBody>
      </p:sp>
      <p:sp>
        <p:nvSpPr>
          <p:cNvPr id="3" name="Segnaposto piè di pagina 2"/>
          <p:cNvSpPr>
            <a:spLocks noGrp="1"/>
          </p:cNvSpPr>
          <p:nvPr>
            <p:ph type="ftr" sz="quarter" idx="11"/>
          </p:nvPr>
        </p:nvSpPr>
        <p:spPr/>
        <p:txBody>
          <a:bodyPr/>
          <a:lstStyle/>
          <a:p>
            <a:endParaRPr lang="en-GB"/>
          </a:p>
        </p:txBody>
      </p:sp>
      <p:sp>
        <p:nvSpPr>
          <p:cNvPr id="4" name="Segnaposto numero diapositiva 3"/>
          <p:cNvSpPr>
            <a:spLocks noGrp="1"/>
          </p:cNvSpPr>
          <p:nvPr>
            <p:ph type="sldNum" sz="quarter" idx="12"/>
          </p:nvPr>
        </p:nvSpPr>
        <p:spPr/>
        <p:txBody>
          <a:bodyPr/>
          <a:lstStyle/>
          <a:p>
            <a:fld id="{FC534A22-0320-4E81-962F-AA61B10A2777}" type="slidenum">
              <a:rPr lang="en-GB" smtClean="0"/>
              <a:t>‹N›</a:t>
            </a:fld>
            <a:endParaRPr lang="en-GB"/>
          </a:p>
        </p:txBody>
      </p:sp>
    </p:spTree>
    <p:extLst>
      <p:ext uri="{BB962C8B-B14F-4D97-AF65-F5344CB8AC3E}">
        <p14:creationId xmlns:p14="http://schemas.microsoft.com/office/powerpoint/2010/main" val="252473929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839788" y="457200"/>
            <a:ext cx="3932237" cy="1600200"/>
          </a:xfrm>
        </p:spPr>
        <p:txBody>
          <a:bodyPr anchor="b"/>
          <a:lstStyle>
            <a:lvl1pPr>
              <a:defRPr sz="3200"/>
            </a:lvl1pPr>
          </a:lstStyle>
          <a:p>
            <a:r>
              <a:rPr lang="it-IT"/>
              <a:t>Fare clic per modificare lo stile del titolo</a:t>
            </a:r>
            <a:endParaRPr lang="en-GB"/>
          </a:p>
        </p:txBody>
      </p:sp>
      <p:sp>
        <p:nvSpPr>
          <p:cNvPr id="3" name="Segnaposto contenuto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endParaRPr lang="en-GB"/>
          </a:p>
        </p:txBody>
      </p:sp>
      <p:sp>
        <p:nvSpPr>
          <p:cNvPr id="4" name="Segnaposto tes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Fare clic per modificare stili del testo dello schema</a:t>
            </a:r>
          </a:p>
        </p:txBody>
      </p:sp>
      <p:sp>
        <p:nvSpPr>
          <p:cNvPr id="5" name="Segnaposto data 4"/>
          <p:cNvSpPr>
            <a:spLocks noGrp="1"/>
          </p:cNvSpPr>
          <p:nvPr>
            <p:ph type="dt" sz="half" idx="10"/>
          </p:nvPr>
        </p:nvSpPr>
        <p:spPr/>
        <p:txBody>
          <a:bodyPr/>
          <a:lstStyle/>
          <a:p>
            <a:fld id="{898F9285-AB73-4FCE-AA49-86F3CFBA3537}" type="datetimeFigureOut">
              <a:rPr lang="en-GB" smtClean="0"/>
              <a:t>27/05/2022</a:t>
            </a:fld>
            <a:endParaRPr lang="en-GB"/>
          </a:p>
        </p:txBody>
      </p:sp>
      <p:sp>
        <p:nvSpPr>
          <p:cNvPr id="6" name="Segnaposto piè di pagina 5"/>
          <p:cNvSpPr>
            <a:spLocks noGrp="1"/>
          </p:cNvSpPr>
          <p:nvPr>
            <p:ph type="ftr" sz="quarter" idx="11"/>
          </p:nvPr>
        </p:nvSpPr>
        <p:spPr/>
        <p:txBody>
          <a:bodyPr/>
          <a:lstStyle/>
          <a:p>
            <a:endParaRPr lang="en-GB"/>
          </a:p>
        </p:txBody>
      </p:sp>
      <p:sp>
        <p:nvSpPr>
          <p:cNvPr id="7" name="Segnaposto numero diapositiva 6"/>
          <p:cNvSpPr>
            <a:spLocks noGrp="1"/>
          </p:cNvSpPr>
          <p:nvPr>
            <p:ph type="sldNum" sz="quarter" idx="12"/>
          </p:nvPr>
        </p:nvSpPr>
        <p:spPr/>
        <p:txBody>
          <a:bodyPr/>
          <a:lstStyle/>
          <a:p>
            <a:fld id="{FC534A22-0320-4E81-962F-AA61B10A2777}" type="slidenum">
              <a:rPr lang="en-GB" smtClean="0"/>
              <a:t>‹N›</a:t>
            </a:fld>
            <a:endParaRPr lang="en-GB"/>
          </a:p>
        </p:txBody>
      </p:sp>
    </p:spTree>
    <p:extLst>
      <p:ext uri="{BB962C8B-B14F-4D97-AF65-F5344CB8AC3E}">
        <p14:creationId xmlns:p14="http://schemas.microsoft.com/office/powerpoint/2010/main" val="21423254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839788" y="457200"/>
            <a:ext cx="3932237" cy="1600200"/>
          </a:xfrm>
        </p:spPr>
        <p:txBody>
          <a:bodyPr anchor="b"/>
          <a:lstStyle>
            <a:lvl1pPr>
              <a:defRPr sz="3200"/>
            </a:lvl1pPr>
          </a:lstStyle>
          <a:p>
            <a:r>
              <a:rPr lang="it-IT"/>
              <a:t>Fare clic per modificare lo stile del titolo</a:t>
            </a:r>
            <a:endParaRPr lang="en-GB"/>
          </a:p>
        </p:txBody>
      </p:sp>
      <p:sp>
        <p:nvSpPr>
          <p:cNvPr id="3" name="Segnaposto immagine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Segnaposto tes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Fare clic per modificare stili del testo dello schema</a:t>
            </a:r>
          </a:p>
        </p:txBody>
      </p:sp>
      <p:sp>
        <p:nvSpPr>
          <p:cNvPr id="5" name="Segnaposto data 4"/>
          <p:cNvSpPr>
            <a:spLocks noGrp="1"/>
          </p:cNvSpPr>
          <p:nvPr>
            <p:ph type="dt" sz="half" idx="10"/>
          </p:nvPr>
        </p:nvSpPr>
        <p:spPr/>
        <p:txBody>
          <a:bodyPr/>
          <a:lstStyle/>
          <a:p>
            <a:fld id="{898F9285-AB73-4FCE-AA49-86F3CFBA3537}" type="datetimeFigureOut">
              <a:rPr lang="en-GB" smtClean="0"/>
              <a:t>27/05/2022</a:t>
            </a:fld>
            <a:endParaRPr lang="en-GB"/>
          </a:p>
        </p:txBody>
      </p:sp>
      <p:sp>
        <p:nvSpPr>
          <p:cNvPr id="6" name="Segnaposto piè di pagina 5"/>
          <p:cNvSpPr>
            <a:spLocks noGrp="1"/>
          </p:cNvSpPr>
          <p:nvPr>
            <p:ph type="ftr" sz="quarter" idx="11"/>
          </p:nvPr>
        </p:nvSpPr>
        <p:spPr/>
        <p:txBody>
          <a:bodyPr/>
          <a:lstStyle/>
          <a:p>
            <a:endParaRPr lang="en-GB"/>
          </a:p>
        </p:txBody>
      </p:sp>
      <p:sp>
        <p:nvSpPr>
          <p:cNvPr id="7" name="Segnaposto numero diapositiva 6"/>
          <p:cNvSpPr>
            <a:spLocks noGrp="1"/>
          </p:cNvSpPr>
          <p:nvPr>
            <p:ph type="sldNum" sz="quarter" idx="12"/>
          </p:nvPr>
        </p:nvSpPr>
        <p:spPr/>
        <p:txBody>
          <a:bodyPr/>
          <a:lstStyle/>
          <a:p>
            <a:fld id="{FC534A22-0320-4E81-962F-AA61B10A2777}" type="slidenum">
              <a:rPr lang="en-GB" smtClean="0"/>
              <a:t>‹N›</a:t>
            </a:fld>
            <a:endParaRPr lang="en-GB"/>
          </a:p>
        </p:txBody>
      </p:sp>
    </p:spTree>
    <p:extLst>
      <p:ext uri="{BB962C8B-B14F-4D97-AF65-F5344CB8AC3E}">
        <p14:creationId xmlns:p14="http://schemas.microsoft.com/office/powerpoint/2010/main" val="137384896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alphaModFix amt="25000"/>
            <a:lum/>
          </a:blip>
          <a:srcRect/>
          <a:stretch>
            <a:fillRect t="-2000" b="-2000"/>
          </a:stretch>
        </a:blipFill>
        <a:effectLst/>
      </p:bgPr>
    </p:bg>
    <p:spTree>
      <p:nvGrpSpPr>
        <p:cNvPr id="1" name=""/>
        <p:cNvGrpSpPr/>
        <p:nvPr/>
      </p:nvGrpSpPr>
      <p:grpSpPr>
        <a:xfrm>
          <a:off x="0" y="0"/>
          <a:ext cx="0" cy="0"/>
          <a:chOff x="0" y="0"/>
          <a:chExt cx="0" cy="0"/>
        </a:xfrm>
      </p:grpSpPr>
      <p:sp>
        <p:nvSpPr>
          <p:cNvPr id="2" name="Segnaposto titolo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it-IT"/>
              <a:t>Fare clic per modificare lo stile del titolo</a:t>
            </a:r>
            <a:endParaRPr lang="en-GB"/>
          </a:p>
        </p:txBody>
      </p:sp>
      <p:sp>
        <p:nvSpPr>
          <p:cNvPr id="3" name="Segnaposto testo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endParaRPr lang="en-GB"/>
          </a:p>
        </p:txBody>
      </p:sp>
      <p:sp>
        <p:nvSpPr>
          <p:cNvPr id="4" name="Segnaposto data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98F9285-AB73-4FCE-AA49-86F3CFBA3537}" type="datetimeFigureOut">
              <a:rPr lang="en-GB" smtClean="0"/>
              <a:t>27/05/2022</a:t>
            </a:fld>
            <a:endParaRPr lang="en-GB"/>
          </a:p>
        </p:txBody>
      </p:sp>
      <p:sp>
        <p:nvSpPr>
          <p:cNvPr id="5" name="Segnaposto piè di pagina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egnaposto numero diapositiva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C534A22-0320-4E81-962F-AA61B10A2777}" type="slidenum">
              <a:rPr lang="en-GB" smtClean="0"/>
              <a:t>‹N›</a:t>
            </a:fld>
            <a:endParaRPr lang="en-GB"/>
          </a:p>
        </p:txBody>
      </p:sp>
    </p:spTree>
    <p:extLst>
      <p:ext uri="{BB962C8B-B14F-4D97-AF65-F5344CB8AC3E}">
        <p14:creationId xmlns:p14="http://schemas.microsoft.com/office/powerpoint/2010/main" val="96704391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image" Target="../media/image6.png"/><Relationship Id="rId5" Type="http://schemas.openxmlformats.org/officeDocument/2006/relationships/image" Target="../media/image5.jfif"/><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7.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8" Type="http://schemas.openxmlformats.org/officeDocument/2006/relationships/image" Target="../media/image32.png"/><Relationship Id="rId3" Type="http://schemas.openxmlformats.org/officeDocument/2006/relationships/notesSlide" Target="../notesSlides/notesSlide2.xml"/><Relationship Id="rId7" Type="http://schemas.openxmlformats.org/officeDocument/2006/relationships/image" Target="../media/image240.png"/><Relationship Id="rId2" Type="http://schemas.openxmlformats.org/officeDocument/2006/relationships/slideLayout" Target="../slideLayouts/slideLayout7.xml"/><Relationship Id="rId1" Type="http://schemas.openxmlformats.org/officeDocument/2006/relationships/vmlDrawing" Target="../drawings/vmlDrawing1.vml"/><Relationship Id="rId6" Type="http://schemas.openxmlformats.org/officeDocument/2006/relationships/image" Target="../media/image31.emf"/><Relationship Id="rId5" Type="http://schemas.openxmlformats.org/officeDocument/2006/relationships/image" Target="../media/image30.emf"/><Relationship Id="rId10" Type="http://schemas.openxmlformats.org/officeDocument/2006/relationships/image" Target="../media/image29.wmf"/><Relationship Id="rId4" Type="http://schemas.openxmlformats.org/officeDocument/2006/relationships/image" Target="../media/image7.png"/><Relationship Id="rId9" Type="http://schemas.openxmlformats.org/officeDocument/2006/relationships/oleObject" Target="../embeddings/oleObject1.bin"/></Relationships>
</file>

<file path=ppt/slides/_rels/slide15.xml.rels><?xml version="1.0" encoding="UTF-8" standalone="yes"?>
<Relationships xmlns="http://schemas.openxmlformats.org/package/2006/relationships"><Relationship Id="rId3" Type="http://schemas.openxmlformats.org/officeDocument/2006/relationships/image" Target="NULL"/><Relationship Id="rId2" Type="http://schemas.openxmlformats.org/officeDocument/2006/relationships/image" Target="NULL"/><Relationship Id="rId1" Type="http://schemas.openxmlformats.org/officeDocument/2006/relationships/slideLayout" Target="../slideLayouts/slideLayout2.xml"/><Relationship Id="rId4" Type="http://schemas.openxmlformats.org/officeDocument/2006/relationships/image" Target="NULL"/></Relationships>
</file>

<file path=ppt/slides/_rels/slide16.xml.rels><?xml version="1.0" encoding="UTF-8" standalone="yes"?>
<Relationships xmlns="http://schemas.openxmlformats.org/package/2006/relationships"><Relationship Id="rId3" Type="http://schemas.openxmlformats.org/officeDocument/2006/relationships/image" Target="NULL"/><Relationship Id="rId2" Type="http://schemas.openxmlformats.org/officeDocument/2006/relationships/image" Target="NULL"/><Relationship Id="rId1" Type="http://schemas.openxmlformats.org/officeDocument/2006/relationships/slideLayout" Target="../slideLayouts/slideLayout2.xml"/><Relationship Id="rId5" Type="http://schemas.openxmlformats.org/officeDocument/2006/relationships/image" Target="NULL"/><Relationship Id="rId4" Type="http://schemas.openxmlformats.org/officeDocument/2006/relationships/image" Target="NULL"/></Relationships>
</file>

<file path=ppt/slides/_rels/slide17.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NULL"/><Relationship Id="rId2" Type="http://schemas.openxmlformats.org/officeDocument/2006/relationships/image" Target="NULL"/><Relationship Id="rId1" Type="http://schemas.openxmlformats.org/officeDocument/2006/relationships/slideLayout" Target="../slideLayouts/slideLayout2.xml"/><Relationship Id="rId6" Type="http://schemas.openxmlformats.org/officeDocument/2006/relationships/image" Target="NULL"/><Relationship Id="rId5" Type="http://schemas.openxmlformats.org/officeDocument/2006/relationships/image" Target="NULL"/><Relationship Id="rId4" Type="http://schemas.openxmlformats.org/officeDocument/2006/relationships/image" Target="NULL"/></Relationships>
</file>

<file path=ppt/slides/_rels/slide19.xml.rels><?xml version="1.0" encoding="UTF-8" standalone="yes"?>
<Relationships xmlns="http://schemas.openxmlformats.org/package/2006/relationships"><Relationship Id="rId2" Type="http://schemas.openxmlformats.org/officeDocument/2006/relationships/image" Target="../media/image34.gif"/><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8" Type="http://schemas.openxmlformats.org/officeDocument/2006/relationships/image" Target="../media/image37.wmf"/><Relationship Id="rId3" Type="http://schemas.openxmlformats.org/officeDocument/2006/relationships/oleObject" Target="../embeddings/oleObject2.bin"/><Relationship Id="rId7" Type="http://schemas.openxmlformats.org/officeDocument/2006/relationships/oleObject" Target="../embeddings/oleObject4.bin"/><Relationship Id="rId12" Type="http://schemas.openxmlformats.org/officeDocument/2006/relationships/image" Target="../media/image39.wmf"/><Relationship Id="rId2" Type="http://schemas.openxmlformats.org/officeDocument/2006/relationships/slideLayout" Target="../slideLayouts/slideLayout2.xml"/><Relationship Id="rId1" Type="http://schemas.openxmlformats.org/officeDocument/2006/relationships/vmlDrawing" Target="../drawings/vmlDrawing2.vml"/><Relationship Id="rId6" Type="http://schemas.openxmlformats.org/officeDocument/2006/relationships/image" Target="../media/image36.wmf"/><Relationship Id="rId11" Type="http://schemas.openxmlformats.org/officeDocument/2006/relationships/oleObject" Target="../embeddings/oleObject6.bin"/><Relationship Id="rId5" Type="http://schemas.openxmlformats.org/officeDocument/2006/relationships/oleObject" Target="../embeddings/oleObject3.bin"/><Relationship Id="rId10" Type="http://schemas.openxmlformats.org/officeDocument/2006/relationships/image" Target="../media/image38.wmf"/><Relationship Id="rId4" Type="http://schemas.openxmlformats.org/officeDocument/2006/relationships/image" Target="../media/image35.wmf"/><Relationship Id="rId9" Type="http://schemas.openxmlformats.org/officeDocument/2006/relationships/oleObject" Target="../embeddings/oleObject5.bin"/><Relationship Id="rId14" Type="http://schemas.openxmlformats.org/officeDocument/2006/relationships/image" Target="../media/image130.png"/></Relationships>
</file>

<file path=ppt/slides/_rels/slide2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160.png"/><Relationship Id="rId5" Type="http://schemas.openxmlformats.org/officeDocument/2006/relationships/image" Target="../media/image15.png"/><Relationship Id="rId4" Type="http://schemas.openxmlformats.org/officeDocument/2006/relationships/image" Target="../media/image14.png"/></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40.png"/><Relationship Id="rId4" Type="http://schemas.openxmlformats.org/officeDocument/2006/relationships/image" Target="../media/image260.png"/></Relationships>
</file>

<file path=ppt/slides/_rels/slide25.xml.rels><?xml version="1.0" encoding="UTF-8" standalone="yes"?>
<Relationships xmlns="http://schemas.openxmlformats.org/package/2006/relationships"><Relationship Id="rId3" Type="http://schemas.openxmlformats.org/officeDocument/2006/relationships/image" Target="../media/image43.png"/><Relationship Id="rId7" Type="http://schemas.openxmlformats.org/officeDocument/2006/relationships/image" Target="../media/image42.wmf"/><Relationship Id="rId2" Type="http://schemas.openxmlformats.org/officeDocument/2006/relationships/slideLayout" Target="../slideLayouts/slideLayout7.xml"/><Relationship Id="rId1" Type="http://schemas.openxmlformats.org/officeDocument/2006/relationships/vmlDrawing" Target="../drawings/vmlDrawing3.vml"/><Relationship Id="rId6" Type="http://schemas.openxmlformats.org/officeDocument/2006/relationships/oleObject" Target="../embeddings/oleObject8.bin"/><Relationship Id="rId5" Type="http://schemas.openxmlformats.org/officeDocument/2006/relationships/image" Target="../media/image41.wmf"/><Relationship Id="rId4" Type="http://schemas.openxmlformats.org/officeDocument/2006/relationships/oleObject" Target="../embeddings/oleObject7.bin"/></Relationships>
</file>

<file path=ppt/slides/_rels/slide26.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5.xml"/><Relationship Id="rId1" Type="http://schemas.openxmlformats.org/officeDocument/2006/relationships/slideLayout" Target="../slideLayouts/slideLayout1.xml"/><Relationship Id="rId4" Type="http://schemas.openxmlformats.org/officeDocument/2006/relationships/image" Target="../media/image45.png"/></Relationships>
</file>

<file path=ppt/slides/_rels/slide27.xml.rels><?xml version="1.0" encoding="UTF-8" standalone="yes"?>
<Relationships xmlns="http://schemas.openxmlformats.org/package/2006/relationships"><Relationship Id="rId8" Type="http://schemas.openxmlformats.org/officeDocument/2006/relationships/image" Target="../media/image41.wmf"/><Relationship Id="rId3" Type="http://schemas.openxmlformats.org/officeDocument/2006/relationships/image" Target="../media/image46.png"/><Relationship Id="rId7" Type="http://schemas.openxmlformats.org/officeDocument/2006/relationships/oleObject" Target="../embeddings/oleObject9.bin"/><Relationship Id="rId2" Type="http://schemas.openxmlformats.org/officeDocument/2006/relationships/slideLayout" Target="../slideLayouts/slideLayout2.xml"/><Relationship Id="rId1" Type="http://schemas.openxmlformats.org/officeDocument/2006/relationships/vmlDrawing" Target="../drawings/vmlDrawing4.vml"/><Relationship Id="rId6" Type="http://schemas.openxmlformats.org/officeDocument/2006/relationships/image" Target="../media/image43.png"/><Relationship Id="rId5" Type="http://schemas.openxmlformats.org/officeDocument/2006/relationships/image" Target="../media/image410.png"/><Relationship Id="rId10" Type="http://schemas.openxmlformats.org/officeDocument/2006/relationships/image" Target="../media/image42.wmf"/><Relationship Id="rId9" Type="http://schemas.openxmlformats.org/officeDocument/2006/relationships/oleObject" Target="../embeddings/oleObject10.bin"/></Relationships>
</file>

<file path=ppt/slides/_rels/slide2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47.gif"/><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7.png"/><Relationship Id="rId1" Type="http://schemas.openxmlformats.org/officeDocument/2006/relationships/slideLayout" Target="../slideLayouts/slideLayout7.xml"/><Relationship Id="rId4" Type="http://schemas.openxmlformats.org/officeDocument/2006/relationships/image" Target="../media/image11.png"/></Relationships>
</file>

<file path=ppt/slides/_rels/slide30.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7.png"/><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png"/></Relationships>
</file>

<file path=ppt/slides/_rels/slide6.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8" Type="http://schemas.openxmlformats.org/officeDocument/2006/relationships/image" Target="../media/image24.png"/><Relationship Id="rId3" Type="http://schemas.openxmlformats.org/officeDocument/2006/relationships/image" Target="../media/image19.png"/><Relationship Id="rId7" Type="http://schemas.openxmlformats.org/officeDocument/2006/relationships/image" Target="../media/image23.png"/><Relationship Id="rId2" Type="http://schemas.openxmlformats.org/officeDocument/2006/relationships/image" Target="../media/image18.png"/><Relationship Id="rId1" Type="http://schemas.openxmlformats.org/officeDocument/2006/relationships/slideLayout" Target="../slideLayouts/slideLayout2.xml"/><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image" Target="../media/image20.png"/><Relationship Id="rId9" Type="http://schemas.openxmlformats.org/officeDocument/2006/relationships/image" Target="../media/image25.png"/></Relationships>
</file>

<file path=ppt/slides/_rels/slide8.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ttangolo 3"/>
          <p:cNvSpPr/>
          <p:nvPr/>
        </p:nvSpPr>
        <p:spPr>
          <a:xfrm>
            <a:off x="986935" y="1408259"/>
            <a:ext cx="10697076" cy="1985159"/>
          </a:xfrm>
          <a:prstGeom prst="rect">
            <a:avLst/>
          </a:prstGeom>
        </p:spPr>
        <p:txBody>
          <a:bodyPr wrap="square">
            <a:spAutoFit/>
          </a:bodyPr>
          <a:lstStyle/>
          <a:p>
            <a:pPr algn="ctr">
              <a:spcBef>
                <a:spcPts val="1000"/>
              </a:spcBef>
              <a:spcAft>
                <a:spcPts val="0"/>
              </a:spcAft>
            </a:pPr>
            <a:r>
              <a:rPr lang="en-GB" sz="4000" b="1" dirty="0">
                <a:solidFill>
                  <a:schemeClr val="tx1">
                    <a:lumMod val="75000"/>
                    <a:lumOff val="25000"/>
                  </a:schemeClr>
                </a:solidFill>
                <a:effectLst>
                  <a:outerShdw blurRad="38100" dist="38100" dir="2700000" algn="tl">
                    <a:srgbClr val="000000">
                      <a:alpha val="43137"/>
                    </a:srgbClr>
                  </a:outerShdw>
                </a:effectLst>
                <a:latin typeface="Garamond" panose="02020404030301010803" pitchFamily="18" charset="0"/>
              </a:rPr>
              <a:t>Investigation of the Magnetospheric–Ionospheric–Lithospheric Coupling during the 14 August 2021 Haitian Earthquake</a:t>
            </a:r>
          </a:p>
        </p:txBody>
      </p:sp>
      <p:sp>
        <p:nvSpPr>
          <p:cNvPr id="5" name="Segnaposto contenuto 2"/>
          <p:cNvSpPr txBox="1">
            <a:spLocks/>
          </p:cNvSpPr>
          <p:nvPr/>
        </p:nvSpPr>
        <p:spPr>
          <a:xfrm>
            <a:off x="1077673" y="3637202"/>
            <a:ext cx="10515600" cy="1979828"/>
          </a:xfrm>
          <a:prstGeom prst="rect">
            <a:avLst/>
          </a:prstGeom>
        </p:spPr>
        <p:txBody>
          <a:bodyPr vert="horz" lIns="91440" tIns="45720" rIns="91440" bIns="45720" rtlCol="0" anchor="t">
            <a:normAutofit fontScale="47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it-IT" sz="3400" i="1" dirty="0">
                <a:effectLst>
                  <a:outerShdw blurRad="38100" dist="38100" dir="2700000" algn="tl">
                    <a:srgbClr val="000000">
                      <a:alpha val="43137"/>
                    </a:srgbClr>
                  </a:outerShdw>
                </a:effectLst>
                <a:latin typeface="Garamond" panose="02020404030301010803" pitchFamily="18" charset="0"/>
              </a:rPr>
              <a:t>D’Angelo G</a:t>
            </a:r>
            <a:r>
              <a:rPr lang="it-IT" sz="3400" i="1" baseline="30000" dirty="0">
                <a:effectLst>
                  <a:outerShdw blurRad="38100" dist="38100" dir="2700000" algn="tl">
                    <a:srgbClr val="000000">
                      <a:alpha val="43137"/>
                    </a:srgbClr>
                  </a:outerShdw>
                </a:effectLst>
                <a:latin typeface="Garamond" panose="02020404030301010803" pitchFamily="18" charset="0"/>
              </a:rPr>
              <a:t>1</a:t>
            </a:r>
            <a:r>
              <a:rPr lang="it-IT" sz="3400" i="1" dirty="0">
                <a:effectLst>
                  <a:outerShdw blurRad="38100" dist="38100" dir="2700000" algn="tl">
                    <a:srgbClr val="000000">
                      <a:alpha val="43137"/>
                    </a:srgbClr>
                  </a:outerShdw>
                </a:effectLst>
                <a:latin typeface="Garamond" panose="02020404030301010803" pitchFamily="18" charset="0"/>
              </a:rPr>
              <a:t>., M. Piersanti</a:t>
            </a:r>
            <a:r>
              <a:rPr lang="it-IT" sz="3400" i="1" baseline="30000" dirty="0">
                <a:effectLst>
                  <a:outerShdw blurRad="38100" dist="38100" dir="2700000" algn="tl">
                    <a:srgbClr val="000000">
                      <a:alpha val="43137"/>
                    </a:srgbClr>
                  </a:outerShdw>
                </a:effectLst>
                <a:latin typeface="Garamond" panose="02020404030301010803" pitchFamily="18" charset="0"/>
              </a:rPr>
              <a:t>2</a:t>
            </a:r>
            <a:r>
              <a:rPr lang="it-IT" sz="3400" i="1" dirty="0">
                <a:effectLst>
                  <a:outerShdw blurRad="38100" dist="38100" dir="2700000" algn="tl">
                    <a:srgbClr val="000000">
                      <a:alpha val="43137"/>
                    </a:srgbClr>
                  </a:outerShdw>
                </a:effectLst>
                <a:latin typeface="Garamond" panose="02020404030301010803" pitchFamily="18" charset="0"/>
              </a:rPr>
              <a:t>, R. Battiston</a:t>
            </a:r>
            <a:r>
              <a:rPr lang="it-IT" sz="3400" i="1" baseline="30000" dirty="0">
                <a:effectLst>
                  <a:outerShdw blurRad="38100" dist="38100" dir="2700000" algn="tl">
                    <a:srgbClr val="000000">
                      <a:alpha val="43137"/>
                    </a:srgbClr>
                  </a:outerShdw>
                </a:effectLst>
                <a:latin typeface="Garamond" panose="02020404030301010803" pitchFamily="18" charset="0"/>
              </a:rPr>
              <a:t>3,4</a:t>
            </a:r>
            <a:r>
              <a:rPr lang="it-IT" sz="3400" i="1" dirty="0">
                <a:effectLst>
                  <a:outerShdw blurRad="38100" dist="38100" dir="2700000" algn="tl">
                    <a:srgbClr val="000000">
                      <a:alpha val="43137"/>
                    </a:srgbClr>
                  </a:outerShdw>
                </a:effectLst>
                <a:latin typeface="Garamond" panose="02020404030301010803" pitchFamily="18" charset="0"/>
              </a:rPr>
              <a:t>, I. Bertello</a:t>
            </a:r>
            <a:r>
              <a:rPr lang="it-IT" sz="3400" i="1" baseline="30000" dirty="0">
                <a:effectLst>
                  <a:outerShdw blurRad="38100" dist="38100" dir="2700000" algn="tl">
                    <a:srgbClr val="000000">
                      <a:alpha val="43137"/>
                    </a:srgbClr>
                  </a:outerShdw>
                </a:effectLst>
                <a:latin typeface="Garamond" panose="02020404030301010803" pitchFamily="18" charset="0"/>
              </a:rPr>
              <a:t>1</a:t>
            </a:r>
            <a:r>
              <a:rPr lang="it-IT" sz="3400" i="1" dirty="0">
                <a:effectLst>
                  <a:outerShdw blurRad="38100" dist="38100" dir="2700000" algn="tl">
                    <a:srgbClr val="000000">
                      <a:alpha val="43137"/>
                    </a:srgbClr>
                  </a:outerShdw>
                </a:effectLst>
                <a:latin typeface="Garamond" panose="02020404030301010803" pitchFamily="18" charset="0"/>
              </a:rPr>
              <a:t>, A. Cicone</a:t>
            </a:r>
            <a:r>
              <a:rPr lang="it-IT" sz="3400" i="1" baseline="30000" dirty="0">
                <a:effectLst>
                  <a:outerShdw blurRad="38100" dist="38100" dir="2700000" algn="tl">
                    <a:srgbClr val="000000">
                      <a:alpha val="43137"/>
                    </a:srgbClr>
                  </a:outerShdw>
                </a:effectLst>
                <a:latin typeface="Garamond" panose="02020404030301010803" pitchFamily="18" charset="0"/>
              </a:rPr>
              <a:t>2</a:t>
            </a:r>
            <a:r>
              <a:rPr lang="it-IT" sz="3400" i="1" dirty="0">
                <a:effectLst>
                  <a:outerShdw blurRad="38100" dist="38100" dir="2700000" algn="tl">
                    <a:srgbClr val="000000">
                      <a:alpha val="43137"/>
                    </a:srgbClr>
                  </a:outerShdw>
                </a:effectLst>
                <a:latin typeface="Garamond" panose="02020404030301010803" pitchFamily="18" charset="0"/>
              </a:rPr>
              <a:t>, P. Diego</a:t>
            </a:r>
            <a:r>
              <a:rPr lang="it-IT" sz="3400" i="1" baseline="30000" dirty="0">
                <a:effectLst>
                  <a:outerShdw blurRad="38100" dist="38100" dir="2700000" algn="tl">
                    <a:srgbClr val="000000">
                      <a:alpha val="43137"/>
                    </a:srgbClr>
                  </a:outerShdw>
                </a:effectLst>
                <a:latin typeface="Garamond" panose="02020404030301010803" pitchFamily="18" charset="0"/>
              </a:rPr>
              <a:t>1</a:t>
            </a:r>
            <a:r>
              <a:rPr lang="it-IT" sz="3400" i="1" dirty="0">
                <a:effectLst>
                  <a:outerShdw blurRad="38100" dist="38100" dir="2700000" algn="tl">
                    <a:srgbClr val="000000">
                      <a:alpha val="43137"/>
                    </a:srgbClr>
                  </a:outerShdw>
                </a:effectLst>
                <a:latin typeface="Garamond" panose="02020404030301010803" pitchFamily="18" charset="0"/>
              </a:rPr>
              <a:t>, F. Follega</a:t>
            </a:r>
            <a:r>
              <a:rPr lang="it-IT" sz="3400" i="1" baseline="30000" dirty="0">
                <a:effectLst>
                  <a:outerShdw blurRad="38100" dist="38100" dir="2700000" algn="tl">
                    <a:srgbClr val="000000">
                      <a:alpha val="43137"/>
                    </a:srgbClr>
                  </a:outerShdw>
                </a:effectLst>
                <a:latin typeface="Garamond" panose="02020404030301010803" pitchFamily="18" charset="0"/>
              </a:rPr>
              <a:t>3</a:t>
            </a:r>
            <a:r>
              <a:rPr lang="it-IT" sz="3400" i="1" dirty="0">
                <a:effectLst>
                  <a:outerShdw blurRad="38100" dist="38100" dir="2700000" algn="tl">
                    <a:srgbClr val="000000">
                      <a:alpha val="43137"/>
                    </a:srgbClr>
                  </a:outerShdw>
                </a:effectLst>
                <a:latin typeface="Garamond" panose="02020404030301010803" pitchFamily="18" charset="0"/>
              </a:rPr>
              <a:t>, R. Iuppa</a:t>
            </a:r>
            <a:r>
              <a:rPr lang="it-IT" sz="3400" i="1" baseline="30000" dirty="0">
                <a:effectLst>
                  <a:outerShdw blurRad="38100" dist="38100" dir="2700000" algn="tl">
                    <a:srgbClr val="000000">
                      <a:alpha val="43137"/>
                    </a:srgbClr>
                  </a:outerShdw>
                </a:effectLst>
                <a:latin typeface="Garamond" panose="02020404030301010803" pitchFamily="18" charset="0"/>
              </a:rPr>
              <a:t>3</a:t>
            </a:r>
            <a:r>
              <a:rPr lang="it-IT" sz="3400" i="1" dirty="0">
                <a:effectLst>
                  <a:outerShdw blurRad="38100" dist="38100" dir="2700000" algn="tl">
                    <a:srgbClr val="000000">
                      <a:alpha val="43137"/>
                    </a:srgbClr>
                  </a:outerShdw>
                </a:effectLst>
                <a:latin typeface="Garamond" panose="02020404030301010803" pitchFamily="18" charset="0"/>
              </a:rPr>
              <a:t>, C. Neubuser</a:t>
            </a:r>
            <a:r>
              <a:rPr lang="it-IT" sz="3400" i="1" baseline="30000" dirty="0">
                <a:effectLst>
                  <a:outerShdw blurRad="38100" dist="38100" dir="2700000" algn="tl">
                    <a:srgbClr val="000000">
                      <a:alpha val="43137"/>
                    </a:srgbClr>
                  </a:outerShdw>
                </a:effectLst>
                <a:latin typeface="Garamond" panose="02020404030301010803" pitchFamily="18" charset="0"/>
              </a:rPr>
              <a:t>3</a:t>
            </a:r>
            <a:r>
              <a:rPr lang="it-IT" sz="3400" i="1" dirty="0">
                <a:effectLst>
                  <a:outerShdw blurRad="38100" dist="38100" dir="2700000" algn="tl">
                    <a:srgbClr val="000000">
                      <a:alpha val="43137"/>
                    </a:srgbClr>
                  </a:outerShdw>
                </a:effectLst>
                <a:latin typeface="Garamond" panose="02020404030301010803" pitchFamily="18" charset="0"/>
              </a:rPr>
              <a:t>, E. Papini</a:t>
            </a:r>
            <a:r>
              <a:rPr lang="it-IT" sz="3400" i="1" baseline="30000" dirty="0">
                <a:effectLst>
                  <a:outerShdw blurRad="38100" dist="38100" dir="2700000" algn="tl">
                    <a:srgbClr val="000000">
                      <a:alpha val="43137"/>
                    </a:srgbClr>
                  </a:outerShdw>
                </a:effectLst>
                <a:latin typeface="Garamond" panose="02020404030301010803" pitchFamily="18" charset="0"/>
              </a:rPr>
              <a:t>1</a:t>
            </a:r>
            <a:r>
              <a:rPr lang="it-IT" sz="3400" i="1" dirty="0">
                <a:effectLst>
                  <a:outerShdw blurRad="38100" dist="38100" dir="2700000" algn="tl">
                    <a:srgbClr val="000000">
                      <a:alpha val="43137"/>
                    </a:srgbClr>
                  </a:outerShdw>
                </a:effectLst>
                <a:latin typeface="Garamond" panose="02020404030301010803" pitchFamily="18" charset="0"/>
              </a:rPr>
              <a:t>, A. Parmentier</a:t>
            </a:r>
            <a:r>
              <a:rPr lang="it-IT" sz="3400" i="1" baseline="30000" dirty="0">
                <a:effectLst>
                  <a:outerShdw blurRad="38100" dist="38100" dir="2700000" algn="tl">
                    <a:srgbClr val="000000">
                      <a:alpha val="43137"/>
                    </a:srgbClr>
                  </a:outerShdw>
                </a:effectLst>
                <a:latin typeface="Garamond" panose="02020404030301010803" pitchFamily="18" charset="0"/>
              </a:rPr>
              <a:t>1</a:t>
            </a:r>
            <a:r>
              <a:rPr lang="it-IT" sz="3400" i="1" dirty="0">
                <a:effectLst>
                  <a:outerShdw blurRad="38100" dist="38100" dir="2700000" algn="tl">
                    <a:srgbClr val="000000">
                      <a:alpha val="43137"/>
                    </a:srgbClr>
                  </a:outerShdw>
                </a:effectLst>
                <a:latin typeface="Garamond" panose="02020404030301010803" pitchFamily="18" charset="0"/>
              </a:rPr>
              <a:t>, D. Recchiuti</a:t>
            </a:r>
            <a:r>
              <a:rPr lang="it-IT" sz="3400" i="1" baseline="30000" dirty="0">
                <a:effectLst>
                  <a:outerShdw blurRad="38100" dist="38100" dir="2700000" algn="tl">
                    <a:srgbClr val="000000">
                      <a:alpha val="43137"/>
                    </a:srgbClr>
                  </a:outerShdw>
                </a:effectLst>
                <a:latin typeface="Garamond" panose="02020404030301010803" pitchFamily="18" charset="0"/>
              </a:rPr>
              <a:t>1,3</a:t>
            </a:r>
            <a:r>
              <a:rPr lang="it-IT" sz="3400" i="1" dirty="0">
                <a:effectLst>
                  <a:outerShdw blurRad="38100" dist="38100" dir="2700000" algn="tl">
                    <a:srgbClr val="000000">
                      <a:alpha val="43137"/>
                    </a:srgbClr>
                  </a:outerShdw>
                </a:effectLst>
                <a:latin typeface="Garamond" panose="02020404030301010803" pitchFamily="18" charset="0"/>
              </a:rPr>
              <a:t>, P. Ubertini</a:t>
            </a:r>
            <a:r>
              <a:rPr lang="it-IT" sz="3400" i="1" baseline="30000" dirty="0">
                <a:effectLst>
                  <a:outerShdw blurRad="38100" dist="38100" dir="2700000" algn="tl">
                    <a:srgbClr val="000000">
                      <a:alpha val="43137"/>
                    </a:srgbClr>
                  </a:outerShdw>
                </a:effectLst>
                <a:latin typeface="Garamond" panose="02020404030301010803" pitchFamily="18" charset="0"/>
              </a:rPr>
              <a:t>1</a:t>
            </a:r>
          </a:p>
          <a:p>
            <a:pPr marL="0" indent="0" algn="ctr">
              <a:buNone/>
            </a:pPr>
            <a:endParaRPr lang="it-IT" sz="2400" i="1" u="sng" dirty="0">
              <a:effectLst>
                <a:outerShdw blurRad="38100" dist="38100" dir="2700000" algn="tl">
                  <a:srgbClr val="000000">
                    <a:alpha val="43137"/>
                  </a:srgbClr>
                </a:outerShdw>
              </a:effectLst>
              <a:latin typeface="Garamond" panose="02020404030301010803" pitchFamily="18" charset="0"/>
            </a:endParaRPr>
          </a:p>
          <a:p>
            <a:pPr marL="0" indent="0" algn="ctr">
              <a:buNone/>
            </a:pPr>
            <a:r>
              <a:rPr lang="it-IT" sz="2400" i="1" u="sng" dirty="0">
                <a:effectLst>
                  <a:outerShdw blurRad="38100" dist="38100" dir="2700000" algn="tl">
                    <a:srgbClr val="000000">
                      <a:alpha val="43137"/>
                    </a:srgbClr>
                  </a:outerShdw>
                </a:effectLst>
                <a:latin typeface="Garamond" panose="02020404030301010803" pitchFamily="18" charset="0"/>
              </a:rPr>
              <a:t>1) National Institute of </a:t>
            </a:r>
            <a:r>
              <a:rPr lang="it-IT" sz="2400" i="1" u="sng" dirty="0" err="1">
                <a:effectLst>
                  <a:outerShdw blurRad="38100" dist="38100" dir="2700000" algn="tl">
                    <a:srgbClr val="000000">
                      <a:alpha val="43137"/>
                    </a:srgbClr>
                  </a:outerShdw>
                </a:effectLst>
                <a:latin typeface="Garamond" panose="02020404030301010803" pitchFamily="18" charset="0"/>
              </a:rPr>
              <a:t>Astrophysics</a:t>
            </a:r>
            <a:r>
              <a:rPr lang="it-IT" sz="2400" i="1" u="sng" dirty="0">
                <a:effectLst>
                  <a:outerShdw blurRad="38100" dist="38100" dir="2700000" algn="tl">
                    <a:srgbClr val="000000">
                      <a:alpha val="43137"/>
                    </a:srgbClr>
                  </a:outerShdw>
                </a:effectLst>
                <a:latin typeface="Garamond" panose="02020404030301010803" pitchFamily="18" charset="0"/>
              </a:rPr>
              <a:t> - IAPS, Rome, </a:t>
            </a:r>
            <a:r>
              <a:rPr lang="it-IT" sz="2400" i="1" u="sng" dirty="0" err="1">
                <a:effectLst>
                  <a:outerShdw blurRad="38100" dist="38100" dir="2700000" algn="tl">
                    <a:srgbClr val="000000">
                      <a:alpha val="43137"/>
                    </a:srgbClr>
                  </a:outerShdw>
                </a:effectLst>
                <a:latin typeface="Garamond" panose="02020404030301010803" pitchFamily="18" charset="0"/>
              </a:rPr>
              <a:t>Italy</a:t>
            </a:r>
            <a:endParaRPr lang="it-IT" sz="2400" i="1" u="sng" dirty="0">
              <a:effectLst>
                <a:outerShdw blurRad="38100" dist="38100" dir="2700000" algn="tl">
                  <a:srgbClr val="000000">
                    <a:alpha val="43137"/>
                  </a:srgbClr>
                </a:outerShdw>
              </a:effectLst>
              <a:latin typeface="Garamond" panose="02020404030301010803" pitchFamily="18" charset="0"/>
            </a:endParaRPr>
          </a:p>
          <a:p>
            <a:pPr marL="0" indent="0" algn="ctr">
              <a:buNone/>
            </a:pPr>
            <a:r>
              <a:rPr lang="it-IT" sz="2400" i="1" u="sng" dirty="0">
                <a:effectLst>
                  <a:outerShdw blurRad="38100" dist="38100" dir="2700000" algn="tl">
                    <a:srgbClr val="000000">
                      <a:alpha val="43137"/>
                    </a:srgbClr>
                  </a:outerShdw>
                </a:effectLst>
                <a:latin typeface="Garamond" panose="02020404030301010803" pitchFamily="18" charset="0"/>
              </a:rPr>
              <a:t>2) University of L’Aquila, L’Aquila, </a:t>
            </a:r>
            <a:r>
              <a:rPr lang="it-IT" sz="2400" i="1" u="sng" dirty="0" err="1">
                <a:effectLst>
                  <a:outerShdw blurRad="38100" dist="38100" dir="2700000" algn="tl">
                    <a:srgbClr val="000000">
                      <a:alpha val="43137"/>
                    </a:srgbClr>
                  </a:outerShdw>
                </a:effectLst>
                <a:latin typeface="Garamond" panose="02020404030301010803" pitchFamily="18" charset="0"/>
              </a:rPr>
              <a:t>Italy</a:t>
            </a:r>
            <a:endParaRPr lang="it-IT" sz="2400" i="1" u="sng" dirty="0">
              <a:effectLst>
                <a:outerShdw blurRad="38100" dist="38100" dir="2700000" algn="tl">
                  <a:srgbClr val="000000">
                    <a:alpha val="43137"/>
                  </a:srgbClr>
                </a:outerShdw>
              </a:effectLst>
              <a:latin typeface="Garamond" panose="02020404030301010803" pitchFamily="18" charset="0"/>
            </a:endParaRPr>
          </a:p>
          <a:p>
            <a:pPr marL="0" indent="0" algn="ctr">
              <a:buNone/>
            </a:pPr>
            <a:r>
              <a:rPr lang="it-IT" sz="2400" i="1" u="sng" dirty="0">
                <a:effectLst>
                  <a:outerShdw blurRad="38100" dist="38100" dir="2700000" algn="tl">
                    <a:srgbClr val="000000">
                      <a:alpha val="43137"/>
                    </a:srgbClr>
                  </a:outerShdw>
                </a:effectLst>
                <a:latin typeface="Garamond" panose="02020404030301010803" pitchFamily="18" charset="0"/>
              </a:rPr>
              <a:t>3) University of Trento, Trento, </a:t>
            </a:r>
            <a:r>
              <a:rPr lang="it-IT" sz="2400" i="1" u="sng" dirty="0" err="1">
                <a:effectLst>
                  <a:outerShdw blurRad="38100" dist="38100" dir="2700000" algn="tl">
                    <a:srgbClr val="000000">
                      <a:alpha val="43137"/>
                    </a:srgbClr>
                  </a:outerShdw>
                </a:effectLst>
                <a:latin typeface="Garamond" panose="02020404030301010803" pitchFamily="18" charset="0"/>
              </a:rPr>
              <a:t>Italy</a:t>
            </a:r>
            <a:r>
              <a:rPr lang="it-IT" sz="2400" i="1" u="sng" dirty="0">
                <a:effectLst>
                  <a:outerShdw blurRad="38100" dist="38100" dir="2700000" algn="tl">
                    <a:srgbClr val="000000">
                      <a:alpha val="43137"/>
                    </a:srgbClr>
                  </a:outerShdw>
                </a:effectLst>
                <a:latin typeface="Garamond" panose="02020404030301010803" pitchFamily="18" charset="0"/>
              </a:rPr>
              <a:t>.</a:t>
            </a:r>
          </a:p>
          <a:p>
            <a:pPr marL="0" indent="0" algn="ctr">
              <a:buNone/>
            </a:pPr>
            <a:r>
              <a:rPr lang="it-IT" sz="2400" i="1" u="sng" dirty="0">
                <a:effectLst>
                  <a:outerShdw blurRad="38100" dist="38100" dir="2700000" algn="tl">
                    <a:srgbClr val="000000">
                      <a:alpha val="43137"/>
                    </a:srgbClr>
                  </a:outerShdw>
                </a:effectLst>
                <a:latin typeface="Garamond" panose="02020404030301010803" pitchFamily="18" charset="0"/>
              </a:rPr>
              <a:t>4) TIFPA - University of Trento, Trento, </a:t>
            </a:r>
            <a:r>
              <a:rPr lang="it-IT" sz="2400" i="1" u="sng" dirty="0" err="1">
                <a:effectLst>
                  <a:outerShdw blurRad="38100" dist="38100" dir="2700000" algn="tl">
                    <a:srgbClr val="000000">
                      <a:alpha val="43137"/>
                    </a:srgbClr>
                  </a:outerShdw>
                </a:effectLst>
                <a:latin typeface="Garamond" panose="02020404030301010803" pitchFamily="18" charset="0"/>
              </a:rPr>
              <a:t>Italy</a:t>
            </a:r>
            <a:r>
              <a:rPr lang="it-IT" sz="2400" i="1" u="sng" dirty="0">
                <a:effectLst>
                  <a:outerShdw blurRad="38100" dist="38100" dir="2700000" algn="tl">
                    <a:srgbClr val="000000">
                      <a:alpha val="43137"/>
                    </a:srgbClr>
                  </a:outerShdw>
                </a:effectLst>
                <a:latin typeface="Garamond" panose="02020404030301010803" pitchFamily="18" charset="0"/>
              </a:rPr>
              <a:t>.</a:t>
            </a:r>
          </a:p>
          <a:p>
            <a:pPr marL="0" indent="0" algn="ctr">
              <a:buNone/>
            </a:pPr>
            <a:r>
              <a:rPr lang="it-IT" sz="1600" b="1" i="1" baseline="30000" dirty="0">
                <a:solidFill>
                  <a:schemeClr val="tx1">
                    <a:lumMod val="75000"/>
                    <a:lumOff val="25000"/>
                  </a:schemeClr>
                </a:solidFill>
                <a:latin typeface="Garamond" panose="02020404030301010803" pitchFamily="18" charset="0"/>
              </a:rPr>
              <a:t> </a:t>
            </a:r>
          </a:p>
        </p:txBody>
      </p:sp>
      <p:pic>
        <p:nvPicPr>
          <p:cNvPr id="6" name="Picture 2" descr="inaf-circ-colore"/>
          <p:cNvPicPr>
            <a:picLocks noChangeAspect="1" noChangeArrowheads="1"/>
          </p:cNvPicPr>
          <p:nvPr/>
        </p:nvPicPr>
        <p:blipFill>
          <a:blip r:embed="rId2">
            <a:extLst>
              <a:ext uri="{28A0092B-C50C-407E-A947-70E740481C1C}">
                <a14:useLocalDpi xmlns:a14="http://schemas.microsoft.com/office/drawing/2010/main" val="0"/>
              </a:ext>
            </a:extLst>
          </a:blip>
          <a:srcRect l="14999" t="12000" r="15999" b="17999"/>
          <a:stretch>
            <a:fillRect/>
          </a:stretch>
        </p:blipFill>
        <p:spPr bwMode="auto">
          <a:xfrm>
            <a:off x="63579" y="-1"/>
            <a:ext cx="1355126" cy="137480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pic>
      <p:pic>
        <p:nvPicPr>
          <p:cNvPr id="7" name="Picture 3" descr="C:\Users\piers\OneDrive\Desktop\logo_asi.jp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11040" t="11231" r="10951" b="9184"/>
          <a:stretch/>
        </p:blipFill>
        <p:spPr bwMode="auto">
          <a:xfrm>
            <a:off x="63579" y="5593312"/>
            <a:ext cx="1355126" cy="1226067"/>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4" descr="Risultato immagini per università di trento"/>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806318" y="5487039"/>
            <a:ext cx="1308542" cy="1332340"/>
          </a:xfrm>
          <a:prstGeom prst="rect">
            <a:avLst/>
          </a:prstGeom>
          <a:noFill/>
          <a:extLst>
            <a:ext uri="{909E8E84-426E-40DD-AFC4-6F175D3DCCD1}">
              <a14:hiddenFill xmlns:a14="http://schemas.microsoft.com/office/drawing/2010/main">
                <a:solidFill>
                  <a:srgbClr val="FFFFFF"/>
                </a:solidFill>
              </a14:hiddenFill>
            </a:ext>
          </a:extLst>
        </p:spPr>
      </p:pic>
      <p:pic>
        <p:nvPicPr>
          <p:cNvPr id="9" name="Immagine 8"/>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1071687" y="206000"/>
            <a:ext cx="1043173" cy="1145270"/>
          </a:xfrm>
          <a:prstGeom prst="rect">
            <a:avLst/>
          </a:prstGeom>
        </p:spPr>
      </p:pic>
      <p:pic>
        <p:nvPicPr>
          <p:cNvPr id="11" name="Immagine 10">
            <a:extLst>
              <a:ext uri="{FF2B5EF4-FFF2-40B4-BE49-F238E27FC236}">
                <a16:creationId xmlns="" xmlns:a16="http://schemas.microsoft.com/office/drawing/2014/main" id="{53B610C1-E6AA-1F2D-0613-3D8A2F48C915}"/>
              </a:ext>
            </a:extLst>
          </p:cNvPr>
          <p:cNvPicPr>
            <a:picLocks noChangeAspect="1"/>
          </p:cNvPicPr>
          <p:nvPr/>
        </p:nvPicPr>
        <p:blipFill rotWithShape="1">
          <a:blip r:embed="rId6" cstate="print">
            <a:alphaModFix amt="53000"/>
            <a:extLst>
              <a:ext uri="{28A0092B-C50C-407E-A947-70E740481C1C}">
                <a14:useLocalDpi xmlns:a14="http://schemas.microsoft.com/office/drawing/2010/main" val="0"/>
              </a:ext>
            </a:extLst>
          </a:blip>
          <a:srcRect t="29457" b="30655"/>
          <a:stretch/>
        </p:blipFill>
        <p:spPr>
          <a:xfrm>
            <a:off x="4928445" y="128928"/>
            <a:ext cx="2335110" cy="1317347"/>
          </a:xfrm>
          <a:prstGeom prst="rect">
            <a:avLst/>
          </a:prstGeom>
        </p:spPr>
      </p:pic>
      <p:sp>
        <p:nvSpPr>
          <p:cNvPr id="12" name="CasellaDiTesto 11">
            <a:extLst>
              <a:ext uri="{FF2B5EF4-FFF2-40B4-BE49-F238E27FC236}">
                <a16:creationId xmlns="" xmlns:a16="http://schemas.microsoft.com/office/drawing/2014/main" id="{0D197ADB-B3F1-B03D-8716-BD23F63ECFA4}"/>
              </a:ext>
            </a:extLst>
          </p:cNvPr>
          <p:cNvSpPr txBox="1"/>
          <p:nvPr/>
        </p:nvSpPr>
        <p:spPr>
          <a:xfrm>
            <a:off x="7004958" y="4497050"/>
            <a:ext cx="6093822" cy="369332"/>
          </a:xfrm>
          <a:prstGeom prst="rect">
            <a:avLst/>
          </a:prstGeom>
          <a:noFill/>
        </p:spPr>
        <p:txBody>
          <a:bodyPr wrap="square">
            <a:spAutoFit/>
          </a:bodyPr>
          <a:lstStyle/>
          <a:p>
            <a:pPr marL="0" indent="0" algn="ctr">
              <a:buNone/>
            </a:pPr>
            <a:r>
              <a:rPr lang="en-GB" sz="1800" i="1" dirty="0">
                <a:latin typeface="Garamond" panose="02020404030301010803" pitchFamily="18" charset="0"/>
              </a:rPr>
              <a:t>(giulia.dangelo@inaf.it)</a:t>
            </a:r>
            <a:r>
              <a:rPr lang="it-IT" sz="1800" i="1" dirty="0"/>
              <a:t>.</a:t>
            </a:r>
            <a:endParaRPr lang="en-GB" sz="1800" i="1" dirty="0"/>
          </a:p>
        </p:txBody>
      </p:sp>
    </p:spTree>
    <p:extLst>
      <p:ext uri="{BB962C8B-B14F-4D97-AF65-F5344CB8AC3E}">
        <p14:creationId xmlns:p14="http://schemas.microsoft.com/office/powerpoint/2010/main" val="53513803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magin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45537" y="387751"/>
            <a:ext cx="8083328" cy="6094071"/>
          </a:xfrm>
          <a:prstGeom prst="rect">
            <a:avLst/>
          </a:prstGeom>
        </p:spPr>
      </p:pic>
      <p:pic>
        <p:nvPicPr>
          <p:cNvPr id="3" name="Immagin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440705" y="3889094"/>
            <a:ext cx="3696076" cy="2916820"/>
          </a:xfrm>
          <a:prstGeom prst="rect">
            <a:avLst/>
          </a:prstGeom>
        </p:spPr>
      </p:pic>
    </p:spTree>
    <p:extLst>
      <p:ext uri="{BB962C8B-B14F-4D97-AF65-F5344CB8AC3E}">
        <p14:creationId xmlns:p14="http://schemas.microsoft.com/office/powerpoint/2010/main" val="259051884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llaDiTesto 1">
            <a:extLst>
              <a:ext uri="{FF2B5EF4-FFF2-40B4-BE49-F238E27FC236}">
                <a16:creationId xmlns="" xmlns:a16="http://schemas.microsoft.com/office/drawing/2014/main" id="{E385C15F-5870-B208-F9BD-4448CEE24F51}"/>
              </a:ext>
            </a:extLst>
          </p:cNvPr>
          <p:cNvSpPr txBox="1"/>
          <p:nvPr/>
        </p:nvSpPr>
        <p:spPr>
          <a:xfrm>
            <a:off x="2978331" y="2664823"/>
            <a:ext cx="5655394" cy="1107996"/>
          </a:xfrm>
          <a:prstGeom prst="rect">
            <a:avLst/>
          </a:prstGeom>
          <a:noFill/>
        </p:spPr>
        <p:txBody>
          <a:bodyPr wrap="none" rtlCol="0">
            <a:spAutoFit/>
          </a:bodyPr>
          <a:lstStyle/>
          <a:p>
            <a:r>
              <a:rPr lang="it-IT" sz="6600" dirty="0"/>
              <a:t>BACK Up SLIDES</a:t>
            </a:r>
          </a:p>
        </p:txBody>
      </p:sp>
    </p:spTree>
    <p:extLst>
      <p:ext uri="{BB962C8B-B14F-4D97-AF65-F5344CB8AC3E}">
        <p14:creationId xmlns:p14="http://schemas.microsoft.com/office/powerpoint/2010/main" val="275806986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25000"/>
            <a:lum/>
          </a:blip>
          <a:srcRect/>
          <a:stretch>
            <a:fillRect t="-2000" b="-2000"/>
          </a:stretch>
        </a:blipFill>
        <a:effectLst/>
      </p:bgPr>
    </p:bg>
    <p:spTree>
      <p:nvGrpSpPr>
        <p:cNvPr id="1" name=""/>
        <p:cNvGrpSpPr/>
        <p:nvPr/>
      </p:nvGrpSpPr>
      <p:grpSpPr>
        <a:xfrm>
          <a:off x="0" y="0"/>
          <a:ext cx="0" cy="0"/>
          <a:chOff x="0" y="0"/>
          <a:chExt cx="0" cy="0"/>
        </a:xfrm>
      </p:grpSpPr>
      <p:sp>
        <p:nvSpPr>
          <p:cNvPr id="7" name="object 7"/>
          <p:cNvSpPr txBox="1"/>
          <p:nvPr/>
        </p:nvSpPr>
        <p:spPr>
          <a:xfrm>
            <a:off x="549697" y="1183882"/>
            <a:ext cx="11089082" cy="2346796"/>
          </a:xfrm>
          <a:prstGeom prst="rect">
            <a:avLst/>
          </a:prstGeom>
        </p:spPr>
        <p:txBody>
          <a:bodyPr vert="horz" wrap="square" lIns="0" tIns="12700" rIns="0" bIns="0" rtlCol="0">
            <a:spAutoFit/>
          </a:bodyPr>
          <a:lstStyle/>
          <a:p>
            <a:pPr marR="196215" algn="ctr">
              <a:lnSpc>
                <a:spcPct val="100000"/>
              </a:lnSpc>
              <a:spcBef>
                <a:spcPts val="100"/>
              </a:spcBef>
            </a:pPr>
            <a:r>
              <a:rPr lang="en-GB" sz="3000" spc="-5" dirty="0">
                <a:latin typeface="Garamond" panose="02020404030301010803" pitchFamily="18" charset="0"/>
                <a:cs typeface="Arial"/>
              </a:rPr>
              <a:t>In the last decades many study focuses on the potential EQ signatures in both the ionospheric/magnetospheric and atmospheric medium. Unfortunately none of them could strongly demonstrate the direct connection between EQ occurrence and detected anomalies</a:t>
            </a:r>
          </a:p>
          <a:p>
            <a:pPr marR="196215" algn="ctr">
              <a:lnSpc>
                <a:spcPct val="100000"/>
              </a:lnSpc>
              <a:spcBef>
                <a:spcPts val="100"/>
              </a:spcBef>
            </a:pPr>
            <a:r>
              <a:rPr lang="en-GB" sz="3000" b="1" spc="-5" dirty="0">
                <a:solidFill>
                  <a:srgbClr val="FF0000"/>
                </a:solidFill>
                <a:latin typeface="Arial"/>
                <a:cs typeface="Arial"/>
              </a:rPr>
              <a:t> </a:t>
            </a:r>
            <a:endParaRPr lang="en-GB" sz="3000" dirty="0">
              <a:latin typeface="Arial"/>
              <a:cs typeface="Arial"/>
            </a:endParaRPr>
          </a:p>
        </p:txBody>
      </p:sp>
      <p:sp>
        <p:nvSpPr>
          <p:cNvPr id="22" name="object 2"/>
          <p:cNvSpPr txBox="1">
            <a:spLocks noGrp="1"/>
          </p:cNvSpPr>
          <p:nvPr>
            <p:ph type="title"/>
          </p:nvPr>
        </p:nvSpPr>
        <p:spPr>
          <a:xfrm>
            <a:off x="4492795" y="368361"/>
            <a:ext cx="2869609" cy="627736"/>
          </a:xfrm>
          <a:prstGeom prst="rect">
            <a:avLst/>
          </a:prstGeom>
        </p:spPr>
        <p:txBody>
          <a:bodyPr vert="horz" wrap="square" lIns="0" tIns="12065" rIns="0" bIns="0" rtlCol="0">
            <a:spAutoFit/>
          </a:bodyPr>
          <a:lstStyle/>
          <a:p>
            <a:pPr marL="12700">
              <a:lnSpc>
                <a:spcPct val="100000"/>
              </a:lnSpc>
              <a:spcBef>
                <a:spcPts val="95"/>
              </a:spcBef>
            </a:pPr>
            <a:r>
              <a:rPr lang="en-GB" sz="4000" b="1" spc="-5" dirty="0">
                <a:solidFill>
                  <a:srgbClr val="FF0000"/>
                </a:solidFill>
                <a:effectLst>
                  <a:outerShdw blurRad="38100" dist="38100" dir="2700000" algn="tl">
                    <a:srgbClr val="000000">
                      <a:alpha val="43137"/>
                    </a:srgbClr>
                  </a:outerShdw>
                </a:effectLst>
                <a:latin typeface="Garamond" panose="02020404030301010803" pitchFamily="18" charset="0"/>
                <a:cs typeface="Arial"/>
              </a:rPr>
              <a:t>Introduction</a:t>
            </a:r>
            <a:endParaRPr lang="en-GB" sz="4000" dirty="0">
              <a:solidFill>
                <a:srgbClr val="FF0000"/>
              </a:solidFill>
              <a:effectLst>
                <a:outerShdw blurRad="38100" dist="38100" dir="2700000" algn="tl">
                  <a:srgbClr val="000000">
                    <a:alpha val="43137"/>
                  </a:srgbClr>
                </a:outerShdw>
              </a:effectLst>
              <a:latin typeface="Garamond" panose="02020404030301010803" pitchFamily="18" charset="0"/>
              <a:cs typeface="Arial"/>
            </a:endParaRPr>
          </a:p>
        </p:txBody>
      </p:sp>
      <p:sp>
        <p:nvSpPr>
          <p:cNvPr id="2" name="Rettangolo 1"/>
          <p:cNvSpPr/>
          <p:nvPr/>
        </p:nvSpPr>
        <p:spPr>
          <a:xfrm>
            <a:off x="549697" y="3299703"/>
            <a:ext cx="10862554" cy="2931572"/>
          </a:xfrm>
          <a:prstGeom prst="rect">
            <a:avLst/>
          </a:prstGeom>
        </p:spPr>
        <p:txBody>
          <a:bodyPr wrap="square">
            <a:spAutoFit/>
          </a:bodyPr>
          <a:lstStyle/>
          <a:p>
            <a:pPr marR="196215" algn="just">
              <a:lnSpc>
                <a:spcPct val="100000"/>
              </a:lnSpc>
              <a:spcBef>
                <a:spcPts val="100"/>
              </a:spcBef>
            </a:pPr>
            <a:r>
              <a:rPr lang="en-GB" sz="2800" spc="-5" dirty="0">
                <a:latin typeface="Garamond" panose="02020404030301010803" pitchFamily="18" charset="0"/>
                <a:cs typeface="Arial"/>
              </a:rPr>
              <a:t>Two problems: </a:t>
            </a:r>
          </a:p>
          <a:p>
            <a:pPr marL="358775" marR="196215" algn="just">
              <a:lnSpc>
                <a:spcPct val="100000"/>
              </a:lnSpc>
              <a:spcBef>
                <a:spcPts val="100"/>
              </a:spcBef>
            </a:pPr>
            <a:endParaRPr lang="en-GB" sz="1400" spc="-5" dirty="0">
              <a:latin typeface="Garamond" panose="02020404030301010803" pitchFamily="18" charset="0"/>
              <a:cs typeface="Arial"/>
            </a:endParaRPr>
          </a:p>
          <a:p>
            <a:pPr marL="628650" marR="196215" indent="-269875" algn="just">
              <a:spcBef>
                <a:spcPts val="100"/>
              </a:spcBef>
              <a:buFont typeface="+mj-lt"/>
              <a:buAutoNum type="arabicPeriod"/>
            </a:pPr>
            <a:r>
              <a:rPr lang="en-GB" sz="2800" spc="-5" dirty="0">
                <a:latin typeface="Garamond" panose="02020404030301010803" pitchFamily="18" charset="0"/>
                <a:cs typeface="Arial"/>
              </a:rPr>
              <a:t> </a:t>
            </a:r>
            <a:r>
              <a:rPr lang="en-GB" sz="2800" b="1" u="sng" spc="-5" dirty="0">
                <a:latin typeface="Garamond" panose="02020404030301010803" pitchFamily="18" charset="0"/>
                <a:cs typeface="Arial"/>
              </a:rPr>
              <a:t>difficulty in identifying effects due to both Sun and atmospheric activity</a:t>
            </a:r>
            <a:r>
              <a:rPr lang="en-GB" sz="2800" spc="-5" dirty="0">
                <a:latin typeface="Garamond" panose="02020404030301010803" pitchFamily="18" charset="0"/>
                <a:cs typeface="Arial"/>
              </a:rPr>
              <a:t>, which can be confused with EQ signature</a:t>
            </a:r>
          </a:p>
          <a:p>
            <a:pPr marL="628650" marR="196215" indent="-269875" algn="just">
              <a:lnSpc>
                <a:spcPct val="100000"/>
              </a:lnSpc>
              <a:spcBef>
                <a:spcPts val="100"/>
              </a:spcBef>
              <a:buFont typeface="+mj-lt"/>
              <a:buAutoNum type="arabicPeriod"/>
            </a:pPr>
            <a:r>
              <a:rPr lang="en-GB" sz="2800" spc="-5" dirty="0">
                <a:latin typeface="Garamond" panose="02020404030301010803" pitchFamily="18" charset="0"/>
                <a:cs typeface="Arial"/>
              </a:rPr>
              <a:t> </a:t>
            </a:r>
            <a:r>
              <a:rPr lang="en-GB" sz="2800" b="1" u="sng" spc="-5" dirty="0">
                <a:latin typeface="Garamond" panose="02020404030301010803" pitchFamily="18" charset="0"/>
                <a:cs typeface="Arial"/>
              </a:rPr>
              <a:t>the lack of a global analytical lithospheric-atmospheric-magnetospheric model</a:t>
            </a:r>
            <a:r>
              <a:rPr lang="en-GB" sz="2800" spc="-5" dirty="0">
                <a:latin typeface="Garamond" panose="02020404030301010803" pitchFamily="18" charset="0"/>
                <a:cs typeface="Arial"/>
              </a:rPr>
              <a:t> able to explain and possibly forecast anomalous signal.</a:t>
            </a:r>
          </a:p>
        </p:txBody>
      </p:sp>
    </p:spTree>
    <p:extLst>
      <p:ext uri="{BB962C8B-B14F-4D97-AF65-F5344CB8AC3E}">
        <p14:creationId xmlns:p14="http://schemas.microsoft.com/office/powerpoint/2010/main" val="228435400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object 7"/>
          <p:cNvSpPr txBox="1"/>
          <p:nvPr/>
        </p:nvSpPr>
        <p:spPr>
          <a:xfrm>
            <a:off x="549697" y="1183882"/>
            <a:ext cx="11089082" cy="1872307"/>
          </a:xfrm>
          <a:prstGeom prst="rect">
            <a:avLst/>
          </a:prstGeom>
        </p:spPr>
        <p:txBody>
          <a:bodyPr vert="horz" wrap="square" lIns="0" tIns="12700" rIns="0" bIns="0" rtlCol="0">
            <a:spAutoFit/>
          </a:bodyPr>
          <a:lstStyle/>
          <a:p>
            <a:pPr marR="196215" algn="ctr">
              <a:lnSpc>
                <a:spcPct val="100000"/>
              </a:lnSpc>
              <a:spcBef>
                <a:spcPts val="100"/>
              </a:spcBef>
            </a:pPr>
            <a:r>
              <a:rPr lang="en-GB" sz="3000" spc="-5" dirty="0">
                <a:latin typeface="Garamond" panose="02020404030301010803" pitchFamily="18" charset="0"/>
                <a:cs typeface="Arial"/>
              </a:rPr>
              <a:t>In order to overcome these problems and contribute in the understanding of the physical mechanisms behind the coupling between lithosphere, lower atmosphere, ionosphere and magnetosphere during an earthquake</a:t>
            </a:r>
          </a:p>
          <a:p>
            <a:pPr marR="196215" algn="ctr">
              <a:lnSpc>
                <a:spcPct val="100000"/>
              </a:lnSpc>
              <a:spcBef>
                <a:spcPts val="100"/>
              </a:spcBef>
            </a:pPr>
            <a:r>
              <a:rPr lang="en-GB" sz="3000" b="1" spc="-5" dirty="0">
                <a:solidFill>
                  <a:srgbClr val="FF0000"/>
                </a:solidFill>
                <a:latin typeface="Arial"/>
                <a:cs typeface="Arial"/>
              </a:rPr>
              <a:t> </a:t>
            </a:r>
            <a:endParaRPr lang="en-GB" sz="3000" dirty="0">
              <a:latin typeface="Arial"/>
              <a:cs typeface="Arial"/>
            </a:endParaRPr>
          </a:p>
        </p:txBody>
      </p:sp>
      <p:sp>
        <p:nvSpPr>
          <p:cNvPr id="22" name="object 2"/>
          <p:cNvSpPr txBox="1">
            <a:spLocks noGrp="1"/>
          </p:cNvSpPr>
          <p:nvPr>
            <p:ph type="title"/>
          </p:nvPr>
        </p:nvSpPr>
        <p:spPr>
          <a:xfrm>
            <a:off x="4492795" y="368361"/>
            <a:ext cx="2869609" cy="627736"/>
          </a:xfrm>
          <a:prstGeom prst="rect">
            <a:avLst/>
          </a:prstGeom>
        </p:spPr>
        <p:txBody>
          <a:bodyPr vert="horz" wrap="square" lIns="0" tIns="12065" rIns="0" bIns="0" rtlCol="0">
            <a:spAutoFit/>
          </a:bodyPr>
          <a:lstStyle/>
          <a:p>
            <a:pPr marL="12700">
              <a:lnSpc>
                <a:spcPct val="100000"/>
              </a:lnSpc>
              <a:spcBef>
                <a:spcPts val="95"/>
              </a:spcBef>
            </a:pPr>
            <a:r>
              <a:rPr lang="en-GB" sz="4000" b="1" spc="-5" dirty="0">
                <a:solidFill>
                  <a:srgbClr val="FF0000"/>
                </a:solidFill>
                <a:effectLst>
                  <a:outerShdw blurRad="38100" dist="38100" dir="2700000" algn="tl">
                    <a:srgbClr val="000000">
                      <a:alpha val="43137"/>
                    </a:srgbClr>
                  </a:outerShdw>
                </a:effectLst>
                <a:latin typeface="Garamond" panose="02020404030301010803" pitchFamily="18" charset="0"/>
                <a:cs typeface="Arial"/>
              </a:rPr>
              <a:t>Introduction</a:t>
            </a:r>
            <a:endParaRPr lang="en-GB" sz="4000" dirty="0">
              <a:solidFill>
                <a:srgbClr val="FF0000"/>
              </a:solidFill>
              <a:effectLst>
                <a:outerShdw blurRad="38100" dist="38100" dir="2700000" algn="tl">
                  <a:srgbClr val="000000">
                    <a:alpha val="43137"/>
                  </a:srgbClr>
                </a:outerShdw>
              </a:effectLst>
              <a:latin typeface="Garamond" panose="02020404030301010803" pitchFamily="18" charset="0"/>
              <a:cs typeface="Arial"/>
            </a:endParaRPr>
          </a:p>
        </p:txBody>
      </p:sp>
      <p:sp>
        <p:nvSpPr>
          <p:cNvPr id="2" name="Rettangolo 1"/>
          <p:cNvSpPr/>
          <p:nvPr/>
        </p:nvSpPr>
        <p:spPr>
          <a:xfrm>
            <a:off x="549697" y="3096992"/>
            <a:ext cx="10583816" cy="2918748"/>
          </a:xfrm>
          <a:prstGeom prst="rect">
            <a:avLst/>
          </a:prstGeom>
        </p:spPr>
        <p:txBody>
          <a:bodyPr wrap="square">
            <a:spAutoFit/>
          </a:bodyPr>
          <a:lstStyle/>
          <a:p>
            <a:pPr marL="358775" marR="196215" algn="just">
              <a:lnSpc>
                <a:spcPct val="100000"/>
              </a:lnSpc>
              <a:spcBef>
                <a:spcPts val="100"/>
              </a:spcBef>
            </a:pPr>
            <a:endParaRPr lang="en-GB" sz="1400" spc="-5" dirty="0">
              <a:latin typeface="Garamond" panose="02020404030301010803" pitchFamily="18" charset="0"/>
              <a:cs typeface="Arial"/>
            </a:endParaRPr>
          </a:p>
          <a:p>
            <a:pPr marL="628650" marR="196215" indent="-269875" algn="just">
              <a:lnSpc>
                <a:spcPct val="100000"/>
              </a:lnSpc>
              <a:spcBef>
                <a:spcPts val="100"/>
              </a:spcBef>
              <a:buFont typeface="+mj-lt"/>
              <a:buAutoNum type="arabicPeriod"/>
            </a:pPr>
            <a:r>
              <a:rPr lang="en-GB" sz="2800" spc="-5" dirty="0">
                <a:latin typeface="Garamond" panose="02020404030301010803" pitchFamily="18" charset="0"/>
                <a:cs typeface="Arial"/>
              </a:rPr>
              <a:t> </a:t>
            </a:r>
            <a:r>
              <a:rPr lang="en-GB" sz="2800" b="1" u="sng" spc="-5" dirty="0">
                <a:latin typeface="Garamond" panose="02020404030301010803" pitchFamily="18" charset="0"/>
                <a:cs typeface="Arial"/>
              </a:rPr>
              <a:t>a seismic event occurred during both super solar quiet and fair weather conditions,</a:t>
            </a:r>
            <a:r>
              <a:rPr lang="en-GB" sz="2800" spc="-5" dirty="0">
                <a:latin typeface="Garamond" panose="02020404030301010803" pitchFamily="18" charset="0"/>
                <a:cs typeface="Arial"/>
              </a:rPr>
              <a:t> representing an optimal case study to the attempt of reconstructing the seismic scenario in terms of the link between lithosphere, atmosphere, ionosphere and magnetosphere</a:t>
            </a:r>
          </a:p>
          <a:p>
            <a:pPr marL="628650" marR="196215" indent="-269875" algn="just">
              <a:lnSpc>
                <a:spcPct val="100000"/>
              </a:lnSpc>
              <a:spcBef>
                <a:spcPts val="100"/>
              </a:spcBef>
              <a:buFont typeface="+mj-lt"/>
              <a:buAutoNum type="arabicPeriod"/>
            </a:pPr>
            <a:r>
              <a:rPr lang="en-GB" sz="2800" spc="-5" dirty="0">
                <a:latin typeface="Garamond" panose="02020404030301010803" pitchFamily="18" charset="0"/>
                <a:cs typeface="Arial"/>
              </a:rPr>
              <a:t> </a:t>
            </a:r>
            <a:r>
              <a:rPr lang="en-GB" sz="2800" b="1" u="sng" spc="-5" dirty="0">
                <a:latin typeface="Garamond" panose="02020404030301010803" pitchFamily="18" charset="0"/>
                <a:cs typeface="Arial"/>
              </a:rPr>
              <a:t>a global Magnetospheric – Ionospheric – Lithospheric  coupling (MILC) model,</a:t>
            </a:r>
            <a:r>
              <a:rPr lang="en-GB" sz="2800" spc="-5" dirty="0">
                <a:latin typeface="Garamond" panose="02020404030301010803" pitchFamily="18" charset="0"/>
                <a:cs typeface="Arial"/>
              </a:rPr>
              <a:t> developed by Piersanti et al. in 2020;</a:t>
            </a:r>
          </a:p>
        </p:txBody>
      </p:sp>
    </p:spTree>
    <p:extLst>
      <p:ext uri="{BB962C8B-B14F-4D97-AF65-F5344CB8AC3E}">
        <p14:creationId xmlns:p14="http://schemas.microsoft.com/office/powerpoint/2010/main" val="112083890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4">
            <a:alphaModFix amt="25000"/>
            <a:lum/>
          </a:blip>
          <a:srcRect/>
          <a:stretch>
            <a:fillRect t="-2000" b="-2000"/>
          </a:stretch>
        </a:blipFill>
        <a:effectLst/>
      </p:bgPr>
    </p:bg>
    <p:spTree>
      <p:nvGrpSpPr>
        <p:cNvPr id="1" name=""/>
        <p:cNvGrpSpPr/>
        <p:nvPr/>
      </p:nvGrpSpPr>
      <p:grpSpPr>
        <a:xfrm>
          <a:off x="0" y="0"/>
          <a:ext cx="0" cy="0"/>
          <a:chOff x="0" y="0"/>
          <a:chExt cx="0" cy="0"/>
        </a:xfrm>
      </p:grpSpPr>
      <p:pic>
        <p:nvPicPr>
          <p:cNvPr id="11268" name="Picture 2" descr="Box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27433" y="302186"/>
            <a:ext cx="1166283" cy="3673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269" name="Rectangle 2"/>
          <p:cNvSpPr>
            <a:spLocks noGrp="1" noChangeArrowheads="1"/>
          </p:cNvSpPr>
          <p:nvPr>
            <p:ph type="title" idx="4294967295"/>
          </p:nvPr>
        </p:nvSpPr>
        <p:spPr>
          <a:xfrm>
            <a:off x="2794001" y="354013"/>
            <a:ext cx="7481107" cy="914400"/>
          </a:xfrm>
        </p:spPr>
        <p:txBody>
          <a:bodyPr anchor="t"/>
          <a:lstStyle/>
          <a:p>
            <a:pPr algn="l"/>
            <a:r>
              <a:rPr lang="en-US" altLang="ko-KR" b="1" dirty="0">
                <a:solidFill>
                  <a:srgbClr val="FF0000"/>
                </a:solidFill>
                <a:effectLst>
                  <a:outerShdw blurRad="38100" dist="38100" dir="2700000" algn="tl">
                    <a:srgbClr val="000000">
                      <a:alpha val="43137"/>
                    </a:srgbClr>
                  </a:outerShdw>
                </a:effectLst>
                <a:latin typeface="Garamond" panose="02020404030301010803" pitchFamily="18" charset="0"/>
              </a:rPr>
              <a:t>Total Electron Content (TEC)</a:t>
            </a:r>
          </a:p>
        </p:txBody>
      </p:sp>
      <p:pic>
        <p:nvPicPr>
          <p:cNvPr id="11270" name="Picture 6" descr="Eectron"/>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86700" y="1653148"/>
            <a:ext cx="836083" cy="1035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271" name="Oval 7"/>
          <p:cNvSpPr>
            <a:spLocks noChangeArrowheads="1"/>
          </p:cNvSpPr>
          <p:nvPr/>
        </p:nvSpPr>
        <p:spPr bwMode="auto">
          <a:xfrm>
            <a:off x="366050" y="1518211"/>
            <a:ext cx="1079500" cy="1395412"/>
          </a:xfrm>
          <a:prstGeom prst="ellipse">
            <a:avLst/>
          </a:prstGeom>
          <a:noFill/>
          <a:ln w="28575">
            <a:solidFill>
              <a:srgbClr val="000099"/>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b="0" baseline="30000"/>
          </a:p>
        </p:txBody>
      </p:sp>
      <p:sp>
        <p:nvSpPr>
          <p:cNvPr id="11272" name="Text Box 8"/>
          <p:cNvSpPr txBox="1">
            <a:spLocks noChangeArrowheads="1"/>
          </p:cNvSpPr>
          <p:nvPr/>
        </p:nvSpPr>
        <p:spPr bwMode="auto">
          <a:xfrm>
            <a:off x="1850020" y="1048497"/>
            <a:ext cx="4909524" cy="18651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baseline="30000">
                <a:solidFill>
                  <a:schemeClr val="tx1"/>
                </a:solidFill>
                <a:latin typeface="Times" charset="0"/>
                <a:ea typeface="MS PGothic" charset="0"/>
                <a:cs typeface="MS PGothic" charset="0"/>
              </a:defRPr>
            </a:lvl1pPr>
            <a:lvl2pPr marL="37931725" indent="-37474525">
              <a:defRPr sz="2400" baseline="30000">
                <a:solidFill>
                  <a:schemeClr val="tx1"/>
                </a:solidFill>
                <a:latin typeface="Times" charset="0"/>
                <a:ea typeface="MS PGothic" charset="0"/>
                <a:cs typeface="MS PGothic" charset="0"/>
              </a:defRPr>
            </a:lvl2pPr>
            <a:lvl3pPr>
              <a:defRPr sz="2400" baseline="30000">
                <a:solidFill>
                  <a:schemeClr val="tx1"/>
                </a:solidFill>
                <a:latin typeface="Times" charset="0"/>
                <a:ea typeface="MS PGothic" charset="0"/>
                <a:cs typeface="MS PGothic" charset="0"/>
              </a:defRPr>
            </a:lvl3pPr>
            <a:lvl4pPr>
              <a:defRPr sz="2400" baseline="30000">
                <a:solidFill>
                  <a:schemeClr val="tx1"/>
                </a:solidFill>
                <a:latin typeface="Times" charset="0"/>
                <a:ea typeface="MS PGothic" charset="0"/>
                <a:cs typeface="MS PGothic" charset="0"/>
              </a:defRPr>
            </a:lvl4pPr>
            <a:lvl5pPr>
              <a:defRPr sz="2400" baseline="30000">
                <a:solidFill>
                  <a:schemeClr val="tx1"/>
                </a:solidFill>
                <a:latin typeface="Times" charset="0"/>
                <a:ea typeface="MS PGothic" charset="0"/>
                <a:cs typeface="MS PGothic" charset="0"/>
              </a:defRPr>
            </a:lvl5pPr>
            <a:lvl6pPr marL="457200" eaLnBrk="0" fontAlgn="base" hangingPunct="0">
              <a:spcBef>
                <a:spcPct val="0"/>
              </a:spcBef>
              <a:spcAft>
                <a:spcPct val="0"/>
              </a:spcAft>
              <a:defRPr sz="2400" baseline="30000">
                <a:solidFill>
                  <a:schemeClr val="tx1"/>
                </a:solidFill>
                <a:latin typeface="Times" charset="0"/>
                <a:ea typeface="MS PGothic" charset="0"/>
                <a:cs typeface="MS PGothic" charset="0"/>
              </a:defRPr>
            </a:lvl6pPr>
            <a:lvl7pPr marL="914400" eaLnBrk="0" fontAlgn="base" hangingPunct="0">
              <a:spcBef>
                <a:spcPct val="0"/>
              </a:spcBef>
              <a:spcAft>
                <a:spcPct val="0"/>
              </a:spcAft>
              <a:defRPr sz="2400" baseline="30000">
                <a:solidFill>
                  <a:schemeClr val="tx1"/>
                </a:solidFill>
                <a:latin typeface="Times" charset="0"/>
                <a:ea typeface="MS PGothic" charset="0"/>
                <a:cs typeface="MS PGothic" charset="0"/>
              </a:defRPr>
            </a:lvl7pPr>
            <a:lvl8pPr marL="1371600" eaLnBrk="0" fontAlgn="base" hangingPunct="0">
              <a:spcBef>
                <a:spcPct val="0"/>
              </a:spcBef>
              <a:spcAft>
                <a:spcPct val="0"/>
              </a:spcAft>
              <a:defRPr sz="2400" baseline="30000">
                <a:solidFill>
                  <a:schemeClr val="tx1"/>
                </a:solidFill>
                <a:latin typeface="Times" charset="0"/>
                <a:ea typeface="MS PGothic" charset="0"/>
                <a:cs typeface="MS PGothic" charset="0"/>
              </a:defRPr>
            </a:lvl8pPr>
            <a:lvl9pPr marL="1828800" eaLnBrk="0" fontAlgn="base" hangingPunct="0">
              <a:spcBef>
                <a:spcPct val="0"/>
              </a:spcBef>
              <a:spcAft>
                <a:spcPct val="0"/>
              </a:spcAft>
              <a:defRPr sz="2400" baseline="30000">
                <a:solidFill>
                  <a:schemeClr val="tx1"/>
                </a:solidFill>
                <a:latin typeface="Times" charset="0"/>
                <a:ea typeface="MS PGothic" charset="0"/>
                <a:cs typeface="MS PGothic" charset="0"/>
              </a:defRPr>
            </a:lvl9pPr>
          </a:lstStyle>
          <a:p>
            <a:pPr algn="ctr">
              <a:lnSpc>
                <a:spcPct val="120000"/>
              </a:lnSpc>
            </a:pPr>
            <a:r>
              <a:rPr kumimoji="1" lang="en-US" altLang="ko-KR" baseline="0" dirty="0">
                <a:latin typeface="Garamond" panose="02020404030301010803" pitchFamily="18" charset="0"/>
              </a:rPr>
              <a:t>Total number of electrons </a:t>
            </a:r>
            <a:r>
              <a:rPr kumimoji="1" lang="en-US" altLang="ko-KR" b="0" baseline="0" dirty="0">
                <a:latin typeface="Garamond" panose="02020404030301010803" pitchFamily="18" charset="0"/>
              </a:rPr>
              <a:t>in a column</a:t>
            </a:r>
          </a:p>
          <a:p>
            <a:pPr algn="ctr">
              <a:lnSpc>
                <a:spcPct val="120000"/>
              </a:lnSpc>
            </a:pPr>
            <a:r>
              <a:rPr kumimoji="1" lang="en-US" altLang="ko-KR" b="0" baseline="0" dirty="0">
                <a:latin typeface="Garamond" panose="02020404030301010803" pitchFamily="18" charset="0"/>
              </a:rPr>
              <a:t>with cross section of 1m</a:t>
            </a:r>
            <a:r>
              <a:rPr kumimoji="1" lang="en-US" altLang="ko-KR" b="0" dirty="0">
                <a:latin typeface="Garamond" panose="02020404030301010803" pitchFamily="18" charset="0"/>
              </a:rPr>
              <a:t>2</a:t>
            </a:r>
            <a:r>
              <a:rPr kumimoji="1" lang="en-US" altLang="ko-KR" b="0" baseline="0" dirty="0">
                <a:latin typeface="Garamond" panose="02020404030301010803" pitchFamily="18" charset="0"/>
              </a:rPr>
              <a:t> </a:t>
            </a:r>
            <a:r>
              <a:rPr kumimoji="1" lang="en-US" altLang="ko-KR" baseline="0" dirty="0">
                <a:latin typeface="Garamond" panose="02020404030301010803" pitchFamily="18" charset="0"/>
              </a:rPr>
              <a:t>along the satellite-receiver path (1 TECU = 10</a:t>
            </a:r>
            <a:r>
              <a:rPr kumimoji="1" lang="en-US" altLang="ko-KR" b="0" dirty="0">
                <a:latin typeface="Garamond" panose="02020404030301010803" pitchFamily="18" charset="0"/>
              </a:rPr>
              <a:t>16</a:t>
            </a:r>
            <a:r>
              <a:rPr kumimoji="1" lang="en-US" altLang="ko-KR" b="0" baseline="0" dirty="0">
                <a:latin typeface="Garamond" panose="02020404030301010803" pitchFamily="18" charset="0"/>
              </a:rPr>
              <a:t> electrons/m</a:t>
            </a:r>
            <a:r>
              <a:rPr kumimoji="1" lang="en-US" altLang="ko-KR" b="0" dirty="0">
                <a:latin typeface="Garamond" panose="02020404030301010803" pitchFamily="18" charset="0"/>
              </a:rPr>
              <a:t>2</a:t>
            </a:r>
            <a:r>
              <a:rPr kumimoji="1" lang="en-US" altLang="ko-KR" b="0" baseline="0" dirty="0">
                <a:latin typeface="Garamond" panose="02020404030301010803" pitchFamily="18" charset="0"/>
              </a:rPr>
              <a:t>)</a:t>
            </a:r>
          </a:p>
        </p:txBody>
      </p:sp>
      <p:sp>
        <p:nvSpPr>
          <p:cNvPr id="3" name="TextBox 2"/>
          <p:cNvSpPr txBox="1"/>
          <p:nvPr/>
        </p:nvSpPr>
        <p:spPr>
          <a:xfrm>
            <a:off x="1427343" y="3752319"/>
            <a:ext cx="694421" cy="461665"/>
          </a:xfrm>
          <a:prstGeom prst="rect">
            <a:avLst/>
          </a:prstGeom>
          <a:noFill/>
        </p:spPr>
        <p:txBody>
          <a:bodyPr wrap="none" rtlCol="0">
            <a:spAutoFit/>
          </a:bodyPr>
          <a:lstStyle/>
          <a:p>
            <a:r>
              <a:rPr lang="en-US" sz="2400" b="1" dirty="0"/>
              <a:t>1m</a:t>
            </a:r>
            <a:r>
              <a:rPr lang="en-US" sz="2400" b="1" baseline="30000" dirty="0"/>
              <a:t>2</a:t>
            </a:r>
            <a:endParaRPr lang="en-US" sz="2400" b="1" dirty="0"/>
          </a:p>
        </p:txBody>
      </p:sp>
      <mc:AlternateContent xmlns:mc="http://schemas.openxmlformats.org/markup-compatibility/2006" xmlns:a14="http://schemas.microsoft.com/office/drawing/2010/main">
        <mc:Choice Requires="a14">
          <p:sp>
            <p:nvSpPr>
              <p:cNvPr id="5" name="Rettangolo 4"/>
              <p:cNvSpPr/>
              <p:nvPr/>
            </p:nvSpPr>
            <p:spPr>
              <a:xfrm>
                <a:off x="2851194" y="2993020"/>
                <a:ext cx="2907175" cy="982641"/>
              </a:xfrm>
              <a:prstGeom prst="rect">
                <a:avLst/>
              </a:prstGeom>
            </p:spPr>
            <p:txBody>
              <a:bodyPr wrap="square">
                <a:spAutoFit/>
              </a:bodyPr>
              <a:lstStyle/>
              <a:p>
                <a:pPr algn="just"/>
                <a14:m>
                  <m:oMathPara xmlns:m="http://schemas.openxmlformats.org/officeDocument/2006/math">
                    <m:oMathParaPr>
                      <m:jc m:val="centerGroup"/>
                    </m:oMathParaPr>
                    <m:oMath xmlns:m="http://schemas.openxmlformats.org/officeDocument/2006/math">
                      <m:r>
                        <a:rPr kumimoji="1" lang="en-GB" sz="2400" dirty="0">
                          <a:latin typeface="Cambria Math" panose="02040503050406030204" pitchFamily="18" charset="0"/>
                          <a:ea typeface="MS PGothic" charset="0"/>
                          <a:cs typeface="MS PGothic" charset="0"/>
                        </a:rPr>
                        <m:t>𝑻𝑬𝑪</m:t>
                      </m:r>
                      <m:r>
                        <a:rPr kumimoji="1" lang="it-IT" sz="2400" dirty="0">
                          <a:latin typeface="Cambria Math" panose="02040503050406030204" pitchFamily="18" charset="0"/>
                          <a:ea typeface="MS PGothic" charset="0"/>
                          <a:cs typeface="MS PGothic" charset="0"/>
                        </a:rPr>
                        <m:t>=</m:t>
                      </m:r>
                      <m:nary>
                        <m:naryPr>
                          <m:ctrlPr>
                            <a:rPr kumimoji="1" lang="it-IT" sz="2400" i="1" dirty="0">
                              <a:latin typeface="Cambria Math"/>
                              <a:ea typeface="MS PGothic" charset="0"/>
                              <a:cs typeface="MS PGothic" charset="0"/>
                            </a:rPr>
                          </m:ctrlPr>
                        </m:naryPr>
                        <m:sub>
                          <m:sSub>
                            <m:sSubPr>
                              <m:ctrlPr>
                                <a:rPr kumimoji="1" lang="it-IT" sz="2400" i="1" dirty="0">
                                  <a:latin typeface="Cambria Math"/>
                                  <a:ea typeface="MS PGothic" charset="0"/>
                                  <a:cs typeface="MS PGothic" charset="0"/>
                                </a:rPr>
                              </m:ctrlPr>
                            </m:sSubPr>
                            <m:e>
                              <m:r>
                                <a:rPr kumimoji="1" lang="it-IT" sz="2400" dirty="0">
                                  <a:latin typeface="Cambria Math" panose="02040503050406030204" pitchFamily="18" charset="0"/>
                                  <a:ea typeface="MS PGothic" charset="0"/>
                                  <a:cs typeface="MS PGothic" charset="0"/>
                                </a:rPr>
                                <m:t>𝒉</m:t>
                              </m:r>
                            </m:e>
                            <m:sub>
                              <m:r>
                                <a:rPr kumimoji="1" lang="it-IT" sz="2400" dirty="0">
                                  <a:latin typeface="Cambria Math" panose="02040503050406030204" pitchFamily="18" charset="0"/>
                                  <a:ea typeface="MS PGothic" charset="0"/>
                                  <a:cs typeface="MS PGothic" charset="0"/>
                                </a:rPr>
                                <m:t>𝒔𝒂𝒕</m:t>
                              </m:r>
                            </m:sub>
                          </m:sSub>
                        </m:sub>
                        <m:sup>
                          <m:sSub>
                            <m:sSubPr>
                              <m:ctrlPr>
                                <a:rPr kumimoji="1" lang="it-IT" sz="2400" i="1" dirty="0">
                                  <a:latin typeface="Cambria Math"/>
                                  <a:ea typeface="MS PGothic" charset="0"/>
                                  <a:cs typeface="MS PGothic" charset="0"/>
                                </a:rPr>
                              </m:ctrlPr>
                            </m:sSubPr>
                            <m:e>
                              <m:r>
                                <a:rPr kumimoji="1" lang="it-IT" sz="2400" dirty="0">
                                  <a:latin typeface="Cambria Math" panose="02040503050406030204" pitchFamily="18" charset="0"/>
                                  <a:ea typeface="MS PGothic" charset="0"/>
                                  <a:cs typeface="MS PGothic" charset="0"/>
                                </a:rPr>
                                <m:t>𝒉</m:t>
                              </m:r>
                            </m:e>
                            <m:sub>
                              <m:r>
                                <a:rPr kumimoji="1" lang="it-IT" sz="2400" dirty="0">
                                  <a:latin typeface="Cambria Math" panose="02040503050406030204" pitchFamily="18" charset="0"/>
                                  <a:ea typeface="MS PGothic" charset="0"/>
                                  <a:cs typeface="MS PGothic" charset="0"/>
                                </a:rPr>
                                <m:t>𝒓𝒆𝒄</m:t>
                              </m:r>
                            </m:sub>
                          </m:sSub>
                        </m:sup>
                        <m:e>
                          <m:sSub>
                            <m:sSubPr>
                              <m:ctrlPr>
                                <a:rPr kumimoji="1" lang="it-IT" sz="2400" i="1" dirty="0">
                                  <a:latin typeface="Cambria Math"/>
                                  <a:ea typeface="MS PGothic" charset="0"/>
                                  <a:cs typeface="MS PGothic" charset="0"/>
                                </a:rPr>
                              </m:ctrlPr>
                            </m:sSubPr>
                            <m:e>
                              <m:r>
                                <a:rPr kumimoji="1" lang="it-IT" sz="2400" dirty="0">
                                  <a:latin typeface="Cambria Math" panose="02040503050406030204" pitchFamily="18" charset="0"/>
                                  <a:ea typeface="MS PGothic" charset="0"/>
                                  <a:cs typeface="MS PGothic" charset="0"/>
                                </a:rPr>
                                <m:t>𝑵</m:t>
                              </m:r>
                            </m:e>
                            <m:sub>
                              <m:r>
                                <a:rPr kumimoji="1" lang="it-IT" sz="2400" dirty="0">
                                  <a:latin typeface="Cambria Math" panose="02040503050406030204" pitchFamily="18" charset="0"/>
                                  <a:ea typeface="MS PGothic" charset="0"/>
                                  <a:cs typeface="MS PGothic" charset="0"/>
                                </a:rPr>
                                <m:t>𝒆</m:t>
                              </m:r>
                            </m:sub>
                          </m:sSub>
                          <m:r>
                            <a:rPr kumimoji="1" lang="it-IT" sz="2400" dirty="0">
                              <a:latin typeface="Cambria Math" panose="02040503050406030204" pitchFamily="18" charset="0"/>
                              <a:ea typeface="MS PGothic" charset="0"/>
                              <a:cs typeface="MS PGothic" charset="0"/>
                            </a:rPr>
                            <m:t>𝒅𝒔</m:t>
                          </m:r>
                        </m:e>
                      </m:nary>
                    </m:oMath>
                  </m:oMathPara>
                </a14:m>
                <a:endParaRPr kumimoji="1" lang="en-GB" sz="2400" dirty="0">
                  <a:latin typeface="Garamond" panose="02020404030301010803" pitchFamily="18" charset="0"/>
                  <a:ea typeface="MS PGothic" charset="0"/>
                  <a:cs typeface="MS PGothic" charset="0"/>
                </a:endParaRPr>
              </a:p>
            </p:txBody>
          </p:sp>
        </mc:Choice>
        <mc:Fallback xmlns="">
          <p:sp>
            <p:nvSpPr>
              <p:cNvPr id="5" name="Rettangolo 4"/>
              <p:cNvSpPr>
                <a:spLocks noRot="1" noChangeAspect="1" noMove="1" noResize="1" noEditPoints="1" noAdjustHandles="1" noChangeArrowheads="1" noChangeShapeType="1" noTextEdit="1"/>
              </p:cNvSpPr>
              <p:nvPr/>
            </p:nvSpPr>
            <p:spPr>
              <a:xfrm>
                <a:off x="2851194" y="2993020"/>
                <a:ext cx="2907175" cy="982641"/>
              </a:xfrm>
              <a:prstGeom prst="rect">
                <a:avLst/>
              </a:prstGeom>
              <a:blipFill rotWithShape="0">
                <a:blip r:embed="rId7"/>
                <a:stretch>
                  <a:fillRect/>
                </a:stretch>
              </a:blipFill>
            </p:spPr>
            <p:txBody>
              <a:bodyPr/>
              <a:lstStyle/>
              <a:p>
                <a:r>
                  <a:rPr lang="en-GB">
                    <a:noFill/>
                  </a:rPr>
                  <a:t> </a:t>
                </a:r>
              </a:p>
            </p:txBody>
          </p:sp>
        </mc:Fallback>
      </mc:AlternateContent>
      <p:pic>
        <p:nvPicPr>
          <p:cNvPr id="13" name="Immagine 12"/>
          <p:cNvPicPr>
            <a:picLocks noChangeAspect="1"/>
          </p:cNvPicPr>
          <p:nvPr/>
        </p:nvPicPr>
        <p:blipFill rotWithShape="1">
          <a:blip r:embed="rId8"/>
          <a:srcRect l="40683" t="30233" r="32195" b="13953"/>
          <a:stretch/>
        </p:blipFill>
        <p:spPr>
          <a:xfrm>
            <a:off x="7959829" y="1268413"/>
            <a:ext cx="3608412" cy="4147798"/>
          </a:xfrm>
          <a:prstGeom prst="rect">
            <a:avLst/>
          </a:prstGeom>
        </p:spPr>
      </p:pic>
      <p:sp>
        <p:nvSpPr>
          <p:cNvPr id="14" name="Text Box 8"/>
          <p:cNvSpPr txBox="1">
            <a:spLocks noChangeArrowheads="1"/>
          </p:cNvSpPr>
          <p:nvPr/>
        </p:nvSpPr>
        <p:spPr bwMode="auto">
          <a:xfrm>
            <a:off x="202555" y="4273205"/>
            <a:ext cx="7124219" cy="19389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baseline="30000">
                <a:solidFill>
                  <a:schemeClr val="tx1"/>
                </a:solidFill>
                <a:latin typeface="Times" charset="0"/>
                <a:ea typeface="MS PGothic" charset="0"/>
                <a:cs typeface="MS PGothic" charset="0"/>
              </a:defRPr>
            </a:lvl1pPr>
            <a:lvl2pPr marL="37931725" indent="-37474525">
              <a:defRPr sz="2400" baseline="30000">
                <a:solidFill>
                  <a:schemeClr val="tx1"/>
                </a:solidFill>
                <a:latin typeface="Times" charset="0"/>
                <a:ea typeface="MS PGothic" charset="0"/>
                <a:cs typeface="MS PGothic" charset="0"/>
              </a:defRPr>
            </a:lvl2pPr>
            <a:lvl3pPr>
              <a:defRPr sz="2400" baseline="30000">
                <a:solidFill>
                  <a:schemeClr val="tx1"/>
                </a:solidFill>
                <a:latin typeface="Times" charset="0"/>
                <a:ea typeface="MS PGothic" charset="0"/>
                <a:cs typeface="MS PGothic" charset="0"/>
              </a:defRPr>
            </a:lvl3pPr>
            <a:lvl4pPr>
              <a:defRPr sz="2400" baseline="30000">
                <a:solidFill>
                  <a:schemeClr val="tx1"/>
                </a:solidFill>
                <a:latin typeface="Times" charset="0"/>
                <a:ea typeface="MS PGothic" charset="0"/>
                <a:cs typeface="MS PGothic" charset="0"/>
              </a:defRPr>
            </a:lvl4pPr>
            <a:lvl5pPr>
              <a:defRPr sz="2400" baseline="30000">
                <a:solidFill>
                  <a:schemeClr val="tx1"/>
                </a:solidFill>
                <a:latin typeface="Times" charset="0"/>
                <a:ea typeface="MS PGothic" charset="0"/>
                <a:cs typeface="MS PGothic" charset="0"/>
              </a:defRPr>
            </a:lvl5pPr>
            <a:lvl6pPr marL="457200" eaLnBrk="0" fontAlgn="base" hangingPunct="0">
              <a:spcBef>
                <a:spcPct val="0"/>
              </a:spcBef>
              <a:spcAft>
                <a:spcPct val="0"/>
              </a:spcAft>
              <a:defRPr sz="2400" baseline="30000">
                <a:solidFill>
                  <a:schemeClr val="tx1"/>
                </a:solidFill>
                <a:latin typeface="Times" charset="0"/>
                <a:ea typeface="MS PGothic" charset="0"/>
                <a:cs typeface="MS PGothic" charset="0"/>
              </a:defRPr>
            </a:lvl6pPr>
            <a:lvl7pPr marL="914400" eaLnBrk="0" fontAlgn="base" hangingPunct="0">
              <a:spcBef>
                <a:spcPct val="0"/>
              </a:spcBef>
              <a:spcAft>
                <a:spcPct val="0"/>
              </a:spcAft>
              <a:defRPr sz="2400" baseline="30000">
                <a:solidFill>
                  <a:schemeClr val="tx1"/>
                </a:solidFill>
                <a:latin typeface="Times" charset="0"/>
                <a:ea typeface="MS PGothic" charset="0"/>
                <a:cs typeface="MS PGothic" charset="0"/>
              </a:defRPr>
            </a:lvl7pPr>
            <a:lvl8pPr marL="1371600" eaLnBrk="0" fontAlgn="base" hangingPunct="0">
              <a:spcBef>
                <a:spcPct val="0"/>
              </a:spcBef>
              <a:spcAft>
                <a:spcPct val="0"/>
              </a:spcAft>
              <a:defRPr sz="2400" baseline="30000">
                <a:solidFill>
                  <a:schemeClr val="tx1"/>
                </a:solidFill>
                <a:latin typeface="Times" charset="0"/>
                <a:ea typeface="MS PGothic" charset="0"/>
                <a:cs typeface="MS PGothic" charset="0"/>
              </a:defRPr>
            </a:lvl8pPr>
            <a:lvl9pPr marL="1828800" eaLnBrk="0" fontAlgn="base" hangingPunct="0">
              <a:spcBef>
                <a:spcPct val="0"/>
              </a:spcBef>
              <a:spcAft>
                <a:spcPct val="0"/>
              </a:spcAft>
              <a:defRPr sz="2400" baseline="30000">
                <a:solidFill>
                  <a:schemeClr val="tx1"/>
                </a:solidFill>
                <a:latin typeface="Times" charset="0"/>
                <a:ea typeface="MS PGothic" charset="0"/>
                <a:cs typeface="MS PGothic" charset="0"/>
              </a:defRPr>
            </a:lvl9pPr>
          </a:lstStyle>
          <a:p>
            <a:pPr algn="just">
              <a:lnSpc>
                <a:spcPct val="120000"/>
              </a:lnSpc>
            </a:pPr>
            <a:r>
              <a:rPr kumimoji="1" lang="en-US" altLang="ko-KR" sz="2000" baseline="0" dirty="0">
                <a:latin typeface="Garamond" panose="02020404030301010803" pitchFamily="18" charset="0"/>
              </a:rPr>
              <a:t>As </a:t>
            </a:r>
            <a:r>
              <a:rPr kumimoji="1" lang="en-GB" altLang="ko-KR" sz="2000" baseline="0" dirty="0">
                <a:latin typeface="Garamond" panose="02020404030301010803" pitchFamily="18" charset="0"/>
              </a:rPr>
              <a:t>TEC measurements take place at different elevation angles and are related to different ionospheric sectors, in order to obtain TEC values independent on the geometry of the GNSS constellation and on the receiver’s network we verticalized TEC according to the following equation</a:t>
            </a:r>
            <a:endParaRPr kumimoji="1" lang="en-US" altLang="ko-KR" sz="2000" b="0" baseline="0" dirty="0">
              <a:latin typeface="Garamond" panose="02020404030301010803" pitchFamily="18" charset="0"/>
            </a:endParaRPr>
          </a:p>
        </p:txBody>
      </p:sp>
      <p:sp>
        <p:nvSpPr>
          <p:cNvPr id="10" name="Rectangle 4"/>
          <p:cNvSpPr>
            <a:spLocks noChangeArrowheads="1"/>
          </p:cNvSpPr>
          <p:nvPr/>
        </p:nvSpPr>
        <p:spPr bwMode="auto">
          <a:xfrm>
            <a:off x="-698404" y="5842864"/>
            <a:ext cx="17004794" cy="614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GB"/>
          </a:p>
        </p:txBody>
      </p:sp>
      <p:graphicFrame>
        <p:nvGraphicFramePr>
          <p:cNvPr id="11" name="Oggetto 10"/>
          <p:cNvGraphicFramePr>
            <a:graphicFrameLocks noChangeAspect="1"/>
          </p:cNvGraphicFramePr>
          <p:nvPr>
            <p:extLst>
              <p:ext uri="{D42A27DB-BD31-4B8C-83A1-F6EECF244321}">
                <p14:modId xmlns:p14="http://schemas.microsoft.com/office/powerpoint/2010/main" val="4109698501"/>
              </p:ext>
            </p:extLst>
          </p:nvPr>
        </p:nvGraphicFramePr>
        <p:xfrm>
          <a:off x="2178251" y="6150678"/>
          <a:ext cx="2828925" cy="585787"/>
        </p:xfrm>
        <a:graphic>
          <a:graphicData uri="http://schemas.openxmlformats.org/presentationml/2006/ole">
            <mc:AlternateContent xmlns:mc="http://schemas.openxmlformats.org/markup-compatibility/2006">
              <mc:Choice xmlns:v="urn:schemas-microsoft-com:vml" Requires="v">
                <p:oleObj spid="_x0000_s2058" name="Equation" r:id="rId9" imgW="1333440" imgH="279360" progId="Equation.DSMT4">
                  <p:embed/>
                </p:oleObj>
              </mc:Choice>
              <mc:Fallback>
                <p:oleObj name="Equation" r:id="rId9" imgW="1333440" imgH="279360" progId="Equation.DSMT4">
                  <p:embed/>
                  <p:pic>
                    <p:nvPicPr>
                      <p:cNvPr id="11" name="Oggetto 10"/>
                      <p:cNvPicPr>
                        <a:picLocks noChangeAspect="1" noChangeArrowheads="1"/>
                      </p:cNvPicPr>
                      <p:nvPr/>
                    </p:nvPicPr>
                    <p:blipFill>
                      <a:blip r:embed="rId10"/>
                      <a:srcRect/>
                      <a:stretch>
                        <a:fillRect/>
                      </a:stretch>
                    </p:blipFill>
                    <p:spPr bwMode="auto">
                      <a:xfrm>
                        <a:off x="2178251" y="6150678"/>
                        <a:ext cx="2828925" cy="585787"/>
                      </a:xfrm>
                      <a:prstGeom prst="rect">
                        <a:avLst/>
                      </a:prstGeom>
                      <a:noFill/>
                    </p:spPr>
                  </p:pic>
                </p:oleObj>
              </mc:Fallback>
            </mc:AlternateContent>
          </a:graphicData>
        </a:graphic>
      </p:graphicFrame>
      <p:sp>
        <p:nvSpPr>
          <p:cNvPr id="12" name="Rettangolo 11"/>
          <p:cNvSpPr/>
          <p:nvPr/>
        </p:nvSpPr>
        <p:spPr>
          <a:xfrm>
            <a:off x="6350643" y="5904347"/>
            <a:ext cx="5841357" cy="923330"/>
          </a:xfrm>
          <a:prstGeom prst="rect">
            <a:avLst/>
          </a:prstGeom>
        </p:spPr>
        <p:txBody>
          <a:bodyPr wrap="square">
            <a:spAutoFit/>
          </a:bodyPr>
          <a:lstStyle/>
          <a:p>
            <a:pPr algn="ctr"/>
            <a:r>
              <a:rPr kumimoji="1" lang="en-GB" dirty="0">
                <a:latin typeface="Garamond" panose="02020404030301010803" pitchFamily="18" charset="0"/>
                <a:ea typeface="MS PGothic" charset="0"/>
                <a:cs typeface="MS PGothic" charset="0"/>
              </a:rPr>
              <a:t>By assuming the ionosphere as a single thin ionized layer, located between 300 and 500 km above the Earth’s surface, where the electron density maximizes</a:t>
            </a:r>
          </a:p>
        </p:txBody>
      </p:sp>
    </p:spTree>
    <p:extLst>
      <p:ext uri="{BB962C8B-B14F-4D97-AF65-F5344CB8AC3E}">
        <p14:creationId xmlns:p14="http://schemas.microsoft.com/office/powerpoint/2010/main" val="344031551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749183" y="-182485"/>
            <a:ext cx="11089523" cy="1325563"/>
          </a:xfrm>
        </p:spPr>
        <p:txBody>
          <a:bodyPr/>
          <a:lstStyle/>
          <a:p>
            <a:r>
              <a:rPr lang="it-IT" b="1" dirty="0">
                <a:effectLst>
                  <a:outerShdw blurRad="38100" dist="38100" dir="2700000" algn="tl">
                    <a:srgbClr val="000000">
                      <a:alpha val="43137"/>
                    </a:srgbClr>
                  </a:outerShdw>
                </a:effectLst>
                <a:latin typeface="Garamond" panose="02020404030301010803" pitchFamily="18" charset="0"/>
              </a:rPr>
              <a:t>The LAIC model – STEP 1 – </a:t>
            </a:r>
            <a:r>
              <a:rPr lang="it-IT" b="1" dirty="0" err="1">
                <a:effectLst>
                  <a:outerShdw blurRad="38100" dist="38100" dir="2700000" algn="tl">
                    <a:srgbClr val="000000">
                      <a:alpha val="43137"/>
                    </a:srgbClr>
                  </a:outerShdw>
                </a:effectLst>
                <a:latin typeface="Garamond" panose="02020404030301010803" pitchFamily="18" charset="0"/>
              </a:rPr>
              <a:t>Lithosphere</a:t>
            </a:r>
            <a:endParaRPr lang="it-IT" b="1" dirty="0">
              <a:effectLst>
                <a:outerShdw blurRad="38100" dist="38100" dir="2700000" algn="tl">
                  <a:srgbClr val="000000">
                    <a:alpha val="43137"/>
                  </a:srgbClr>
                </a:outerShdw>
              </a:effectLst>
              <a:latin typeface="Garamond" panose="02020404030301010803" pitchFamily="18" charset="0"/>
            </a:endParaRPr>
          </a:p>
        </p:txBody>
      </p:sp>
      <p:sp>
        <p:nvSpPr>
          <p:cNvPr id="3" name="Segnaposto contenuto 2"/>
          <p:cNvSpPr>
            <a:spLocks noGrp="1"/>
          </p:cNvSpPr>
          <p:nvPr>
            <p:ph idx="1"/>
          </p:nvPr>
        </p:nvSpPr>
        <p:spPr>
          <a:xfrm>
            <a:off x="6857780" y="1010116"/>
            <a:ext cx="4572440" cy="4351338"/>
          </a:xfrm>
        </p:spPr>
        <p:txBody>
          <a:bodyPr>
            <a:normAutofit/>
          </a:bodyPr>
          <a:lstStyle/>
          <a:p>
            <a:pPr marL="0" indent="0">
              <a:buNone/>
            </a:pPr>
            <a:r>
              <a:rPr lang="it-IT" b="1" dirty="0">
                <a:solidFill>
                  <a:srgbClr val="FF0000"/>
                </a:solidFill>
                <a:effectLst>
                  <a:outerShdw blurRad="38100" dist="38100" dir="2700000" algn="tl">
                    <a:srgbClr val="000000">
                      <a:alpha val="43137"/>
                    </a:srgbClr>
                  </a:outerShdw>
                </a:effectLst>
                <a:latin typeface="Garamond" panose="02020404030301010803" pitchFamily="18" charset="0"/>
              </a:rPr>
              <a:t>STEP 1.</a:t>
            </a:r>
          </a:p>
          <a:p>
            <a:r>
              <a:rPr lang="en-US" dirty="0">
                <a:latin typeface="Garamond" panose="02020404030301010803" pitchFamily="18" charset="0"/>
              </a:rPr>
              <a:t>A seismic event manifests itself through surface waves detected by seismograms, whose dispersion relation is described by Love-Reynolds.</a:t>
            </a:r>
          </a:p>
          <a:p>
            <a:r>
              <a:rPr lang="en-US" dirty="0">
                <a:latin typeface="Garamond" panose="02020404030301010803" pitchFamily="18" charset="0"/>
              </a:rPr>
              <a:t>the dynamics of the upper part of the layer (ground) can be roughly described within the shallow water approach</a:t>
            </a:r>
            <a:endParaRPr lang="it-IT" dirty="0">
              <a:latin typeface="Garamond" panose="02020404030301010803" pitchFamily="18" charset="0"/>
            </a:endParaRPr>
          </a:p>
        </p:txBody>
      </p:sp>
      <p:grpSp>
        <p:nvGrpSpPr>
          <p:cNvPr id="16" name="Gruppo 15"/>
          <p:cNvGrpSpPr/>
          <p:nvPr/>
        </p:nvGrpSpPr>
        <p:grpSpPr>
          <a:xfrm>
            <a:off x="243135" y="990938"/>
            <a:ext cx="3011928" cy="1426505"/>
            <a:chOff x="243135" y="1303543"/>
            <a:chExt cx="3011928" cy="1426505"/>
          </a:xfrm>
        </p:grpSpPr>
        <mc:AlternateContent xmlns:mc="http://schemas.openxmlformats.org/markup-compatibility/2006" xmlns:a14="http://schemas.microsoft.com/office/drawing/2010/main">
          <mc:Choice Requires="a14">
            <p:sp>
              <p:nvSpPr>
                <p:cNvPr id="4" name="CasellaDiTesto 3"/>
                <p:cNvSpPr txBox="1"/>
                <p:nvPr/>
              </p:nvSpPr>
              <p:spPr>
                <a:xfrm>
                  <a:off x="458335" y="1303543"/>
                  <a:ext cx="2796728" cy="619016"/>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f>
                          <m:fPr>
                            <m:ctrlPr>
                              <a:rPr lang="it-IT" i="1" smtClean="0">
                                <a:latin typeface="Cambria Math"/>
                              </a:rPr>
                            </m:ctrlPr>
                          </m:fPr>
                          <m:num>
                            <m:r>
                              <a:rPr lang="it-IT" i="1" smtClean="0">
                                <a:latin typeface="Cambria Math"/>
                                <a:ea typeface="Cambria Math"/>
                              </a:rPr>
                              <m:t>𝜕𝜂</m:t>
                            </m:r>
                          </m:num>
                          <m:den>
                            <m:r>
                              <a:rPr lang="it-IT" i="1" smtClean="0">
                                <a:latin typeface="Cambria Math"/>
                                <a:ea typeface="Cambria Math"/>
                              </a:rPr>
                              <m:t>𝜕</m:t>
                            </m:r>
                            <m:r>
                              <a:rPr lang="it-IT" b="0" i="1" smtClean="0">
                                <a:latin typeface="Cambria Math"/>
                                <a:ea typeface="Cambria Math"/>
                              </a:rPr>
                              <m:t>𝑡</m:t>
                            </m:r>
                          </m:den>
                        </m:f>
                        <m:r>
                          <a:rPr lang="it-IT" b="0" i="1" smtClean="0">
                            <a:latin typeface="Cambria Math"/>
                            <a:ea typeface="Cambria Math"/>
                          </a:rPr>
                          <m:t>=−</m:t>
                        </m:r>
                        <m:f>
                          <m:fPr>
                            <m:ctrlPr>
                              <a:rPr lang="it-IT" b="0" i="1" smtClean="0">
                                <a:latin typeface="Cambria Math"/>
                                <a:ea typeface="Cambria Math"/>
                              </a:rPr>
                            </m:ctrlPr>
                          </m:fPr>
                          <m:num>
                            <m:r>
                              <a:rPr lang="it-IT" b="0" i="1" smtClean="0">
                                <a:latin typeface="Cambria Math"/>
                                <a:ea typeface="Cambria Math"/>
                              </a:rPr>
                              <m:t>𝜕</m:t>
                            </m:r>
                          </m:num>
                          <m:den>
                            <m:r>
                              <a:rPr lang="it-IT" b="0" i="1" smtClean="0">
                                <a:latin typeface="Cambria Math"/>
                                <a:ea typeface="Cambria Math"/>
                              </a:rPr>
                              <m:t>𝜕</m:t>
                            </m:r>
                            <m:r>
                              <a:rPr lang="it-IT" b="0" i="1" smtClean="0">
                                <a:latin typeface="Cambria Math"/>
                                <a:ea typeface="Cambria Math"/>
                              </a:rPr>
                              <m:t>𝑥</m:t>
                            </m:r>
                          </m:den>
                        </m:f>
                        <m:r>
                          <a:rPr lang="it-IT" b="0" i="1" smtClean="0">
                            <a:latin typeface="Cambria Math"/>
                            <a:ea typeface="Cambria Math"/>
                          </a:rPr>
                          <m:t>[</m:t>
                        </m:r>
                        <m:d>
                          <m:dPr>
                            <m:ctrlPr>
                              <a:rPr lang="it-IT" b="0" i="1" smtClean="0">
                                <a:latin typeface="Cambria Math"/>
                                <a:ea typeface="Cambria Math"/>
                              </a:rPr>
                            </m:ctrlPr>
                          </m:dPr>
                          <m:e>
                            <m:r>
                              <a:rPr lang="it-IT" b="0" i="1" smtClean="0">
                                <a:latin typeface="Cambria Math"/>
                                <a:ea typeface="Cambria Math"/>
                              </a:rPr>
                              <m:t>𝐻</m:t>
                            </m:r>
                            <m:r>
                              <a:rPr lang="it-IT" b="0" i="1" smtClean="0">
                                <a:latin typeface="Cambria Math"/>
                                <a:ea typeface="Cambria Math"/>
                              </a:rPr>
                              <m:t>+</m:t>
                            </m:r>
                            <m:r>
                              <a:rPr lang="it-IT" i="1">
                                <a:latin typeface="Cambria Math"/>
                                <a:ea typeface="Cambria Math"/>
                              </a:rPr>
                              <m:t>𝜂</m:t>
                            </m:r>
                            <m:r>
                              <a:rPr lang="it-IT" b="0" i="1" smtClean="0">
                                <a:latin typeface="Cambria Math"/>
                                <a:ea typeface="Cambria Math"/>
                              </a:rPr>
                              <m:t>−</m:t>
                            </m:r>
                            <m:r>
                              <a:rPr lang="it-IT" b="0" i="1" smtClean="0">
                                <a:latin typeface="Cambria Math"/>
                                <a:ea typeface="Cambria Math"/>
                              </a:rPr>
                              <m:t>𝛽</m:t>
                            </m:r>
                          </m:e>
                        </m:d>
                        <m:r>
                          <a:rPr lang="it-IT" b="0" i="1" smtClean="0">
                            <a:latin typeface="Cambria Math"/>
                            <a:ea typeface="Cambria Math"/>
                          </a:rPr>
                          <m:t>𝑢</m:t>
                        </m:r>
                        <m:r>
                          <a:rPr lang="it-IT" b="0" i="1" smtClean="0">
                            <a:latin typeface="Cambria Math"/>
                            <a:ea typeface="Cambria Math"/>
                          </a:rPr>
                          <m:t>]</m:t>
                        </m:r>
                      </m:oMath>
                    </m:oMathPara>
                  </a14:m>
                  <a:endParaRPr lang="it-IT" b="1" dirty="0"/>
                </a:p>
              </p:txBody>
            </p:sp>
          </mc:Choice>
          <mc:Fallback xmlns="">
            <p:sp>
              <p:nvSpPr>
                <p:cNvPr id="4" name="CasellaDiTesto 3"/>
                <p:cNvSpPr txBox="1">
                  <a:spLocks noRot="1" noChangeAspect="1" noMove="1" noResize="1" noEditPoints="1" noAdjustHandles="1" noChangeArrowheads="1" noChangeShapeType="1" noTextEdit="1"/>
                </p:cNvSpPr>
                <p:nvPr/>
              </p:nvSpPr>
              <p:spPr>
                <a:xfrm>
                  <a:off x="458335" y="1303543"/>
                  <a:ext cx="2796728" cy="619016"/>
                </a:xfrm>
                <a:prstGeom prst="rect">
                  <a:avLst/>
                </a:prstGeom>
                <a:blipFill rotWithShape="1">
                  <a:blip r:embed="rId2"/>
                  <a:stretch>
                    <a:fillRect/>
                  </a:stretch>
                </a:blipFill>
              </p:spPr>
              <p:txBody>
                <a:bodyPr/>
                <a:lstStyle/>
                <a:p>
                  <a:r>
                    <a:rPr lang="it-IT">
                      <a:noFill/>
                    </a:rPr>
                    <a:t> </a:t>
                  </a:r>
                </a:p>
              </p:txBody>
            </p:sp>
          </mc:Fallback>
        </mc:AlternateContent>
        <p:sp>
          <p:nvSpPr>
            <p:cNvPr id="11" name="Parentesi graffa aperta 10"/>
            <p:cNvSpPr/>
            <p:nvPr/>
          </p:nvSpPr>
          <p:spPr>
            <a:xfrm>
              <a:off x="243135" y="1303543"/>
              <a:ext cx="377838" cy="1412361"/>
            </a:xfrm>
            <a:prstGeom prst="leftBrace">
              <a:avLst/>
            </a:prstGeom>
          </p:spPr>
          <p:style>
            <a:lnRef idx="2">
              <a:schemeClr val="dk1"/>
            </a:lnRef>
            <a:fillRef idx="0">
              <a:schemeClr val="dk1"/>
            </a:fillRef>
            <a:effectRef idx="1">
              <a:schemeClr val="dk1"/>
            </a:effectRef>
            <a:fontRef idx="minor">
              <a:schemeClr val="tx1"/>
            </a:fontRef>
          </p:style>
          <p:txBody>
            <a:bodyPr rtlCol="0" anchor="ctr"/>
            <a:lstStyle/>
            <a:p>
              <a:pPr algn="ctr"/>
              <a:endParaRPr lang="it-IT"/>
            </a:p>
          </p:txBody>
        </p:sp>
        <mc:AlternateContent xmlns:mc="http://schemas.openxmlformats.org/markup-compatibility/2006" xmlns:a14="http://schemas.microsoft.com/office/drawing/2010/main">
          <mc:Choice Requires="a14">
            <p:sp>
              <p:nvSpPr>
                <p:cNvPr id="13" name="CasellaDiTesto 12"/>
                <p:cNvSpPr txBox="1"/>
                <p:nvPr/>
              </p:nvSpPr>
              <p:spPr>
                <a:xfrm>
                  <a:off x="458335" y="2009723"/>
                  <a:ext cx="2371162" cy="720325"/>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f>
                          <m:fPr>
                            <m:ctrlPr>
                              <a:rPr lang="it-IT" i="1" smtClean="0">
                                <a:latin typeface="Cambria Math"/>
                              </a:rPr>
                            </m:ctrlPr>
                          </m:fPr>
                          <m:num>
                            <m:r>
                              <a:rPr lang="it-IT" i="1" smtClean="0">
                                <a:latin typeface="Cambria Math"/>
                                <a:ea typeface="Cambria Math"/>
                              </a:rPr>
                              <m:t>𝜕</m:t>
                            </m:r>
                            <m:r>
                              <a:rPr lang="it-IT" b="0" i="1" smtClean="0">
                                <a:latin typeface="Cambria Math"/>
                                <a:ea typeface="Cambria Math"/>
                              </a:rPr>
                              <m:t>𝑢</m:t>
                            </m:r>
                          </m:num>
                          <m:den>
                            <m:r>
                              <a:rPr lang="it-IT" i="1" smtClean="0">
                                <a:latin typeface="Cambria Math"/>
                                <a:ea typeface="Cambria Math"/>
                              </a:rPr>
                              <m:t>𝜕</m:t>
                            </m:r>
                            <m:r>
                              <a:rPr lang="it-IT" b="0" i="1" smtClean="0">
                                <a:latin typeface="Cambria Math"/>
                                <a:ea typeface="Cambria Math"/>
                              </a:rPr>
                              <m:t>𝑡</m:t>
                            </m:r>
                          </m:den>
                        </m:f>
                        <m:r>
                          <a:rPr lang="it-IT" b="0" i="1" smtClean="0">
                            <a:latin typeface="Cambria Math"/>
                            <a:ea typeface="Cambria Math"/>
                          </a:rPr>
                          <m:t>=−</m:t>
                        </m:r>
                        <m:f>
                          <m:fPr>
                            <m:ctrlPr>
                              <a:rPr lang="it-IT" b="0" i="1" smtClean="0">
                                <a:latin typeface="Cambria Math"/>
                                <a:ea typeface="Cambria Math"/>
                              </a:rPr>
                            </m:ctrlPr>
                          </m:fPr>
                          <m:num>
                            <m:r>
                              <a:rPr lang="it-IT" b="0" i="1" smtClean="0">
                                <a:latin typeface="Cambria Math"/>
                                <a:ea typeface="Cambria Math"/>
                              </a:rPr>
                              <m:t>𝜕</m:t>
                            </m:r>
                          </m:num>
                          <m:den>
                            <m:r>
                              <a:rPr lang="it-IT" b="0" i="1" smtClean="0">
                                <a:latin typeface="Cambria Math"/>
                                <a:ea typeface="Cambria Math"/>
                              </a:rPr>
                              <m:t>𝜕</m:t>
                            </m:r>
                            <m:r>
                              <a:rPr lang="it-IT" b="0" i="1" smtClean="0">
                                <a:latin typeface="Cambria Math"/>
                                <a:ea typeface="Cambria Math"/>
                              </a:rPr>
                              <m:t>𝑥</m:t>
                            </m:r>
                          </m:den>
                        </m:f>
                        <m:d>
                          <m:dPr>
                            <m:ctrlPr>
                              <a:rPr lang="it-IT" b="0" i="1" smtClean="0">
                                <a:latin typeface="Cambria Math"/>
                                <a:ea typeface="Cambria Math"/>
                              </a:rPr>
                            </m:ctrlPr>
                          </m:dPr>
                          <m:e>
                            <m:f>
                              <m:fPr>
                                <m:ctrlPr>
                                  <a:rPr lang="it-IT" b="0" i="1" smtClean="0">
                                    <a:latin typeface="Cambria Math"/>
                                    <a:ea typeface="Cambria Math"/>
                                  </a:rPr>
                                </m:ctrlPr>
                              </m:fPr>
                              <m:num>
                                <m:sSup>
                                  <m:sSupPr>
                                    <m:ctrlPr>
                                      <a:rPr lang="it-IT" b="0" i="1" smtClean="0">
                                        <a:latin typeface="Cambria Math"/>
                                        <a:ea typeface="Cambria Math"/>
                                      </a:rPr>
                                    </m:ctrlPr>
                                  </m:sSupPr>
                                  <m:e>
                                    <m:r>
                                      <a:rPr lang="it-IT" b="0" i="1" smtClean="0">
                                        <a:latin typeface="Cambria Math"/>
                                        <a:ea typeface="Cambria Math"/>
                                      </a:rPr>
                                      <m:t>𝑢</m:t>
                                    </m:r>
                                  </m:e>
                                  <m:sup>
                                    <m:r>
                                      <a:rPr lang="it-IT" b="0" i="1" smtClean="0">
                                        <a:latin typeface="Cambria Math"/>
                                        <a:ea typeface="Cambria Math"/>
                                      </a:rPr>
                                      <m:t>2</m:t>
                                    </m:r>
                                  </m:sup>
                                </m:sSup>
                              </m:num>
                              <m:den>
                                <m:r>
                                  <a:rPr lang="it-IT" b="0" i="1" smtClean="0">
                                    <a:latin typeface="Cambria Math"/>
                                    <a:ea typeface="Cambria Math"/>
                                  </a:rPr>
                                  <m:t>2</m:t>
                                </m:r>
                              </m:den>
                            </m:f>
                            <m:r>
                              <a:rPr lang="it-IT" b="0" i="1" smtClean="0">
                                <a:latin typeface="Cambria Math"/>
                                <a:ea typeface="Cambria Math"/>
                              </a:rPr>
                              <m:t>+</m:t>
                            </m:r>
                            <m:r>
                              <a:rPr lang="it-IT" b="0" i="1" smtClean="0">
                                <a:latin typeface="Cambria Math"/>
                                <a:ea typeface="Cambria Math"/>
                              </a:rPr>
                              <m:t>𝑔</m:t>
                            </m:r>
                            <m:r>
                              <a:rPr lang="it-IT" i="1">
                                <a:latin typeface="Cambria Math"/>
                                <a:ea typeface="Cambria Math"/>
                              </a:rPr>
                              <m:t>𝜂</m:t>
                            </m:r>
                          </m:e>
                        </m:d>
                      </m:oMath>
                    </m:oMathPara>
                  </a14:m>
                  <a:endParaRPr lang="it-IT" b="1" dirty="0"/>
                </a:p>
              </p:txBody>
            </p:sp>
          </mc:Choice>
          <mc:Fallback xmlns="">
            <p:sp>
              <p:nvSpPr>
                <p:cNvPr id="13" name="CasellaDiTesto 12"/>
                <p:cNvSpPr txBox="1">
                  <a:spLocks noRot="1" noChangeAspect="1" noMove="1" noResize="1" noEditPoints="1" noAdjustHandles="1" noChangeArrowheads="1" noChangeShapeType="1" noTextEdit="1"/>
                </p:cNvSpPr>
                <p:nvPr/>
              </p:nvSpPr>
              <p:spPr>
                <a:xfrm>
                  <a:off x="458335" y="2009723"/>
                  <a:ext cx="2371162" cy="720325"/>
                </a:xfrm>
                <a:prstGeom prst="rect">
                  <a:avLst/>
                </a:prstGeom>
                <a:blipFill rotWithShape="1">
                  <a:blip r:embed="rId3"/>
                  <a:stretch>
                    <a:fillRect/>
                  </a:stretch>
                </a:blipFill>
              </p:spPr>
              <p:txBody>
                <a:bodyPr/>
                <a:lstStyle/>
                <a:p>
                  <a:r>
                    <a:rPr lang="it-IT">
                      <a:noFill/>
                    </a:rPr>
                    <a:t> </a:t>
                  </a:r>
                </a:p>
              </p:txBody>
            </p:sp>
          </mc:Fallback>
        </mc:AlternateContent>
      </p:grpSp>
      <mc:AlternateContent xmlns:mc="http://schemas.openxmlformats.org/markup-compatibility/2006" xmlns:a14="http://schemas.microsoft.com/office/drawing/2010/main">
        <mc:Choice Requires="a14">
          <p:sp>
            <p:nvSpPr>
              <p:cNvPr id="15" name="CasellaDiTesto 14"/>
              <p:cNvSpPr txBox="1"/>
              <p:nvPr/>
            </p:nvSpPr>
            <p:spPr>
              <a:xfrm>
                <a:off x="348904" y="2418890"/>
                <a:ext cx="6157666" cy="4324710"/>
              </a:xfrm>
              <a:prstGeom prst="rect">
                <a:avLst/>
              </a:prstGeom>
              <a:noFill/>
            </p:spPr>
            <p:txBody>
              <a:bodyPr wrap="square" rtlCol="0">
                <a:spAutoFit/>
              </a:bodyPr>
              <a:lstStyle/>
              <a:p>
                <a:pPr marL="285750" indent="-285750" algn="just">
                  <a:buFont typeface="Arial" panose="020B0604020202020204" pitchFamily="34" charset="0"/>
                  <a:buChar char="•"/>
                </a:pPr>
                <a14:m>
                  <m:oMath xmlns:m="http://schemas.openxmlformats.org/officeDocument/2006/math">
                    <m:r>
                      <a:rPr lang="it-IT" i="1" smtClean="0">
                        <a:latin typeface="Cambria Math"/>
                        <a:ea typeface="Cambria Math"/>
                      </a:rPr>
                      <m:t>𝜂</m:t>
                    </m:r>
                    <m:r>
                      <a:rPr lang="it-IT" b="0" i="1" smtClean="0">
                        <a:latin typeface="Cambria Math"/>
                        <a:ea typeface="Cambria Math"/>
                      </a:rPr>
                      <m:t>(</m:t>
                    </m:r>
                    <m:r>
                      <a:rPr lang="it-IT" b="0" i="1" smtClean="0">
                        <a:latin typeface="Cambria Math"/>
                        <a:ea typeface="Cambria Math"/>
                      </a:rPr>
                      <m:t>𝑥</m:t>
                    </m:r>
                    <m:r>
                      <a:rPr lang="it-IT" b="0" i="1" smtClean="0">
                        <a:latin typeface="Cambria Math"/>
                        <a:ea typeface="Cambria Math"/>
                      </a:rPr>
                      <m:t>,</m:t>
                    </m:r>
                    <m:r>
                      <a:rPr lang="it-IT" b="0" i="1" smtClean="0">
                        <a:latin typeface="Cambria Math"/>
                        <a:ea typeface="Cambria Math"/>
                      </a:rPr>
                      <m:t>𝑡</m:t>
                    </m:r>
                    <m:r>
                      <a:rPr lang="it-IT" b="0" i="1" smtClean="0">
                        <a:latin typeface="Cambria Math"/>
                        <a:ea typeface="Cambria Math"/>
                      </a:rPr>
                      <m:t>)</m:t>
                    </m:r>
                  </m:oMath>
                </a14:m>
                <a:r>
                  <a:rPr lang="it-IT" dirty="0">
                    <a:latin typeface="Garamond" panose="02020404030301010803" pitchFamily="18" charset="0"/>
                  </a:rPr>
                  <a:t> </a:t>
                </a:r>
                <a:r>
                  <a:rPr lang="it-IT" dirty="0" err="1">
                    <a:latin typeface="Garamond" panose="02020404030301010803" pitchFamily="18" charset="0"/>
                  </a:rPr>
                  <a:t>is</a:t>
                </a:r>
                <a:r>
                  <a:rPr lang="it-IT" dirty="0">
                    <a:latin typeface="Garamond" panose="02020404030301010803" pitchFamily="18" charset="0"/>
                  </a:rPr>
                  <a:t> the </a:t>
                </a:r>
                <a:r>
                  <a:rPr lang="it-IT" dirty="0" err="1">
                    <a:latin typeface="Garamond" panose="02020404030301010803" pitchFamily="18" charset="0"/>
                  </a:rPr>
                  <a:t>fluctuation</a:t>
                </a:r>
                <a:r>
                  <a:rPr lang="it-IT" dirty="0">
                    <a:latin typeface="Garamond" panose="02020404030301010803" pitchFamily="18" charset="0"/>
                  </a:rPr>
                  <a:t> </a:t>
                </a:r>
                <a:r>
                  <a:rPr lang="it-IT" dirty="0" err="1">
                    <a:latin typeface="Garamond" panose="02020404030301010803" pitchFamily="18" charset="0"/>
                  </a:rPr>
                  <a:t>amplitude</a:t>
                </a:r>
                <a:r>
                  <a:rPr lang="it-IT" dirty="0">
                    <a:latin typeface="Garamond" panose="02020404030301010803" pitchFamily="18" charset="0"/>
                  </a:rPr>
                  <a:t> and </a:t>
                </a:r>
                <a:r>
                  <a:rPr lang="it-IT" i="1" dirty="0">
                    <a:latin typeface="Garamond" panose="02020404030301010803" pitchFamily="18" charset="0"/>
                  </a:rPr>
                  <a:t>u</a:t>
                </a:r>
                <a14:m>
                  <m:oMath xmlns:m="http://schemas.openxmlformats.org/officeDocument/2006/math">
                    <m:r>
                      <a:rPr lang="it-IT" i="1">
                        <a:latin typeface="Cambria Math"/>
                        <a:ea typeface="Cambria Math"/>
                      </a:rPr>
                      <m:t>(</m:t>
                    </m:r>
                    <m:r>
                      <a:rPr lang="it-IT" i="1">
                        <a:latin typeface="Cambria Math"/>
                        <a:ea typeface="Cambria Math"/>
                      </a:rPr>
                      <m:t>𝑥</m:t>
                    </m:r>
                    <m:r>
                      <a:rPr lang="it-IT" i="1">
                        <a:latin typeface="Cambria Math"/>
                        <a:ea typeface="Cambria Math"/>
                      </a:rPr>
                      <m:t>,</m:t>
                    </m:r>
                    <m:r>
                      <a:rPr lang="it-IT" i="1">
                        <a:latin typeface="Cambria Math"/>
                        <a:ea typeface="Cambria Math"/>
                      </a:rPr>
                      <m:t>𝑡</m:t>
                    </m:r>
                    <m:r>
                      <a:rPr lang="it-IT" i="1">
                        <a:latin typeface="Cambria Math"/>
                        <a:ea typeface="Cambria Math"/>
                      </a:rPr>
                      <m:t>)</m:t>
                    </m:r>
                  </m:oMath>
                </a14:m>
                <a:r>
                  <a:rPr lang="it-IT" i="1" dirty="0">
                    <a:latin typeface="Garamond" panose="02020404030301010803" pitchFamily="18" charset="0"/>
                  </a:rPr>
                  <a:t> </a:t>
                </a:r>
                <a:r>
                  <a:rPr lang="it-IT" dirty="0" err="1">
                    <a:latin typeface="Garamond" panose="02020404030301010803" pitchFamily="18" charset="0"/>
                  </a:rPr>
                  <a:t>is</a:t>
                </a:r>
                <a:r>
                  <a:rPr lang="it-IT" dirty="0">
                    <a:latin typeface="Garamond" panose="02020404030301010803" pitchFamily="18" charset="0"/>
                  </a:rPr>
                  <a:t> the </a:t>
                </a:r>
                <a:r>
                  <a:rPr lang="it-IT" dirty="0" err="1">
                    <a:latin typeface="Garamond" panose="02020404030301010803" pitchFamily="18" charset="0"/>
                  </a:rPr>
                  <a:t>horizonthal</a:t>
                </a:r>
                <a:r>
                  <a:rPr lang="it-IT" dirty="0">
                    <a:latin typeface="Garamond" panose="02020404030301010803" pitchFamily="18" charset="0"/>
                  </a:rPr>
                  <a:t> </a:t>
                </a:r>
                <a:r>
                  <a:rPr lang="it-IT" dirty="0" err="1">
                    <a:latin typeface="Garamond" panose="02020404030301010803" pitchFamily="18" charset="0"/>
                  </a:rPr>
                  <a:t>velocity</a:t>
                </a:r>
                <a:endParaRPr lang="it-IT" dirty="0">
                  <a:latin typeface="Garamond" panose="02020404030301010803" pitchFamily="18" charset="0"/>
                </a:endParaRPr>
              </a:p>
              <a:p>
                <a:pPr marL="285750" indent="-285750" algn="just">
                  <a:buFont typeface="Arial" panose="020B0604020202020204" pitchFamily="34" charset="0"/>
                  <a:buChar char="•"/>
                </a:pPr>
                <a:r>
                  <a:rPr lang="it-IT" dirty="0">
                    <a:latin typeface="Garamond" panose="02020404030301010803" pitchFamily="18" charset="0"/>
                  </a:rPr>
                  <a:t>H </a:t>
                </a:r>
                <a:r>
                  <a:rPr lang="it-IT" dirty="0" err="1">
                    <a:latin typeface="Garamond" panose="02020404030301010803" pitchFamily="18" charset="0"/>
                  </a:rPr>
                  <a:t>is</a:t>
                </a:r>
                <a:r>
                  <a:rPr lang="it-IT" dirty="0">
                    <a:latin typeface="Garamond" panose="02020404030301010803" pitchFamily="18" charset="0"/>
                  </a:rPr>
                  <a:t> the </a:t>
                </a:r>
                <a:r>
                  <a:rPr lang="it-IT" dirty="0" err="1">
                    <a:latin typeface="Garamond" panose="02020404030301010803" pitchFamily="18" charset="0"/>
                  </a:rPr>
                  <a:t>hight</a:t>
                </a:r>
                <a:r>
                  <a:rPr lang="it-IT" dirty="0">
                    <a:latin typeface="Garamond" panose="02020404030301010803" pitchFamily="18" charset="0"/>
                  </a:rPr>
                  <a:t> of the </a:t>
                </a:r>
                <a:r>
                  <a:rPr lang="it-IT" dirty="0" err="1">
                    <a:latin typeface="Garamond" panose="02020404030301010803" pitchFamily="18" charset="0"/>
                  </a:rPr>
                  <a:t>layer</a:t>
                </a:r>
                <a:r>
                  <a:rPr lang="it-IT" dirty="0">
                    <a:latin typeface="Garamond" panose="02020404030301010803" pitchFamily="18" charset="0"/>
                  </a:rPr>
                  <a:t>; </a:t>
                </a:r>
              </a:p>
              <a:p>
                <a:pPr marL="285750" indent="-285750" algn="just">
                  <a:buFont typeface="Arial" panose="020B0604020202020204" pitchFamily="34" charset="0"/>
                  <a:buChar char="•"/>
                </a:pPr>
                <a:r>
                  <a:rPr lang="el-GR" dirty="0">
                    <a:latin typeface="Garamond" panose="02020404030301010803" pitchFamily="18" charset="0"/>
                  </a:rPr>
                  <a:t>β</a:t>
                </a:r>
                <a:r>
                  <a:rPr lang="it-IT" dirty="0">
                    <a:latin typeface="Garamond" panose="02020404030301010803" pitchFamily="18" charset="0"/>
                  </a:rPr>
                  <a:t> </a:t>
                </a:r>
                <a:r>
                  <a:rPr lang="it-IT" dirty="0" err="1">
                    <a:latin typeface="Garamond" panose="02020404030301010803" pitchFamily="18" charset="0"/>
                  </a:rPr>
                  <a:t>is</a:t>
                </a:r>
                <a:r>
                  <a:rPr lang="it-IT" dirty="0">
                    <a:latin typeface="Garamond" panose="02020404030301010803" pitchFamily="18" charset="0"/>
                  </a:rPr>
                  <a:t> the </a:t>
                </a:r>
                <a:r>
                  <a:rPr lang="it-IT" dirty="0" err="1">
                    <a:latin typeface="Garamond" panose="02020404030301010803" pitchFamily="18" charset="0"/>
                  </a:rPr>
                  <a:t>batimetry</a:t>
                </a:r>
                <a:r>
                  <a:rPr lang="it-IT" dirty="0">
                    <a:latin typeface="Garamond" panose="02020404030301010803" pitchFamily="18" charset="0"/>
                  </a:rPr>
                  <a:t> </a:t>
                </a:r>
                <a:r>
                  <a:rPr lang="it-IT" dirty="0" err="1">
                    <a:latin typeface="Garamond" panose="02020404030301010803" pitchFamily="18" charset="0"/>
                  </a:rPr>
                  <a:t>that</a:t>
                </a:r>
                <a:r>
                  <a:rPr lang="it-IT" dirty="0">
                    <a:latin typeface="Garamond" panose="02020404030301010803" pitchFamily="18" charset="0"/>
                  </a:rPr>
                  <a:t> can be </a:t>
                </a:r>
                <a:r>
                  <a:rPr lang="it-IT" dirty="0" err="1">
                    <a:latin typeface="Garamond" panose="02020404030301010803" pitchFamily="18" charset="0"/>
                  </a:rPr>
                  <a:t>easily</a:t>
                </a:r>
                <a:r>
                  <a:rPr lang="it-IT" dirty="0">
                    <a:latin typeface="Garamond" panose="02020404030301010803" pitchFamily="18" charset="0"/>
                  </a:rPr>
                  <a:t> </a:t>
                </a:r>
                <a:r>
                  <a:rPr lang="it-IT" dirty="0" err="1">
                    <a:latin typeface="Garamond" panose="02020404030301010803" pitchFamily="18" charset="0"/>
                  </a:rPr>
                  <a:t>extracted</a:t>
                </a:r>
                <a:r>
                  <a:rPr lang="it-IT" dirty="0">
                    <a:latin typeface="Garamond" panose="02020404030301010803" pitchFamily="18" charset="0"/>
                  </a:rPr>
                  <a:t> from the </a:t>
                </a:r>
                <a:r>
                  <a:rPr lang="it-IT" dirty="0" err="1">
                    <a:latin typeface="Garamond" panose="02020404030301010803" pitchFamily="18" charset="0"/>
                  </a:rPr>
                  <a:t>seismogram</a:t>
                </a:r>
                <a:r>
                  <a:rPr lang="it-IT" dirty="0">
                    <a:latin typeface="Garamond" panose="02020404030301010803" pitchFamily="18" charset="0"/>
                  </a:rPr>
                  <a:t>.</a:t>
                </a:r>
              </a:p>
              <a:p>
                <a:pPr marL="285750" indent="-285750" algn="just">
                  <a:buFont typeface="Arial" panose="020B0604020202020204" pitchFamily="34" charset="0"/>
                  <a:buChar char="•"/>
                </a:pPr>
                <a:r>
                  <a:rPr lang="it-IT" dirty="0" err="1">
                    <a:latin typeface="Garamond" panose="02020404030301010803" pitchFamily="18" charset="0"/>
                  </a:rPr>
                  <a:t>Assuming</a:t>
                </a:r>
                <a:r>
                  <a:rPr lang="it-IT" dirty="0">
                    <a:latin typeface="Garamond" panose="02020404030301010803" pitchFamily="18" charset="0"/>
                  </a:rPr>
                  <a:t> </a:t>
                </a:r>
                <a14:m>
                  <m:oMath xmlns:m="http://schemas.openxmlformats.org/officeDocument/2006/math">
                    <m:r>
                      <a:rPr lang="it-IT" i="1" smtClean="0">
                        <a:latin typeface="Cambria Math"/>
                        <a:ea typeface="Cambria Math"/>
                      </a:rPr>
                      <m:t>𝛽</m:t>
                    </m:r>
                    <m:d>
                      <m:dPr>
                        <m:ctrlPr>
                          <a:rPr lang="it-IT" b="0" i="1" smtClean="0">
                            <a:latin typeface="Cambria Math"/>
                            <a:ea typeface="Cambria Math"/>
                          </a:rPr>
                        </m:ctrlPr>
                      </m:dPr>
                      <m:e>
                        <m:r>
                          <a:rPr lang="it-IT" b="0" i="1" smtClean="0">
                            <a:latin typeface="Cambria Math"/>
                            <a:ea typeface="Cambria Math"/>
                          </a:rPr>
                          <m:t>𝑥</m:t>
                        </m:r>
                        <m:r>
                          <a:rPr lang="it-IT" b="0" i="1" smtClean="0">
                            <a:latin typeface="Cambria Math"/>
                            <a:ea typeface="Cambria Math"/>
                          </a:rPr>
                          <m:t>,</m:t>
                        </m:r>
                        <m:r>
                          <a:rPr lang="it-IT" b="0" i="1" smtClean="0">
                            <a:latin typeface="Cambria Math"/>
                            <a:ea typeface="Cambria Math"/>
                          </a:rPr>
                          <m:t>𝑡</m:t>
                        </m:r>
                      </m:e>
                    </m:d>
                    <m:r>
                      <a:rPr lang="it-IT" b="0" i="1" smtClean="0">
                        <a:latin typeface="Cambria Math"/>
                        <a:ea typeface="Cambria Math"/>
                      </a:rPr>
                      <m:t>=</m:t>
                    </m:r>
                    <m:sSub>
                      <m:sSubPr>
                        <m:ctrlPr>
                          <a:rPr lang="it-IT" b="0" i="1" smtClean="0">
                            <a:latin typeface="Cambria Math"/>
                            <a:ea typeface="Cambria Math"/>
                          </a:rPr>
                        </m:ctrlPr>
                      </m:sSubPr>
                      <m:e>
                        <m:r>
                          <a:rPr lang="it-IT" b="0" i="1" smtClean="0">
                            <a:latin typeface="Cambria Math"/>
                            <a:ea typeface="Cambria Math"/>
                          </a:rPr>
                          <m:t>𝛽</m:t>
                        </m:r>
                      </m:e>
                      <m:sub>
                        <m:r>
                          <a:rPr lang="it-IT" b="0" i="1" smtClean="0">
                            <a:latin typeface="Cambria Math"/>
                            <a:ea typeface="Cambria Math"/>
                          </a:rPr>
                          <m:t>0</m:t>
                        </m:r>
                      </m:sub>
                    </m:sSub>
                    <m:r>
                      <a:rPr lang="it-IT" b="0" i="1" smtClean="0">
                        <a:latin typeface="Cambria Math"/>
                        <a:ea typeface="Cambria Math"/>
                      </a:rPr>
                      <m:t>𝑓</m:t>
                    </m:r>
                    <m:d>
                      <m:dPr>
                        <m:ctrlPr>
                          <a:rPr lang="it-IT" b="0" i="1" smtClean="0">
                            <a:latin typeface="Cambria Math"/>
                            <a:ea typeface="Cambria Math"/>
                          </a:rPr>
                        </m:ctrlPr>
                      </m:dPr>
                      <m:e>
                        <m:r>
                          <a:rPr lang="it-IT" b="0" i="1" smtClean="0">
                            <a:latin typeface="Cambria Math"/>
                            <a:ea typeface="Cambria Math"/>
                          </a:rPr>
                          <m:t>𝑥</m:t>
                        </m:r>
                        <m:r>
                          <a:rPr lang="it-IT" b="0" i="1" smtClean="0">
                            <a:latin typeface="Cambria Math"/>
                            <a:ea typeface="Cambria Math"/>
                          </a:rPr>
                          <m:t>,</m:t>
                        </m:r>
                        <m:r>
                          <a:rPr lang="it-IT" b="0" i="1" smtClean="0">
                            <a:latin typeface="Cambria Math"/>
                            <a:ea typeface="Cambria Math"/>
                          </a:rPr>
                          <m:t>𝑡</m:t>
                        </m:r>
                      </m:e>
                    </m:d>
                    <m:r>
                      <a:rPr lang="it-IT" b="0" i="1" smtClean="0">
                        <a:latin typeface="Cambria Math"/>
                        <a:ea typeface="Cambria Math"/>
                      </a:rPr>
                      <m:t>𝑤</m:t>
                    </m:r>
                    <m:d>
                      <m:dPr>
                        <m:ctrlPr>
                          <a:rPr lang="it-IT" b="0" i="1" smtClean="0">
                            <a:latin typeface="Cambria Math"/>
                            <a:ea typeface="Cambria Math"/>
                          </a:rPr>
                        </m:ctrlPr>
                      </m:dPr>
                      <m:e>
                        <m:r>
                          <a:rPr lang="it-IT" b="0" i="1" smtClean="0">
                            <a:latin typeface="Cambria Math"/>
                            <a:ea typeface="Cambria Math"/>
                          </a:rPr>
                          <m:t>𝑡</m:t>
                        </m:r>
                      </m:e>
                    </m:d>
                  </m:oMath>
                </a14:m>
                <a:r>
                  <a:rPr lang="it-IT" dirty="0">
                    <a:latin typeface="Garamond" panose="02020404030301010803" pitchFamily="18" charset="0"/>
                  </a:rPr>
                  <a:t>, </a:t>
                </a:r>
                <a:r>
                  <a:rPr lang="it-IT" i="1" dirty="0">
                    <a:latin typeface="Garamond" panose="02020404030301010803" pitchFamily="18" charset="0"/>
                  </a:rPr>
                  <a:t>f(</a:t>
                </a:r>
                <a:r>
                  <a:rPr lang="it-IT" i="1" dirty="0" err="1">
                    <a:latin typeface="Garamond" panose="02020404030301010803" pitchFamily="18" charset="0"/>
                  </a:rPr>
                  <a:t>x,t</a:t>
                </a:r>
                <a:r>
                  <a:rPr lang="it-IT" i="1" dirty="0">
                    <a:latin typeface="Garamond" panose="02020404030301010803" pitchFamily="18" charset="0"/>
                  </a:rPr>
                  <a:t>) </a:t>
                </a:r>
                <a:r>
                  <a:rPr lang="it-IT" dirty="0" err="1">
                    <a:latin typeface="Garamond" panose="02020404030301010803" pitchFamily="18" charset="0"/>
                  </a:rPr>
                  <a:t>being</a:t>
                </a:r>
                <a:r>
                  <a:rPr lang="it-IT" dirty="0">
                    <a:latin typeface="Garamond" panose="02020404030301010803" pitchFamily="18" charset="0"/>
                  </a:rPr>
                  <a:t> the </a:t>
                </a:r>
                <a:r>
                  <a:rPr lang="it-IT" dirty="0" err="1">
                    <a:latin typeface="Garamond" panose="02020404030301010803" pitchFamily="18" charset="0"/>
                  </a:rPr>
                  <a:t>contribution</a:t>
                </a:r>
                <a:r>
                  <a:rPr lang="it-IT" dirty="0">
                    <a:latin typeface="Garamond" panose="02020404030301010803" pitchFamily="18" charset="0"/>
                  </a:rPr>
                  <a:t> of the </a:t>
                </a:r>
                <a:r>
                  <a:rPr lang="it-IT" dirty="0" err="1">
                    <a:latin typeface="Garamond" panose="02020404030301010803" pitchFamily="18" charset="0"/>
                  </a:rPr>
                  <a:t>seismic</a:t>
                </a:r>
                <a:r>
                  <a:rPr lang="it-IT" dirty="0">
                    <a:latin typeface="Garamond" panose="02020404030301010803" pitchFamily="18" charset="0"/>
                  </a:rPr>
                  <a:t> </a:t>
                </a:r>
                <a:r>
                  <a:rPr lang="it-IT" dirty="0" err="1">
                    <a:latin typeface="Garamond" panose="02020404030301010803" pitchFamily="18" charset="0"/>
                  </a:rPr>
                  <a:t>surface</a:t>
                </a:r>
                <a:r>
                  <a:rPr lang="it-IT" dirty="0">
                    <a:latin typeface="Garamond" panose="02020404030301010803" pitchFamily="18" charset="0"/>
                  </a:rPr>
                  <a:t> </a:t>
                </a:r>
                <a:r>
                  <a:rPr lang="it-IT" dirty="0" err="1">
                    <a:latin typeface="Garamond" panose="02020404030301010803" pitchFamily="18" charset="0"/>
                  </a:rPr>
                  <a:t>waves</a:t>
                </a:r>
                <a:r>
                  <a:rPr lang="it-IT" dirty="0">
                    <a:latin typeface="Garamond" panose="02020404030301010803" pitchFamily="18" charset="0"/>
                  </a:rPr>
                  <a:t> and </a:t>
                </a:r>
                <a:r>
                  <a:rPr lang="it-IT" i="1" dirty="0">
                    <a:latin typeface="Garamond" panose="02020404030301010803" pitchFamily="18" charset="0"/>
                  </a:rPr>
                  <a:t>w(t)</a:t>
                </a:r>
                <a:r>
                  <a:rPr lang="it-IT" dirty="0">
                    <a:latin typeface="Garamond" panose="02020404030301010803" pitchFamily="18" charset="0"/>
                  </a:rPr>
                  <a:t> </a:t>
                </a:r>
                <a:r>
                  <a:rPr lang="it-IT" dirty="0" err="1">
                    <a:latin typeface="Garamond" panose="02020404030301010803" pitchFamily="18" charset="0"/>
                  </a:rPr>
                  <a:t>is</a:t>
                </a:r>
                <a:r>
                  <a:rPr lang="it-IT" dirty="0">
                    <a:latin typeface="Garamond" panose="02020404030301010803" pitchFamily="18" charset="0"/>
                  </a:rPr>
                  <a:t> the </a:t>
                </a:r>
                <a:r>
                  <a:rPr lang="it-IT" dirty="0" err="1">
                    <a:latin typeface="Garamond" panose="02020404030301010803" pitchFamily="18" charset="0"/>
                  </a:rPr>
                  <a:t>decay</a:t>
                </a:r>
                <a:r>
                  <a:rPr lang="it-IT" dirty="0">
                    <a:latin typeface="Garamond" panose="02020404030301010803" pitchFamily="18" charset="0"/>
                  </a:rPr>
                  <a:t> time of the </a:t>
                </a:r>
                <a:r>
                  <a:rPr lang="it-IT" dirty="0" err="1">
                    <a:latin typeface="Garamond" panose="02020404030301010803" pitchFamily="18" charset="0"/>
                  </a:rPr>
                  <a:t>seismic</a:t>
                </a:r>
                <a:r>
                  <a:rPr lang="it-IT" dirty="0">
                    <a:latin typeface="Garamond" panose="02020404030301010803" pitchFamily="18" charset="0"/>
                  </a:rPr>
                  <a:t> </a:t>
                </a:r>
                <a:r>
                  <a:rPr lang="it-IT" dirty="0" err="1">
                    <a:latin typeface="Garamond" panose="02020404030301010803" pitchFamily="18" charset="0"/>
                  </a:rPr>
                  <a:t>event</a:t>
                </a:r>
                <a:r>
                  <a:rPr lang="it-IT" dirty="0">
                    <a:latin typeface="Garamond" panose="02020404030301010803" pitchFamily="18" charset="0"/>
                  </a:rPr>
                  <a:t>.</a:t>
                </a:r>
              </a:p>
              <a:p>
                <a:pPr marL="285750" indent="-285750" algn="just">
                  <a:buFont typeface="Arial" panose="020B0604020202020204" pitchFamily="34" charset="0"/>
                  <a:buChar char="•"/>
                </a:pPr>
                <a:r>
                  <a:rPr lang="it-IT" dirty="0" err="1">
                    <a:latin typeface="Garamond" panose="02020404030301010803" pitchFamily="18" charset="0"/>
                  </a:rPr>
                  <a:t>We</a:t>
                </a:r>
                <a:r>
                  <a:rPr lang="it-IT" dirty="0">
                    <a:latin typeface="Garamond" panose="02020404030301010803" pitchFamily="18" charset="0"/>
                  </a:rPr>
                  <a:t> </a:t>
                </a:r>
                <a:r>
                  <a:rPr lang="it-IT" dirty="0" err="1">
                    <a:latin typeface="Garamond" panose="02020404030301010803" pitchFamily="18" charset="0"/>
                  </a:rPr>
                  <a:t>modelled</a:t>
                </a:r>
                <a:r>
                  <a:rPr lang="it-IT" dirty="0">
                    <a:latin typeface="Garamond" panose="02020404030301010803" pitchFamily="18" charset="0"/>
                  </a:rPr>
                  <a:t> </a:t>
                </a:r>
                <a14:m>
                  <m:oMath xmlns:m="http://schemas.openxmlformats.org/officeDocument/2006/math">
                    <m:r>
                      <a:rPr lang="it-IT" b="0" i="1" smtClean="0">
                        <a:latin typeface="Cambria Math"/>
                      </a:rPr>
                      <m:t>𝑤</m:t>
                    </m:r>
                    <m:d>
                      <m:dPr>
                        <m:ctrlPr>
                          <a:rPr lang="it-IT" b="0" i="1" smtClean="0">
                            <a:latin typeface="Cambria Math"/>
                          </a:rPr>
                        </m:ctrlPr>
                      </m:dPr>
                      <m:e>
                        <m:r>
                          <a:rPr lang="it-IT" b="0" i="1" smtClean="0">
                            <a:latin typeface="Cambria Math"/>
                          </a:rPr>
                          <m:t>𝑡</m:t>
                        </m:r>
                      </m:e>
                    </m:d>
                    <m:r>
                      <a:rPr lang="it-IT" b="0" i="1" smtClean="0">
                        <a:latin typeface="Cambria Math"/>
                      </a:rPr>
                      <m:t>=</m:t>
                    </m:r>
                    <m:r>
                      <a:rPr lang="it-IT" b="0" i="1" smtClean="0">
                        <a:latin typeface="Cambria Math"/>
                      </a:rPr>
                      <m:t>𝑡</m:t>
                    </m:r>
                    <m:sSup>
                      <m:sSupPr>
                        <m:ctrlPr>
                          <a:rPr lang="it-IT" b="0" i="1" smtClean="0">
                            <a:latin typeface="Cambria Math"/>
                          </a:rPr>
                        </m:ctrlPr>
                      </m:sSupPr>
                      <m:e>
                        <m:r>
                          <a:rPr lang="it-IT" b="0" i="1" smtClean="0">
                            <a:latin typeface="Cambria Math"/>
                          </a:rPr>
                          <m:t>𝑒</m:t>
                        </m:r>
                      </m:e>
                      <m:sup>
                        <m:r>
                          <a:rPr lang="it-IT" b="0" i="1" smtClean="0">
                            <a:latin typeface="Cambria Math"/>
                          </a:rPr>
                          <m:t>−</m:t>
                        </m:r>
                        <m:r>
                          <a:rPr lang="it-IT" b="0" i="1" smtClean="0">
                            <a:latin typeface="Cambria Math"/>
                            <a:ea typeface="Cambria Math"/>
                          </a:rPr>
                          <m:t>𝛼</m:t>
                        </m:r>
                        <m:sSup>
                          <m:sSupPr>
                            <m:ctrlPr>
                              <a:rPr lang="it-IT" b="0" i="1" smtClean="0">
                                <a:latin typeface="Cambria Math"/>
                                <a:ea typeface="Cambria Math"/>
                              </a:rPr>
                            </m:ctrlPr>
                          </m:sSupPr>
                          <m:e>
                            <m:r>
                              <a:rPr lang="it-IT" b="0" i="1" smtClean="0">
                                <a:latin typeface="Cambria Math"/>
                                <a:ea typeface="Cambria Math"/>
                              </a:rPr>
                              <m:t>𝑡</m:t>
                            </m:r>
                          </m:e>
                          <m:sup>
                            <m:r>
                              <a:rPr lang="it-IT" b="0" i="1" smtClean="0">
                                <a:latin typeface="Cambria Math"/>
                                <a:ea typeface="Cambria Math"/>
                              </a:rPr>
                              <m:t>2</m:t>
                            </m:r>
                          </m:sup>
                        </m:sSup>
                      </m:sup>
                    </m:sSup>
                  </m:oMath>
                </a14:m>
                <a:r>
                  <a:rPr lang="it-IT" dirty="0">
                    <a:latin typeface="Garamond" panose="02020404030301010803" pitchFamily="18" charset="0"/>
                  </a:rPr>
                  <a:t>, </a:t>
                </a:r>
                <a14:m>
                  <m:oMath xmlns:m="http://schemas.openxmlformats.org/officeDocument/2006/math">
                    <m:sSup>
                      <m:sSupPr>
                        <m:ctrlPr>
                          <a:rPr lang="el-GR" i="1" dirty="0" smtClean="0">
                            <a:latin typeface="Cambria Math"/>
                          </a:rPr>
                        </m:ctrlPr>
                      </m:sSupPr>
                      <m:e>
                        <m:r>
                          <a:rPr lang="el-GR" i="1" dirty="0">
                            <a:latin typeface="Cambria Math"/>
                          </a:rPr>
                          <m:t>𝛼</m:t>
                        </m:r>
                      </m:e>
                      <m:sup>
                        <m:r>
                          <a:rPr lang="it-IT" b="0" i="1" dirty="0" smtClean="0">
                            <a:latin typeface="Cambria Math"/>
                          </a:rPr>
                          <m:t>−1/2</m:t>
                        </m:r>
                      </m:sup>
                    </m:sSup>
                  </m:oMath>
                </a14:m>
                <a:r>
                  <a:rPr lang="it-IT" dirty="0">
                    <a:latin typeface="Garamond" panose="02020404030301010803" pitchFamily="18" charset="0"/>
                  </a:rPr>
                  <a:t> </a:t>
                </a:r>
                <a:r>
                  <a:rPr lang="it-IT" dirty="0" err="1">
                    <a:latin typeface="Garamond" panose="02020404030301010803" pitchFamily="18" charset="0"/>
                  </a:rPr>
                  <a:t>is</a:t>
                </a:r>
                <a:r>
                  <a:rPr lang="it-IT" dirty="0">
                    <a:latin typeface="Garamond" panose="02020404030301010803" pitchFamily="18" charset="0"/>
                  </a:rPr>
                  <a:t> the Strong Motion </a:t>
                </a:r>
                <a:r>
                  <a:rPr lang="it-IT" dirty="0" err="1">
                    <a:latin typeface="Garamond" panose="02020404030301010803" pitchFamily="18" charset="0"/>
                  </a:rPr>
                  <a:t>Duration</a:t>
                </a:r>
                <a:r>
                  <a:rPr lang="it-IT" dirty="0">
                    <a:latin typeface="Garamond" panose="02020404030301010803" pitchFamily="18" charset="0"/>
                  </a:rPr>
                  <a:t> (SMD) of the </a:t>
                </a:r>
                <a:r>
                  <a:rPr lang="it-IT" dirty="0" err="1">
                    <a:latin typeface="Garamond" panose="02020404030301010803" pitchFamily="18" charset="0"/>
                  </a:rPr>
                  <a:t>seismic</a:t>
                </a:r>
                <a:r>
                  <a:rPr lang="it-IT" dirty="0">
                    <a:latin typeface="Garamond" panose="02020404030301010803" pitchFamily="18" charset="0"/>
                  </a:rPr>
                  <a:t> </a:t>
                </a:r>
                <a:r>
                  <a:rPr lang="it-IT" dirty="0" err="1">
                    <a:latin typeface="Garamond" panose="02020404030301010803" pitchFamily="18" charset="0"/>
                  </a:rPr>
                  <a:t>event</a:t>
                </a:r>
                <a:r>
                  <a:rPr lang="it-IT" dirty="0">
                    <a:latin typeface="Garamond" panose="02020404030301010803" pitchFamily="18" charset="0"/>
                  </a:rPr>
                  <a:t>.</a:t>
                </a:r>
              </a:p>
              <a:p>
                <a:pPr marL="285750" indent="-285750" algn="just">
                  <a:buFont typeface="Arial" panose="020B0604020202020204" pitchFamily="34" charset="0"/>
                  <a:buChar char="•"/>
                </a:pPr>
                <a14:m>
                  <m:oMath xmlns:m="http://schemas.openxmlformats.org/officeDocument/2006/math">
                    <m:r>
                      <a:rPr lang="it-IT" i="1">
                        <a:latin typeface="Cambria Math"/>
                        <a:ea typeface="Cambria Math"/>
                      </a:rPr>
                      <m:t>𝑓</m:t>
                    </m:r>
                    <m:d>
                      <m:dPr>
                        <m:ctrlPr>
                          <a:rPr lang="it-IT" i="1">
                            <a:latin typeface="Cambria Math"/>
                            <a:ea typeface="Cambria Math"/>
                          </a:rPr>
                        </m:ctrlPr>
                      </m:dPr>
                      <m:e>
                        <m:r>
                          <a:rPr lang="it-IT" i="1">
                            <a:latin typeface="Cambria Math"/>
                            <a:ea typeface="Cambria Math"/>
                          </a:rPr>
                          <m:t>𝑥</m:t>
                        </m:r>
                        <m:r>
                          <a:rPr lang="it-IT" i="1">
                            <a:latin typeface="Cambria Math"/>
                            <a:ea typeface="Cambria Math"/>
                          </a:rPr>
                          <m:t>,</m:t>
                        </m:r>
                        <m:r>
                          <a:rPr lang="it-IT" i="1">
                            <a:latin typeface="Cambria Math"/>
                            <a:ea typeface="Cambria Math"/>
                          </a:rPr>
                          <m:t>𝑡</m:t>
                        </m:r>
                      </m:e>
                    </m:d>
                    <m:r>
                      <a:rPr lang="it-IT" i="1" smtClean="0">
                        <a:latin typeface="Cambria Math"/>
                        <a:ea typeface="Cambria Math"/>
                      </a:rPr>
                      <m:t>~</m:t>
                    </m:r>
                    <m:sSup>
                      <m:sSupPr>
                        <m:ctrlPr>
                          <a:rPr lang="it-IT" i="1" smtClean="0">
                            <a:latin typeface="Cambria Math"/>
                            <a:ea typeface="Cambria Math"/>
                          </a:rPr>
                        </m:ctrlPr>
                      </m:sSupPr>
                      <m:e>
                        <m:r>
                          <a:rPr lang="it-IT" b="0" i="1" smtClean="0">
                            <a:latin typeface="Cambria Math"/>
                            <a:ea typeface="Cambria Math"/>
                          </a:rPr>
                          <m:t>𝑒</m:t>
                        </m:r>
                      </m:e>
                      <m:sup>
                        <m:r>
                          <a:rPr lang="it-IT" b="0" i="1" smtClean="0">
                            <a:latin typeface="Cambria Math"/>
                            <a:ea typeface="Cambria Math"/>
                          </a:rPr>
                          <m:t>𝑖</m:t>
                        </m:r>
                        <m:r>
                          <a:rPr lang="it-IT" b="0" i="1" smtClean="0">
                            <a:latin typeface="Cambria Math"/>
                            <a:ea typeface="Cambria Math"/>
                          </a:rPr>
                          <m:t>(</m:t>
                        </m:r>
                        <m:sSub>
                          <m:sSubPr>
                            <m:ctrlPr>
                              <a:rPr lang="it-IT" b="0" i="1" smtClean="0">
                                <a:latin typeface="Cambria Math"/>
                                <a:ea typeface="Cambria Math"/>
                              </a:rPr>
                            </m:ctrlPr>
                          </m:sSubPr>
                          <m:e>
                            <m:r>
                              <a:rPr lang="it-IT" b="0" i="1" smtClean="0">
                                <a:latin typeface="Cambria Math"/>
                                <a:ea typeface="Cambria Math"/>
                              </a:rPr>
                              <m:t>𝑘</m:t>
                            </m:r>
                          </m:e>
                          <m:sub>
                            <m:r>
                              <a:rPr lang="it-IT" b="0" i="1" smtClean="0">
                                <a:latin typeface="Cambria Math"/>
                                <a:ea typeface="Cambria Math"/>
                              </a:rPr>
                              <m:t>𝑠</m:t>
                            </m:r>
                          </m:sub>
                        </m:sSub>
                        <m:r>
                          <a:rPr lang="it-IT" b="0" i="1" smtClean="0">
                            <a:latin typeface="Cambria Math"/>
                            <a:ea typeface="Cambria Math"/>
                          </a:rPr>
                          <m:t>𝑥</m:t>
                        </m:r>
                        <m:r>
                          <a:rPr lang="it-IT" b="0" i="1" smtClean="0">
                            <a:latin typeface="Cambria Math"/>
                            <a:ea typeface="Cambria Math"/>
                          </a:rPr>
                          <m:t>−</m:t>
                        </m:r>
                        <m:sSub>
                          <m:sSubPr>
                            <m:ctrlPr>
                              <a:rPr lang="it-IT" b="0" i="1" smtClean="0">
                                <a:latin typeface="Cambria Math"/>
                                <a:ea typeface="Cambria Math"/>
                              </a:rPr>
                            </m:ctrlPr>
                          </m:sSubPr>
                          <m:e>
                            <m:r>
                              <a:rPr lang="it-IT" b="0" i="1" smtClean="0">
                                <a:latin typeface="Cambria Math"/>
                                <a:ea typeface="Cambria Math"/>
                              </a:rPr>
                              <m:t>𝜔</m:t>
                            </m:r>
                          </m:e>
                          <m:sub>
                            <m:r>
                              <a:rPr lang="it-IT" b="0" i="1" smtClean="0">
                                <a:latin typeface="Cambria Math"/>
                                <a:ea typeface="Cambria Math"/>
                              </a:rPr>
                              <m:t>𝑠</m:t>
                            </m:r>
                          </m:sub>
                        </m:sSub>
                        <m:r>
                          <a:rPr lang="it-IT" b="0" i="1" smtClean="0">
                            <a:latin typeface="Cambria Math"/>
                            <a:ea typeface="Cambria Math"/>
                          </a:rPr>
                          <m:t>𝑡</m:t>
                        </m:r>
                        <m:r>
                          <a:rPr lang="it-IT" b="0" i="1" smtClean="0">
                            <a:latin typeface="Cambria Math"/>
                            <a:ea typeface="Cambria Math"/>
                          </a:rPr>
                          <m:t>)</m:t>
                        </m:r>
                      </m:sup>
                    </m:sSup>
                  </m:oMath>
                </a14:m>
                <a:r>
                  <a:rPr lang="it-IT" dirty="0">
                    <a:latin typeface="Garamond" panose="02020404030301010803" pitchFamily="18" charset="0"/>
                  </a:rPr>
                  <a:t> </a:t>
                </a:r>
                <a:r>
                  <a:rPr lang="it-IT" dirty="0" err="1">
                    <a:latin typeface="Garamond" panose="02020404030301010803" pitchFamily="18" charset="0"/>
                  </a:rPr>
                  <a:t>describes</a:t>
                </a:r>
                <a:r>
                  <a:rPr lang="it-IT" dirty="0">
                    <a:latin typeface="Garamond" panose="02020404030301010803" pitchFamily="18" charset="0"/>
                  </a:rPr>
                  <a:t>  a </a:t>
                </a:r>
                <a:r>
                  <a:rPr lang="it-IT" dirty="0" err="1">
                    <a:latin typeface="Garamond" panose="02020404030301010803" pitchFamily="18" charset="0"/>
                  </a:rPr>
                  <a:t>waveform</a:t>
                </a:r>
                <a:r>
                  <a:rPr lang="it-IT" dirty="0">
                    <a:latin typeface="Garamond" panose="02020404030301010803" pitchFamily="18" charset="0"/>
                  </a:rPr>
                  <a:t> </a:t>
                </a:r>
                <a:r>
                  <a:rPr lang="it-IT" dirty="0" err="1">
                    <a:latin typeface="Garamond" panose="02020404030301010803" pitchFamily="18" charset="0"/>
                  </a:rPr>
                  <a:t>where</a:t>
                </a:r>
                <a:r>
                  <a:rPr lang="it-IT" dirty="0">
                    <a:latin typeface="Garamond" panose="02020404030301010803" pitchFamily="18" charset="0"/>
                  </a:rPr>
                  <a:t> </a:t>
                </a:r>
                <a14:m>
                  <m:oMath xmlns:m="http://schemas.openxmlformats.org/officeDocument/2006/math">
                    <m:f>
                      <m:fPr>
                        <m:type m:val="skw"/>
                        <m:ctrlPr>
                          <a:rPr lang="it-IT" i="1" smtClean="0">
                            <a:latin typeface="Cambria Math"/>
                          </a:rPr>
                        </m:ctrlPr>
                      </m:fPr>
                      <m:num>
                        <m:sSub>
                          <m:sSubPr>
                            <m:ctrlPr>
                              <a:rPr lang="it-IT" i="1" smtClean="0">
                                <a:latin typeface="Cambria Math"/>
                              </a:rPr>
                            </m:ctrlPr>
                          </m:sSubPr>
                          <m:e>
                            <m:r>
                              <a:rPr lang="it-IT" i="1" smtClean="0">
                                <a:latin typeface="Cambria Math"/>
                                <a:ea typeface="Cambria Math"/>
                              </a:rPr>
                              <m:t>𝜔</m:t>
                            </m:r>
                          </m:e>
                          <m:sub>
                            <m:r>
                              <a:rPr lang="it-IT" b="0" i="1" smtClean="0">
                                <a:latin typeface="Cambria Math"/>
                              </a:rPr>
                              <m:t>𝑠</m:t>
                            </m:r>
                          </m:sub>
                        </m:sSub>
                      </m:num>
                      <m:den>
                        <m:sSub>
                          <m:sSubPr>
                            <m:ctrlPr>
                              <a:rPr lang="it-IT" i="1" smtClean="0">
                                <a:latin typeface="Cambria Math"/>
                              </a:rPr>
                            </m:ctrlPr>
                          </m:sSubPr>
                          <m:e>
                            <m:r>
                              <a:rPr lang="it-IT" b="0" i="1" smtClean="0">
                                <a:latin typeface="Cambria Math"/>
                              </a:rPr>
                              <m:t>𝑘</m:t>
                            </m:r>
                          </m:e>
                          <m:sub>
                            <m:r>
                              <a:rPr lang="it-IT" b="0" i="1" smtClean="0">
                                <a:latin typeface="Cambria Math"/>
                              </a:rPr>
                              <m:t>𝑠</m:t>
                            </m:r>
                          </m:sub>
                        </m:sSub>
                      </m:den>
                    </m:f>
                    <m:r>
                      <a:rPr lang="it-IT" b="0" i="1" smtClean="0">
                        <a:latin typeface="Cambria Math"/>
                      </a:rPr>
                      <m:t>=</m:t>
                    </m:r>
                    <m:sSub>
                      <m:sSubPr>
                        <m:ctrlPr>
                          <a:rPr lang="it-IT" b="0" i="1" smtClean="0">
                            <a:latin typeface="Cambria Math"/>
                          </a:rPr>
                        </m:ctrlPr>
                      </m:sSubPr>
                      <m:e>
                        <m:r>
                          <a:rPr lang="it-IT" b="0" i="1" smtClean="0">
                            <a:latin typeface="Cambria Math"/>
                          </a:rPr>
                          <m:t>𝑣</m:t>
                        </m:r>
                      </m:e>
                      <m:sub>
                        <m:r>
                          <a:rPr lang="it-IT" b="0" i="1" smtClean="0">
                            <a:latin typeface="Cambria Math"/>
                          </a:rPr>
                          <m:t>𝑠</m:t>
                        </m:r>
                      </m:sub>
                    </m:sSub>
                  </m:oMath>
                </a14:m>
                <a:r>
                  <a:rPr lang="it-IT" dirty="0">
                    <a:latin typeface="Garamond" panose="02020404030301010803" pitchFamily="18" charset="0"/>
                  </a:rPr>
                  <a:t> </a:t>
                </a:r>
                <a:r>
                  <a:rPr lang="en-US" dirty="0">
                    <a:latin typeface="Garamond" panose="02020404030301010803" pitchFamily="18" charset="0"/>
                  </a:rPr>
                  <a:t>is the phase speed of Love or </a:t>
                </a:r>
                <a:r>
                  <a:rPr lang="en-US" dirty="0" err="1">
                    <a:latin typeface="Garamond" panose="02020404030301010803" pitchFamily="18" charset="0"/>
                  </a:rPr>
                  <a:t>Reylaigh</a:t>
                </a:r>
                <a:r>
                  <a:rPr lang="en-US" dirty="0">
                    <a:latin typeface="Garamond" panose="02020404030301010803" pitchFamily="18" charset="0"/>
                  </a:rPr>
                  <a:t> surface wave.</a:t>
                </a:r>
                <a:r>
                  <a:rPr lang="it-IT" dirty="0">
                    <a:latin typeface="Garamond" panose="02020404030301010803" pitchFamily="18" charset="0"/>
                  </a:rPr>
                  <a:t> </a:t>
                </a:r>
              </a:p>
              <a:p>
                <a:pPr marL="285750" indent="-285750" algn="just">
                  <a:buFont typeface="Arial" panose="020B0604020202020204" pitchFamily="34" charset="0"/>
                  <a:buChar char="•"/>
                </a:pPr>
                <a:endParaRPr lang="it-IT" dirty="0"/>
              </a:p>
              <a:p>
                <a:pPr marL="285750" indent="-285750" algn="just">
                  <a:buFont typeface="Arial" panose="020B0604020202020204" pitchFamily="34" charset="0"/>
                  <a:buChar char="•"/>
                </a:pPr>
                <a:endParaRPr lang="it-IT" dirty="0"/>
              </a:p>
              <a:p>
                <a:pPr marL="285750" indent="-285750" algn="just">
                  <a:buFont typeface="Arial" panose="020B0604020202020204" pitchFamily="34" charset="0"/>
                  <a:buChar char="•"/>
                </a:pPr>
                <a:endParaRPr lang="it-IT" dirty="0"/>
              </a:p>
            </p:txBody>
          </p:sp>
        </mc:Choice>
        <mc:Fallback xmlns="">
          <p:sp>
            <p:nvSpPr>
              <p:cNvPr id="15" name="CasellaDiTesto 14"/>
              <p:cNvSpPr txBox="1">
                <a:spLocks noRot="1" noChangeAspect="1" noMove="1" noResize="1" noEditPoints="1" noAdjustHandles="1" noChangeArrowheads="1" noChangeShapeType="1" noTextEdit="1"/>
              </p:cNvSpPr>
              <p:nvPr/>
            </p:nvSpPr>
            <p:spPr>
              <a:xfrm>
                <a:off x="348904" y="2418890"/>
                <a:ext cx="6157666" cy="4324710"/>
              </a:xfrm>
              <a:prstGeom prst="rect">
                <a:avLst/>
              </a:prstGeom>
              <a:blipFill rotWithShape="1">
                <a:blip r:embed="rId4"/>
                <a:stretch>
                  <a:fillRect l="-594" t="-564" r="-891"/>
                </a:stretch>
              </a:blipFill>
            </p:spPr>
            <p:txBody>
              <a:bodyPr/>
              <a:lstStyle/>
              <a:p>
                <a:r>
                  <a:rPr lang="it-IT">
                    <a:noFill/>
                  </a:rPr>
                  <a:t> </a:t>
                </a:r>
              </a:p>
            </p:txBody>
          </p:sp>
        </mc:Fallback>
      </mc:AlternateContent>
      <p:sp>
        <p:nvSpPr>
          <p:cNvPr id="17" name="Rettangolo 16"/>
          <p:cNvSpPr/>
          <p:nvPr/>
        </p:nvSpPr>
        <p:spPr>
          <a:xfrm>
            <a:off x="1255593" y="5936197"/>
            <a:ext cx="10501953" cy="830997"/>
          </a:xfrm>
          <a:prstGeom prst="rect">
            <a:avLst/>
          </a:prstGeom>
        </p:spPr>
        <p:txBody>
          <a:bodyPr wrap="square">
            <a:spAutoFit/>
          </a:bodyPr>
          <a:lstStyle/>
          <a:p>
            <a:r>
              <a:rPr lang="en-US" sz="2400" b="1" u="sng" dirty="0">
                <a:solidFill>
                  <a:srgbClr val="FF0000"/>
                </a:solidFill>
                <a:effectLst>
                  <a:outerShdw blurRad="38100" dist="38100" dir="2700000" algn="tl">
                    <a:srgbClr val="000000">
                      <a:alpha val="43137"/>
                    </a:srgbClr>
                  </a:outerShdw>
                </a:effectLst>
                <a:latin typeface="Garamond" panose="02020404030301010803" pitchFamily="18" charset="0"/>
              </a:rPr>
              <a:t>The solution of the system 1 (via linearization) gives the surface perturbation at the first atmospheric layer H*, and the dispersion relation for the perturbation</a:t>
            </a:r>
            <a:endParaRPr lang="it-IT" sz="2400" b="1" u="sng" dirty="0">
              <a:solidFill>
                <a:srgbClr val="FF0000"/>
              </a:solidFill>
              <a:effectLst>
                <a:outerShdw blurRad="38100" dist="38100" dir="2700000" algn="tl">
                  <a:srgbClr val="000000">
                    <a:alpha val="43137"/>
                  </a:srgbClr>
                </a:outerShdw>
              </a:effectLst>
              <a:latin typeface="Garamond" panose="02020404030301010803" pitchFamily="18" charset="0"/>
            </a:endParaRPr>
          </a:p>
        </p:txBody>
      </p:sp>
    </p:spTree>
    <p:extLst>
      <p:ext uri="{BB962C8B-B14F-4D97-AF65-F5344CB8AC3E}">
        <p14:creationId xmlns:p14="http://schemas.microsoft.com/office/powerpoint/2010/main" val="2180212692"/>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additive="base">
                                        <p:cTn id="7" dur="500" fill="hold"/>
                                        <p:tgtEl>
                                          <p:spTgt spid="16"/>
                                        </p:tgtEl>
                                        <p:attrNameLst>
                                          <p:attrName>ppt_x</p:attrName>
                                        </p:attrNameLst>
                                      </p:cBhvr>
                                      <p:tavLst>
                                        <p:tav tm="0">
                                          <p:val>
                                            <p:strVal val="#ppt_x"/>
                                          </p:val>
                                        </p:tav>
                                        <p:tav tm="100000">
                                          <p:val>
                                            <p:strVal val="#ppt_x"/>
                                          </p:val>
                                        </p:tav>
                                      </p:tavLst>
                                    </p:anim>
                                    <p:anim calcmode="lin" valueType="num">
                                      <p:cBhvr additive="base">
                                        <p:cTn id="8"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5">
                                            <p:txEl>
                                              <p:pRg st="0" end="0"/>
                                            </p:txEl>
                                          </p:spTgt>
                                        </p:tgtEl>
                                        <p:attrNameLst>
                                          <p:attrName>style.visibility</p:attrName>
                                        </p:attrNameLst>
                                      </p:cBhvr>
                                      <p:to>
                                        <p:strVal val="visible"/>
                                      </p:to>
                                    </p:set>
                                    <p:anim calcmode="lin" valueType="num">
                                      <p:cBhvr additive="base">
                                        <p:cTn id="13" dur="500" fill="hold"/>
                                        <p:tgtEl>
                                          <p:spTgt spid="15">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5">
                                            <p:txEl>
                                              <p:pRg st="0" end="0"/>
                                            </p:txEl>
                                          </p:spTgt>
                                        </p:tgtEl>
                                        <p:attrNameLst>
                                          <p:attrName>ppt_y</p:attrName>
                                        </p:attrNameLst>
                                      </p:cBhvr>
                                      <p:tavLst>
                                        <p:tav tm="0">
                                          <p:val>
                                            <p:strVal val="1+#ppt_h/2"/>
                                          </p:val>
                                        </p:tav>
                                        <p:tav tm="100000">
                                          <p:val>
                                            <p:strVal val="#ppt_y"/>
                                          </p:val>
                                        </p:tav>
                                      </p:tavLst>
                                    </p:anim>
                                  </p:childTnLst>
                                </p:cTn>
                              </p:par>
                              <p:par>
                                <p:cTn id="15" presetID="2" presetClass="entr" presetSubtype="4" fill="hold" nodeType="withEffect">
                                  <p:stCondLst>
                                    <p:cond delay="0"/>
                                  </p:stCondLst>
                                  <p:childTnLst>
                                    <p:set>
                                      <p:cBhvr>
                                        <p:cTn id="16" dur="1" fill="hold">
                                          <p:stCondLst>
                                            <p:cond delay="0"/>
                                          </p:stCondLst>
                                        </p:cTn>
                                        <p:tgtEl>
                                          <p:spTgt spid="15">
                                            <p:txEl>
                                              <p:pRg st="1" end="1"/>
                                            </p:txEl>
                                          </p:spTgt>
                                        </p:tgtEl>
                                        <p:attrNameLst>
                                          <p:attrName>style.visibility</p:attrName>
                                        </p:attrNameLst>
                                      </p:cBhvr>
                                      <p:to>
                                        <p:strVal val="visible"/>
                                      </p:to>
                                    </p:set>
                                    <p:anim calcmode="lin" valueType="num">
                                      <p:cBhvr additive="base">
                                        <p:cTn id="17" dur="500" fill="hold"/>
                                        <p:tgtEl>
                                          <p:spTgt spid="15">
                                            <p:txEl>
                                              <p:pRg st="1" end="1"/>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15">
                                            <p:txEl>
                                              <p:pRg st="1" end="1"/>
                                            </p:txEl>
                                          </p:spTgt>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15">
                                            <p:txEl>
                                              <p:pRg st="2" end="2"/>
                                            </p:txEl>
                                          </p:spTgt>
                                        </p:tgtEl>
                                        <p:attrNameLst>
                                          <p:attrName>style.visibility</p:attrName>
                                        </p:attrNameLst>
                                      </p:cBhvr>
                                      <p:to>
                                        <p:strVal val="visible"/>
                                      </p:to>
                                    </p:set>
                                    <p:anim calcmode="lin" valueType="num">
                                      <p:cBhvr additive="base">
                                        <p:cTn id="21" dur="500" fill="hold"/>
                                        <p:tgtEl>
                                          <p:spTgt spid="15">
                                            <p:txEl>
                                              <p:pRg st="2" end="2"/>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15">
                                            <p:txEl>
                                              <p:pRg st="2" end="2"/>
                                            </p:txEl>
                                          </p:spTgt>
                                        </p:tgtEl>
                                        <p:attrNameLst>
                                          <p:attrName>ppt_y</p:attrName>
                                        </p:attrNameLst>
                                      </p:cBhvr>
                                      <p:tavLst>
                                        <p:tav tm="0">
                                          <p:val>
                                            <p:strVal val="1+#ppt_h/2"/>
                                          </p:val>
                                        </p:tav>
                                        <p:tav tm="100000">
                                          <p:val>
                                            <p:strVal val="#ppt_y"/>
                                          </p:val>
                                        </p:tav>
                                      </p:tavLst>
                                    </p:anim>
                                  </p:childTnLst>
                                </p:cTn>
                              </p:par>
                              <p:par>
                                <p:cTn id="23" presetID="2" presetClass="entr" presetSubtype="4" fill="hold" nodeType="withEffect">
                                  <p:stCondLst>
                                    <p:cond delay="0"/>
                                  </p:stCondLst>
                                  <p:childTnLst>
                                    <p:set>
                                      <p:cBhvr>
                                        <p:cTn id="24" dur="1" fill="hold">
                                          <p:stCondLst>
                                            <p:cond delay="0"/>
                                          </p:stCondLst>
                                        </p:cTn>
                                        <p:tgtEl>
                                          <p:spTgt spid="15">
                                            <p:txEl>
                                              <p:pRg st="3" end="3"/>
                                            </p:txEl>
                                          </p:spTgt>
                                        </p:tgtEl>
                                        <p:attrNameLst>
                                          <p:attrName>style.visibility</p:attrName>
                                        </p:attrNameLst>
                                      </p:cBhvr>
                                      <p:to>
                                        <p:strVal val="visible"/>
                                      </p:to>
                                    </p:set>
                                    <p:anim calcmode="lin" valueType="num">
                                      <p:cBhvr additive="base">
                                        <p:cTn id="25" dur="500" fill="hold"/>
                                        <p:tgtEl>
                                          <p:spTgt spid="15">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15">
                                            <p:txEl>
                                              <p:pRg st="3" end="3"/>
                                            </p:txEl>
                                          </p:spTgt>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15">
                                            <p:txEl>
                                              <p:pRg st="4" end="4"/>
                                            </p:txEl>
                                          </p:spTgt>
                                        </p:tgtEl>
                                        <p:attrNameLst>
                                          <p:attrName>style.visibility</p:attrName>
                                        </p:attrNameLst>
                                      </p:cBhvr>
                                      <p:to>
                                        <p:strVal val="visible"/>
                                      </p:to>
                                    </p:set>
                                    <p:anim calcmode="lin" valueType="num">
                                      <p:cBhvr additive="base">
                                        <p:cTn id="29" dur="500" fill="hold"/>
                                        <p:tgtEl>
                                          <p:spTgt spid="15">
                                            <p:txEl>
                                              <p:pRg st="4" end="4"/>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15">
                                            <p:txEl>
                                              <p:pRg st="4" end="4"/>
                                            </p:txEl>
                                          </p:spTgt>
                                        </p:tgtEl>
                                        <p:attrNameLst>
                                          <p:attrName>ppt_y</p:attrName>
                                        </p:attrNameLst>
                                      </p:cBhvr>
                                      <p:tavLst>
                                        <p:tav tm="0">
                                          <p:val>
                                            <p:strVal val="1+#ppt_h/2"/>
                                          </p:val>
                                        </p:tav>
                                        <p:tav tm="100000">
                                          <p:val>
                                            <p:strVal val="#ppt_y"/>
                                          </p:val>
                                        </p:tav>
                                      </p:tavLst>
                                    </p:anim>
                                  </p:childTnLst>
                                </p:cTn>
                              </p:par>
                              <p:par>
                                <p:cTn id="31" presetID="2" presetClass="entr" presetSubtype="4" fill="hold" nodeType="withEffect">
                                  <p:stCondLst>
                                    <p:cond delay="0"/>
                                  </p:stCondLst>
                                  <p:childTnLst>
                                    <p:set>
                                      <p:cBhvr>
                                        <p:cTn id="32" dur="1" fill="hold">
                                          <p:stCondLst>
                                            <p:cond delay="0"/>
                                          </p:stCondLst>
                                        </p:cTn>
                                        <p:tgtEl>
                                          <p:spTgt spid="15">
                                            <p:txEl>
                                              <p:pRg st="5" end="5"/>
                                            </p:txEl>
                                          </p:spTgt>
                                        </p:tgtEl>
                                        <p:attrNameLst>
                                          <p:attrName>style.visibility</p:attrName>
                                        </p:attrNameLst>
                                      </p:cBhvr>
                                      <p:to>
                                        <p:strVal val="visible"/>
                                      </p:to>
                                    </p:set>
                                    <p:anim calcmode="lin" valueType="num">
                                      <p:cBhvr additive="base">
                                        <p:cTn id="33" dur="500" fill="hold"/>
                                        <p:tgtEl>
                                          <p:spTgt spid="15">
                                            <p:txEl>
                                              <p:pRg st="5" end="5"/>
                                            </p:txEl>
                                          </p:spTgt>
                                        </p:tgtEl>
                                        <p:attrNameLst>
                                          <p:attrName>ppt_x</p:attrName>
                                        </p:attrNameLst>
                                      </p:cBhvr>
                                      <p:tavLst>
                                        <p:tav tm="0">
                                          <p:val>
                                            <p:strVal val="#ppt_x"/>
                                          </p:val>
                                        </p:tav>
                                        <p:tav tm="100000">
                                          <p:val>
                                            <p:strVal val="#ppt_x"/>
                                          </p:val>
                                        </p:tav>
                                      </p:tavLst>
                                    </p:anim>
                                    <p:anim calcmode="lin" valueType="num">
                                      <p:cBhvr additive="base">
                                        <p:cTn id="34" dur="500" fill="hold"/>
                                        <p:tgtEl>
                                          <p:spTgt spid="15">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2" presetClass="entr" presetSubtype="4" fill="hold" nodeType="clickEffect">
                                  <p:stCondLst>
                                    <p:cond delay="0"/>
                                  </p:stCondLst>
                                  <p:childTnLst>
                                    <p:set>
                                      <p:cBhvr>
                                        <p:cTn id="38" dur="1" fill="hold">
                                          <p:stCondLst>
                                            <p:cond delay="0"/>
                                          </p:stCondLst>
                                        </p:cTn>
                                        <p:tgtEl>
                                          <p:spTgt spid="17">
                                            <p:txEl>
                                              <p:pRg st="0" end="0"/>
                                            </p:txEl>
                                          </p:spTgt>
                                        </p:tgtEl>
                                        <p:attrNameLst>
                                          <p:attrName>style.visibility</p:attrName>
                                        </p:attrNameLst>
                                      </p:cBhvr>
                                      <p:to>
                                        <p:strVal val="visible"/>
                                      </p:to>
                                    </p:set>
                                    <p:anim calcmode="lin" valueType="num">
                                      <p:cBhvr additive="base">
                                        <p:cTn id="39" dur="500" fill="hold"/>
                                        <p:tgtEl>
                                          <p:spTgt spid="17">
                                            <p:txEl>
                                              <p:pRg st="0" end="0"/>
                                            </p:txEl>
                                          </p:spTgt>
                                        </p:tgtEl>
                                        <p:attrNameLst>
                                          <p:attrName>ppt_x</p:attrName>
                                        </p:attrNameLst>
                                      </p:cBhvr>
                                      <p:tavLst>
                                        <p:tav tm="0">
                                          <p:val>
                                            <p:strVal val="#ppt_x"/>
                                          </p:val>
                                        </p:tav>
                                        <p:tav tm="100000">
                                          <p:val>
                                            <p:strVal val="#ppt_x"/>
                                          </p:val>
                                        </p:tav>
                                      </p:tavLst>
                                    </p:anim>
                                    <p:anim calcmode="lin" valueType="num">
                                      <p:cBhvr additive="base">
                                        <p:cTn id="40" dur="500" fill="hold"/>
                                        <p:tgtEl>
                                          <p:spTgt spid="17">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938579" y="959181"/>
            <a:ext cx="10515600" cy="1006474"/>
          </a:xfrm>
        </p:spPr>
        <p:txBody>
          <a:bodyPr>
            <a:normAutofit fontScale="90000"/>
          </a:bodyPr>
          <a:lstStyle/>
          <a:p>
            <a:pPr algn="ctr"/>
            <a:r>
              <a:rPr lang="it-IT" sz="3600" dirty="0" err="1">
                <a:latin typeface="Garamond" panose="02020404030301010803" pitchFamily="18" charset="0"/>
              </a:rPr>
              <a:t>We</a:t>
            </a:r>
            <a:r>
              <a:rPr lang="it-IT" sz="3600" dirty="0">
                <a:latin typeface="Garamond" panose="02020404030301010803" pitchFamily="18" charset="0"/>
              </a:rPr>
              <a:t> </a:t>
            </a:r>
            <a:r>
              <a:rPr lang="it-IT" sz="3600" b="1" dirty="0" err="1">
                <a:solidFill>
                  <a:srgbClr val="FF0000"/>
                </a:solidFill>
                <a:effectLst>
                  <a:outerShdw blurRad="38100" dist="38100" dir="2700000" algn="tl">
                    <a:srgbClr val="000000">
                      <a:alpha val="43137"/>
                    </a:srgbClr>
                  </a:outerShdw>
                </a:effectLst>
                <a:latin typeface="Garamond" panose="02020404030301010803" pitchFamily="18" charset="0"/>
              </a:rPr>
              <a:t>found</a:t>
            </a:r>
            <a:r>
              <a:rPr lang="it-IT" sz="3600" b="1" dirty="0">
                <a:solidFill>
                  <a:srgbClr val="FF0000"/>
                </a:solidFill>
                <a:effectLst>
                  <a:outerShdw blurRad="38100" dist="38100" dir="2700000" algn="tl">
                    <a:srgbClr val="000000">
                      <a:alpha val="43137"/>
                    </a:srgbClr>
                  </a:outerShdw>
                </a:effectLst>
                <a:latin typeface="Garamond" panose="02020404030301010803" pitchFamily="18" charset="0"/>
              </a:rPr>
              <a:t> </a:t>
            </a:r>
            <a:r>
              <a:rPr lang="it-IT" sz="3600" dirty="0">
                <a:latin typeface="Garamond" panose="02020404030301010803" pitchFamily="18" charset="0"/>
              </a:rPr>
              <a:t>the </a:t>
            </a:r>
            <a:r>
              <a:rPr lang="it-IT" sz="3600" dirty="0" err="1">
                <a:latin typeface="Garamond" panose="02020404030301010803" pitchFamily="18" charset="0"/>
              </a:rPr>
              <a:t>solution</a:t>
            </a:r>
            <a:r>
              <a:rPr lang="it-IT" sz="3600" dirty="0">
                <a:latin typeface="Garamond" panose="02020404030301010803" pitchFamily="18" charset="0"/>
              </a:rPr>
              <a:t> </a:t>
            </a:r>
            <a:r>
              <a:rPr lang="it-IT" sz="3600" dirty="0" err="1">
                <a:latin typeface="Garamond" panose="02020404030301010803" pitchFamily="18" charset="0"/>
              </a:rPr>
              <a:t>starting</a:t>
            </a:r>
            <a:r>
              <a:rPr lang="it-IT" sz="3600" dirty="0">
                <a:latin typeface="Garamond" panose="02020404030301010803" pitchFamily="18" charset="0"/>
              </a:rPr>
              <a:t> from the pressure </a:t>
            </a:r>
            <a:r>
              <a:rPr lang="it-IT" sz="3600" dirty="0" err="1">
                <a:latin typeface="Garamond" panose="02020404030301010803" pitchFamily="18" charset="0"/>
              </a:rPr>
              <a:t>gradient</a:t>
            </a:r>
            <a:r>
              <a:rPr lang="it-IT" sz="3600" dirty="0">
                <a:latin typeface="Garamond" panose="02020404030301010803" pitchFamily="18" charset="0"/>
              </a:rPr>
              <a:t> </a:t>
            </a:r>
            <a:r>
              <a:rPr lang="it-IT" sz="3600" dirty="0" err="1">
                <a:latin typeface="Garamond" panose="02020404030301010803" pitchFamily="18" charset="0"/>
              </a:rPr>
              <a:t>induced</a:t>
            </a:r>
            <a:r>
              <a:rPr lang="it-IT" sz="3600" dirty="0">
                <a:latin typeface="Garamond" panose="02020404030301010803" pitchFamily="18" charset="0"/>
              </a:rPr>
              <a:t> by the AGW </a:t>
            </a:r>
            <a:r>
              <a:rPr lang="it-IT" sz="3600" dirty="0" err="1">
                <a:latin typeface="Garamond" panose="02020404030301010803" pitchFamily="18" charset="0"/>
              </a:rPr>
              <a:t>injection</a:t>
            </a:r>
            <a:r>
              <a:rPr lang="it-IT" sz="3600" dirty="0">
                <a:latin typeface="Garamond" panose="02020404030301010803" pitchFamily="18" charset="0"/>
              </a:rPr>
              <a:t> </a:t>
            </a:r>
            <a:r>
              <a:rPr lang="it-IT" sz="3600" dirty="0" err="1">
                <a:latin typeface="Garamond" panose="02020404030301010803" pitchFamily="18" charset="0"/>
              </a:rPr>
              <a:t>at</a:t>
            </a:r>
            <a:r>
              <a:rPr lang="it-IT" sz="3600" dirty="0">
                <a:latin typeface="Garamond" panose="02020404030301010803" pitchFamily="18" charset="0"/>
              </a:rPr>
              <a:t> the moment of the EQ.</a:t>
            </a:r>
          </a:p>
        </p:txBody>
      </p:sp>
      <mc:AlternateContent xmlns:mc="http://schemas.openxmlformats.org/markup-compatibility/2006" xmlns:a14="http://schemas.microsoft.com/office/drawing/2010/main">
        <mc:Choice Requires="a14">
          <p:sp>
            <p:nvSpPr>
              <p:cNvPr id="4" name="CasellaDiTesto 3"/>
              <p:cNvSpPr txBox="1"/>
              <p:nvPr/>
            </p:nvSpPr>
            <p:spPr>
              <a:xfrm>
                <a:off x="147615" y="2486997"/>
                <a:ext cx="3057888" cy="619016"/>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f>
                        <m:fPr>
                          <m:ctrlPr>
                            <a:rPr lang="it-IT" i="1" smtClean="0">
                              <a:latin typeface="Cambria Math"/>
                            </a:rPr>
                          </m:ctrlPr>
                        </m:fPr>
                        <m:num>
                          <m:r>
                            <a:rPr lang="it-IT" i="1" smtClean="0">
                              <a:latin typeface="Cambria Math"/>
                              <a:ea typeface="Cambria Math"/>
                            </a:rPr>
                            <m:t>𝜕</m:t>
                          </m:r>
                          <m:sSub>
                            <m:sSubPr>
                              <m:ctrlPr>
                                <a:rPr lang="it-IT" i="1" smtClean="0">
                                  <a:latin typeface="Cambria Math"/>
                                  <a:ea typeface="Cambria Math"/>
                                </a:rPr>
                              </m:ctrlPr>
                            </m:sSubPr>
                            <m:e>
                              <m:r>
                                <a:rPr lang="it-IT" i="1">
                                  <a:latin typeface="Cambria Math"/>
                                  <a:ea typeface="Cambria Math"/>
                                </a:rPr>
                                <m:t>𝜌</m:t>
                              </m:r>
                            </m:e>
                            <m:sub>
                              <m:r>
                                <a:rPr lang="it-IT" b="0" i="1" smtClean="0">
                                  <a:latin typeface="Cambria Math"/>
                                  <a:ea typeface="Cambria Math"/>
                                </a:rPr>
                                <m:t>𝑒</m:t>
                              </m:r>
                            </m:sub>
                          </m:sSub>
                        </m:num>
                        <m:den>
                          <m:r>
                            <a:rPr lang="it-IT" i="1" smtClean="0">
                              <a:latin typeface="Cambria Math"/>
                              <a:ea typeface="Cambria Math"/>
                            </a:rPr>
                            <m:t>𝜕</m:t>
                          </m:r>
                          <m:r>
                            <a:rPr lang="it-IT" b="0" i="1" smtClean="0">
                              <a:latin typeface="Cambria Math"/>
                              <a:ea typeface="Cambria Math"/>
                            </a:rPr>
                            <m:t>𝑡</m:t>
                          </m:r>
                        </m:den>
                      </m:f>
                      <m:r>
                        <a:rPr lang="it-IT" b="0" i="1" smtClean="0">
                          <a:latin typeface="Cambria Math"/>
                        </a:rPr>
                        <m:t>+</m:t>
                      </m:r>
                      <m:r>
                        <a:rPr lang="it-IT" b="0" i="1" smtClean="0">
                          <a:latin typeface="Cambria Math"/>
                          <a:ea typeface="Cambria Math"/>
                        </a:rPr>
                        <m:t>𝛻</m:t>
                      </m:r>
                      <m:r>
                        <a:rPr lang="it-IT" b="0" i="1" smtClean="0">
                          <a:latin typeface="Cambria Math"/>
                          <a:ea typeface="Cambria Math"/>
                        </a:rPr>
                        <m:t>∙</m:t>
                      </m:r>
                      <m:d>
                        <m:dPr>
                          <m:ctrlPr>
                            <a:rPr lang="it-IT" b="0" i="1" smtClean="0">
                              <a:latin typeface="Cambria Math"/>
                              <a:ea typeface="Cambria Math"/>
                            </a:rPr>
                          </m:ctrlPr>
                        </m:dPr>
                        <m:e>
                          <m:sSub>
                            <m:sSubPr>
                              <m:ctrlPr>
                                <a:rPr lang="it-IT" i="1">
                                  <a:latin typeface="Cambria Math"/>
                                  <a:ea typeface="Cambria Math"/>
                                </a:rPr>
                              </m:ctrlPr>
                            </m:sSubPr>
                            <m:e>
                              <m:r>
                                <a:rPr lang="it-IT" i="1">
                                  <a:latin typeface="Cambria Math"/>
                                  <a:ea typeface="Cambria Math"/>
                                </a:rPr>
                                <m:t>𝜌</m:t>
                              </m:r>
                            </m:e>
                            <m:sub>
                              <m:r>
                                <a:rPr lang="it-IT" i="1">
                                  <a:latin typeface="Cambria Math"/>
                                  <a:ea typeface="Cambria Math"/>
                                </a:rPr>
                                <m:t>𝑒</m:t>
                              </m:r>
                            </m:sub>
                          </m:sSub>
                          <m:sSub>
                            <m:sSubPr>
                              <m:ctrlPr>
                                <a:rPr lang="it-IT" i="1" smtClean="0">
                                  <a:latin typeface="Cambria Math"/>
                                  <a:ea typeface="Cambria Math"/>
                                </a:rPr>
                              </m:ctrlPr>
                            </m:sSubPr>
                            <m:e>
                              <m:r>
                                <a:rPr lang="it-IT" b="0" i="1" smtClean="0">
                                  <a:latin typeface="Cambria Math"/>
                                  <a:ea typeface="Cambria Math"/>
                                </a:rPr>
                                <m:t>𝑣</m:t>
                              </m:r>
                            </m:e>
                            <m:sub>
                              <m:r>
                                <a:rPr lang="it-IT" b="0" i="1" smtClean="0">
                                  <a:latin typeface="Cambria Math"/>
                                  <a:ea typeface="Cambria Math"/>
                                </a:rPr>
                                <m:t>𝑒</m:t>
                              </m:r>
                            </m:sub>
                          </m:sSub>
                        </m:e>
                      </m:d>
                      <m:r>
                        <a:rPr lang="it-IT" b="0" i="1" smtClean="0">
                          <a:latin typeface="Cambria Math"/>
                          <a:ea typeface="Cambria Math"/>
                        </a:rPr>
                        <m:t>=</m:t>
                      </m:r>
                      <m:sSub>
                        <m:sSubPr>
                          <m:ctrlPr>
                            <a:rPr lang="it-IT" b="0" i="1" smtClean="0">
                              <a:latin typeface="Cambria Math"/>
                              <a:ea typeface="Cambria Math"/>
                            </a:rPr>
                          </m:ctrlPr>
                        </m:sSubPr>
                        <m:e>
                          <m:r>
                            <a:rPr lang="it-IT" i="1">
                              <a:latin typeface="Cambria Math"/>
                              <a:ea typeface="Cambria Math"/>
                            </a:rPr>
                            <m:t>𝒫</m:t>
                          </m:r>
                        </m:e>
                        <m:sub>
                          <m:r>
                            <a:rPr lang="it-IT" b="0" i="1" smtClean="0">
                              <a:latin typeface="Cambria Math"/>
                              <a:ea typeface="Cambria Math"/>
                            </a:rPr>
                            <m:t>𝑓𝑒</m:t>
                          </m:r>
                        </m:sub>
                      </m:sSub>
                      <m:r>
                        <a:rPr lang="it-IT" b="0" i="1" smtClean="0">
                          <a:latin typeface="Cambria Math"/>
                          <a:ea typeface="Cambria Math"/>
                        </a:rPr>
                        <m:t>−</m:t>
                      </m:r>
                      <m:sSub>
                        <m:sSubPr>
                          <m:ctrlPr>
                            <a:rPr lang="it-IT" b="0" i="1" smtClean="0">
                              <a:latin typeface="Cambria Math"/>
                              <a:ea typeface="Cambria Math"/>
                            </a:rPr>
                          </m:ctrlPr>
                        </m:sSubPr>
                        <m:e>
                          <m:r>
                            <a:rPr lang="it-IT" b="0" i="1" smtClean="0">
                              <a:latin typeface="Cambria Math"/>
                              <a:ea typeface="Cambria Math"/>
                            </a:rPr>
                            <m:t>ℒ</m:t>
                          </m:r>
                        </m:e>
                        <m:sub>
                          <m:r>
                            <a:rPr lang="it-IT" b="0" i="1" smtClean="0">
                              <a:latin typeface="Cambria Math"/>
                              <a:ea typeface="Cambria Math"/>
                            </a:rPr>
                            <m:t>𝑓𝑒</m:t>
                          </m:r>
                        </m:sub>
                      </m:sSub>
                    </m:oMath>
                  </m:oMathPara>
                </a14:m>
                <a:endParaRPr lang="it-IT" dirty="0"/>
              </a:p>
            </p:txBody>
          </p:sp>
        </mc:Choice>
        <mc:Fallback xmlns="">
          <p:sp>
            <p:nvSpPr>
              <p:cNvPr id="4" name="CasellaDiTesto 3"/>
              <p:cNvSpPr txBox="1">
                <a:spLocks noRot="1" noChangeAspect="1" noMove="1" noResize="1" noEditPoints="1" noAdjustHandles="1" noChangeArrowheads="1" noChangeShapeType="1" noTextEdit="1"/>
              </p:cNvSpPr>
              <p:nvPr/>
            </p:nvSpPr>
            <p:spPr>
              <a:xfrm>
                <a:off x="147615" y="2486997"/>
                <a:ext cx="3057888" cy="619016"/>
              </a:xfrm>
              <a:prstGeom prst="rect">
                <a:avLst/>
              </a:prstGeom>
              <a:blipFill rotWithShape="1">
                <a:blip r:embed="rId2"/>
                <a:stretch>
                  <a:fillRect/>
                </a:stretch>
              </a:blipFill>
            </p:spPr>
            <p:txBody>
              <a:bodyPr/>
              <a:lstStyle/>
              <a:p>
                <a:r>
                  <a:rPr lang="it-IT">
                    <a:noFill/>
                  </a:rPr>
                  <a:t> </a:t>
                </a:r>
              </a:p>
            </p:txBody>
          </p:sp>
        </mc:Fallback>
      </mc:AlternateContent>
      <p:sp>
        <p:nvSpPr>
          <p:cNvPr id="12" name="Titolo 1"/>
          <p:cNvSpPr txBox="1">
            <a:spLocks/>
          </p:cNvSpPr>
          <p:nvPr/>
        </p:nvSpPr>
        <p:spPr>
          <a:xfrm>
            <a:off x="94309" y="1763245"/>
            <a:ext cx="4268568" cy="832339"/>
          </a:xfrm>
          <a:prstGeom prst="rect">
            <a:avLst/>
          </a:prstGeom>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285750" indent="-285750">
              <a:buFont typeface="Arial" panose="020B0604020202020204" pitchFamily="34" charset="0"/>
              <a:buChar char="•"/>
            </a:pPr>
            <a:r>
              <a:rPr lang="it-IT" sz="1800" dirty="0" err="1">
                <a:latin typeface="Garamond" panose="02020404030301010803" pitchFamily="18" charset="0"/>
              </a:rPr>
              <a:t>We</a:t>
            </a:r>
            <a:r>
              <a:rPr lang="it-IT" sz="1800" dirty="0">
                <a:latin typeface="Garamond" panose="02020404030301010803" pitchFamily="18" charset="0"/>
              </a:rPr>
              <a:t> </a:t>
            </a:r>
            <a:r>
              <a:rPr lang="it-IT" sz="1800" dirty="0" err="1">
                <a:latin typeface="Garamond" panose="02020404030301010803" pitchFamily="18" charset="0"/>
              </a:rPr>
              <a:t>started</a:t>
            </a:r>
            <a:r>
              <a:rPr lang="it-IT" sz="1800" dirty="0">
                <a:latin typeface="Garamond" panose="02020404030301010803" pitchFamily="18" charset="0"/>
              </a:rPr>
              <a:t> from the </a:t>
            </a:r>
            <a:r>
              <a:rPr lang="it-IT" sz="1800" dirty="0" err="1">
                <a:latin typeface="Garamond" panose="02020404030301010803" pitchFamily="18" charset="0"/>
              </a:rPr>
              <a:t>continuity</a:t>
            </a:r>
            <a:r>
              <a:rPr lang="it-IT" sz="1800" dirty="0">
                <a:latin typeface="Garamond" panose="02020404030301010803" pitchFamily="18" charset="0"/>
              </a:rPr>
              <a:t> </a:t>
            </a:r>
            <a:r>
              <a:rPr lang="it-IT" sz="1800" dirty="0" err="1">
                <a:latin typeface="Garamond" panose="02020404030301010803" pitchFamily="18" charset="0"/>
              </a:rPr>
              <a:t>equation</a:t>
            </a:r>
            <a:endParaRPr lang="it-IT" sz="1800" dirty="0">
              <a:latin typeface="Garamond" panose="02020404030301010803" pitchFamily="18" charset="0"/>
            </a:endParaRPr>
          </a:p>
        </p:txBody>
      </p:sp>
      <p:sp>
        <p:nvSpPr>
          <p:cNvPr id="15" name="Titolo 1"/>
          <p:cNvSpPr txBox="1">
            <a:spLocks/>
          </p:cNvSpPr>
          <p:nvPr/>
        </p:nvSpPr>
        <p:spPr>
          <a:xfrm>
            <a:off x="3498364" y="2486997"/>
            <a:ext cx="8569255" cy="832339"/>
          </a:xfrm>
          <a:prstGeom prst="rect">
            <a:avLst/>
          </a:prstGeom>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it-IT" sz="1800" dirty="0" err="1">
                <a:latin typeface="Garamond" panose="02020404030301010803" pitchFamily="18" charset="0"/>
              </a:rPr>
              <a:t>where</a:t>
            </a:r>
            <a:r>
              <a:rPr lang="it-IT" sz="1800" dirty="0">
                <a:latin typeface="Garamond" panose="02020404030301010803" pitchFamily="18" charset="0"/>
              </a:rPr>
              <a:t> </a:t>
            </a:r>
            <a:r>
              <a:rPr lang="it-IT" sz="1800" i="1" dirty="0" err="1">
                <a:latin typeface="Garamond" panose="02020404030301010803" pitchFamily="18" charset="0"/>
              </a:rPr>
              <a:t>P</a:t>
            </a:r>
            <a:r>
              <a:rPr lang="it-IT" sz="1800" i="1" baseline="-25000" dirty="0" err="1">
                <a:latin typeface="Garamond" panose="02020404030301010803" pitchFamily="18" charset="0"/>
              </a:rPr>
              <a:t>fe</a:t>
            </a:r>
            <a:r>
              <a:rPr lang="it-IT" sz="1800" dirty="0">
                <a:latin typeface="Garamond" panose="02020404030301010803" pitchFamily="18" charset="0"/>
              </a:rPr>
              <a:t> and </a:t>
            </a:r>
            <a:r>
              <a:rPr lang="it-IT" sz="1800" i="1" dirty="0" err="1">
                <a:latin typeface="Garamond" panose="02020404030301010803" pitchFamily="18" charset="0"/>
              </a:rPr>
              <a:t>L</a:t>
            </a:r>
            <a:r>
              <a:rPr lang="it-IT" sz="1800" i="1" baseline="-25000" dirty="0" err="1">
                <a:latin typeface="Garamond" panose="02020404030301010803" pitchFamily="18" charset="0"/>
              </a:rPr>
              <a:t>fe</a:t>
            </a:r>
            <a:r>
              <a:rPr lang="it-IT" sz="1800" i="1" baseline="-25000" dirty="0">
                <a:latin typeface="Garamond" panose="02020404030301010803" pitchFamily="18" charset="0"/>
              </a:rPr>
              <a:t> </a:t>
            </a:r>
            <a:r>
              <a:rPr lang="it-IT" sz="1800" dirty="0">
                <a:latin typeface="Garamond" panose="02020404030301010803" pitchFamily="18" charset="0"/>
              </a:rPr>
              <a:t>are the electron production rate and </a:t>
            </a:r>
            <a:r>
              <a:rPr lang="it-IT" sz="1800" dirty="0" err="1">
                <a:latin typeface="Garamond" panose="02020404030301010803" pitchFamily="18" charset="0"/>
              </a:rPr>
              <a:t>loss</a:t>
            </a:r>
            <a:r>
              <a:rPr lang="it-IT" sz="1800" dirty="0">
                <a:latin typeface="Garamond" panose="02020404030301010803" pitchFamily="18" charset="0"/>
              </a:rPr>
              <a:t> rate by </a:t>
            </a:r>
            <a:r>
              <a:rPr lang="it-IT" sz="1800" dirty="0" err="1">
                <a:latin typeface="Garamond" panose="02020404030301010803" pitchFamily="18" charset="0"/>
              </a:rPr>
              <a:t>recombination</a:t>
            </a:r>
            <a:r>
              <a:rPr lang="it-IT" sz="1800" dirty="0">
                <a:latin typeface="Garamond" panose="02020404030301010803" pitchFamily="18" charset="0"/>
              </a:rPr>
              <a:t>, </a:t>
            </a:r>
            <a:r>
              <a:rPr lang="it-IT" sz="1800" dirty="0" err="1">
                <a:latin typeface="Garamond" panose="02020404030301010803" pitchFamily="18" charset="0"/>
              </a:rPr>
              <a:t>respectively</a:t>
            </a:r>
            <a:r>
              <a:rPr lang="it-IT" sz="1800" dirty="0">
                <a:latin typeface="Garamond" panose="02020404030301010803" pitchFamily="18" charset="0"/>
              </a:rPr>
              <a:t>.</a:t>
            </a:r>
          </a:p>
        </p:txBody>
      </p:sp>
      <p:sp>
        <p:nvSpPr>
          <p:cNvPr id="16" name="Titolo 1"/>
          <p:cNvSpPr txBox="1">
            <a:spLocks/>
          </p:cNvSpPr>
          <p:nvPr/>
        </p:nvSpPr>
        <p:spPr>
          <a:xfrm>
            <a:off x="147615" y="3268688"/>
            <a:ext cx="11821594" cy="1254737"/>
          </a:xfrm>
          <a:prstGeom prst="rect">
            <a:avLst/>
          </a:prstGeom>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285750" indent="-285750">
              <a:buFont typeface="Arial" panose="020B0604020202020204" pitchFamily="34" charset="0"/>
              <a:buChar char="•"/>
            </a:pPr>
            <a:r>
              <a:rPr lang="it-IT" sz="1800" dirty="0">
                <a:latin typeface="Garamond" panose="02020404030301010803" pitchFamily="18" charset="0"/>
              </a:rPr>
              <a:t>Under AGW </a:t>
            </a:r>
            <a:r>
              <a:rPr lang="it-IT" sz="1800" dirty="0" err="1">
                <a:latin typeface="Garamond" panose="02020404030301010803" pitchFamily="18" charset="0"/>
              </a:rPr>
              <a:t>perturbation</a:t>
            </a:r>
            <a:r>
              <a:rPr lang="it-IT" sz="1800" dirty="0">
                <a:latin typeface="Garamond" panose="02020404030301010803" pitchFamily="18" charset="0"/>
              </a:rPr>
              <a:t>, </a:t>
            </a:r>
            <a:r>
              <a:rPr lang="it-IT" sz="1800" dirty="0" err="1">
                <a:latin typeface="Garamond" panose="02020404030301010803" pitchFamily="18" charset="0"/>
              </a:rPr>
              <a:t>both</a:t>
            </a:r>
            <a:r>
              <a:rPr lang="it-IT" sz="1800" dirty="0">
                <a:latin typeface="Garamond" panose="02020404030301010803" pitchFamily="18" charset="0"/>
              </a:rPr>
              <a:t> </a:t>
            </a:r>
            <a:r>
              <a:rPr lang="el-GR" sz="1800" i="1" dirty="0">
                <a:latin typeface="Garamond" panose="02020404030301010803" pitchFamily="18" charset="0"/>
              </a:rPr>
              <a:t>ρ</a:t>
            </a:r>
            <a:r>
              <a:rPr lang="it-IT" sz="1800" i="1" baseline="-25000" dirty="0">
                <a:latin typeface="Garamond" panose="02020404030301010803" pitchFamily="18" charset="0"/>
              </a:rPr>
              <a:t>e</a:t>
            </a:r>
            <a:r>
              <a:rPr lang="it-IT" sz="1800" dirty="0">
                <a:latin typeface="Garamond" panose="02020404030301010803" pitchFamily="18" charset="0"/>
              </a:rPr>
              <a:t> and </a:t>
            </a:r>
            <a:r>
              <a:rPr lang="it-IT" sz="1800" i="1" dirty="0">
                <a:latin typeface="Garamond" panose="02020404030301010803" pitchFamily="18" charset="0"/>
              </a:rPr>
              <a:t>v</a:t>
            </a:r>
            <a:r>
              <a:rPr lang="it-IT" sz="1800" i="1" baseline="-25000" dirty="0">
                <a:latin typeface="Garamond" panose="02020404030301010803" pitchFamily="18" charset="0"/>
              </a:rPr>
              <a:t>e</a:t>
            </a:r>
            <a:r>
              <a:rPr lang="it-IT" sz="1800" i="1" dirty="0">
                <a:latin typeface="Garamond" panose="02020404030301010803" pitchFamily="18" charset="0"/>
              </a:rPr>
              <a:t> </a:t>
            </a:r>
            <a:r>
              <a:rPr lang="it-IT" sz="1800" dirty="0">
                <a:latin typeface="Garamond" panose="02020404030301010803" pitchFamily="18" charset="0"/>
              </a:rPr>
              <a:t>can be </a:t>
            </a:r>
            <a:r>
              <a:rPr lang="it-IT" sz="1800" dirty="0" err="1">
                <a:latin typeface="Garamond" panose="02020404030301010803" pitchFamily="18" charset="0"/>
              </a:rPr>
              <a:t>splitted</a:t>
            </a:r>
            <a:r>
              <a:rPr lang="it-IT" sz="1800" dirty="0">
                <a:latin typeface="Garamond" panose="02020404030301010803" pitchFamily="18" charset="0"/>
              </a:rPr>
              <a:t> </a:t>
            </a:r>
            <a:r>
              <a:rPr lang="it-IT" sz="1800" dirty="0" err="1">
                <a:latin typeface="Garamond" panose="02020404030301010803" pitchFamily="18" charset="0"/>
              </a:rPr>
              <a:t>into</a:t>
            </a:r>
            <a:r>
              <a:rPr lang="it-IT" sz="1800" dirty="0">
                <a:latin typeface="Garamond" panose="02020404030301010803" pitchFamily="18" charset="0"/>
              </a:rPr>
              <a:t> a background (</a:t>
            </a:r>
            <a:r>
              <a:rPr lang="it-IT" sz="1800" i="1" dirty="0">
                <a:latin typeface="Garamond" panose="02020404030301010803" pitchFamily="18" charset="0"/>
              </a:rPr>
              <a:t>v</a:t>
            </a:r>
            <a:r>
              <a:rPr lang="it-IT" sz="1800" i="1" baseline="-25000" dirty="0">
                <a:latin typeface="Garamond" panose="02020404030301010803" pitchFamily="18" charset="0"/>
              </a:rPr>
              <a:t>0</a:t>
            </a:r>
            <a:r>
              <a:rPr lang="it-IT" sz="1800" dirty="0">
                <a:latin typeface="Garamond" panose="02020404030301010803" pitchFamily="18" charset="0"/>
              </a:rPr>
              <a:t>, </a:t>
            </a:r>
            <a:r>
              <a:rPr lang="el-GR" sz="1800" i="1" dirty="0">
                <a:latin typeface="Garamond" panose="02020404030301010803" pitchFamily="18" charset="0"/>
              </a:rPr>
              <a:t>ρ</a:t>
            </a:r>
            <a:r>
              <a:rPr lang="it-IT" sz="1800" i="1" baseline="-25000" dirty="0">
                <a:latin typeface="Garamond" panose="02020404030301010803" pitchFamily="18" charset="0"/>
              </a:rPr>
              <a:t>0</a:t>
            </a:r>
            <a:r>
              <a:rPr lang="it-IT" sz="1800" dirty="0">
                <a:latin typeface="Garamond" panose="02020404030301010803" pitchFamily="18" charset="0"/>
              </a:rPr>
              <a:t> ) and a </a:t>
            </a:r>
            <a:r>
              <a:rPr lang="it-IT" sz="1800" dirty="0" err="1">
                <a:latin typeface="Garamond" panose="02020404030301010803" pitchFamily="18" charset="0"/>
              </a:rPr>
              <a:t>perturbation</a:t>
            </a:r>
            <a:r>
              <a:rPr lang="it-IT" sz="1800" dirty="0">
                <a:latin typeface="Garamond" panose="02020404030301010803" pitchFamily="18" charset="0"/>
              </a:rPr>
              <a:t> (</a:t>
            </a:r>
            <a:r>
              <a:rPr lang="it-IT" sz="1800" i="1" dirty="0" err="1">
                <a:latin typeface="Garamond" panose="02020404030301010803" pitchFamily="18" charset="0"/>
              </a:rPr>
              <a:t>w</a:t>
            </a:r>
            <a:r>
              <a:rPr lang="it-IT" sz="1800" i="1" baseline="-25000" dirty="0" err="1">
                <a:latin typeface="Garamond" panose="02020404030301010803" pitchFamily="18" charset="0"/>
              </a:rPr>
              <a:t>ef</a:t>
            </a:r>
            <a:r>
              <a:rPr lang="it-IT" sz="1800" dirty="0">
                <a:latin typeface="Garamond" panose="02020404030301010803" pitchFamily="18" charset="0"/>
              </a:rPr>
              <a:t>, </a:t>
            </a:r>
            <a:r>
              <a:rPr lang="el-GR" sz="1800" i="1" dirty="0">
                <a:latin typeface="Garamond" panose="02020404030301010803" pitchFamily="18" charset="0"/>
              </a:rPr>
              <a:t>ρ</a:t>
            </a:r>
            <a:r>
              <a:rPr lang="it-IT" sz="1800" i="1" baseline="-25000" dirty="0" err="1">
                <a:latin typeface="Garamond" panose="02020404030301010803" pitchFamily="18" charset="0"/>
              </a:rPr>
              <a:t>ef</a:t>
            </a:r>
            <a:r>
              <a:rPr lang="it-IT" sz="1800" dirty="0">
                <a:latin typeface="Garamond" panose="02020404030301010803" pitchFamily="18" charset="0"/>
              </a:rPr>
              <a:t>). </a:t>
            </a:r>
            <a:r>
              <a:rPr lang="it-IT" sz="1800" dirty="0" err="1">
                <a:latin typeface="Garamond" panose="02020404030301010803" pitchFamily="18" charset="0"/>
              </a:rPr>
              <a:t>We</a:t>
            </a:r>
            <a:r>
              <a:rPr lang="it-IT" sz="1800" dirty="0">
                <a:latin typeface="Garamond" panose="02020404030301010803" pitchFamily="18" charset="0"/>
              </a:rPr>
              <a:t> </a:t>
            </a:r>
            <a:r>
              <a:rPr lang="it-IT" sz="1800" dirty="0" err="1">
                <a:latin typeface="Garamond" panose="02020404030301010803" pitchFamily="18" charset="0"/>
              </a:rPr>
              <a:t>solved</a:t>
            </a:r>
            <a:r>
              <a:rPr lang="it-IT" sz="1800" dirty="0">
                <a:latin typeface="Garamond" panose="02020404030301010803" pitchFamily="18" charset="0"/>
              </a:rPr>
              <a:t> for </a:t>
            </a:r>
            <a:r>
              <a:rPr lang="it-IT" sz="1800" dirty="0" err="1">
                <a:latin typeface="Garamond" panose="02020404030301010803" pitchFamily="18" charset="0"/>
              </a:rPr>
              <a:t>perturbation</a:t>
            </a:r>
            <a:r>
              <a:rPr lang="it-IT" sz="1800" dirty="0">
                <a:latin typeface="Garamond" panose="02020404030301010803" pitchFamily="18" charset="0"/>
              </a:rPr>
              <a:t> under the </a:t>
            </a:r>
            <a:r>
              <a:rPr lang="it-IT" sz="1800" dirty="0" err="1">
                <a:latin typeface="Garamond" panose="02020404030301010803" pitchFamily="18" charset="0"/>
              </a:rPr>
              <a:t>assumption</a:t>
            </a:r>
            <a:r>
              <a:rPr lang="it-IT" sz="1800" dirty="0">
                <a:latin typeface="Garamond" panose="02020404030301010803" pitchFamily="18" charset="0"/>
              </a:rPr>
              <a:t> of production </a:t>
            </a:r>
            <a:r>
              <a:rPr lang="it-IT" sz="1800" dirty="0" err="1">
                <a:latin typeface="Garamond" panose="02020404030301010803" pitchFamily="18" charset="0"/>
              </a:rPr>
              <a:t>equal</a:t>
            </a:r>
            <a:r>
              <a:rPr lang="it-IT" sz="1800" dirty="0">
                <a:latin typeface="Garamond" panose="02020404030301010803" pitchFamily="18" charset="0"/>
              </a:rPr>
              <a:t> to </a:t>
            </a:r>
            <a:r>
              <a:rPr lang="it-IT" sz="1800" dirty="0" err="1">
                <a:latin typeface="Garamond" panose="02020404030301010803" pitchFamily="18" charset="0"/>
              </a:rPr>
              <a:t>loss</a:t>
            </a:r>
            <a:r>
              <a:rPr lang="it-IT" sz="1800" dirty="0">
                <a:latin typeface="Garamond" panose="02020404030301010803" pitchFamily="18" charset="0"/>
              </a:rPr>
              <a:t> rate. </a:t>
            </a:r>
          </a:p>
          <a:p>
            <a:pPr marL="285750" indent="-285750">
              <a:buFont typeface="Arial" panose="020B0604020202020204" pitchFamily="34" charset="0"/>
              <a:buChar char="•"/>
            </a:pPr>
            <a:r>
              <a:rPr lang="it-IT" sz="1800" dirty="0">
                <a:latin typeface="Garamond" panose="02020404030301010803" pitchFamily="18" charset="0"/>
              </a:rPr>
              <a:t>In </a:t>
            </a:r>
            <a:r>
              <a:rPr lang="it-IT" sz="1800" dirty="0" err="1">
                <a:latin typeface="Garamond" panose="02020404030301010803" pitchFamily="18" charset="0"/>
              </a:rPr>
              <a:t>addition</a:t>
            </a:r>
            <a:r>
              <a:rPr lang="it-IT" sz="1800" dirty="0">
                <a:latin typeface="Garamond" panose="02020404030301010803" pitchFamily="18" charset="0"/>
              </a:rPr>
              <a:t>, </a:t>
            </a:r>
            <a:r>
              <a:rPr lang="it-IT" sz="1800" dirty="0" err="1">
                <a:latin typeface="Garamond" panose="02020404030301010803" pitchFamily="18" charset="0"/>
              </a:rPr>
              <a:t>since</a:t>
            </a:r>
            <a:r>
              <a:rPr lang="it-IT" sz="1800" dirty="0">
                <a:latin typeface="Garamond" panose="02020404030301010803" pitchFamily="18" charset="0"/>
              </a:rPr>
              <a:t> the AGW </a:t>
            </a:r>
            <a:r>
              <a:rPr lang="it-IT" sz="1800" dirty="0" err="1">
                <a:latin typeface="Garamond" panose="02020404030301010803" pitchFamily="18" charset="0"/>
              </a:rPr>
              <a:t>moves</a:t>
            </a:r>
            <a:r>
              <a:rPr lang="it-IT" sz="1800" dirty="0">
                <a:latin typeface="Garamond" panose="02020404030301010803" pitchFamily="18" charset="0"/>
              </a:rPr>
              <a:t> </a:t>
            </a:r>
            <a:r>
              <a:rPr lang="it-IT" sz="1800" dirty="0" err="1">
                <a:latin typeface="Garamond" panose="02020404030301010803" pitchFamily="18" charset="0"/>
              </a:rPr>
              <a:t>neutrals</a:t>
            </a:r>
            <a:r>
              <a:rPr lang="it-IT" sz="1800" dirty="0">
                <a:latin typeface="Garamond" panose="02020404030301010803" pitchFamily="18" charset="0"/>
              </a:rPr>
              <a:t>, </a:t>
            </a:r>
            <a:r>
              <a:rPr lang="it-IT" sz="1800" dirty="0" err="1">
                <a:latin typeface="Garamond" panose="02020404030301010803" pitchFamily="18" charset="0"/>
              </a:rPr>
              <a:t>we</a:t>
            </a:r>
            <a:r>
              <a:rPr lang="it-IT" sz="1800" dirty="0">
                <a:latin typeface="Garamond" panose="02020404030301010803" pitchFamily="18" charset="0"/>
              </a:rPr>
              <a:t> </a:t>
            </a:r>
            <a:r>
              <a:rPr lang="it-IT" sz="1800" dirty="0" err="1">
                <a:latin typeface="Garamond" panose="02020404030301010803" pitchFamily="18" charset="0"/>
              </a:rPr>
              <a:t>need</a:t>
            </a:r>
            <a:r>
              <a:rPr lang="it-IT" sz="1800" dirty="0">
                <a:latin typeface="Garamond" panose="02020404030301010803" pitchFamily="18" charset="0"/>
              </a:rPr>
              <a:t> to balance the Lorenz force </a:t>
            </a:r>
            <a:r>
              <a:rPr lang="it-IT" sz="1800" dirty="0" err="1">
                <a:latin typeface="Garamond" panose="02020404030301010803" pitchFamily="18" charset="0"/>
              </a:rPr>
              <a:t>which</a:t>
            </a:r>
            <a:r>
              <a:rPr lang="it-IT" sz="1800" dirty="0">
                <a:latin typeface="Garamond" panose="02020404030301010803" pitchFamily="18" charset="0"/>
              </a:rPr>
              <a:t> </a:t>
            </a:r>
            <a:r>
              <a:rPr lang="it-IT" sz="1800" dirty="0" err="1">
                <a:latin typeface="Garamond" panose="02020404030301010803" pitchFamily="18" charset="0"/>
              </a:rPr>
              <a:t>relates</a:t>
            </a:r>
            <a:r>
              <a:rPr lang="it-IT" sz="1800" dirty="0">
                <a:latin typeface="Garamond" panose="02020404030301010803" pitchFamily="18" charset="0"/>
              </a:rPr>
              <a:t> </a:t>
            </a:r>
            <a:r>
              <a:rPr lang="it-IT" sz="1800" dirty="0" err="1">
                <a:latin typeface="Garamond" panose="02020404030301010803" pitchFamily="18" charset="0"/>
              </a:rPr>
              <a:t>directly</a:t>
            </a:r>
            <a:r>
              <a:rPr lang="it-IT" sz="1800" dirty="0">
                <a:latin typeface="Garamond" panose="02020404030301010803" pitchFamily="18" charset="0"/>
              </a:rPr>
              <a:t> electron </a:t>
            </a:r>
            <a:r>
              <a:rPr lang="it-IT" sz="1800" dirty="0" err="1">
                <a:latin typeface="Garamond" panose="02020404030301010803" pitchFamily="18" charset="0"/>
              </a:rPr>
              <a:t>perturbation</a:t>
            </a:r>
            <a:r>
              <a:rPr lang="it-IT" sz="1800" dirty="0">
                <a:latin typeface="Garamond" panose="02020404030301010803" pitchFamily="18" charset="0"/>
              </a:rPr>
              <a:t> to </a:t>
            </a:r>
            <a:r>
              <a:rPr lang="it-IT" sz="1800" dirty="0" err="1">
                <a:latin typeface="Garamond" panose="02020404030301010803" pitchFamily="18" charset="0"/>
              </a:rPr>
              <a:t>neutrals</a:t>
            </a:r>
            <a:r>
              <a:rPr lang="it-IT" sz="1800" dirty="0">
                <a:latin typeface="Garamond" panose="02020404030301010803" pitchFamily="18" charset="0"/>
              </a:rPr>
              <a:t>.</a:t>
            </a:r>
          </a:p>
          <a:p>
            <a:pPr marL="285750" indent="-285750">
              <a:buFont typeface="Arial" panose="020B0604020202020204" pitchFamily="34" charset="0"/>
              <a:buChar char="•"/>
            </a:pPr>
            <a:endParaRPr lang="it-IT" sz="1800" dirty="0"/>
          </a:p>
          <a:p>
            <a:pPr marL="285750" indent="-285750">
              <a:buFont typeface="Arial" panose="020B0604020202020204" pitchFamily="34" charset="0"/>
              <a:buChar char="•"/>
            </a:pPr>
            <a:endParaRPr lang="it-IT" sz="1800" dirty="0"/>
          </a:p>
        </p:txBody>
      </p:sp>
      <mc:AlternateContent xmlns:mc="http://schemas.openxmlformats.org/markup-compatibility/2006" xmlns:a14="http://schemas.microsoft.com/office/drawing/2010/main">
        <mc:Choice Requires="a14">
          <p:sp>
            <p:nvSpPr>
              <p:cNvPr id="18" name="CasellaDiTesto 17"/>
              <p:cNvSpPr txBox="1"/>
              <p:nvPr/>
            </p:nvSpPr>
            <p:spPr>
              <a:xfrm>
                <a:off x="230306" y="4269250"/>
                <a:ext cx="3446905" cy="411331"/>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it-IT" i="1" smtClean="0">
                          <a:latin typeface="Cambria Math"/>
                        </a:rPr>
                        <m:t>𝑒</m:t>
                      </m:r>
                      <m:d>
                        <m:dPr>
                          <m:ctrlPr>
                            <a:rPr lang="it-IT" b="0" i="1" smtClean="0">
                              <a:latin typeface="Cambria Math"/>
                            </a:rPr>
                          </m:ctrlPr>
                        </m:dPr>
                        <m:e>
                          <m:sSub>
                            <m:sSubPr>
                              <m:ctrlPr>
                                <a:rPr lang="it-IT" b="0" i="1" smtClean="0">
                                  <a:latin typeface="Cambria Math"/>
                                </a:rPr>
                              </m:ctrlPr>
                            </m:sSubPr>
                            <m:e>
                              <m:r>
                                <a:rPr lang="it-IT" b="0" i="1" smtClean="0">
                                  <a:latin typeface="Cambria Math"/>
                                </a:rPr>
                                <m:t>𝑤</m:t>
                              </m:r>
                            </m:e>
                            <m:sub>
                              <m:r>
                                <a:rPr lang="it-IT" b="0" i="1" smtClean="0">
                                  <a:latin typeface="Cambria Math"/>
                                </a:rPr>
                                <m:t>𝑒𝑓</m:t>
                              </m:r>
                            </m:sub>
                          </m:sSub>
                          <m:r>
                            <a:rPr lang="it-IT" b="0" i="1" smtClean="0">
                              <a:latin typeface="Cambria Math"/>
                              <a:ea typeface="Cambria Math"/>
                            </a:rPr>
                            <m:t>×</m:t>
                          </m:r>
                          <m:r>
                            <a:rPr lang="it-IT" b="0" i="1" smtClean="0">
                              <a:latin typeface="Cambria Math"/>
                              <a:ea typeface="Cambria Math"/>
                            </a:rPr>
                            <m:t>𝐵</m:t>
                          </m:r>
                        </m:e>
                      </m:d>
                      <m:r>
                        <a:rPr lang="it-IT" b="0" i="1" smtClean="0">
                          <a:latin typeface="Cambria Math"/>
                          <a:ea typeface="Cambria Math"/>
                        </a:rPr>
                        <m:t>+</m:t>
                      </m:r>
                      <m:sSub>
                        <m:sSubPr>
                          <m:ctrlPr>
                            <a:rPr lang="it-IT" b="0" i="1" smtClean="0">
                              <a:latin typeface="Cambria Math"/>
                              <a:ea typeface="Cambria Math"/>
                            </a:rPr>
                          </m:ctrlPr>
                        </m:sSubPr>
                        <m:e>
                          <m:r>
                            <a:rPr lang="it-IT" b="0" i="1" smtClean="0">
                              <a:latin typeface="Cambria Math"/>
                              <a:ea typeface="Cambria Math"/>
                            </a:rPr>
                            <m:t>𝑚</m:t>
                          </m:r>
                        </m:e>
                        <m:sub>
                          <m:r>
                            <a:rPr lang="it-IT" b="0" i="1" smtClean="0">
                              <a:latin typeface="Cambria Math"/>
                              <a:ea typeface="Cambria Math"/>
                            </a:rPr>
                            <m:t>𝑖</m:t>
                          </m:r>
                        </m:sub>
                      </m:sSub>
                      <m:r>
                        <a:rPr lang="it-IT" b="0" i="1" smtClean="0">
                          <a:latin typeface="Cambria Math"/>
                          <a:ea typeface="Cambria Math"/>
                        </a:rPr>
                        <m:t>𝜈</m:t>
                      </m:r>
                      <m:d>
                        <m:dPr>
                          <m:ctrlPr>
                            <a:rPr lang="it-IT" b="0" i="1" smtClean="0">
                              <a:latin typeface="Cambria Math"/>
                              <a:ea typeface="Cambria Math"/>
                            </a:rPr>
                          </m:ctrlPr>
                        </m:dPr>
                        <m:e>
                          <m:sSub>
                            <m:sSubPr>
                              <m:ctrlPr>
                                <a:rPr lang="it-IT" b="0" i="1" smtClean="0">
                                  <a:latin typeface="Cambria Math"/>
                                  <a:ea typeface="Cambria Math"/>
                                </a:rPr>
                              </m:ctrlPr>
                            </m:sSubPr>
                            <m:e>
                              <m:r>
                                <a:rPr lang="it-IT" b="0" i="1" smtClean="0">
                                  <a:latin typeface="Cambria Math"/>
                                  <a:ea typeface="Cambria Math"/>
                                </a:rPr>
                                <m:t>𝑤</m:t>
                              </m:r>
                            </m:e>
                            <m:sub>
                              <m:r>
                                <a:rPr lang="it-IT" b="0" i="1" smtClean="0">
                                  <a:latin typeface="Cambria Math"/>
                                  <a:ea typeface="Cambria Math"/>
                                </a:rPr>
                                <m:t>𝑒𝑓</m:t>
                              </m:r>
                            </m:sub>
                          </m:sSub>
                          <m:r>
                            <a:rPr lang="it-IT" b="0" i="1" smtClean="0">
                              <a:latin typeface="Cambria Math"/>
                              <a:ea typeface="Cambria Math"/>
                            </a:rPr>
                            <m:t>−</m:t>
                          </m:r>
                          <m:r>
                            <a:rPr lang="it-IT" b="0" i="1" smtClean="0">
                              <a:latin typeface="Cambria Math"/>
                              <a:ea typeface="Cambria Math"/>
                            </a:rPr>
                            <m:t>𝑢</m:t>
                          </m:r>
                        </m:e>
                      </m:d>
                      <m:r>
                        <a:rPr lang="it-IT" b="0" i="1" smtClean="0">
                          <a:latin typeface="Cambria Math"/>
                          <a:ea typeface="Cambria Math"/>
                        </a:rPr>
                        <m:t>=0</m:t>
                      </m:r>
                    </m:oMath>
                  </m:oMathPara>
                </a14:m>
                <a:endParaRPr lang="it-IT" dirty="0"/>
              </a:p>
            </p:txBody>
          </p:sp>
        </mc:Choice>
        <mc:Fallback xmlns="">
          <p:sp>
            <p:nvSpPr>
              <p:cNvPr id="18" name="CasellaDiTesto 17"/>
              <p:cNvSpPr txBox="1">
                <a:spLocks noRot="1" noChangeAspect="1" noMove="1" noResize="1" noEditPoints="1" noAdjustHandles="1" noChangeArrowheads="1" noChangeShapeType="1" noTextEdit="1"/>
              </p:cNvSpPr>
              <p:nvPr/>
            </p:nvSpPr>
            <p:spPr>
              <a:xfrm>
                <a:off x="230306" y="4269250"/>
                <a:ext cx="3446905" cy="411331"/>
              </a:xfrm>
              <a:prstGeom prst="rect">
                <a:avLst/>
              </a:prstGeom>
              <a:blipFill rotWithShape="1">
                <a:blip r:embed="rId3"/>
                <a:stretch>
                  <a:fillRect b="-7353"/>
                </a:stretch>
              </a:blipFill>
            </p:spPr>
            <p:txBody>
              <a:bodyPr/>
              <a:lstStyle/>
              <a:p>
                <a:r>
                  <a:rPr lang="it-IT">
                    <a:noFill/>
                  </a:rPr>
                  <a:t> </a:t>
                </a:r>
              </a:p>
            </p:txBody>
          </p:sp>
        </mc:Fallback>
      </mc:AlternateContent>
      <p:sp>
        <p:nvSpPr>
          <p:cNvPr id="19" name="Titolo 1"/>
          <p:cNvSpPr txBox="1">
            <a:spLocks/>
          </p:cNvSpPr>
          <p:nvPr/>
        </p:nvSpPr>
        <p:spPr>
          <a:xfrm>
            <a:off x="3815005" y="4179040"/>
            <a:ext cx="8022990" cy="832339"/>
          </a:xfrm>
          <a:prstGeom prst="rect">
            <a:avLst/>
          </a:prstGeom>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it-IT" sz="1800" dirty="0" err="1">
                <a:latin typeface="Garamond" panose="02020404030301010803" pitchFamily="18" charset="0"/>
              </a:rPr>
              <a:t>where</a:t>
            </a:r>
            <a:r>
              <a:rPr lang="it-IT" sz="1800" dirty="0">
                <a:latin typeface="Garamond" panose="02020404030301010803" pitchFamily="18" charset="0"/>
              </a:rPr>
              <a:t> </a:t>
            </a:r>
            <a:r>
              <a:rPr lang="it-IT" sz="1800" i="1" dirty="0">
                <a:latin typeface="Garamond" panose="02020404030301010803" pitchFamily="18" charset="0"/>
              </a:rPr>
              <a:t>B </a:t>
            </a:r>
            <a:r>
              <a:rPr lang="it-IT" sz="1800" dirty="0" err="1">
                <a:latin typeface="Garamond" panose="02020404030301010803" pitchFamily="18" charset="0"/>
              </a:rPr>
              <a:t>is</a:t>
            </a:r>
            <a:r>
              <a:rPr lang="it-IT" sz="1800" dirty="0">
                <a:latin typeface="Garamond" panose="02020404030301010803" pitchFamily="18" charset="0"/>
              </a:rPr>
              <a:t> the </a:t>
            </a:r>
            <a:r>
              <a:rPr lang="it-IT" sz="1800" dirty="0" err="1">
                <a:latin typeface="Garamond" panose="02020404030301010803" pitchFamily="18" charset="0"/>
              </a:rPr>
              <a:t>geomagnetic</a:t>
            </a:r>
            <a:r>
              <a:rPr lang="it-IT" sz="1800" dirty="0">
                <a:latin typeface="Garamond" panose="02020404030301010803" pitchFamily="18" charset="0"/>
              </a:rPr>
              <a:t> </a:t>
            </a:r>
            <a:r>
              <a:rPr lang="it-IT" sz="1800" dirty="0" err="1">
                <a:latin typeface="Garamond" panose="02020404030301010803" pitchFamily="18" charset="0"/>
              </a:rPr>
              <a:t>field</a:t>
            </a:r>
            <a:r>
              <a:rPr lang="it-IT" sz="1800" dirty="0">
                <a:latin typeface="Garamond" panose="02020404030301010803" pitchFamily="18" charset="0"/>
              </a:rPr>
              <a:t>, </a:t>
            </a:r>
            <a:r>
              <a:rPr lang="it-IT" sz="1800" i="1" dirty="0">
                <a:latin typeface="Garamond" panose="02020404030301010803" pitchFamily="18" charset="0"/>
              </a:rPr>
              <a:t>m</a:t>
            </a:r>
            <a:r>
              <a:rPr lang="it-IT" sz="1800" i="1" baseline="-25000" dirty="0">
                <a:latin typeface="Garamond" panose="02020404030301010803" pitchFamily="18" charset="0"/>
              </a:rPr>
              <a:t>i</a:t>
            </a:r>
            <a:r>
              <a:rPr lang="it-IT" sz="1800" i="1" dirty="0">
                <a:latin typeface="Garamond" panose="02020404030301010803" pitchFamily="18" charset="0"/>
              </a:rPr>
              <a:t> </a:t>
            </a:r>
            <a:r>
              <a:rPr lang="it-IT" sz="1800" dirty="0" err="1">
                <a:latin typeface="Garamond" panose="02020404030301010803" pitchFamily="18" charset="0"/>
              </a:rPr>
              <a:t>is</a:t>
            </a:r>
            <a:r>
              <a:rPr lang="it-IT" sz="1800" dirty="0">
                <a:latin typeface="Garamond" panose="02020404030301010803" pitchFamily="18" charset="0"/>
              </a:rPr>
              <a:t> the </a:t>
            </a:r>
            <a:r>
              <a:rPr lang="it-IT" sz="1800" dirty="0" err="1">
                <a:latin typeface="Garamond" panose="02020404030301010803" pitchFamily="18" charset="0"/>
              </a:rPr>
              <a:t>ion</a:t>
            </a:r>
            <a:r>
              <a:rPr lang="it-IT" sz="1800" dirty="0">
                <a:latin typeface="Garamond" panose="02020404030301010803" pitchFamily="18" charset="0"/>
              </a:rPr>
              <a:t> mass,</a:t>
            </a:r>
            <a:r>
              <a:rPr lang="it-IT" sz="1800" i="1" dirty="0">
                <a:latin typeface="Garamond" panose="02020404030301010803" pitchFamily="18" charset="0"/>
              </a:rPr>
              <a:t> u </a:t>
            </a:r>
            <a:r>
              <a:rPr lang="it-IT" sz="1800" dirty="0" err="1">
                <a:latin typeface="Garamond" panose="02020404030301010803" pitchFamily="18" charset="0"/>
              </a:rPr>
              <a:t>is</a:t>
            </a:r>
            <a:r>
              <a:rPr lang="it-IT" sz="1800" dirty="0">
                <a:latin typeface="Garamond" panose="02020404030301010803" pitchFamily="18" charset="0"/>
              </a:rPr>
              <a:t> the </a:t>
            </a:r>
            <a:r>
              <a:rPr lang="it-IT" sz="1800" dirty="0" err="1">
                <a:latin typeface="Garamond" panose="02020404030301010803" pitchFamily="18" charset="0"/>
              </a:rPr>
              <a:t>perturbation</a:t>
            </a:r>
            <a:r>
              <a:rPr lang="it-IT" sz="1800" dirty="0">
                <a:latin typeface="Garamond" panose="02020404030301010803" pitchFamily="18" charset="0"/>
              </a:rPr>
              <a:t> of </a:t>
            </a:r>
            <a:r>
              <a:rPr lang="it-IT" sz="1800" dirty="0" err="1">
                <a:latin typeface="Garamond" panose="02020404030301010803" pitchFamily="18" charset="0"/>
              </a:rPr>
              <a:t>neutrals</a:t>
            </a:r>
            <a:r>
              <a:rPr lang="it-IT" sz="1800" dirty="0">
                <a:latin typeface="Garamond" panose="02020404030301010803" pitchFamily="18" charset="0"/>
              </a:rPr>
              <a:t> </a:t>
            </a:r>
            <a:r>
              <a:rPr lang="it-IT" sz="1800" dirty="0" err="1">
                <a:latin typeface="Garamond" panose="02020404030301010803" pitchFamily="18" charset="0"/>
              </a:rPr>
              <a:t>speed</a:t>
            </a:r>
            <a:r>
              <a:rPr lang="it-IT" sz="1800" dirty="0">
                <a:latin typeface="Garamond" panose="02020404030301010803" pitchFamily="18" charset="0"/>
              </a:rPr>
              <a:t> and </a:t>
            </a:r>
            <a:r>
              <a:rPr lang="el-GR" sz="1800" i="1" dirty="0">
                <a:latin typeface="Garamond" panose="02020404030301010803" pitchFamily="18" charset="0"/>
              </a:rPr>
              <a:t>ν</a:t>
            </a:r>
            <a:r>
              <a:rPr lang="it-IT" sz="1800" i="1" dirty="0">
                <a:latin typeface="Garamond" panose="02020404030301010803" pitchFamily="18" charset="0"/>
              </a:rPr>
              <a:t> </a:t>
            </a:r>
            <a:r>
              <a:rPr lang="it-IT" sz="1800" dirty="0">
                <a:latin typeface="Garamond" panose="02020404030301010803" pitchFamily="18" charset="0"/>
              </a:rPr>
              <a:t> </a:t>
            </a:r>
            <a:r>
              <a:rPr lang="it-IT" sz="1800" dirty="0" err="1">
                <a:latin typeface="Garamond" panose="02020404030301010803" pitchFamily="18" charset="0"/>
              </a:rPr>
              <a:t>is</a:t>
            </a:r>
            <a:r>
              <a:rPr lang="it-IT" sz="1800" dirty="0">
                <a:latin typeface="Garamond" panose="02020404030301010803" pitchFamily="18" charset="0"/>
              </a:rPr>
              <a:t> the </a:t>
            </a:r>
            <a:r>
              <a:rPr lang="it-IT" sz="1800" dirty="0" err="1">
                <a:latin typeface="Garamond" panose="02020404030301010803" pitchFamily="18" charset="0"/>
              </a:rPr>
              <a:t>ion-neutral</a:t>
            </a:r>
            <a:r>
              <a:rPr lang="it-IT" sz="1800" dirty="0">
                <a:latin typeface="Garamond" panose="02020404030301010803" pitchFamily="18" charset="0"/>
              </a:rPr>
              <a:t> </a:t>
            </a:r>
            <a:r>
              <a:rPr lang="it-IT" sz="1800" dirty="0" err="1">
                <a:latin typeface="Garamond" panose="02020404030301010803" pitchFamily="18" charset="0"/>
              </a:rPr>
              <a:t>frequency</a:t>
            </a:r>
            <a:r>
              <a:rPr lang="it-IT" sz="1800" dirty="0">
                <a:latin typeface="Garamond" panose="02020404030301010803" pitchFamily="18" charset="0"/>
              </a:rPr>
              <a:t> </a:t>
            </a:r>
            <a:r>
              <a:rPr lang="it-IT" sz="1800" dirty="0" err="1">
                <a:latin typeface="Garamond" panose="02020404030301010803" pitchFamily="18" charset="0"/>
              </a:rPr>
              <a:t>collision</a:t>
            </a:r>
            <a:r>
              <a:rPr lang="it-IT" sz="1800" dirty="0">
                <a:latin typeface="Garamond" panose="02020404030301010803" pitchFamily="18" charset="0"/>
              </a:rPr>
              <a:t>.</a:t>
            </a:r>
            <a:endParaRPr lang="it-IT" sz="1800" i="1" dirty="0">
              <a:latin typeface="Garamond" panose="02020404030301010803" pitchFamily="18" charset="0"/>
            </a:endParaRPr>
          </a:p>
        </p:txBody>
      </p:sp>
      <p:sp>
        <p:nvSpPr>
          <p:cNvPr id="7" name="Freccia in giù 6"/>
          <p:cNvSpPr/>
          <p:nvPr/>
        </p:nvSpPr>
        <p:spPr>
          <a:xfrm>
            <a:off x="4217093" y="5010519"/>
            <a:ext cx="631470" cy="726192"/>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p>
        </p:txBody>
      </p:sp>
      <mc:AlternateContent xmlns:mc="http://schemas.openxmlformats.org/markup-compatibility/2006" xmlns:a14="http://schemas.microsoft.com/office/drawing/2010/main">
        <mc:Choice Requires="a14">
          <p:sp>
            <p:nvSpPr>
              <p:cNvPr id="9" name="CasellaDiTesto 8"/>
              <p:cNvSpPr txBox="1"/>
              <p:nvPr/>
            </p:nvSpPr>
            <p:spPr>
              <a:xfrm>
                <a:off x="467450" y="5904645"/>
                <a:ext cx="3164777" cy="71731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it-IT" i="1" smtClean="0">
                              <a:latin typeface="Cambria Math"/>
                            </a:rPr>
                          </m:ctrlPr>
                        </m:sSubPr>
                        <m:e>
                          <m:r>
                            <a:rPr lang="it-IT" i="1" smtClean="0">
                              <a:latin typeface="Cambria Math"/>
                              <a:ea typeface="Cambria Math"/>
                            </a:rPr>
                            <m:t>𝜌</m:t>
                          </m:r>
                        </m:e>
                        <m:sub>
                          <m:r>
                            <a:rPr lang="it-IT" b="0" i="1" smtClean="0">
                              <a:latin typeface="Cambria Math"/>
                            </a:rPr>
                            <m:t>𝑘</m:t>
                          </m:r>
                          <m:r>
                            <a:rPr lang="it-IT" b="0" i="1" smtClean="0">
                              <a:latin typeface="Cambria Math"/>
                            </a:rPr>
                            <m:t>,</m:t>
                          </m:r>
                          <m:r>
                            <a:rPr lang="it-IT" b="0" i="1" smtClean="0">
                              <a:latin typeface="Cambria Math"/>
                              <a:ea typeface="Cambria Math"/>
                            </a:rPr>
                            <m:t>𝜔</m:t>
                          </m:r>
                        </m:sub>
                      </m:sSub>
                      <m:r>
                        <a:rPr lang="it-IT" b="0" i="1" smtClean="0">
                          <a:latin typeface="Cambria Math"/>
                        </a:rPr>
                        <m:t>=</m:t>
                      </m:r>
                      <m:f>
                        <m:fPr>
                          <m:ctrlPr>
                            <a:rPr lang="it-IT" b="0" i="1" smtClean="0">
                              <a:latin typeface="Cambria Math"/>
                            </a:rPr>
                          </m:ctrlPr>
                        </m:fPr>
                        <m:num>
                          <m:r>
                            <a:rPr lang="it-IT" b="0" i="1" smtClean="0">
                              <a:latin typeface="Cambria Math"/>
                            </a:rPr>
                            <m:t>𝑘</m:t>
                          </m:r>
                        </m:num>
                        <m:den>
                          <m:r>
                            <a:rPr lang="it-IT" b="0" i="1" smtClean="0">
                              <a:latin typeface="Cambria Math"/>
                              <a:ea typeface="Cambria Math"/>
                            </a:rPr>
                            <m:t>𝜔</m:t>
                          </m:r>
                        </m:den>
                      </m:f>
                      <m:d>
                        <m:dPr>
                          <m:begChr m:val="["/>
                          <m:endChr m:val="]"/>
                          <m:ctrlPr>
                            <a:rPr lang="it-IT" b="0" i="1" smtClean="0">
                              <a:latin typeface="Cambria Math"/>
                            </a:rPr>
                          </m:ctrlPr>
                        </m:dPr>
                        <m:e>
                          <m:f>
                            <m:fPr>
                              <m:ctrlPr>
                                <a:rPr lang="it-IT" b="0" i="1" smtClean="0">
                                  <a:latin typeface="Cambria Math"/>
                                </a:rPr>
                              </m:ctrlPr>
                            </m:fPr>
                            <m:num>
                              <m:r>
                                <a:rPr lang="it-IT" b="0" i="1" smtClean="0">
                                  <a:latin typeface="Cambria Math"/>
                                </a:rPr>
                                <m:t>1+</m:t>
                              </m:r>
                              <m:sSup>
                                <m:sSupPr>
                                  <m:ctrlPr>
                                    <a:rPr lang="it-IT" b="0" i="1" smtClean="0">
                                      <a:latin typeface="Cambria Math"/>
                                    </a:rPr>
                                  </m:ctrlPr>
                                </m:sSupPr>
                                <m:e>
                                  <m:r>
                                    <m:rPr>
                                      <m:sty m:val="p"/>
                                    </m:rPr>
                                    <a:rPr lang="el-GR" b="0" i="1" smtClean="0">
                                      <a:latin typeface="Cambria Math"/>
                                      <a:ea typeface="Cambria Math"/>
                                    </a:rPr>
                                    <m:t>Ω</m:t>
                                  </m:r>
                                </m:e>
                                <m:sup>
                                  <m:r>
                                    <a:rPr lang="it-IT" b="0" i="1" smtClean="0">
                                      <a:latin typeface="Cambria Math"/>
                                    </a:rPr>
                                    <m:t>2</m:t>
                                  </m:r>
                                </m:sup>
                              </m:sSup>
                              <m:sSub>
                                <m:sSubPr>
                                  <m:ctrlPr>
                                    <a:rPr lang="it-IT" b="0" i="1" smtClean="0">
                                      <a:latin typeface="Cambria Math"/>
                                    </a:rPr>
                                  </m:ctrlPr>
                                </m:sSubPr>
                                <m:e>
                                  <m:r>
                                    <a:rPr lang="it-IT" b="0" i="1" smtClean="0">
                                      <a:latin typeface="Cambria Math"/>
                                    </a:rPr>
                                    <m:t>𝑓</m:t>
                                  </m:r>
                                </m:e>
                                <m:sub>
                                  <m:r>
                                    <a:rPr lang="it-IT" b="0" i="1" smtClean="0">
                                      <a:latin typeface="Cambria Math"/>
                                    </a:rPr>
                                    <m:t>𝑘</m:t>
                                  </m:r>
                                </m:sub>
                              </m:sSub>
                              <m:r>
                                <a:rPr lang="it-IT" b="0" i="1" smtClean="0">
                                  <a:latin typeface="Cambria Math"/>
                                </a:rPr>
                                <m:t>(</m:t>
                              </m:r>
                              <m:acc>
                                <m:accPr>
                                  <m:chr m:val="̅"/>
                                  <m:ctrlPr>
                                    <a:rPr lang="it-IT" b="0" i="1" smtClean="0">
                                      <a:latin typeface="Cambria Math"/>
                                    </a:rPr>
                                  </m:ctrlPr>
                                </m:accPr>
                                <m:e>
                                  <m:r>
                                    <a:rPr lang="it-IT" b="0" i="1" smtClean="0">
                                      <a:latin typeface="Cambria Math"/>
                                    </a:rPr>
                                    <m:t>𝐵</m:t>
                                  </m:r>
                                </m:e>
                              </m:acc>
                              <m:r>
                                <a:rPr lang="it-IT" b="0" i="1" smtClean="0">
                                  <a:latin typeface="Cambria Math"/>
                                </a:rPr>
                                <m:t>)</m:t>
                              </m:r>
                            </m:num>
                            <m:den>
                              <m:r>
                                <a:rPr lang="it-IT" b="0" i="1" smtClean="0">
                                  <a:latin typeface="Cambria Math"/>
                                </a:rPr>
                                <m:t>(</m:t>
                              </m:r>
                              <m:r>
                                <a:rPr lang="it-IT" i="1">
                                  <a:latin typeface="Cambria Math"/>
                                </a:rPr>
                                <m:t>1+</m:t>
                              </m:r>
                              <m:sSup>
                                <m:sSupPr>
                                  <m:ctrlPr>
                                    <a:rPr lang="it-IT" i="1">
                                      <a:latin typeface="Cambria Math"/>
                                    </a:rPr>
                                  </m:ctrlPr>
                                </m:sSupPr>
                                <m:e>
                                  <m:r>
                                    <m:rPr>
                                      <m:sty m:val="p"/>
                                    </m:rPr>
                                    <a:rPr lang="el-GR" i="1">
                                      <a:latin typeface="Cambria Math"/>
                                      <a:ea typeface="Cambria Math"/>
                                    </a:rPr>
                                    <m:t>Ω</m:t>
                                  </m:r>
                                </m:e>
                                <m:sup>
                                  <m:r>
                                    <a:rPr lang="it-IT" i="1">
                                      <a:latin typeface="Cambria Math"/>
                                    </a:rPr>
                                    <m:t>2</m:t>
                                  </m:r>
                                </m:sup>
                              </m:sSup>
                              <m:sSup>
                                <m:sSupPr>
                                  <m:ctrlPr>
                                    <a:rPr lang="it-IT" i="1" smtClean="0">
                                      <a:latin typeface="Cambria Math"/>
                                    </a:rPr>
                                  </m:ctrlPr>
                                </m:sSupPr>
                                <m:e>
                                  <m:r>
                                    <a:rPr lang="it-IT" b="0" i="1" smtClean="0">
                                      <a:latin typeface="Cambria Math"/>
                                    </a:rPr>
                                    <m:t>𝐵</m:t>
                                  </m:r>
                                </m:e>
                                <m:sup>
                                  <m:r>
                                    <a:rPr lang="it-IT" b="0" i="1" smtClean="0">
                                      <a:latin typeface="Cambria Math"/>
                                    </a:rPr>
                                    <m:t>2</m:t>
                                  </m:r>
                                </m:sup>
                              </m:sSup>
                              <m:r>
                                <a:rPr lang="it-IT" b="0" i="1" smtClean="0">
                                  <a:latin typeface="Cambria Math"/>
                                </a:rPr>
                                <m:t>)</m:t>
                              </m:r>
                              <m:sSup>
                                <m:sSupPr>
                                  <m:ctrlPr>
                                    <a:rPr lang="it-IT" b="0" i="1" smtClean="0">
                                      <a:latin typeface="Cambria Math"/>
                                    </a:rPr>
                                  </m:ctrlPr>
                                </m:sSupPr>
                                <m:e>
                                  <m:r>
                                    <a:rPr lang="it-IT" b="0" i="1" smtClean="0">
                                      <a:latin typeface="Cambria Math"/>
                                    </a:rPr>
                                    <m:t>𝑘</m:t>
                                  </m:r>
                                </m:e>
                                <m:sup>
                                  <m:r>
                                    <a:rPr lang="it-IT" b="0" i="1" smtClean="0">
                                      <a:latin typeface="Cambria Math"/>
                                    </a:rPr>
                                    <m:t>2</m:t>
                                  </m:r>
                                </m:sup>
                              </m:sSup>
                            </m:den>
                          </m:f>
                        </m:e>
                      </m:d>
                      <m:sSub>
                        <m:sSubPr>
                          <m:ctrlPr>
                            <a:rPr lang="it-IT" b="0" i="1" smtClean="0">
                              <a:latin typeface="Cambria Math"/>
                            </a:rPr>
                          </m:ctrlPr>
                        </m:sSubPr>
                        <m:e>
                          <m:r>
                            <a:rPr lang="it-IT" b="0" i="1" smtClean="0">
                              <a:latin typeface="Cambria Math"/>
                            </a:rPr>
                            <m:t>𝑝</m:t>
                          </m:r>
                        </m:e>
                        <m:sub>
                          <m:r>
                            <a:rPr lang="it-IT" b="0" i="1" smtClean="0">
                              <a:latin typeface="Cambria Math"/>
                            </a:rPr>
                            <m:t>𝑘</m:t>
                          </m:r>
                          <m:r>
                            <a:rPr lang="it-IT" b="0" i="1" smtClean="0">
                              <a:latin typeface="Cambria Math"/>
                            </a:rPr>
                            <m:t>,</m:t>
                          </m:r>
                          <m:r>
                            <a:rPr lang="it-IT" b="0" i="1" smtClean="0">
                              <a:latin typeface="Cambria Math"/>
                              <a:ea typeface="Cambria Math"/>
                            </a:rPr>
                            <m:t>𝜔</m:t>
                          </m:r>
                        </m:sub>
                      </m:sSub>
                    </m:oMath>
                  </m:oMathPara>
                </a14:m>
                <a:endParaRPr lang="it-IT" dirty="0"/>
              </a:p>
            </p:txBody>
          </p:sp>
        </mc:Choice>
        <mc:Fallback xmlns="">
          <p:sp>
            <p:nvSpPr>
              <p:cNvPr id="9" name="CasellaDiTesto 8"/>
              <p:cNvSpPr txBox="1">
                <a:spLocks noRot="1" noChangeAspect="1" noMove="1" noResize="1" noEditPoints="1" noAdjustHandles="1" noChangeArrowheads="1" noChangeShapeType="1" noTextEdit="1"/>
              </p:cNvSpPr>
              <p:nvPr/>
            </p:nvSpPr>
            <p:spPr>
              <a:xfrm>
                <a:off x="467450" y="5904645"/>
                <a:ext cx="3164777" cy="717312"/>
              </a:xfrm>
              <a:prstGeom prst="rect">
                <a:avLst/>
              </a:prstGeom>
              <a:blipFill rotWithShape="1">
                <a:blip r:embed="rId4"/>
                <a:stretch>
                  <a:fillRect/>
                </a:stretch>
              </a:blipFill>
            </p:spPr>
            <p:txBody>
              <a:bodyPr/>
              <a:lstStyle/>
              <a:p>
                <a:r>
                  <a:rPr lang="it-IT">
                    <a:noFill/>
                  </a:rPr>
                  <a:t> </a:t>
                </a:r>
              </a:p>
            </p:txBody>
          </p:sp>
        </mc:Fallback>
      </mc:AlternateContent>
      <mc:AlternateContent xmlns:mc="http://schemas.openxmlformats.org/markup-compatibility/2006" xmlns:a14="http://schemas.microsoft.com/office/drawing/2010/main">
        <mc:Choice Requires="a14">
          <p:sp>
            <p:nvSpPr>
              <p:cNvPr id="13" name="Titolo 1"/>
              <p:cNvSpPr txBox="1">
                <a:spLocks/>
              </p:cNvSpPr>
              <p:nvPr/>
            </p:nvSpPr>
            <p:spPr>
              <a:xfrm>
                <a:off x="3905898" y="5847131"/>
                <a:ext cx="8022990" cy="832339"/>
              </a:xfrm>
              <a:prstGeom prst="rect">
                <a:avLst/>
              </a:prstGeom>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it-IT" sz="1800" dirty="0">
                    <a:latin typeface="Garamond" panose="02020404030301010803" pitchFamily="18" charset="0"/>
                  </a:rPr>
                  <a:t>w</a:t>
                </a:r>
                <a:r>
                  <a:rPr lang="it-IT" sz="1800" dirty="0" err="1">
                    <a:latin typeface="Garamond" panose="02020404030301010803" pitchFamily="18" charset="0"/>
                  </a:rPr>
                  <a:t>here</a:t>
                </a:r>
                <a:r>
                  <a:rPr lang="it-IT" sz="1800" dirty="0">
                    <a:latin typeface="Garamond" panose="02020404030301010803" pitchFamily="18" charset="0"/>
                  </a:rPr>
                  <a:t> </a:t>
                </a:r>
                <a14:m>
                  <m:oMath xmlns:m="http://schemas.openxmlformats.org/officeDocument/2006/math">
                    <m:r>
                      <m:rPr>
                        <m:sty m:val="p"/>
                      </m:rPr>
                      <a:rPr lang="el-GR" sz="1800" i="1" dirty="0" smtClean="0">
                        <a:latin typeface="Cambria Math"/>
                        <a:ea typeface="Cambria Math"/>
                      </a:rPr>
                      <m:t>Ω</m:t>
                    </m:r>
                    <m:r>
                      <a:rPr lang="it-IT" sz="1800" b="0" i="1" dirty="0" smtClean="0">
                        <a:latin typeface="Cambria Math"/>
                        <a:ea typeface="Cambria Math"/>
                      </a:rPr>
                      <m:t>=</m:t>
                    </m:r>
                    <m:f>
                      <m:fPr>
                        <m:ctrlPr>
                          <a:rPr lang="it-IT" sz="1800" b="0" i="1" dirty="0" smtClean="0">
                            <a:latin typeface="Cambria Math"/>
                            <a:ea typeface="Cambria Math"/>
                          </a:rPr>
                        </m:ctrlPr>
                      </m:fPr>
                      <m:num>
                        <m:r>
                          <a:rPr lang="it-IT" sz="1800" b="0" i="1" dirty="0" smtClean="0">
                            <a:latin typeface="Cambria Math"/>
                            <a:ea typeface="Cambria Math"/>
                          </a:rPr>
                          <m:t>𝑒</m:t>
                        </m:r>
                      </m:num>
                      <m:den>
                        <m:sSub>
                          <m:sSubPr>
                            <m:ctrlPr>
                              <a:rPr lang="it-IT" sz="1800" b="0" i="1" dirty="0" smtClean="0">
                                <a:latin typeface="Cambria Math"/>
                                <a:ea typeface="Cambria Math"/>
                              </a:rPr>
                            </m:ctrlPr>
                          </m:sSubPr>
                          <m:e>
                            <m:r>
                              <a:rPr lang="it-IT" sz="1800" b="0" i="1" dirty="0" smtClean="0">
                                <a:latin typeface="Cambria Math"/>
                                <a:ea typeface="Cambria Math"/>
                              </a:rPr>
                              <m:t>𝑚</m:t>
                            </m:r>
                          </m:e>
                          <m:sub>
                            <m:r>
                              <a:rPr lang="it-IT" sz="1800" b="0" i="1" dirty="0" smtClean="0">
                                <a:latin typeface="Cambria Math"/>
                                <a:ea typeface="Cambria Math"/>
                              </a:rPr>
                              <m:t>𝑖</m:t>
                            </m:r>
                          </m:sub>
                        </m:sSub>
                        <m:r>
                          <a:rPr lang="it-IT" sz="1800" b="0" i="1" dirty="0" smtClean="0">
                            <a:latin typeface="Cambria Math"/>
                            <a:ea typeface="Cambria Math"/>
                          </a:rPr>
                          <m:t>𝜈</m:t>
                        </m:r>
                      </m:den>
                    </m:f>
                    <m:r>
                      <a:rPr lang="it-IT" sz="1800" b="0" i="0" dirty="0" smtClean="0">
                        <a:latin typeface="Cambria Math"/>
                        <a:ea typeface="Cambria Math"/>
                      </a:rPr>
                      <m:t>,</m:t>
                    </m:r>
                  </m:oMath>
                </a14:m>
                <a:r>
                  <a:rPr lang="it-IT" sz="1800" dirty="0">
                    <a:latin typeface="Garamond" panose="02020404030301010803" pitchFamily="18" charset="0"/>
                  </a:rPr>
                  <a:t> </a:t>
                </a:r>
                <a:r>
                  <a:rPr lang="it-IT" sz="1800" i="1" dirty="0" err="1">
                    <a:latin typeface="Garamond" panose="02020404030301010803" pitchFamily="18" charset="0"/>
                  </a:rPr>
                  <a:t>f</a:t>
                </a:r>
                <a:r>
                  <a:rPr lang="it-IT" sz="1800" i="1" baseline="-25000" dirty="0" err="1">
                    <a:latin typeface="Garamond" panose="02020404030301010803" pitchFamily="18" charset="0"/>
                  </a:rPr>
                  <a:t>k</a:t>
                </a:r>
                <a:r>
                  <a:rPr lang="it-IT" sz="1800" i="1" dirty="0">
                    <a:latin typeface="Garamond" panose="02020404030301010803" pitchFamily="18" charset="0"/>
                  </a:rPr>
                  <a:t>(</a:t>
                </a:r>
                <a14:m>
                  <m:oMath xmlns:m="http://schemas.openxmlformats.org/officeDocument/2006/math">
                    <m:acc>
                      <m:accPr>
                        <m:chr m:val="̅"/>
                        <m:ctrlPr>
                          <a:rPr lang="it-IT" sz="1800" i="1">
                            <a:latin typeface="Cambria Math"/>
                          </a:rPr>
                        </m:ctrlPr>
                      </m:accPr>
                      <m:e>
                        <m:r>
                          <a:rPr lang="it-IT" sz="1800" i="1">
                            <a:latin typeface="Cambria Math"/>
                          </a:rPr>
                          <m:t>𝐵</m:t>
                        </m:r>
                      </m:e>
                    </m:acc>
                  </m:oMath>
                </a14:m>
                <a:r>
                  <a:rPr lang="it-IT" sz="1800" i="1" dirty="0">
                    <a:latin typeface="Garamond" panose="02020404030301010803" pitchFamily="18" charset="0"/>
                  </a:rPr>
                  <a:t>) </a:t>
                </a:r>
                <a:r>
                  <a:rPr lang="it-IT" sz="1800" dirty="0" err="1">
                    <a:latin typeface="Garamond" panose="02020404030301010803" pitchFamily="18" charset="0"/>
                  </a:rPr>
                  <a:t>is</a:t>
                </a:r>
                <a:r>
                  <a:rPr lang="it-IT" sz="1800" dirty="0">
                    <a:latin typeface="Garamond" panose="02020404030301010803" pitchFamily="18" charset="0"/>
                  </a:rPr>
                  <a:t> a </a:t>
                </a:r>
                <a:r>
                  <a:rPr lang="it-IT" sz="1800" dirty="0" err="1">
                    <a:latin typeface="Garamond" panose="02020404030301010803" pitchFamily="18" charset="0"/>
                  </a:rPr>
                  <a:t>function</a:t>
                </a:r>
                <a:r>
                  <a:rPr lang="it-IT" sz="1800" dirty="0">
                    <a:latin typeface="Garamond" panose="02020404030301010803" pitchFamily="18" charset="0"/>
                  </a:rPr>
                  <a:t> of the of the </a:t>
                </a:r>
                <a:r>
                  <a:rPr lang="it-IT" sz="1800" dirty="0" err="1">
                    <a:latin typeface="Garamond" panose="02020404030301010803" pitchFamily="18" charset="0"/>
                  </a:rPr>
                  <a:t>geomagnetic</a:t>
                </a:r>
                <a:r>
                  <a:rPr lang="it-IT" sz="1800" dirty="0">
                    <a:latin typeface="Garamond" panose="02020404030301010803" pitchFamily="18" charset="0"/>
                  </a:rPr>
                  <a:t> </a:t>
                </a:r>
                <a:r>
                  <a:rPr lang="it-IT" sz="1800" dirty="0" err="1">
                    <a:latin typeface="Garamond" panose="02020404030301010803" pitchFamily="18" charset="0"/>
                  </a:rPr>
                  <a:t>field</a:t>
                </a:r>
                <a:r>
                  <a:rPr lang="it-IT" sz="1800" dirty="0">
                    <a:latin typeface="Garamond" panose="02020404030301010803" pitchFamily="18" charset="0"/>
                  </a:rPr>
                  <a:t> and of the </a:t>
                </a:r>
                <a:r>
                  <a:rPr lang="it-IT" sz="1800" dirty="0" err="1">
                    <a:latin typeface="Garamond" panose="02020404030301010803" pitchFamily="18" charset="0"/>
                  </a:rPr>
                  <a:t>wavevector</a:t>
                </a:r>
                <a:r>
                  <a:rPr lang="it-IT" sz="1800" dirty="0">
                    <a:latin typeface="Garamond" panose="02020404030301010803" pitchFamily="18" charset="0"/>
                  </a:rPr>
                  <a:t> and </a:t>
                </a:r>
                <a:r>
                  <a:rPr lang="it-IT" sz="1800" i="1" dirty="0">
                    <a:latin typeface="Garamond" panose="02020404030301010803" pitchFamily="18" charset="0"/>
                  </a:rPr>
                  <a:t>p </a:t>
                </a:r>
                <a:r>
                  <a:rPr lang="it-IT" sz="1800" dirty="0">
                    <a:latin typeface="Garamond" panose="02020404030301010803" pitchFamily="18" charset="0"/>
                  </a:rPr>
                  <a:t> </a:t>
                </a:r>
                <a:r>
                  <a:rPr lang="it-IT" sz="1800" dirty="0" err="1">
                    <a:latin typeface="Garamond" panose="02020404030301010803" pitchFamily="18" charset="0"/>
                  </a:rPr>
                  <a:t>is</a:t>
                </a:r>
                <a:r>
                  <a:rPr lang="it-IT" sz="1800" dirty="0">
                    <a:latin typeface="Garamond" panose="02020404030301010803" pitchFamily="18" charset="0"/>
                  </a:rPr>
                  <a:t> the AGW pressure.</a:t>
                </a:r>
              </a:p>
            </p:txBody>
          </p:sp>
        </mc:Choice>
        <mc:Fallback xmlns="">
          <p:sp>
            <p:nvSpPr>
              <p:cNvPr id="13" name="Titolo 1"/>
              <p:cNvSpPr txBox="1">
                <a:spLocks noRot="1" noChangeAspect="1" noMove="1" noResize="1" noEditPoints="1" noAdjustHandles="1" noChangeArrowheads="1" noChangeShapeType="1" noTextEdit="1"/>
              </p:cNvSpPr>
              <p:nvPr/>
            </p:nvSpPr>
            <p:spPr>
              <a:xfrm>
                <a:off x="3905898" y="5847131"/>
                <a:ext cx="8022990" cy="832339"/>
              </a:xfrm>
              <a:prstGeom prst="rect">
                <a:avLst/>
              </a:prstGeom>
              <a:blipFill rotWithShape="1">
                <a:blip r:embed="rId5"/>
                <a:stretch>
                  <a:fillRect l="-684" b="-4380"/>
                </a:stretch>
              </a:blipFill>
            </p:spPr>
            <p:txBody>
              <a:bodyPr/>
              <a:lstStyle/>
              <a:p>
                <a:r>
                  <a:rPr lang="it-IT">
                    <a:noFill/>
                  </a:rPr>
                  <a:t> </a:t>
                </a:r>
              </a:p>
            </p:txBody>
          </p:sp>
        </mc:Fallback>
      </mc:AlternateContent>
      <p:sp>
        <p:nvSpPr>
          <p:cNvPr id="14" name="Titolo 1"/>
          <p:cNvSpPr txBox="1">
            <a:spLocks/>
          </p:cNvSpPr>
          <p:nvPr/>
        </p:nvSpPr>
        <p:spPr>
          <a:xfrm>
            <a:off x="243135" y="-176410"/>
            <a:ext cx="11824484"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it-IT" b="1" dirty="0">
                <a:latin typeface="Garamond" panose="02020404030301010803" pitchFamily="18" charset="0"/>
              </a:rPr>
              <a:t>The LAIC model – STEP 2 – Plasma </a:t>
            </a:r>
            <a:r>
              <a:rPr lang="it-IT" b="1" dirty="0" err="1">
                <a:latin typeface="Garamond" panose="02020404030301010803" pitchFamily="18" charset="0"/>
              </a:rPr>
              <a:t>Waves</a:t>
            </a:r>
            <a:r>
              <a:rPr lang="it-IT" b="1" dirty="0">
                <a:latin typeface="Garamond" panose="02020404030301010803" pitchFamily="18" charset="0"/>
              </a:rPr>
              <a:t> TID</a:t>
            </a:r>
          </a:p>
        </p:txBody>
      </p:sp>
    </p:spTree>
    <p:extLst>
      <p:ext uri="{BB962C8B-B14F-4D97-AF65-F5344CB8AC3E}">
        <p14:creationId xmlns:p14="http://schemas.microsoft.com/office/powerpoint/2010/main" val="831104156"/>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6">
                                            <p:txEl>
                                              <p:pRg st="0" end="0"/>
                                            </p:txEl>
                                          </p:spTgt>
                                        </p:tgtEl>
                                        <p:attrNameLst>
                                          <p:attrName>style.visibility</p:attrName>
                                        </p:attrNameLst>
                                      </p:cBhvr>
                                      <p:to>
                                        <p:strVal val="visible"/>
                                      </p:to>
                                    </p:set>
                                    <p:anim calcmode="lin" valueType="num">
                                      <p:cBhvr additive="base">
                                        <p:cTn id="7" dur="500" fill="hold"/>
                                        <p:tgtEl>
                                          <p:spTgt spid="16">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6">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16">
                                            <p:txEl>
                                              <p:pRg st="1" end="1"/>
                                            </p:txEl>
                                          </p:spTgt>
                                        </p:tgtEl>
                                        <p:attrNameLst>
                                          <p:attrName>style.visibility</p:attrName>
                                        </p:attrNameLst>
                                      </p:cBhvr>
                                      <p:to>
                                        <p:strVal val="visible"/>
                                      </p:to>
                                    </p:set>
                                    <p:anim calcmode="lin" valueType="num">
                                      <p:cBhvr additive="base">
                                        <p:cTn id="11" dur="500" fill="hold"/>
                                        <p:tgtEl>
                                          <p:spTgt spid="16">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16">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18"/>
                                        </p:tgtEl>
                                        <p:attrNameLst>
                                          <p:attrName>style.visibility</p:attrName>
                                        </p:attrNameLst>
                                      </p:cBhvr>
                                      <p:to>
                                        <p:strVal val="visible"/>
                                      </p:to>
                                    </p:set>
                                    <p:anim calcmode="lin" valueType="num">
                                      <p:cBhvr additive="base">
                                        <p:cTn id="17" dur="500" fill="hold"/>
                                        <p:tgtEl>
                                          <p:spTgt spid="18"/>
                                        </p:tgtEl>
                                        <p:attrNameLst>
                                          <p:attrName>ppt_x</p:attrName>
                                        </p:attrNameLst>
                                      </p:cBhvr>
                                      <p:tavLst>
                                        <p:tav tm="0">
                                          <p:val>
                                            <p:strVal val="#ppt_x"/>
                                          </p:val>
                                        </p:tav>
                                        <p:tav tm="100000">
                                          <p:val>
                                            <p:strVal val="#ppt_x"/>
                                          </p:val>
                                        </p:tav>
                                      </p:tavLst>
                                    </p:anim>
                                    <p:anim calcmode="lin" valueType="num">
                                      <p:cBhvr additive="base">
                                        <p:cTn id="18" dur="500" fill="hold"/>
                                        <p:tgtEl>
                                          <p:spTgt spid="18"/>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19"/>
                                        </p:tgtEl>
                                        <p:attrNameLst>
                                          <p:attrName>style.visibility</p:attrName>
                                        </p:attrNameLst>
                                      </p:cBhvr>
                                      <p:to>
                                        <p:strVal val="visible"/>
                                      </p:to>
                                    </p:set>
                                    <p:anim calcmode="lin" valueType="num">
                                      <p:cBhvr additive="base">
                                        <p:cTn id="21" dur="500" fill="hold"/>
                                        <p:tgtEl>
                                          <p:spTgt spid="19"/>
                                        </p:tgtEl>
                                        <p:attrNameLst>
                                          <p:attrName>ppt_x</p:attrName>
                                        </p:attrNameLst>
                                      </p:cBhvr>
                                      <p:tavLst>
                                        <p:tav tm="0">
                                          <p:val>
                                            <p:strVal val="#ppt_x"/>
                                          </p:val>
                                        </p:tav>
                                        <p:tav tm="100000">
                                          <p:val>
                                            <p:strVal val="#ppt_x"/>
                                          </p:val>
                                        </p:tav>
                                      </p:tavLst>
                                    </p:anim>
                                    <p:anim calcmode="lin" valueType="num">
                                      <p:cBhvr additive="base">
                                        <p:cTn id="22"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grpId="0" nodeType="click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additive="base">
                                        <p:cTn id="27" dur="500" fill="hold"/>
                                        <p:tgtEl>
                                          <p:spTgt spid="7"/>
                                        </p:tgtEl>
                                        <p:attrNameLst>
                                          <p:attrName>ppt_x</p:attrName>
                                        </p:attrNameLst>
                                      </p:cBhvr>
                                      <p:tavLst>
                                        <p:tav tm="0">
                                          <p:val>
                                            <p:strVal val="#ppt_x"/>
                                          </p:val>
                                        </p:tav>
                                        <p:tav tm="100000">
                                          <p:val>
                                            <p:strVal val="#ppt_x"/>
                                          </p:val>
                                        </p:tav>
                                      </p:tavLst>
                                    </p:anim>
                                    <p:anim calcmode="lin" valueType="num">
                                      <p:cBhvr additive="base">
                                        <p:cTn id="2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 presetClass="entr" presetSubtype="4" fill="hold" grpId="0" nodeType="clickEffect">
                                  <p:stCondLst>
                                    <p:cond delay="0"/>
                                  </p:stCondLst>
                                  <p:childTnLst>
                                    <p:set>
                                      <p:cBhvr>
                                        <p:cTn id="32" dur="1" fill="hold">
                                          <p:stCondLst>
                                            <p:cond delay="0"/>
                                          </p:stCondLst>
                                        </p:cTn>
                                        <p:tgtEl>
                                          <p:spTgt spid="9"/>
                                        </p:tgtEl>
                                        <p:attrNameLst>
                                          <p:attrName>style.visibility</p:attrName>
                                        </p:attrNameLst>
                                      </p:cBhvr>
                                      <p:to>
                                        <p:strVal val="visible"/>
                                      </p:to>
                                    </p:set>
                                    <p:anim calcmode="lin" valueType="num">
                                      <p:cBhvr additive="base">
                                        <p:cTn id="33" dur="500" fill="hold"/>
                                        <p:tgtEl>
                                          <p:spTgt spid="9"/>
                                        </p:tgtEl>
                                        <p:attrNameLst>
                                          <p:attrName>ppt_x</p:attrName>
                                        </p:attrNameLst>
                                      </p:cBhvr>
                                      <p:tavLst>
                                        <p:tav tm="0">
                                          <p:val>
                                            <p:strVal val="#ppt_x"/>
                                          </p:val>
                                        </p:tav>
                                        <p:tav tm="100000">
                                          <p:val>
                                            <p:strVal val="#ppt_x"/>
                                          </p:val>
                                        </p:tav>
                                      </p:tavLst>
                                    </p:anim>
                                    <p:anim calcmode="lin" valueType="num">
                                      <p:cBhvr additive="base">
                                        <p:cTn id="34" dur="500" fill="hold"/>
                                        <p:tgtEl>
                                          <p:spTgt spid="9"/>
                                        </p:tgtEl>
                                        <p:attrNameLst>
                                          <p:attrName>ppt_y</p:attrName>
                                        </p:attrNameLst>
                                      </p:cBhvr>
                                      <p:tavLst>
                                        <p:tav tm="0">
                                          <p:val>
                                            <p:strVal val="1+#ppt_h/2"/>
                                          </p:val>
                                        </p:tav>
                                        <p:tav tm="100000">
                                          <p:val>
                                            <p:strVal val="#ppt_y"/>
                                          </p:val>
                                        </p:tav>
                                      </p:tavLst>
                                    </p:anim>
                                  </p:childTnLst>
                                </p:cTn>
                              </p:par>
                              <p:par>
                                <p:cTn id="35" presetID="2" presetClass="entr" presetSubtype="4" fill="hold" grpId="0" nodeType="withEffect">
                                  <p:stCondLst>
                                    <p:cond delay="0"/>
                                  </p:stCondLst>
                                  <p:childTnLst>
                                    <p:set>
                                      <p:cBhvr>
                                        <p:cTn id="36" dur="1" fill="hold">
                                          <p:stCondLst>
                                            <p:cond delay="0"/>
                                          </p:stCondLst>
                                        </p:cTn>
                                        <p:tgtEl>
                                          <p:spTgt spid="13"/>
                                        </p:tgtEl>
                                        <p:attrNameLst>
                                          <p:attrName>style.visibility</p:attrName>
                                        </p:attrNameLst>
                                      </p:cBhvr>
                                      <p:to>
                                        <p:strVal val="visible"/>
                                      </p:to>
                                    </p:set>
                                    <p:anim calcmode="lin" valueType="num">
                                      <p:cBhvr additive="base">
                                        <p:cTn id="37" dur="500" fill="hold"/>
                                        <p:tgtEl>
                                          <p:spTgt spid="13"/>
                                        </p:tgtEl>
                                        <p:attrNameLst>
                                          <p:attrName>ppt_x</p:attrName>
                                        </p:attrNameLst>
                                      </p:cBhvr>
                                      <p:tavLst>
                                        <p:tav tm="0">
                                          <p:val>
                                            <p:strVal val="#ppt_x"/>
                                          </p:val>
                                        </p:tav>
                                        <p:tav tm="100000">
                                          <p:val>
                                            <p:strVal val="#ppt_x"/>
                                          </p:val>
                                        </p:tav>
                                      </p:tavLst>
                                    </p:anim>
                                    <p:anim calcmode="lin" valueType="num">
                                      <p:cBhvr additive="base">
                                        <p:cTn id="38"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19" grpId="0"/>
      <p:bldP spid="7" grpId="0" animBg="1"/>
      <p:bldP spid="9" grpId="0"/>
      <p:bldP spid="13"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olo 2"/>
          <p:cNvSpPr>
            <a:spLocks noGrp="1"/>
          </p:cNvSpPr>
          <p:nvPr>
            <p:ph type="title"/>
          </p:nvPr>
        </p:nvSpPr>
        <p:spPr>
          <a:xfrm>
            <a:off x="342261" y="2505537"/>
            <a:ext cx="5409774" cy="1325563"/>
          </a:xfrm>
        </p:spPr>
        <p:txBody>
          <a:bodyPr>
            <a:normAutofit fontScale="90000"/>
          </a:bodyPr>
          <a:lstStyle/>
          <a:p>
            <a:pPr algn="ctr"/>
            <a:r>
              <a:rPr lang="it-IT" b="1" dirty="0" err="1">
                <a:solidFill>
                  <a:srgbClr val="FF0000"/>
                </a:solidFill>
                <a:effectLst>
                  <a:outerShdw blurRad="38100" dist="38100" dir="2700000" algn="tl">
                    <a:srgbClr val="000000">
                      <a:alpha val="43137"/>
                    </a:srgbClr>
                  </a:outerShdw>
                </a:effectLst>
                <a:latin typeface="Garamond" panose="02020404030301010803" pitchFamily="18" charset="0"/>
              </a:rPr>
              <a:t>Example</a:t>
            </a:r>
            <a:r>
              <a:rPr lang="it-IT" b="1" dirty="0">
                <a:solidFill>
                  <a:srgbClr val="FF0000"/>
                </a:solidFill>
                <a:effectLst>
                  <a:outerShdw blurRad="38100" dist="38100" dir="2700000" algn="tl">
                    <a:srgbClr val="000000">
                      <a:alpha val="43137"/>
                    </a:srgbClr>
                  </a:outerShdw>
                </a:effectLst>
                <a:latin typeface="Garamond" panose="02020404030301010803" pitchFamily="18" charset="0"/>
              </a:rPr>
              <a:t> of Plasma </a:t>
            </a:r>
            <a:r>
              <a:rPr lang="it-IT" b="1" dirty="0" err="1">
                <a:solidFill>
                  <a:srgbClr val="FF0000"/>
                </a:solidFill>
                <a:effectLst>
                  <a:outerShdw blurRad="38100" dist="38100" dir="2700000" algn="tl">
                    <a:srgbClr val="000000">
                      <a:alpha val="43137"/>
                    </a:srgbClr>
                  </a:outerShdw>
                </a:effectLst>
                <a:latin typeface="Garamond" panose="02020404030301010803" pitchFamily="18" charset="0"/>
              </a:rPr>
              <a:t>wave</a:t>
            </a:r>
            <a:r>
              <a:rPr lang="it-IT" b="1" dirty="0">
                <a:solidFill>
                  <a:srgbClr val="FF0000"/>
                </a:solidFill>
                <a:effectLst>
                  <a:outerShdw blurRad="38100" dist="38100" dir="2700000" algn="tl">
                    <a:srgbClr val="000000">
                      <a:alpha val="43137"/>
                    </a:srgbClr>
                  </a:outerShdw>
                </a:effectLst>
                <a:latin typeface="Garamond" panose="02020404030301010803" pitchFamily="18" charset="0"/>
              </a:rPr>
              <a:t> </a:t>
            </a:r>
            <a:r>
              <a:rPr lang="it-IT" b="1" dirty="0" err="1">
                <a:solidFill>
                  <a:srgbClr val="FF0000"/>
                </a:solidFill>
                <a:effectLst>
                  <a:outerShdw blurRad="38100" dist="38100" dir="2700000" algn="tl">
                    <a:srgbClr val="000000">
                      <a:alpha val="43137"/>
                    </a:srgbClr>
                  </a:outerShdw>
                </a:effectLst>
                <a:latin typeface="Garamond" panose="02020404030301010803" pitchFamily="18" charset="0"/>
              </a:rPr>
              <a:t>induced</a:t>
            </a:r>
            <a:r>
              <a:rPr lang="it-IT" b="1" dirty="0">
                <a:solidFill>
                  <a:srgbClr val="FF0000"/>
                </a:solidFill>
                <a:effectLst>
                  <a:outerShdw blurRad="38100" dist="38100" dir="2700000" algn="tl">
                    <a:srgbClr val="000000">
                      <a:alpha val="43137"/>
                    </a:srgbClr>
                  </a:outerShdw>
                </a:effectLst>
                <a:latin typeface="Garamond" panose="02020404030301010803" pitchFamily="18" charset="0"/>
              </a:rPr>
              <a:t> by AGW</a:t>
            </a:r>
          </a:p>
        </p:txBody>
      </p:sp>
      <p:grpSp>
        <p:nvGrpSpPr>
          <p:cNvPr id="4" name="Gruppo 3"/>
          <p:cNvGrpSpPr/>
          <p:nvPr/>
        </p:nvGrpSpPr>
        <p:grpSpPr>
          <a:xfrm>
            <a:off x="6487640" y="127710"/>
            <a:ext cx="5185007" cy="6360538"/>
            <a:chOff x="6487640" y="127710"/>
            <a:chExt cx="5185007" cy="6360538"/>
          </a:xfrm>
        </p:grpSpPr>
        <p:pic>
          <p:nvPicPr>
            <p:cNvPr id="102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8240" t="3363"/>
            <a:stretch/>
          </p:blipFill>
          <p:spPr bwMode="auto">
            <a:xfrm>
              <a:off x="6487640" y="127710"/>
              <a:ext cx="5185007" cy="63605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Rettangolo 1"/>
            <p:cNvSpPr/>
            <p:nvPr/>
          </p:nvSpPr>
          <p:spPr>
            <a:xfrm>
              <a:off x="8352201" y="173685"/>
              <a:ext cx="1200469" cy="37802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grpSp>
    </p:spTree>
    <p:extLst>
      <p:ext uri="{BB962C8B-B14F-4D97-AF65-F5344CB8AC3E}">
        <p14:creationId xmlns:p14="http://schemas.microsoft.com/office/powerpoint/2010/main" val="3809594704"/>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2686100" y="37160"/>
            <a:ext cx="6210251" cy="1077266"/>
          </a:xfrm>
        </p:spPr>
        <p:txBody>
          <a:bodyPr>
            <a:normAutofit fontScale="90000"/>
          </a:bodyPr>
          <a:lstStyle/>
          <a:p>
            <a:r>
              <a:rPr lang="it-IT" b="1" dirty="0">
                <a:latin typeface="Garamond" panose="02020404030301010803" pitchFamily="18" charset="0"/>
              </a:rPr>
              <a:t>The LAIC model – STEP 3</a:t>
            </a:r>
          </a:p>
        </p:txBody>
      </p:sp>
      <p:sp>
        <p:nvSpPr>
          <p:cNvPr id="3" name="Segnaposto contenuto 2"/>
          <p:cNvSpPr>
            <a:spLocks noGrp="1"/>
          </p:cNvSpPr>
          <p:nvPr>
            <p:ph idx="1"/>
          </p:nvPr>
        </p:nvSpPr>
        <p:spPr>
          <a:xfrm>
            <a:off x="6871737" y="1045740"/>
            <a:ext cx="4572440" cy="4351338"/>
          </a:xfrm>
        </p:spPr>
        <p:txBody>
          <a:bodyPr>
            <a:normAutofit fontScale="92500"/>
          </a:bodyPr>
          <a:lstStyle/>
          <a:p>
            <a:pPr marL="0" indent="0">
              <a:buNone/>
            </a:pPr>
            <a:r>
              <a:rPr lang="it-IT" b="1" dirty="0">
                <a:solidFill>
                  <a:srgbClr val="FF0000"/>
                </a:solidFill>
                <a:effectLst>
                  <a:outerShdw blurRad="38100" dist="38100" dir="2700000" algn="tl">
                    <a:srgbClr val="000000">
                      <a:alpha val="43137"/>
                    </a:srgbClr>
                  </a:outerShdw>
                </a:effectLst>
                <a:latin typeface="Garamond" panose="02020404030301010803" pitchFamily="18" charset="0"/>
              </a:rPr>
              <a:t>STEP 3.</a:t>
            </a:r>
          </a:p>
          <a:p>
            <a:r>
              <a:rPr lang="it-IT" dirty="0" err="1">
                <a:latin typeface="Garamond" panose="02020404030301010803" pitchFamily="18" charset="0"/>
              </a:rPr>
              <a:t>We</a:t>
            </a:r>
            <a:r>
              <a:rPr lang="it-IT" dirty="0">
                <a:latin typeface="Garamond" panose="02020404030301010803" pitchFamily="18" charset="0"/>
              </a:rPr>
              <a:t> </a:t>
            </a:r>
            <a:r>
              <a:rPr lang="it-IT" dirty="0" err="1">
                <a:latin typeface="Garamond" panose="02020404030301010803" pitchFamily="18" charset="0"/>
              </a:rPr>
              <a:t>started</a:t>
            </a:r>
            <a:r>
              <a:rPr lang="it-IT" dirty="0">
                <a:latin typeface="Garamond" panose="02020404030301010803" pitchFamily="18" charset="0"/>
              </a:rPr>
              <a:t> from MHD </a:t>
            </a:r>
            <a:r>
              <a:rPr lang="it-IT" dirty="0" err="1">
                <a:latin typeface="Garamond" panose="02020404030301010803" pitchFamily="18" charset="0"/>
              </a:rPr>
              <a:t>equations</a:t>
            </a:r>
            <a:r>
              <a:rPr lang="it-IT" dirty="0">
                <a:latin typeface="Garamond" panose="02020404030301010803" pitchFamily="18" charset="0"/>
              </a:rPr>
              <a:t> </a:t>
            </a:r>
            <a:r>
              <a:rPr lang="it-IT" dirty="0" err="1">
                <a:latin typeface="Garamond" panose="02020404030301010803" pitchFamily="18" charset="0"/>
              </a:rPr>
              <a:t>related</a:t>
            </a:r>
            <a:r>
              <a:rPr lang="it-IT" dirty="0">
                <a:latin typeface="Garamond" panose="02020404030301010803" pitchFamily="18" charset="0"/>
              </a:rPr>
              <a:t> to </a:t>
            </a:r>
            <a:r>
              <a:rPr lang="it-IT" dirty="0" err="1">
                <a:latin typeface="Garamond" panose="02020404030301010803" pitchFamily="18" charset="0"/>
              </a:rPr>
              <a:t>stationary</a:t>
            </a:r>
            <a:r>
              <a:rPr lang="it-IT" dirty="0">
                <a:latin typeface="Garamond" panose="02020404030301010803" pitchFamily="18" charset="0"/>
              </a:rPr>
              <a:t> EM </a:t>
            </a:r>
            <a:r>
              <a:rPr lang="it-IT" dirty="0" err="1">
                <a:latin typeface="Garamond" panose="02020404030301010803" pitchFamily="18" charset="0"/>
              </a:rPr>
              <a:t>wave</a:t>
            </a:r>
            <a:r>
              <a:rPr lang="it-IT" dirty="0">
                <a:latin typeface="Garamond" panose="02020404030301010803" pitchFamily="18" charset="0"/>
              </a:rPr>
              <a:t> (FLR </a:t>
            </a:r>
            <a:r>
              <a:rPr lang="it-IT" dirty="0" err="1">
                <a:latin typeface="Garamond" panose="02020404030301010803" pitchFamily="18" charset="0"/>
              </a:rPr>
              <a:t>theory</a:t>
            </a:r>
            <a:r>
              <a:rPr lang="it-IT" dirty="0">
                <a:latin typeface="Garamond" panose="02020404030301010803" pitchFamily="18" charset="0"/>
              </a:rPr>
              <a:t> – Singer [1989]) to </a:t>
            </a:r>
            <a:r>
              <a:rPr lang="it-IT" dirty="0" err="1">
                <a:latin typeface="Garamond" panose="02020404030301010803" pitchFamily="18" charset="0"/>
              </a:rPr>
              <a:t>obtain</a:t>
            </a:r>
            <a:r>
              <a:rPr lang="it-IT" dirty="0">
                <a:latin typeface="Garamond" panose="02020404030301010803" pitchFamily="18" charset="0"/>
              </a:rPr>
              <a:t> the </a:t>
            </a:r>
            <a:r>
              <a:rPr lang="it-IT" dirty="0" err="1">
                <a:latin typeface="Garamond" panose="02020404030301010803" pitchFamily="18" charset="0"/>
              </a:rPr>
              <a:t>equation</a:t>
            </a:r>
            <a:r>
              <a:rPr lang="it-IT" dirty="0">
                <a:latin typeface="Garamond" panose="02020404030301010803" pitchFamily="18" charset="0"/>
              </a:rPr>
              <a:t> </a:t>
            </a:r>
            <a:r>
              <a:rPr lang="it-IT" dirty="0" err="1">
                <a:latin typeface="Garamond" panose="02020404030301010803" pitchFamily="18" charset="0"/>
              </a:rPr>
              <a:t>ruling</a:t>
            </a:r>
            <a:r>
              <a:rPr lang="it-IT" dirty="0">
                <a:latin typeface="Garamond" panose="02020404030301010803" pitchFamily="18" charset="0"/>
              </a:rPr>
              <a:t> the magnetospheric </a:t>
            </a:r>
            <a:r>
              <a:rPr lang="it-IT" dirty="0" err="1">
                <a:latin typeface="Garamond" panose="02020404030301010803" pitchFamily="18" charset="0"/>
              </a:rPr>
              <a:t>field</a:t>
            </a:r>
            <a:r>
              <a:rPr lang="it-IT" dirty="0">
                <a:latin typeface="Garamond" panose="02020404030301010803" pitchFamily="18" charset="0"/>
              </a:rPr>
              <a:t> line </a:t>
            </a:r>
            <a:r>
              <a:rPr lang="it-IT" dirty="0" err="1">
                <a:latin typeface="Garamond" panose="02020404030301010803" pitchFamily="18" charset="0"/>
              </a:rPr>
              <a:t>eigen-frequency</a:t>
            </a:r>
            <a:r>
              <a:rPr lang="it-IT" dirty="0">
                <a:latin typeface="Garamond" panose="02020404030301010803" pitchFamily="18" charset="0"/>
              </a:rPr>
              <a:t>. </a:t>
            </a:r>
          </a:p>
          <a:p>
            <a:r>
              <a:rPr lang="it-IT" dirty="0" err="1">
                <a:latin typeface="Garamond" panose="02020404030301010803" pitchFamily="18" charset="0"/>
              </a:rPr>
              <a:t>It</a:t>
            </a:r>
            <a:r>
              <a:rPr lang="it-IT" dirty="0">
                <a:latin typeface="Garamond" panose="02020404030301010803" pitchFamily="18" charset="0"/>
              </a:rPr>
              <a:t> </a:t>
            </a:r>
            <a:r>
              <a:rPr lang="it-IT" dirty="0" err="1">
                <a:latin typeface="Garamond" panose="02020404030301010803" pitchFamily="18" charset="0"/>
              </a:rPr>
              <a:t>is</a:t>
            </a:r>
            <a:r>
              <a:rPr lang="it-IT" dirty="0">
                <a:latin typeface="Garamond" panose="02020404030301010803" pitchFamily="18" charset="0"/>
              </a:rPr>
              <a:t> </a:t>
            </a:r>
            <a:r>
              <a:rPr lang="it-IT" dirty="0" err="1">
                <a:latin typeface="Garamond" panose="02020404030301010803" pitchFamily="18" charset="0"/>
              </a:rPr>
              <a:t>needed</a:t>
            </a:r>
            <a:r>
              <a:rPr lang="it-IT" dirty="0">
                <a:latin typeface="Garamond" panose="02020404030301010803" pitchFamily="18" charset="0"/>
              </a:rPr>
              <a:t> to </a:t>
            </a:r>
            <a:r>
              <a:rPr lang="it-IT" dirty="0" err="1">
                <a:latin typeface="Garamond" panose="02020404030301010803" pitchFamily="18" charset="0"/>
              </a:rPr>
              <a:t>evaluate</a:t>
            </a:r>
            <a:r>
              <a:rPr lang="it-IT" dirty="0">
                <a:latin typeface="Garamond" panose="02020404030301010803" pitchFamily="18" charset="0"/>
              </a:rPr>
              <a:t> the </a:t>
            </a:r>
            <a:r>
              <a:rPr lang="it-IT" dirty="0" err="1">
                <a:latin typeface="Garamond" panose="02020404030301010803" pitchFamily="18" charset="0"/>
              </a:rPr>
              <a:t>variation</a:t>
            </a:r>
            <a:r>
              <a:rPr lang="it-IT" dirty="0">
                <a:latin typeface="Garamond" panose="02020404030301010803" pitchFamily="18" charset="0"/>
              </a:rPr>
              <a:t> of the FLR </a:t>
            </a:r>
            <a:r>
              <a:rPr lang="it-IT" dirty="0" err="1">
                <a:latin typeface="Garamond" panose="02020404030301010803" pitchFamily="18" charset="0"/>
              </a:rPr>
              <a:t>eigen-frequency</a:t>
            </a:r>
            <a:r>
              <a:rPr lang="it-IT" dirty="0">
                <a:latin typeface="Garamond" panose="02020404030301010803" pitchFamily="18" charset="0"/>
              </a:rPr>
              <a:t> under an EM </a:t>
            </a:r>
            <a:r>
              <a:rPr lang="it-IT" dirty="0" err="1">
                <a:latin typeface="Garamond" panose="02020404030301010803" pitchFamily="18" charset="0"/>
              </a:rPr>
              <a:t>wave</a:t>
            </a:r>
            <a:r>
              <a:rPr lang="it-IT" dirty="0">
                <a:latin typeface="Garamond" panose="02020404030301010803" pitchFamily="18" charset="0"/>
              </a:rPr>
              <a:t> </a:t>
            </a:r>
            <a:r>
              <a:rPr lang="it-IT" dirty="0" err="1">
                <a:latin typeface="Garamond" panose="02020404030301010803" pitchFamily="18" charset="0"/>
              </a:rPr>
              <a:t>perturbation</a:t>
            </a:r>
            <a:r>
              <a:rPr lang="it-IT" dirty="0">
                <a:latin typeface="Garamond" panose="02020404030301010803" pitchFamily="18" charset="0"/>
              </a:rPr>
              <a:t>.</a:t>
            </a:r>
          </a:p>
        </p:txBody>
      </p:sp>
      <mc:AlternateContent xmlns:mc="http://schemas.openxmlformats.org/markup-compatibility/2006" xmlns:a14="http://schemas.microsoft.com/office/drawing/2010/main">
        <mc:Choice Requires="a14">
          <p:sp>
            <p:nvSpPr>
              <p:cNvPr id="15" name="CasellaDiTesto 14"/>
              <p:cNvSpPr txBox="1"/>
              <p:nvPr/>
            </p:nvSpPr>
            <p:spPr>
              <a:xfrm>
                <a:off x="458335" y="5658032"/>
                <a:ext cx="10152516" cy="1126270"/>
              </a:xfrm>
              <a:prstGeom prst="rect">
                <a:avLst/>
              </a:prstGeom>
              <a:noFill/>
            </p:spPr>
            <p:txBody>
              <a:bodyPr wrap="square" rtlCol="0">
                <a:spAutoFit/>
              </a:bodyPr>
              <a:lstStyle/>
              <a:p>
                <a:pPr marL="36576" indent="0" algn="just">
                  <a:buNone/>
                  <a:defRPr/>
                </a:pPr>
                <a:r>
                  <a:rPr lang="en-GB" dirty="0">
                    <a:latin typeface="Garamond" panose="02020404030301010803" pitchFamily="18" charset="0"/>
                  </a:rPr>
                  <a:t>where</a:t>
                </a:r>
                <a:r>
                  <a:rPr lang="it-IT" dirty="0">
                    <a:latin typeface="Garamond" panose="02020404030301010803" pitchFamily="18" charset="0"/>
                  </a:rPr>
                  <a:t> </a:t>
                </a:r>
                <a14:m>
                  <m:oMath xmlns:m="http://schemas.openxmlformats.org/officeDocument/2006/math">
                    <m:r>
                      <a:rPr lang="en-US">
                        <a:latin typeface="Cambria Math"/>
                      </a:rPr>
                      <m:t>𝜉</m:t>
                    </m:r>
                  </m:oMath>
                </a14:m>
                <a:r>
                  <a:rPr lang="it-IT" dirty="0">
                    <a:latin typeface="Garamond" panose="02020404030301010803" pitchFamily="18" charset="0"/>
                  </a:rPr>
                  <a:t> </a:t>
                </a:r>
                <a:r>
                  <a:rPr lang="en-GB" dirty="0">
                    <a:latin typeface="Garamond" panose="02020404030301010803" pitchFamily="18" charset="0"/>
                  </a:rPr>
                  <a:t>is proportional to the electric field and x is the curvilinear coordinate moving along the field line. </a:t>
                </a:r>
              </a:p>
              <a:p>
                <a:pPr marL="36576" indent="0" algn="just">
                  <a:buNone/>
                  <a:defRPr/>
                </a:pPr>
                <a:r>
                  <a:rPr lang="el-GR" sz="2800" b="1" i="1" dirty="0">
                    <a:solidFill>
                      <a:srgbClr val="C00000"/>
                    </a:solidFill>
                    <a:effectLst>
                      <a:outerShdw blurRad="38100" dist="38100" dir="2700000" algn="tl">
                        <a:srgbClr val="000000">
                          <a:alpha val="43137"/>
                        </a:srgbClr>
                      </a:outerShdw>
                    </a:effectLst>
                    <a:latin typeface="Garamond" panose="02020404030301010803" pitchFamily="18" charset="0"/>
                  </a:rPr>
                  <a:t>ω</a:t>
                </a:r>
                <a:r>
                  <a:rPr lang="en-GB" sz="2800" b="1" i="1" dirty="0">
                    <a:solidFill>
                      <a:srgbClr val="C00000"/>
                    </a:solidFill>
                    <a:effectLst>
                      <a:outerShdw blurRad="38100" dist="38100" dir="2700000" algn="tl">
                        <a:srgbClr val="000000">
                          <a:alpha val="43137"/>
                        </a:srgbClr>
                      </a:outerShdw>
                    </a:effectLst>
                    <a:latin typeface="Garamond" panose="02020404030301010803" pitchFamily="18" charset="0"/>
                  </a:rPr>
                  <a:t>* is proportional to </a:t>
                </a:r>
                <a14:m>
                  <m:oMath xmlns:m="http://schemas.openxmlformats.org/officeDocument/2006/math">
                    <m:r>
                      <a:rPr lang="en-GB" sz="2800" b="1" i="1">
                        <a:solidFill>
                          <a:srgbClr val="C00000"/>
                        </a:solidFill>
                        <a:effectLst>
                          <a:outerShdw blurRad="38100" dist="38100" dir="2700000" algn="tl">
                            <a:srgbClr val="000000">
                              <a:alpha val="43137"/>
                            </a:srgbClr>
                          </a:outerShdw>
                        </a:effectLst>
                        <a:latin typeface="Cambria Math"/>
                        <a:ea typeface="Cambria Math"/>
                      </a:rPr>
                      <m:t>𝝀</m:t>
                    </m:r>
                  </m:oMath>
                </a14:m>
                <a:r>
                  <a:rPr lang="en-GB" sz="2800" b="1" i="1" dirty="0">
                    <a:solidFill>
                      <a:srgbClr val="C00000"/>
                    </a:solidFill>
                    <a:effectLst>
                      <a:outerShdw blurRad="38100" dist="38100" dir="2700000" algn="tl">
                        <a:srgbClr val="000000">
                          <a:alpha val="43137"/>
                        </a:srgbClr>
                      </a:outerShdw>
                    </a:effectLst>
                    <a:latin typeface="Garamond" panose="02020404030301010803" pitchFamily="18" charset="0"/>
                  </a:rPr>
                  <a:t>: </a:t>
                </a:r>
                <a14:m>
                  <m:oMath xmlns:m="http://schemas.openxmlformats.org/officeDocument/2006/math">
                    <m:sSup>
                      <m:sSupPr>
                        <m:ctrlPr>
                          <a:rPr lang="el-GR" sz="2800" b="1" i="1" dirty="0" smtClean="0">
                            <a:solidFill>
                              <a:srgbClr val="C00000"/>
                            </a:solidFill>
                            <a:effectLst>
                              <a:outerShdw blurRad="38100" dist="38100" dir="2700000" algn="tl">
                                <a:srgbClr val="000000">
                                  <a:alpha val="43137"/>
                                </a:srgbClr>
                              </a:outerShdw>
                            </a:effectLst>
                            <a:latin typeface="Cambria Math"/>
                          </a:rPr>
                        </m:ctrlPr>
                      </m:sSupPr>
                      <m:e>
                        <m:r>
                          <a:rPr lang="el-GR" sz="2800" b="1" i="1" dirty="0">
                            <a:solidFill>
                              <a:srgbClr val="C00000"/>
                            </a:solidFill>
                            <a:effectLst>
                              <a:outerShdw blurRad="38100" dist="38100" dir="2700000" algn="tl">
                                <a:srgbClr val="000000">
                                  <a:alpha val="43137"/>
                                </a:srgbClr>
                              </a:outerShdw>
                            </a:effectLst>
                            <a:latin typeface="Cambria Math"/>
                          </a:rPr>
                          <m:t>𝝎</m:t>
                        </m:r>
                      </m:e>
                      <m:sup>
                        <m:r>
                          <a:rPr lang="it-IT" sz="2800" b="1" i="1" dirty="0" smtClean="0">
                            <a:solidFill>
                              <a:srgbClr val="C00000"/>
                            </a:solidFill>
                            <a:effectLst>
                              <a:outerShdw blurRad="38100" dist="38100" dir="2700000" algn="tl">
                                <a:srgbClr val="000000">
                                  <a:alpha val="43137"/>
                                </a:srgbClr>
                              </a:outerShdw>
                            </a:effectLst>
                            <a:latin typeface="Cambria Math"/>
                          </a:rPr>
                          <m:t>∗</m:t>
                        </m:r>
                      </m:sup>
                    </m:sSup>
                    <m:r>
                      <a:rPr lang="en-GB" sz="2800" b="1" i="1" dirty="0" smtClean="0">
                        <a:solidFill>
                          <a:srgbClr val="C00000"/>
                        </a:solidFill>
                        <a:effectLst>
                          <a:outerShdw blurRad="38100" dist="38100" dir="2700000" algn="tl">
                            <a:srgbClr val="000000">
                              <a:alpha val="43137"/>
                            </a:srgbClr>
                          </a:outerShdw>
                        </a:effectLst>
                        <a:latin typeface="Cambria Math"/>
                      </a:rPr>
                      <m:t>=</m:t>
                    </m:r>
                    <m:f>
                      <m:fPr>
                        <m:ctrlPr>
                          <a:rPr lang="en-GB" sz="2800" b="1" i="1" dirty="0" smtClean="0">
                            <a:solidFill>
                              <a:srgbClr val="C00000"/>
                            </a:solidFill>
                            <a:effectLst>
                              <a:outerShdw blurRad="38100" dist="38100" dir="2700000" algn="tl">
                                <a:srgbClr val="000000">
                                  <a:alpha val="43137"/>
                                </a:srgbClr>
                              </a:outerShdw>
                            </a:effectLst>
                            <a:latin typeface="Cambria Math"/>
                          </a:rPr>
                        </m:ctrlPr>
                      </m:fPr>
                      <m:num>
                        <m:sSubSup>
                          <m:sSubSupPr>
                            <m:ctrlPr>
                              <a:rPr lang="en-GB" sz="2800" b="1" i="1" dirty="0" smtClean="0">
                                <a:solidFill>
                                  <a:srgbClr val="C00000"/>
                                </a:solidFill>
                                <a:effectLst>
                                  <a:outerShdw blurRad="38100" dist="38100" dir="2700000" algn="tl">
                                    <a:srgbClr val="000000">
                                      <a:alpha val="43137"/>
                                    </a:srgbClr>
                                  </a:outerShdw>
                                </a:effectLst>
                                <a:latin typeface="Cambria Math"/>
                              </a:rPr>
                            </m:ctrlPr>
                          </m:sSubSupPr>
                          <m:e>
                            <m:r>
                              <a:rPr lang="it-IT" sz="2800" b="1" i="1" dirty="0" smtClean="0">
                                <a:solidFill>
                                  <a:srgbClr val="C00000"/>
                                </a:solidFill>
                                <a:effectLst>
                                  <a:outerShdw blurRad="38100" dist="38100" dir="2700000" algn="tl">
                                    <a:srgbClr val="000000">
                                      <a:alpha val="43137"/>
                                    </a:srgbClr>
                                  </a:outerShdw>
                                </a:effectLst>
                                <a:latin typeface="Cambria Math"/>
                              </a:rPr>
                              <m:t>𝑩</m:t>
                            </m:r>
                          </m:e>
                          <m:sub>
                            <m:r>
                              <a:rPr lang="it-IT" sz="2800" b="1" i="1" dirty="0" smtClean="0">
                                <a:solidFill>
                                  <a:srgbClr val="C00000"/>
                                </a:solidFill>
                                <a:effectLst>
                                  <a:outerShdw blurRad="38100" dist="38100" dir="2700000" algn="tl">
                                    <a:srgbClr val="000000">
                                      <a:alpha val="43137"/>
                                    </a:srgbClr>
                                  </a:outerShdw>
                                </a:effectLst>
                                <a:latin typeface="Cambria Math"/>
                              </a:rPr>
                              <m:t>𝟎</m:t>
                            </m:r>
                          </m:sub>
                          <m:sup>
                            <m:r>
                              <a:rPr lang="it-IT" sz="2800" b="1" i="1" dirty="0" smtClean="0">
                                <a:solidFill>
                                  <a:srgbClr val="C00000"/>
                                </a:solidFill>
                                <a:effectLst>
                                  <a:outerShdw blurRad="38100" dist="38100" dir="2700000" algn="tl">
                                    <a:srgbClr val="000000">
                                      <a:alpha val="43137"/>
                                    </a:srgbClr>
                                  </a:outerShdw>
                                </a:effectLst>
                                <a:latin typeface="Cambria Math"/>
                              </a:rPr>
                              <m:t>𝟐</m:t>
                            </m:r>
                          </m:sup>
                        </m:sSubSup>
                      </m:num>
                      <m:den>
                        <m:sSub>
                          <m:sSubPr>
                            <m:ctrlPr>
                              <a:rPr lang="en-GB" sz="2800" b="1" i="1" dirty="0" smtClean="0">
                                <a:solidFill>
                                  <a:srgbClr val="C00000"/>
                                </a:solidFill>
                                <a:effectLst>
                                  <a:outerShdw blurRad="38100" dist="38100" dir="2700000" algn="tl">
                                    <a:srgbClr val="000000">
                                      <a:alpha val="43137"/>
                                    </a:srgbClr>
                                  </a:outerShdw>
                                </a:effectLst>
                                <a:latin typeface="Cambria Math"/>
                              </a:rPr>
                            </m:ctrlPr>
                          </m:sSubPr>
                          <m:e>
                            <m:r>
                              <a:rPr lang="en-GB" sz="2800" b="1" i="1" dirty="0">
                                <a:solidFill>
                                  <a:srgbClr val="C00000"/>
                                </a:solidFill>
                                <a:effectLst>
                                  <a:outerShdw blurRad="38100" dist="38100" dir="2700000" algn="tl">
                                    <a:srgbClr val="000000">
                                      <a:alpha val="43137"/>
                                    </a:srgbClr>
                                  </a:outerShdw>
                                </a:effectLst>
                                <a:latin typeface="Cambria Math"/>
                                <a:ea typeface="Cambria Math"/>
                              </a:rPr>
                              <m:t>𝝁</m:t>
                            </m:r>
                          </m:e>
                          <m:sub>
                            <m:r>
                              <a:rPr lang="it-IT" sz="2800" b="1" i="1" dirty="0" smtClean="0">
                                <a:solidFill>
                                  <a:srgbClr val="C00000"/>
                                </a:solidFill>
                                <a:effectLst>
                                  <a:outerShdw blurRad="38100" dist="38100" dir="2700000" algn="tl">
                                    <a:srgbClr val="000000">
                                      <a:alpha val="43137"/>
                                    </a:srgbClr>
                                  </a:outerShdw>
                                </a:effectLst>
                                <a:latin typeface="Cambria Math"/>
                              </a:rPr>
                              <m:t>𝟎</m:t>
                            </m:r>
                          </m:sub>
                        </m:sSub>
                        <m:sSub>
                          <m:sSubPr>
                            <m:ctrlPr>
                              <a:rPr lang="en-GB" sz="2800" b="1" i="1" dirty="0" smtClean="0">
                                <a:solidFill>
                                  <a:srgbClr val="C00000"/>
                                </a:solidFill>
                                <a:effectLst>
                                  <a:outerShdw blurRad="38100" dist="38100" dir="2700000" algn="tl">
                                    <a:srgbClr val="000000">
                                      <a:alpha val="43137"/>
                                    </a:srgbClr>
                                  </a:outerShdw>
                                </a:effectLst>
                                <a:latin typeface="Cambria Math"/>
                              </a:rPr>
                            </m:ctrlPr>
                          </m:sSubPr>
                          <m:e>
                            <m:r>
                              <a:rPr lang="en-GB" sz="2800" b="1" i="1" dirty="0" smtClean="0">
                                <a:solidFill>
                                  <a:srgbClr val="C00000"/>
                                </a:solidFill>
                                <a:effectLst>
                                  <a:outerShdw blurRad="38100" dist="38100" dir="2700000" algn="tl">
                                    <a:srgbClr val="000000">
                                      <a:alpha val="43137"/>
                                    </a:srgbClr>
                                  </a:outerShdw>
                                </a:effectLst>
                                <a:latin typeface="Cambria Math"/>
                                <a:ea typeface="Cambria Math"/>
                              </a:rPr>
                              <m:t>𝝆</m:t>
                            </m:r>
                          </m:e>
                          <m:sub>
                            <m:r>
                              <a:rPr lang="it-IT" sz="2800" b="1" i="1" dirty="0" smtClean="0">
                                <a:solidFill>
                                  <a:srgbClr val="C00000"/>
                                </a:solidFill>
                                <a:effectLst>
                                  <a:outerShdw blurRad="38100" dist="38100" dir="2700000" algn="tl">
                                    <a:srgbClr val="000000">
                                      <a:alpha val="43137"/>
                                    </a:srgbClr>
                                  </a:outerShdw>
                                </a:effectLst>
                                <a:latin typeface="Cambria Math"/>
                              </a:rPr>
                              <m:t>𝟎</m:t>
                            </m:r>
                          </m:sub>
                        </m:sSub>
                      </m:den>
                    </m:f>
                    <m:r>
                      <a:rPr lang="en-GB" sz="2800" b="1" i="1" dirty="0" smtClean="0">
                        <a:solidFill>
                          <a:srgbClr val="C00000"/>
                        </a:solidFill>
                        <a:effectLst>
                          <a:outerShdw blurRad="38100" dist="38100" dir="2700000" algn="tl">
                            <a:srgbClr val="000000">
                              <a:alpha val="43137"/>
                            </a:srgbClr>
                          </a:outerShdw>
                        </a:effectLst>
                        <a:latin typeface="Cambria Math"/>
                        <a:ea typeface="Cambria Math"/>
                      </a:rPr>
                      <m:t>∙</m:t>
                    </m:r>
                    <m:f>
                      <m:fPr>
                        <m:ctrlPr>
                          <a:rPr lang="en-GB" sz="2800" b="1" i="1" dirty="0" smtClean="0">
                            <a:solidFill>
                              <a:srgbClr val="C00000"/>
                            </a:solidFill>
                            <a:effectLst>
                              <a:outerShdw blurRad="38100" dist="38100" dir="2700000" algn="tl">
                                <a:srgbClr val="000000">
                                  <a:alpha val="43137"/>
                                </a:srgbClr>
                              </a:outerShdw>
                            </a:effectLst>
                            <a:latin typeface="Cambria Math"/>
                            <a:ea typeface="Cambria Math"/>
                          </a:rPr>
                        </m:ctrlPr>
                      </m:fPr>
                      <m:num>
                        <m:sSup>
                          <m:sSupPr>
                            <m:ctrlPr>
                              <a:rPr lang="en-GB" sz="2800" b="1" i="1" dirty="0" smtClean="0">
                                <a:solidFill>
                                  <a:srgbClr val="C00000"/>
                                </a:solidFill>
                                <a:effectLst>
                                  <a:outerShdw blurRad="38100" dist="38100" dir="2700000" algn="tl">
                                    <a:srgbClr val="000000">
                                      <a:alpha val="43137"/>
                                    </a:srgbClr>
                                  </a:outerShdw>
                                </a:effectLst>
                                <a:latin typeface="Cambria Math"/>
                                <a:ea typeface="Cambria Math"/>
                              </a:rPr>
                            </m:ctrlPr>
                          </m:sSupPr>
                          <m:e>
                            <m:r>
                              <a:rPr lang="en-GB" sz="2800" b="1" i="1" dirty="0" smtClean="0">
                                <a:solidFill>
                                  <a:srgbClr val="C00000"/>
                                </a:solidFill>
                                <a:effectLst>
                                  <a:outerShdw blurRad="38100" dist="38100" dir="2700000" algn="tl">
                                    <a:srgbClr val="000000">
                                      <a:alpha val="43137"/>
                                    </a:srgbClr>
                                  </a:outerShdw>
                                </a:effectLst>
                                <a:latin typeface="Cambria Math"/>
                                <a:ea typeface="Cambria Math"/>
                              </a:rPr>
                              <m:t>𝝀</m:t>
                            </m:r>
                          </m:e>
                          <m:sup>
                            <m:f>
                              <m:fPr>
                                <m:type m:val="lin"/>
                                <m:ctrlPr>
                                  <a:rPr lang="en-GB" sz="2800" b="1" i="1" dirty="0" smtClean="0">
                                    <a:solidFill>
                                      <a:srgbClr val="C00000"/>
                                    </a:solidFill>
                                    <a:effectLst>
                                      <a:outerShdw blurRad="38100" dist="38100" dir="2700000" algn="tl">
                                        <a:srgbClr val="000000">
                                          <a:alpha val="43137"/>
                                        </a:srgbClr>
                                      </a:outerShdw>
                                    </a:effectLst>
                                    <a:latin typeface="Cambria Math"/>
                                    <a:ea typeface="Cambria Math"/>
                                  </a:rPr>
                                </m:ctrlPr>
                              </m:fPr>
                              <m:num>
                                <m:r>
                                  <a:rPr lang="it-IT" sz="2800" b="1" i="1" dirty="0" smtClean="0">
                                    <a:solidFill>
                                      <a:srgbClr val="C00000"/>
                                    </a:solidFill>
                                    <a:effectLst>
                                      <a:outerShdw blurRad="38100" dist="38100" dir="2700000" algn="tl">
                                        <a:srgbClr val="000000">
                                          <a:alpha val="43137"/>
                                        </a:srgbClr>
                                      </a:outerShdw>
                                    </a:effectLst>
                                    <a:latin typeface="Cambria Math"/>
                                    <a:ea typeface="Cambria Math"/>
                                  </a:rPr>
                                  <m:t>𝟏</m:t>
                                </m:r>
                              </m:num>
                              <m:den>
                                <m:r>
                                  <a:rPr lang="it-IT" sz="2800" b="1" i="1" dirty="0" smtClean="0">
                                    <a:solidFill>
                                      <a:srgbClr val="C00000"/>
                                    </a:solidFill>
                                    <a:effectLst>
                                      <a:outerShdw blurRad="38100" dist="38100" dir="2700000" algn="tl">
                                        <a:srgbClr val="000000">
                                          <a:alpha val="43137"/>
                                        </a:srgbClr>
                                      </a:outerShdw>
                                    </a:effectLst>
                                    <a:latin typeface="Cambria Math"/>
                                    <a:ea typeface="Cambria Math"/>
                                  </a:rPr>
                                  <m:t>𝟐</m:t>
                                </m:r>
                              </m:den>
                            </m:f>
                          </m:sup>
                        </m:sSup>
                      </m:num>
                      <m:den>
                        <m:r>
                          <a:rPr lang="it-IT" sz="2800" b="1" i="1" dirty="0" smtClean="0">
                            <a:solidFill>
                              <a:srgbClr val="C00000"/>
                            </a:solidFill>
                            <a:effectLst>
                              <a:outerShdw blurRad="38100" dist="38100" dir="2700000" algn="tl">
                                <a:srgbClr val="000000">
                                  <a:alpha val="43137"/>
                                </a:srgbClr>
                              </a:outerShdw>
                            </a:effectLst>
                            <a:latin typeface="Cambria Math"/>
                            <a:ea typeface="Cambria Math"/>
                          </a:rPr>
                          <m:t>𝒍</m:t>
                        </m:r>
                      </m:den>
                    </m:f>
                  </m:oMath>
                </a14:m>
                <a:r>
                  <a:rPr lang="en-GB" sz="2800" b="1" i="1" dirty="0">
                    <a:solidFill>
                      <a:srgbClr val="C00000"/>
                    </a:solidFill>
                    <a:effectLst>
                      <a:outerShdw blurRad="38100" dist="38100" dir="2700000" algn="tl">
                        <a:srgbClr val="000000">
                          <a:alpha val="43137"/>
                        </a:srgbClr>
                      </a:outerShdw>
                    </a:effectLst>
                    <a:latin typeface="Garamond" panose="02020404030301010803" pitchFamily="18" charset="0"/>
                  </a:rPr>
                  <a:t> </a:t>
                </a:r>
                <a:r>
                  <a:rPr lang="en-GB" sz="2000" b="1" i="1" dirty="0">
                    <a:effectLst>
                      <a:outerShdw blurRad="38100" dist="38100" dir="2700000" algn="tl">
                        <a:srgbClr val="000000">
                          <a:alpha val="43137"/>
                        </a:srgbClr>
                      </a:outerShdw>
                    </a:effectLst>
                    <a:latin typeface="Garamond" panose="02020404030301010803" pitchFamily="18" charset="0"/>
                  </a:rPr>
                  <a:t>, </a:t>
                </a:r>
                <a:r>
                  <a:rPr lang="en-GB" sz="2000" dirty="0">
                    <a:latin typeface="Garamond" panose="02020404030301010803" pitchFamily="18" charset="0"/>
                  </a:rPr>
                  <a:t>where </a:t>
                </a:r>
                <a:r>
                  <a:rPr lang="en-GB" sz="2000" b="1" i="1" dirty="0">
                    <a:latin typeface="Garamond" panose="02020404030301010803" pitchFamily="18" charset="0"/>
                  </a:rPr>
                  <a:t>l</a:t>
                </a:r>
                <a:r>
                  <a:rPr lang="en-GB" sz="2000" dirty="0">
                    <a:latin typeface="Garamond" panose="02020404030301010803" pitchFamily="18" charset="0"/>
                  </a:rPr>
                  <a:t> is the length of the field line.</a:t>
                </a:r>
                <a:endParaRPr lang="en-GB" sz="2000" b="1" i="1" dirty="0">
                  <a:solidFill>
                    <a:srgbClr val="C00000"/>
                  </a:solidFill>
                  <a:effectLst>
                    <a:outerShdw blurRad="38100" dist="38100" dir="2700000" algn="tl">
                      <a:srgbClr val="000000">
                        <a:alpha val="43137"/>
                      </a:srgbClr>
                    </a:outerShdw>
                  </a:effectLst>
                  <a:latin typeface="Garamond" panose="02020404030301010803" pitchFamily="18" charset="0"/>
                </a:endParaRPr>
              </a:p>
            </p:txBody>
          </p:sp>
        </mc:Choice>
        <mc:Fallback xmlns="">
          <p:sp>
            <p:nvSpPr>
              <p:cNvPr id="15" name="CasellaDiTesto 14"/>
              <p:cNvSpPr txBox="1">
                <a:spLocks noRot="1" noChangeAspect="1" noMove="1" noResize="1" noEditPoints="1" noAdjustHandles="1" noChangeArrowheads="1" noChangeShapeType="1" noTextEdit="1"/>
              </p:cNvSpPr>
              <p:nvPr/>
            </p:nvSpPr>
            <p:spPr>
              <a:xfrm>
                <a:off x="458335" y="5658032"/>
                <a:ext cx="10152516" cy="1126270"/>
              </a:xfrm>
              <a:prstGeom prst="rect">
                <a:avLst/>
              </a:prstGeom>
              <a:blipFill rotWithShape="1">
                <a:blip r:embed="rId2"/>
                <a:stretch>
                  <a:fillRect l="-960" t="-2162" b="-6486"/>
                </a:stretch>
              </a:blipFill>
            </p:spPr>
            <p:txBody>
              <a:bodyPr/>
              <a:lstStyle/>
              <a:p>
                <a:r>
                  <a:rPr lang="it-IT">
                    <a:noFill/>
                  </a:rPr>
                  <a:t> </a:t>
                </a:r>
              </a:p>
            </p:txBody>
          </p:sp>
        </mc:Fallback>
      </mc:AlternateContent>
      <mc:AlternateContent xmlns:mc="http://schemas.openxmlformats.org/markup-compatibility/2006" xmlns:a14="http://schemas.microsoft.com/office/drawing/2010/main">
        <mc:Choice Requires="a14">
          <p:sp>
            <p:nvSpPr>
              <p:cNvPr id="10" name="Rettangolo 9"/>
              <p:cNvSpPr/>
              <p:nvPr/>
            </p:nvSpPr>
            <p:spPr>
              <a:xfrm>
                <a:off x="808736" y="4405491"/>
                <a:ext cx="4544314" cy="763414"/>
              </a:xfrm>
              <a:prstGeom prst="rect">
                <a:avLst/>
              </a:prstGeom>
            </p:spPr>
            <p:txBody>
              <a:bodyPr wrap="square">
                <a:spAutoFit/>
              </a:bodyPr>
              <a:lstStyle/>
              <a:p>
                <a:pPr marL="36576" indent="0" algn="just">
                  <a:buNone/>
                  <a:defRPr/>
                </a:pPr>
                <a14:m>
                  <m:oMathPara xmlns:m="http://schemas.openxmlformats.org/officeDocument/2006/math">
                    <m:oMathParaPr>
                      <m:jc m:val="centerGroup"/>
                    </m:oMathParaPr>
                    <m:oMath xmlns:m="http://schemas.openxmlformats.org/officeDocument/2006/math">
                      <m:f>
                        <m:fPr>
                          <m:ctrlPr>
                            <a:rPr lang="en-US" i="1">
                              <a:latin typeface="Cambria Math"/>
                            </a:rPr>
                          </m:ctrlPr>
                        </m:fPr>
                        <m:num>
                          <m:sSup>
                            <m:sSupPr>
                              <m:ctrlPr>
                                <a:rPr lang="en-US" i="1">
                                  <a:latin typeface="Cambria Math"/>
                                </a:rPr>
                              </m:ctrlPr>
                            </m:sSupPr>
                            <m:e>
                              <m:r>
                                <a:rPr lang="en-US" i="1">
                                  <a:latin typeface="Cambria Math"/>
                                  <a:ea typeface="Cambria Math"/>
                                </a:rPr>
                                <m:t>𝜕</m:t>
                              </m:r>
                            </m:e>
                            <m:sup>
                              <m:r>
                                <a:rPr lang="it-IT" i="1">
                                  <a:latin typeface="Cambria Math"/>
                                </a:rPr>
                                <m:t>2</m:t>
                              </m:r>
                            </m:sup>
                          </m:sSup>
                          <m:r>
                            <a:rPr lang="en-US" i="1">
                              <a:latin typeface="Cambria Math"/>
                              <a:ea typeface="Cambria Math"/>
                            </a:rPr>
                            <m:t>𝜉</m:t>
                          </m:r>
                        </m:num>
                        <m:den>
                          <m:sSup>
                            <m:sSupPr>
                              <m:ctrlPr>
                                <a:rPr lang="en-US" i="1">
                                  <a:latin typeface="Cambria Math"/>
                                </a:rPr>
                              </m:ctrlPr>
                            </m:sSupPr>
                            <m:e>
                              <m:r>
                                <a:rPr lang="en-US" i="1">
                                  <a:latin typeface="Cambria Math"/>
                                  <a:ea typeface="Cambria Math"/>
                                </a:rPr>
                                <m:t>𝜕</m:t>
                              </m:r>
                              <m:r>
                                <a:rPr lang="it-IT" i="1">
                                  <a:latin typeface="Cambria Math"/>
                                  <a:ea typeface="Cambria Math"/>
                                </a:rPr>
                                <m:t>𝑥</m:t>
                              </m:r>
                            </m:e>
                            <m:sup>
                              <m:r>
                                <a:rPr lang="it-IT" i="1">
                                  <a:latin typeface="Cambria Math"/>
                                </a:rPr>
                                <m:t>2</m:t>
                              </m:r>
                            </m:sup>
                          </m:sSup>
                        </m:den>
                      </m:f>
                      <m:r>
                        <a:rPr lang="it-IT" i="1">
                          <a:latin typeface="Cambria Math"/>
                        </a:rPr>
                        <m:t>+</m:t>
                      </m:r>
                      <m:r>
                        <a:rPr lang="it-IT" i="1">
                          <a:latin typeface="Cambria Math"/>
                        </a:rPr>
                        <m:t>𝑝</m:t>
                      </m:r>
                      <m:d>
                        <m:dPr>
                          <m:ctrlPr>
                            <a:rPr lang="it-IT" i="1">
                              <a:latin typeface="Cambria Math"/>
                            </a:rPr>
                          </m:ctrlPr>
                        </m:dPr>
                        <m:e>
                          <m:r>
                            <a:rPr lang="it-IT" i="1">
                              <a:latin typeface="Cambria Math"/>
                            </a:rPr>
                            <m:t>𝑥</m:t>
                          </m:r>
                        </m:e>
                      </m:d>
                      <m:f>
                        <m:fPr>
                          <m:ctrlPr>
                            <a:rPr lang="it-IT" i="1">
                              <a:latin typeface="Cambria Math"/>
                            </a:rPr>
                          </m:ctrlPr>
                        </m:fPr>
                        <m:num>
                          <m:r>
                            <a:rPr lang="it-IT" i="1">
                              <a:latin typeface="Cambria Math"/>
                              <a:ea typeface="Cambria Math"/>
                            </a:rPr>
                            <m:t>𝜕</m:t>
                          </m:r>
                          <m:r>
                            <a:rPr lang="en-US" i="1">
                              <a:latin typeface="Cambria Math"/>
                              <a:ea typeface="Cambria Math"/>
                            </a:rPr>
                            <m:t>𝜉</m:t>
                          </m:r>
                        </m:num>
                        <m:den>
                          <m:r>
                            <a:rPr lang="it-IT" i="1">
                              <a:latin typeface="Cambria Math"/>
                              <a:ea typeface="Cambria Math"/>
                            </a:rPr>
                            <m:t>𝜕</m:t>
                          </m:r>
                          <m:r>
                            <a:rPr lang="it-IT" i="1">
                              <a:latin typeface="Cambria Math"/>
                              <a:ea typeface="Cambria Math"/>
                            </a:rPr>
                            <m:t>𝑥</m:t>
                          </m:r>
                        </m:den>
                      </m:f>
                      <m:r>
                        <a:rPr lang="it-IT" i="1">
                          <a:latin typeface="Cambria Math"/>
                        </a:rPr>
                        <m:t>+</m:t>
                      </m:r>
                      <m:r>
                        <a:rPr lang="it-IT" i="1">
                          <a:latin typeface="Cambria Math"/>
                          <a:ea typeface="Cambria Math"/>
                        </a:rPr>
                        <m:t>𝜆</m:t>
                      </m:r>
                      <m:sSup>
                        <m:sSupPr>
                          <m:ctrlPr>
                            <a:rPr lang="it-IT" i="1">
                              <a:latin typeface="Cambria Math"/>
                              <a:ea typeface="Cambria Math"/>
                            </a:rPr>
                          </m:ctrlPr>
                        </m:sSupPr>
                        <m:e>
                          <m:d>
                            <m:dPr>
                              <m:begChr m:val="["/>
                              <m:endChr m:val="]"/>
                              <m:ctrlPr>
                                <a:rPr lang="it-IT" i="1">
                                  <a:latin typeface="Cambria Math"/>
                                  <a:ea typeface="Cambria Math"/>
                                </a:rPr>
                              </m:ctrlPr>
                            </m:dPr>
                            <m:e>
                              <m:f>
                                <m:fPr>
                                  <m:ctrlPr>
                                    <a:rPr lang="it-IT" i="1">
                                      <a:latin typeface="Cambria Math"/>
                                      <a:ea typeface="Cambria Math"/>
                                    </a:rPr>
                                  </m:ctrlPr>
                                </m:fPr>
                                <m:num>
                                  <m:sSub>
                                    <m:sSubPr>
                                      <m:ctrlPr>
                                        <a:rPr lang="it-IT" i="1">
                                          <a:latin typeface="Cambria Math"/>
                                          <a:ea typeface="Cambria Math"/>
                                        </a:rPr>
                                      </m:ctrlPr>
                                    </m:sSubPr>
                                    <m:e>
                                      <m:r>
                                        <a:rPr lang="it-IT" i="1">
                                          <a:latin typeface="Cambria Math"/>
                                          <a:ea typeface="Cambria Math"/>
                                        </a:rPr>
                                        <m:t>𝑉</m:t>
                                      </m:r>
                                    </m:e>
                                    <m:sub>
                                      <m:r>
                                        <a:rPr lang="it-IT" i="1">
                                          <a:latin typeface="Cambria Math"/>
                                          <a:ea typeface="Cambria Math"/>
                                        </a:rPr>
                                        <m:t>𝑎</m:t>
                                      </m:r>
                                    </m:sub>
                                  </m:sSub>
                                  <m:r>
                                    <a:rPr lang="it-IT" i="1">
                                      <a:latin typeface="Cambria Math"/>
                                      <a:ea typeface="Cambria Math"/>
                                    </a:rPr>
                                    <m:t>(</m:t>
                                  </m:r>
                                  <m:r>
                                    <a:rPr lang="it-IT" i="1">
                                      <a:latin typeface="Cambria Math"/>
                                      <a:ea typeface="Cambria Math"/>
                                    </a:rPr>
                                    <m:t>𝑒𝑞</m:t>
                                  </m:r>
                                  <m:r>
                                    <a:rPr lang="it-IT" i="1">
                                      <a:latin typeface="Cambria Math"/>
                                      <a:ea typeface="Cambria Math"/>
                                    </a:rPr>
                                    <m:t>)</m:t>
                                  </m:r>
                                </m:num>
                                <m:den>
                                  <m:sSub>
                                    <m:sSubPr>
                                      <m:ctrlPr>
                                        <a:rPr lang="it-IT" i="1">
                                          <a:latin typeface="Cambria Math"/>
                                          <a:ea typeface="Cambria Math"/>
                                        </a:rPr>
                                      </m:ctrlPr>
                                    </m:sSubPr>
                                    <m:e>
                                      <m:r>
                                        <a:rPr lang="it-IT" i="1">
                                          <a:latin typeface="Cambria Math"/>
                                          <a:ea typeface="Cambria Math"/>
                                        </a:rPr>
                                        <m:t>𝑉</m:t>
                                      </m:r>
                                    </m:e>
                                    <m:sub>
                                      <m:r>
                                        <a:rPr lang="it-IT" i="1">
                                          <a:latin typeface="Cambria Math"/>
                                          <a:ea typeface="Cambria Math"/>
                                        </a:rPr>
                                        <m:t>𝑎</m:t>
                                      </m:r>
                                    </m:sub>
                                  </m:sSub>
                                  <m:r>
                                    <a:rPr lang="it-IT" i="1">
                                      <a:latin typeface="Cambria Math"/>
                                      <a:ea typeface="Cambria Math"/>
                                    </a:rPr>
                                    <m:t>(</m:t>
                                  </m:r>
                                  <m:r>
                                    <a:rPr lang="it-IT" i="1">
                                      <a:latin typeface="Cambria Math"/>
                                      <a:ea typeface="Cambria Math"/>
                                    </a:rPr>
                                    <m:t>𝑥</m:t>
                                  </m:r>
                                  <m:r>
                                    <a:rPr lang="it-IT" i="1">
                                      <a:latin typeface="Cambria Math"/>
                                      <a:ea typeface="Cambria Math"/>
                                    </a:rPr>
                                    <m:t>)</m:t>
                                  </m:r>
                                </m:den>
                              </m:f>
                            </m:e>
                          </m:d>
                        </m:e>
                        <m:sup>
                          <m:r>
                            <a:rPr lang="it-IT" i="1">
                              <a:latin typeface="Cambria Math"/>
                              <a:ea typeface="Cambria Math"/>
                            </a:rPr>
                            <m:t>2</m:t>
                          </m:r>
                        </m:sup>
                      </m:sSup>
                      <m:r>
                        <a:rPr lang="en-US" i="1">
                          <a:latin typeface="Cambria Math"/>
                          <a:ea typeface="Cambria Math"/>
                        </a:rPr>
                        <m:t>𝜉</m:t>
                      </m:r>
                      <m:r>
                        <a:rPr lang="it-IT" i="1">
                          <a:latin typeface="Cambria Math"/>
                          <a:ea typeface="Cambria Math"/>
                        </a:rPr>
                        <m:t>=0</m:t>
                      </m:r>
                    </m:oMath>
                  </m:oMathPara>
                </a14:m>
                <a:endParaRPr lang="en-US" dirty="0"/>
              </a:p>
            </p:txBody>
          </p:sp>
        </mc:Choice>
        <mc:Fallback xmlns="">
          <p:sp>
            <p:nvSpPr>
              <p:cNvPr id="10" name="Rettangolo 9"/>
              <p:cNvSpPr>
                <a:spLocks noRot="1" noChangeAspect="1" noMove="1" noResize="1" noEditPoints="1" noAdjustHandles="1" noChangeArrowheads="1" noChangeShapeType="1" noTextEdit="1"/>
              </p:cNvSpPr>
              <p:nvPr/>
            </p:nvSpPr>
            <p:spPr>
              <a:xfrm>
                <a:off x="808736" y="4405491"/>
                <a:ext cx="4544314" cy="763414"/>
              </a:xfrm>
              <a:prstGeom prst="rect">
                <a:avLst/>
              </a:prstGeom>
              <a:blipFill rotWithShape="1">
                <a:blip r:embed="rId3"/>
                <a:stretch>
                  <a:fillRect/>
                </a:stretch>
              </a:blipFill>
            </p:spPr>
            <p:txBody>
              <a:bodyPr/>
              <a:lstStyle/>
              <a:p>
                <a:r>
                  <a:rPr lang="it-IT">
                    <a:noFill/>
                  </a:rPr>
                  <a:t> </a:t>
                </a:r>
              </a:p>
            </p:txBody>
          </p:sp>
        </mc:Fallback>
      </mc:AlternateContent>
      <p:sp>
        <p:nvSpPr>
          <p:cNvPr id="16" name="Parentesi graffa aperta 15"/>
          <p:cNvSpPr/>
          <p:nvPr/>
        </p:nvSpPr>
        <p:spPr>
          <a:xfrm>
            <a:off x="516962" y="1184480"/>
            <a:ext cx="302434" cy="1687307"/>
          </a:xfrm>
          <a:prstGeom prst="leftBrace">
            <a:avLst/>
          </a:prstGeom>
        </p:spPr>
        <p:style>
          <a:lnRef idx="2">
            <a:schemeClr val="dk1"/>
          </a:lnRef>
          <a:fillRef idx="0">
            <a:schemeClr val="dk1"/>
          </a:fillRef>
          <a:effectRef idx="1">
            <a:schemeClr val="dk1"/>
          </a:effectRef>
          <a:fontRef idx="minor">
            <a:schemeClr val="tx1"/>
          </a:fontRef>
        </p:style>
        <p:txBody>
          <a:bodyPr rtlCol="0" anchor="ctr"/>
          <a:lstStyle/>
          <a:p>
            <a:pPr algn="ctr"/>
            <a:endParaRPr lang="it-IT"/>
          </a:p>
        </p:txBody>
      </p:sp>
      <mc:AlternateContent xmlns:mc="http://schemas.openxmlformats.org/markup-compatibility/2006" xmlns:a14="http://schemas.microsoft.com/office/drawing/2010/main">
        <mc:Choice Requires="a14">
          <p:sp>
            <p:nvSpPr>
              <p:cNvPr id="4" name="CasellaDiTesto 3"/>
              <p:cNvSpPr txBox="1"/>
              <p:nvPr/>
            </p:nvSpPr>
            <p:spPr>
              <a:xfrm>
                <a:off x="894462" y="1095375"/>
                <a:ext cx="1621020" cy="655179"/>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f>
                        <m:fPr>
                          <m:ctrlPr>
                            <a:rPr lang="it-IT" i="1" smtClean="0">
                              <a:latin typeface="Cambria Math"/>
                            </a:rPr>
                          </m:ctrlPr>
                        </m:fPr>
                        <m:num>
                          <m:sSup>
                            <m:sSupPr>
                              <m:ctrlPr>
                                <a:rPr lang="it-IT" i="1" smtClean="0">
                                  <a:latin typeface="Cambria Math"/>
                                </a:rPr>
                              </m:ctrlPr>
                            </m:sSupPr>
                            <m:e>
                              <m:r>
                                <a:rPr lang="it-IT" b="0" i="1" smtClean="0">
                                  <a:latin typeface="Cambria Math"/>
                                  <a:ea typeface="Cambria Math"/>
                                </a:rPr>
                                <m:t>𝜕</m:t>
                              </m:r>
                            </m:e>
                            <m:sup>
                              <m:r>
                                <a:rPr lang="it-IT" b="0" i="1" smtClean="0">
                                  <a:latin typeface="Cambria Math"/>
                                </a:rPr>
                                <m:t>2</m:t>
                              </m:r>
                            </m:sup>
                          </m:sSup>
                          <m:r>
                            <a:rPr lang="it-IT" b="1" i="1" smtClean="0">
                              <a:latin typeface="Cambria Math"/>
                            </a:rPr>
                            <m:t>𝑬</m:t>
                          </m:r>
                        </m:num>
                        <m:den>
                          <m:r>
                            <a:rPr lang="it-IT" i="1" smtClean="0">
                              <a:latin typeface="Cambria Math"/>
                              <a:ea typeface="Cambria Math"/>
                            </a:rPr>
                            <m:t>𝜕</m:t>
                          </m:r>
                          <m:sSup>
                            <m:sSupPr>
                              <m:ctrlPr>
                                <a:rPr lang="it-IT" i="1" smtClean="0">
                                  <a:latin typeface="Cambria Math"/>
                                  <a:ea typeface="Cambria Math"/>
                                </a:rPr>
                              </m:ctrlPr>
                            </m:sSupPr>
                            <m:e>
                              <m:r>
                                <a:rPr lang="it-IT" b="0" i="1" smtClean="0">
                                  <a:latin typeface="Cambria Math"/>
                                  <a:ea typeface="Cambria Math"/>
                                </a:rPr>
                                <m:t>𝑡</m:t>
                              </m:r>
                            </m:e>
                            <m:sup>
                              <m:r>
                                <a:rPr lang="it-IT" b="0" i="1" smtClean="0">
                                  <a:latin typeface="Cambria Math"/>
                                  <a:ea typeface="Cambria Math"/>
                                </a:rPr>
                                <m:t>2</m:t>
                              </m:r>
                            </m:sup>
                          </m:sSup>
                        </m:den>
                      </m:f>
                      <m:r>
                        <a:rPr lang="it-IT" b="0" i="1" smtClean="0">
                          <a:latin typeface="Cambria Math"/>
                        </a:rPr>
                        <m:t>=</m:t>
                      </m:r>
                      <m:sSup>
                        <m:sSupPr>
                          <m:ctrlPr>
                            <a:rPr lang="it-IT" b="0" i="1" smtClean="0">
                              <a:latin typeface="Cambria Math"/>
                            </a:rPr>
                          </m:ctrlPr>
                        </m:sSupPr>
                        <m:e>
                          <m:r>
                            <a:rPr lang="it-IT" b="0" i="1" smtClean="0">
                              <a:latin typeface="Cambria Math"/>
                            </a:rPr>
                            <m:t>𝐾</m:t>
                          </m:r>
                        </m:e>
                        <m:sup>
                          <m:r>
                            <a:rPr lang="it-IT" b="0" i="1" smtClean="0">
                              <a:latin typeface="Cambria Math"/>
                            </a:rPr>
                            <m:t>2</m:t>
                          </m:r>
                        </m:sup>
                      </m:sSup>
                      <m:sSup>
                        <m:sSupPr>
                          <m:ctrlPr>
                            <a:rPr lang="it-IT" b="0" i="1" smtClean="0">
                              <a:latin typeface="Cambria Math"/>
                            </a:rPr>
                          </m:ctrlPr>
                        </m:sSupPr>
                        <m:e>
                          <m:r>
                            <a:rPr lang="it-IT" b="0" i="1" smtClean="0">
                              <a:latin typeface="Cambria Math"/>
                              <a:ea typeface="Cambria Math"/>
                            </a:rPr>
                            <m:t>𝛻</m:t>
                          </m:r>
                        </m:e>
                        <m:sup>
                          <m:r>
                            <a:rPr lang="it-IT" b="0" i="1" smtClean="0">
                              <a:latin typeface="Cambria Math"/>
                            </a:rPr>
                            <m:t>2</m:t>
                          </m:r>
                        </m:sup>
                      </m:sSup>
                      <m:r>
                        <a:rPr lang="it-IT" b="1" i="1" smtClean="0">
                          <a:latin typeface="Cambria Math"/>
                        </a:rPr>
                        <m:t>𝑬</m:t>
                      </m:r>
                    </m:oMath>
                  </m:oMathPara>
                </a14:m>
                <a:endParaRPr lang="it-IT" b="1" dirty="0"/>
              </a:p>
            </p:txBody>
          </p:sp>
        </mc:Choice>
        <mc:Fallback xmlns="">
          <p:sp>
            <p:nvSpPr>
              <p:cNvPr id="4" name="CasellaDiTesto 3"/>
              <p:cNvSpPr txBox="1">
                <a:spLocks noRot="1" noChangeAspect="1" noMove="1" noResize="1" noEditPoints="1" noAdjustHandles="1" noChangeArrowheads="1" noChangeShapeType="1" noTextEdit="1"/>
              </p:cNvSpPr>
              <p:nvPr/>
            </p:nvSpPr>
            <p:spPr>
              <a:xfrm>
                <a:off x="894462" y="1095375"/>
                <a:ext cx="1621020" cy="655179"/>
              </a:xfrm>
              <a:prstGeom prst="rect">
                <a:avLst/>
              </a:prstGeom>
              <a:blipFill rotWithShape="1">
                <a:blip r:embed="rId4"/>
                <a:stretch>
                  <a:fillRect/>
                </a:stretch>
              </a:blipFill>
            </p:spPr>
            <p:txBody>
              <a:bodyPr/>
              <a:lstStyle/>
              <a:p>
                <a:r>
                  <a:rPr lang="it-IT">
                    <a:noFill/>
                  </a:rPr>
                  <a:t> </a:t>
                </a:r>
              </a:p>
            </p:txBody>
          </p:sp>
        </mc:Fallback>
      </mc:AlternateContent>
      <mc:AlternateContent xmlns:mc="http://schemas.openxmlformats.org/markup-compatibility/2006" xmlns:a14="http://schemas.microsoft.com/office/drawing/2010/main">
        <mc:Choice Requires="a14">
          <p:sp>
            <p:nvSpPr>
              <p:cNvPr id="5" name="CasellaDiTesto 4"/>
              <p:cNvSpPr txBox="1"/>
              <p:nvPr/>
            </p:nvSpPr>
            <p:spPr>
              <a:xfrm>
                <a:off x="966787" y="1743501"/>
                <a:ext cx="1226041" cy="674800"/>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it-IT" b="0" i="1" smtClean="0">
                          <a:latin typeface="Cambria Math"/>
                        </a:rPr>
                        <m:t>𝐾</m:t>
                      </m:r>
                      <m:r>
                        <a:rPr lang="it-IT" b="0" i="1" smtClean="0">
                          <a:latin typeface="Cambria Math"/>
                        </a:rPr>
                        <m:t>=</m:t>
                      </m:r>
                      <m:f>
                        <m:fPr>
                          <m:ctrlPr>
                            <a:rPr lang="it-IT" b="0" i="1" smtClean="0">
                              <a:latin typeface="Cambria Math"/>
                            </a:rPr>
                          </m:ctrlPr>
                        </m:fPr>
                        <m:num>
                          <m:r>
                            <a:rPr lang="it-IT" b="0" i="1" smtClean="0">
                              <a:latin typeface="Cambria Math"/>
                            </a:rPr>
                            <m:t>𝐵</m:t>
                          </m:r>
                        </m:num>
                        <m:den>
                          <m:rad>
                            <m:radPr>
                              <m:degHide m:val="on"/>
                              <m:ctrlPr>
                                <a:rPr lang="it-IT" b="0" i="1" smtClean="0">
                                  <a:latin typeface="Cambria Math"/>
                                </a:rPr>
                              </m:ctrlPr>
                            </m:radPr>
                            <m:deg/>
                            <m:e>
                              <m:sSub>
                                <m:sSubPr>
                                  <m:ctrlPr>
                                    <a:rPr lang="it-IT" b="0" i="1" smtClean="0">
                                      <a:latin typeface="Cambria Math"/>
                                    </a:rPr>
                                  </m:ctrlPr>
                                </m:sSubPr>
                                <m:e>
                                  <m:r>
                                    <a:rPr lang="it-IT" b="0" i="1" smtClean="0">
                                      <a:latin typeface="Cambria Math"/>
                                      <a:ea typeface="Cambria Math"/>
                                    </a:rPr>
                                    <m:t>𝜇</m:t>
                                  </m:r>
                                </m:e>
                                <m:sub>
                                  <m:r>
                                    <a:rPr lang="it-IT" b="0" i="1" smtClean="0">
                                      <a:latin typeface="Cambria Math"/>
                                    </a:rPr>
                                    <m:t>0</m:t>
                                  </m:r>
                                </m:sub>
                              </m:sSub>
                              <m:r>
                                <a:rPr lang="it-IT" b="0" i="1" smtClean="0">
                                  <a:latin typeface="Cambria Math"/>
                                  <a:ea typeface="Cambria Math"/>
                                </a:rPr>
                                <m:t>𝜌</m:t>
                              </m:r>
                            </m:e>
                          </m:rad>
                        </m:den>
                      </m:f>
                    </m:oMath>
                  </m:oMathPara>
                </a14:m>
                <a:endParaRPr lang="it-IT" dirty="0"/>
              </a:p>
            </p:txBody>
          </p:sp>
        </mc:Choice>
        <mc:Fallback xmlns="">
          <p:sp>
            <p:nvSpPr>
              <p:cNvPr id="5" name="CasellaDiTesto 4"/>
              <p:cNvSpPr txBox="1">
                <a:spLocks noRot="1" noChangeAspect="1" noMove="1" noResize="1" noEditPoints="1" noAdjustHandles="1" noChangeArrowheads="1" noChangeShapeType="1" noTextEdit="1"/>
              </p:cNvSpPr>
              <p:nvPr/>
            </p:nvSpPr>
            <p:spPr>
              <a:xfrm>
                <a:off x="966787" y="1743501"/>
                <a:ext cx="1226041" cy="674800"/>
              </a:xfrm>
              <a:prstGeom prst="rect">
                <a:avLst/>
              </a:prstGeom>
              <a:blipFill rotWithShape="1">
                <a:blip r:embed="rId5"/>
                <a:stretch>
                  <a:fillRect/>
                </a:stretch>
              </a:blipFill>
            </p:spPr>
            <p:txBody>
              <a:bodyPr/>
              <a:lstStyle/>
              <a:p>
                <a:r>
                  <a:rPr lang="it-IT">
                    <a:noFill/>
                  </a:rPr>
                  <a:t> </a:t>
                </a:r>
              </a:p>
            </p:txBody>
          </p:sp>
        </mc:Fallback>
      </mc:AlternateContent>
      <p:sp>
        <p:nvSpPr>
          <p:cNvPr id="6" name="CasellaDiTesto 5"/>
          <p:cNvSpPr txBox="1"/>
          <p:nvPr/>
        </p:nvSpPr>
        <p:spPr>
          <a:xfrm>
            <a:off x="857250" y="3205163"/>
            <a:ext cx="4686300" cy="923330"/>
          </a:xfrm>
          <a:prstGeom prst="rect">
            <a:avLst/>
          </a:prstGeom>
          <a:noFill/>
        </p:spPr>
        <p:txBody>
          <a:bodyPr wrap="square" rtlCol="0">
            <a:spAutoFit/>
          </a:bodyPr>
          <a:lstStyle/>
          <a:p>
            <a:pPr marL="342900" indent="-342900" algn="just">
              <a:buFont typeface="+mj-lt"/>
              <a:buAutoNum type="arabicPeriod"/>
            </a:pPr>
            <a:r>
              <a:rPr lang="it-IT" dirty="0" err="1">
                <a:latin typeface="Garamond" panose="02020404030301010803" pitchFamily="18" charset="0"/>
              </a:rPr>
              <a:t>We</a:t>
            </a:r>
            <a:r>
              <a:rPr lang="it-IT" dirty="0">
                <a:latin typeface="Garamond" panose="02020404030301010803" pitchFamily="18" charset="0"/>
              </a:rPr>
              <a:t> </a:t>
            </a:r>
            <a:r>
              <a:rPr lang="it-IT" dirty="0" err="1">
                <a:latin typeface="Garamond" panose="02020404030301010803" pitchFamily="18" charset="0"/>
              </a:rPr>
              <a:t>linearized</a:t>
            </a:r>
            <a:r>
              <a:rPr lang="it-IT" dirty="0">
                <a:latin typeface="Garamond" panose="02020404030301010803" pitchFamily="18" charset="0"/>
              </a:rPr>
              <a:t> and </a:t>
            </a:r>
            <a:r>
              <a:rPr lang="it-IT" dirty="0" err="1">
                <a:latin typeface="Garamond" panose="02020404030301010803" pitchFamily="18" charset="0"/>
              </a:rPr>
              <a:t>considered</a:t>
            </a:r>
            <a:r>
              <a:rPr lang="it-IT" dirty="0">
                <a:latin typeface="Garamond" panose="02020404030301010803" pitchFamily="18" charset="0"/>
              </a:rPr>
              <a:t> a </a:t>
            </a:r>
            <a:r>
              <a:rPr lang="it-IT" dirty="0" err="1">
                <a:latin typeface="Garamond" panose="02020404030301010803" pitchFamily="18" charset="0"/>
              </a:rPr>
              <a:t>stationary</a:t>
            </a:r>
            <a:r>
              <a:rPr lang="it-IT" dirty="0">
                <a:latin typeface="Garamond" panose="02020404030301010803" pitchFamily="18" charset="0"/>
              </a:rPr>
              <a:t> </a:t>
            </a:r>
            <a:r>
              <a:rPr lang="it-IT" dirty="0" err="1">
                <a:latin typeface="Garamond" panose="02020404030301010803" pitchFamily="18" charset="0"/>
              </a:rPr>
              <a:t>condition</a:t>
            </a:r>
            <a:r>
              <a:rPr lang="it-IT" dirty="0">
                <a:latin typeface="Garamond" panose="02020404030301010803" pitchFamily="18" charset="0"/>
              </a:rPr>
              <a:t> (</a:t>
            </a:r>
            <a:r>
              <a:rPr lang="it-IT" dirty="0" err="1">
                <a:latin typeface="Garamond" panose="02020404030301010803" pitchFamily="18" charset="0"/>
              </a:rPr>
              <a:t>string</a:t>
            </a:r>
            <a:r>
              <a:rPr lang="it-IT" dirty="0">
                <a:latin typeface="Garamond" panose="02020404030301010803" pitchFamily="18" charset="0"/>
              </a:rPr>
              <a:t>).</a:t>
            </a:r>
          </a:p>
          <a:p>
            <a:pPr marL="342900" indent="-342900" algn="just">
              <a:buFont typeface="+mj-lt"/>
              <a:buAutoNum type="arabicPeriod"/>
            </a:pPr>
            <a:r>
              <a:rPr lang="it-IT" dirty="0" err="1">
                <a:latin typeface="Garamond" panose="02020404030301010803" pitchFamily="18" charset="0"/>
              </a:rPr>
              <a:t>We</a:t>
            </a:r>
            <a:r>
              <a:rPr lang="it-IT" dirty="0">
                <a:latin typeface="Garamond" panose="02020404030301010803" pitchFamily="18" charset="0"/>
              </a:rPr>
              <a:t> </a:t>
            </a:r>
            <a:r>
              <a:rPr lang="it-IT" dirty="0" err="1">
                <a:latin typeface="Garamond" panose="02020404030301010803" pitchFamily="18" charset="0"/>
              </a:rPr>
              <a:t>rotated</a:t>
            </a:r>
            <a:r>
              <a:rPr lang="it-IT" dirty="0">
                <a:latin typeface="Garamond" panose="02020404030301010803" pitchFamily="18" charset="0"/>
              </a:rPr>
              <a:t> </a:t>
            </a:r>
            <a:r>
              <a:rPr lang="it-IT" dirty="0" err="1">
                <a:latin typeface="Garamond" panose="02020404030301010803" pitchFamily="18" charset="0"/>
              </a:rPr>
              <a:t>into</a:t>
            </a:r>
            <a:r>
              <a:rPr lang="it-IT" dirty="0">
                <a:latin typeface="Garamond" panose="02020404030301010803" pitchFamily="18" charset="0"/>
              </a:rPr>
              <a:t> </a:t>
            </a:r>
            <a:r>
              <a:rPr lang="it-IT" dirty="0" err="1">
                <a:latin typeface="Garamond" panose="02020404030301010803" pitchFamily="18" charset="0"/>
              </a:rPr>
              <a:t>field</a:t>
            </a:r>
            <a:r>
              <a:rPr lang="it-IT" dirty="0">
                <a:latin typeface="Garamond" panose="02020404030301010803" pitchFamily="18" charset="0"/>
              </a:rPr>
              <a:t> </a:t>
            </a:r>
            <a:r>
              <a:rPr lang="it-IT" dirty="0" err="1">
                <a:latin typeface="Garamond" panose="02020404030301010803" pitchFamily="18" charset="0"/>
              </a:rPr>
              <a:t>aligned</a:t>
            </a:r>
            <a:r>
              <a:rPr lang="it-IT" dirty="0">
                <a:latin typeface="Garamond" panose="02020404030301010803" pitchFamily="18" charset="0"/>
              </a:rPr>
              <a:t> coordinate </a:t>
            </a:r>
            <a:r>
              <a:rPr lang="it-IT" dirty="0" err="1">
                <a:latin typeface="Garamond" panose="02020404030301010803" pitchFamily="18" charset="0"/>
              </a:rPr>
              <a:t>system</a:t>
            </a:r>
            <a:endParaRPr lang="it-IT" dirty="0">
              <a:latin typeface="Garamond" panose="02020404030301010803" pitchFamily="18" charset="0"/>
            </a:endParaRPr>
          </a:p>
        </p:txBody>
      </p:sp>
      <mc:AlternateContent xmlns:mc="http://schemas.openxmlformats.org/markup-compatibility/2006" xmlns:a14="http://schemas.microsoft.com/office/drawing/2010/main">
        <mc:Choice Requires="a14">
          <p:sp>
            <p:nvSpPr>
              <p:cNvPr id="7" name="CasellaDiTesto 6"/>
              <p:cNvSpPr txBox="1"/>
              <p:nvPr/>
            </p:nvSpPr>
            <p:spPr>
              <a:xfrm>
                <a:off x="966787" y="2488168"/>
                <a:ext cx="1694951" cy="609013"/>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it-IT" b="1" i="1" smtClean="0">
                          <a:latin typeface="Cambria Math"/>
                        </a:rPr>
                        <m:t>𝑩</m:t>
                      </m:r>
                      <m:r>
                        <a:rPr lang="it-IT" b="0" i="1" smtClean="0">
                          <a:latin typeface="Cambria Math"/>
                        </a:rPr>
                        <m:t>=−</m:t>
                      </m:r>
                      <m:f>
                        <m:fPr>
                          <m:ctrlPr>
                            <a:rPr lang="it-IT" b="0" i="1" smtClean="0">
                              <a:latin typeface="Cambria Math"/>
                            </a:rPr>
                          </m:ctrlPr>
                        </m:fPr>
                        <m:num>
                          <m:r>
                            <a:rPr lang="it-IT" b="0" i="1" smtClean="0">
                              <a:latin typeface="Cambria Math"/>
                            </a:rPr>
                            <m:t>𝑖</m:t>
                          </m:r>
                        </m:num>
                        <m:den>
                          <m:r>
                            <a:rPr lang="it-IT" b="0" i="1" smtClean="0">
                              <a:latin typeface="Cambria Math"/>
                              <a:ea typeface="Cambria Math"/>
                            </a:rPr>
                            <m:t>𝜔</m:t>
                          </m:r>
                        </m:den>
                      </m:f>
                      <m:r>
                        <a:rPr lang="it-IT" b="1" i="1" smtClean="0">
                          <a:latin typeface="Cambria Math"/>
                          <a:ea typeface="Cambria Math"/>
                        </a:rPr>
                        <m:t>𝛁</m:t>
                      </m:r>
                      <m:r>
                        <a:rPr lang="it-IT" b="1" i="1" smtClean="0">
                          <a:latin typeface="Cambria Math"/>
                          <a:ea typeface="Cambria Math"/>
                        </a:rPr>
                        <m:t>×</m:t>
                      </m:r>
                      <m:r>
                        <a:rPr lang="it-IT" b="1" i="1" smtClean="0">
                          <a:latin typeface="Cambria Math"/>
                          <a:ea typeface="Cambria Math"/>
                        </a:rPr>
                        <m:t>𝑬</m:t>
                      </m:r>
                    </m:oMath>
                  </m:oMathPara>
                </a14:m>
                <a:endParaRPr lang="it-IT" dirty="0"/>
              </a:p>
            </p:txBody>
          </p:sp>
        </mc:Choice>
        <mc:Fallback xmlns="">
          <p:sp>
            <p:nvSpPr>
              <p:cNvPr id="7" name="CasellaDiTesto 6"/>
              <p:cNvSpPr txBox="1">
                <a:spLocks noRot="1" noChangeAspect="1" noMove="1" noResize="1" noEditPoints="1" noAdjustHandles="1" noChangeArrowheads="1" noChangeShapeType="1" noTextEdit="1"/>
              </p:cNvSpPr>
              <p:nvPr/>
            </p:nvSpPr>
            <p:spPr>
              <a:xfrm>
                <a:off x="966787" y="2488168"/>
                <a:ext cx="1694951" cy="609013"/>
              </a:xfrm>
              <a:prstGeom prst="rect">
                <a:avLst/>
              </a:prstGeom>
              <a:blipFill rotWithShape="1">
                <a:blip r:embed="rId6"/>
                <a:stretch>
                  <a:fillRect/>
                </a:stretch>
              </a:blipFill>
            </p:spPr>
            <p:txBody>
              <a:bodyPr/>
              <a:lstStyle/>
              <a:p>
                <a:r>
                  <a:rPr lang="it-IT">
                    <a:noFill/>
                  </a:rPr>
                  <a:t> </a:t>
                </a:r>
              </a:p>
            </p:txBody>
          </p:sp>
        </mc:Fallback>
      </mc:AlternateContent>
    </p:spTree>
    <p:extLst>
      <p:ext uri="{BB962C8B-B14F-4D97-AF65-F5344CB8AC3E}">
        <p14:creationId xmlns:p14="http://schemas.microsoft.com/office/powerpoint/2010/main" val="397781641"/>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ppt_x"/>
                                          </p:val>
                                        </p:tav>
                                        <p:tav tm="100000">
                                          <p:val>
                                            <p:strVal val="#ppt_x"/>
                                          </p:val>
                                        </p:tav>
                                      </p:tavLst>
                                    </p:anim>
                                    <p:anim calcmode="lin" valueType="num">
                                      <p:cBhvr additive="base">
                                        <p:cTn id="12" dur="500" fill="hold"/>
                                        <p:tgtEl>
                                          <p:spTgt spid="5"/>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4"/>
                                        </p:tgtEl>
                                        <p:attrNameLst>
                                          <p:attrName>style.visibility</p:attrName>
                                        </p:attrNameLst>
                                      </p:cBhvr>
                                      <p:to>
                                        <p:strVal val="visible"/>
                                      </p:to>
                                    </p:set>
                                    <p:anim calcmode="lin" valueType="num">
                                      <p:cBhvr additive="base">
                                        <p:cTn id="15" dur="500" fill="hold"/>
                                        <p:tgtEl>
                                          <p:spTgt spid="4"/>
                                        </p:tgtEl>
                                        <p:attrNameLst>
                                          <p:attrName>ppt_x</p:attrName>
                                        </p:attrNameLst>
                                      </p:cBhvr>
                                      <p:tavLst>
                                        <p:tav tm="0">
                                          <p:val>
                                            <p:strVal val="#ppt_x"/>
                                          </p:val>
                                        </p:tav>
                                        <p:tav tm="100000">
                                          <p:val>
                                            <p:strVal val="#ppt_x"/>
                                          </p:val>
                                        </p:tav>
                                      </p:tavLst>
                                    </p:anim>
                                    <p:anim calcmode="lin" valueType="num">
                                      <p:cBhvr additive="base">
                                        <p:cTn id="16" dur="500" fill="hold"/>
                                        <p:tgtEl>
                                          <p:spTgt spid="4"/>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6"/>
                                        </p:tgtEl>
                                        <p:attrNameLst>
                                          <p:attrName>style.visibility</p:attrName>
                                        </p:attrNameLst>
                                      </p:cBhvr>
                                      <p:to>
                                        <p:strVal val="visible"/>
                                      </p:to>
                                    </p:set>
                                    <p:anim calcmode="lin" valueType="num">
                                      <p:cBhvr additive="base">
                                        <p:cTn id="19" dur="500" fill="hold"/>
                                        <p:tgtEl>
                                          <p:spTgt spid="16"/>
                                        </p:tgtEl>
                                        <p:attrNameLst>
                                          <p:attrName>ppt_x</p:attrName>
                                        </p:attrNameLst>
                                      </p:cBhvr>
                                      <p:tavLst>
                                        <p:tav tm="0">
                                          <p:val>
                                            <p:strVal val="#ppt_x"/>
                                          </p:val>
                                        </p:tav>
                                        <p:tav tm="100000">
                                          <p:val>
                                            <p:strVal val="#ppt_x"/>
                                          </p:val>
                                        </p:tav>
                                      </p:tavLst>
                                    </p:anim>
                                    <p:anim calcmode="lin" valueType="num">
                                      <p:cBhvr additive="base">
                                        <p:cTn id="20"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2" end="2"/>
                                            </p:txEl>
                                          </p:spTgt>
                                        </p:tgtEl>
                                        <p:attrNameLst>
                                          <p:attrName>style.visibility</p:attrName>
                                        </p:attrNameLst>
                                      </p:cBhvr>
                                      <p:to>
                                        <p:strVal val="visible"/>
                                      </p:to>
                                    </p:set>
                                    <p:anim calcmode="lin" valueType="num">
                                      <p:cBhvr additive="base">
                                        <p:cTn id="25"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2" presetClass="entr" presetSubtype="4" fill="hold" nodeType="clickEffect">
                                  <p:stCondLst>
                                    <p:cond delay="0"/>
                                  </p:stCondLst>
                                  <p:childTnLst>
                                    <p:set>
                                      <p:cBhvr>
                                        <p:cTn id="30" dur="1" fill="hold">
                                          <p:stCondLst>
                                            <p:cond delay="0"/>
                                          </p:stCondLst>
                                        </p:cTn>
                                        <p:tgtEl>
                                          <p:spTgt spid="6">
                                            <p:txEl>
                                              <p:pRg st="0" end="0"/>
                                            </p:txEl>
                                          </p:spTgt>
                                        </p:tgtEl>
                                        <p:attrNameLst>
                                          <p:attrName>style.visibility</p:attrName>
                                        </p:attrNameLst>
                                      </p:cBhvr>
                                      <p:to>
                                        <p:strVal val="visible"/>
                                      </p:to>
                                    </p:set>
                                    <p:animEffect transition="in" filter="wipe(down)">
                                      <p:cBhvr>
                                        <p:cTn id="31" dur="500"/>
                                        <p:tgtEl>
                                          <p:spTgt spid="6">
                                            <p:txEl>
                                              <p:pRg st="0" end="0"/>
                                            </p:txEl>
                                          </p:spTgt>
                                        </p:tgtEl>
                                      </p:cBhvr>
                                    </p:animEffect>
                                  </p:childTnLst>
                                </p:cTn>
                              </p:par>
                              <p:par>
                                <p:cTn id="32" presetID="22" presetClass="entr" presetSubtype="4" fill="hold" nodeType="withEffect">
                                  <p:stCondLst>
                                    <p:cond delay="0"/>
                                  </p:stCondLst>
                                  <p:childTnLst>
                                    <p:set>
                                      <p:cBhvr>
                                        <p:cTn id="33" dur="1" fill="hold">
                                          <p:stCondLst>
                                            <p:cond delay="0"/>
                                          </p:stCondLst>
                                        </p:cTn>
                                        <p:tgtEl>
                                          <p:spTgt spid="6">
                                            <p:txEl>
                                              <p:pRg st="1" end="1"/>
                                            </p:txEl>
                                          </p:spTgt>
                                        </p:tgtEl>
                                        <p:attrNameLst>
                                          <p:attrName>style.visibility</p:attrName>
                                        </p:attrNameLst>
                                      </p:cBhvr>
                                      <p:to>
                                        <p:strVal val="visible"/>
                                      </p:to>
                                    </p:set>
                                    <p:animEffect transition="in" filter="wipe(down)">
                                      <p:cBhvr>
                                        <p:cTn id="34" dur="500"/>
                                        <p:tgtEl>
                                          <p:spTgt spid="6">
                                            <p:txEl>
                                              <p:pRg st="1" end="1"/>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2" presetClass="entr" presetSubtype="4" fill="hold" grpId="0" nodeType="clickEffect">
                                  <p:stCondLst>
                                    <p:cond delay="0"/>
                                  </p:stCondLst>
                                  <p:childTnLst>
                                    <p:set>
                                      <p:cBhvr>
                                        <p:cTn id="38" dur="1" fill="hold">
                                          <p:stCondLst>
                                            <p:cond delay="0"/>
                                          </p:stCondLst>
                                        </p:cTn>
                                        <p:tgtEl>
                                          <p:spTgt spid="10"/>
                                        </p:tgtEl>
                                        <p:attrNameLst>
                                          <p:attrName>style.visibility</p:attrName>
                                        </p:attrNameLst>
                                      </p:cBhvr>
                                      <p:to>
                                        <p:strVal val="visible"/>
                                      </p:to>
                                    </p:set>
                                    <p:anim calcmode="lin" valueType="num">
                                      <p:cBhvr additive="base">
                                        <p:cTn id="39" dur="500" fill="hold"/>
                                        <p:tgtEl>
                                          <p:spTgt spid="10"/>
                                        </p:tgtEl>
                                        <p:attrNameLst>
                                          <p:attrName>ppt_x</p:attrName>
                                        </p:attrNameLst>
                                      </p:cBhvr>
                                      <p:tavLst>
                                        <p:tav tm="0">
                                          <p:val>
                                            <p:strVal val="#ppt_x"/>
                                          </p:val>
                                        </p:tav>
                                        <p:tav tm="100000">
                                          <p:val>
                                            <p:strVal val="#ppt_x"/>
                                          </p:val>
                                        </p:tav>
                                      </p:tavLst>
                                    </p:anim>
                                    <p:anim calcmode="lin" valueType="num">
                                      <p:cBhvr additive="base">
                                        <p:cTn id="40" dur="500" fill="hold"/>
                                        <p:tgtEl>
                                          <p:spTgt spid="10"/>
                                        </p:tgtEl>
                                        <p:attrNameLst>
                                          <p:attrName>ppt_y</p:attrName>
                                        </p:attrNameLst>
                                      </p:cBhvr>
                                      <p:tavLst>
                                        <p:tav tm="0">
                                          <p:val>
                                            <p:strVal val="1+#ppt_h/2"/>
                                          </p:val>
                                        </p:tav>
                                        <p:tav tm="100000">
                                          <p:val>
                                            <p:strVal val="#ppt_y"/>
                                          </p:val>
                                        </p:tav>
                                      </p:tavLst>
                                    </p:anim>
                                  </p:childTnLst>
                                </p:cTn>
                              </p:par>
                              <p:par>
                                <p:cTn id="41" presetID="42" presetClass="entr" presetSubtype="0" fill="hold" nodeType="withEffect">
                                  <p:stCondLst>
                                    <p:cond delay="0"/>
                                  </p:stCondLst>
                                  <p:childTnLst>
                                    <p:set>
                                      <p:cBhvr>
                                        <p:cTn id="42" dur="1" fill="hold">
                                          <p:stCondLst>
                                            <p:cond delay="0"/>
                                          </p:stCondLst>
                                        </p:cTn>
                                        <p:tgtEl>
                                          <p:spTgt spid="15">
                                            <p:txEl>
                                              <p:pRg st="0" end="0"/>
                                            </p:txEl>
                                          </p:spTgt>
                                        </p:tgtEl>
                                        <p:attrNameLst>
                                          <p:attrName>style.visibility</p:attrName>
                                        </p:attrNameLst>
                                      </p:cBhvr>
                                      <p:to>
                                        <p:strVal val="visible"/>
                                      </p:to>
                                    </p:set>
                                    <p:animEffect transition="in" filter="fade">
                                      <p:cBhvr>
                                        <p:cTn id="43" dur="1000"/>
                                        <p:tgtEl>
                                          <p:spTgt spid="15">
                                            <p:txEl>
                                              <p:pRg st="0" end="0"/>
                                            </p:txEl>
                                          </p:spTgt>
                                        </p:tgtEl>
                                      </p:cBhvr>
                                    </p:animEffect>
                                    <p:anim calcmode="lin" valueType="num">
                                      <p:cBhvr>
                                        <p:cTn id="44" dur="1000" fill="hold"/>
                                        <p:tgtEl>
                                          <p:spTgt spid="15">
                                            <p:txEl>
                                              <p:pRg st="0" end="0"/>
                                            </p:txEl>
                                          </p:spTgt>
                                        </p:tgtEl>
                                        <p:attrNameLst>
                                          <p:attrName>ppt_x</p:attrName>
                                        </p:attrNameLst>
                                      </p:cBhvr>
                                      <p:tavLst>
                                        <p:tav tm="0">
                                          <p:val>
                                            <p:strVal val="#ppt_x"/>
                                          </p:val>
                                        </p:tav>
                                        <p:tav tm="100000">
                                          <p:val>
                                            <p:strVal val="#ppt_x"/>
                                          </p:val>
                                        </p:tav>
                                      </p:tavLst>
                                    </p:anim>
                                    <p:anim calcmode="lin" valueType="num">
                                      <p:cBhvr>
                                        <p:cTn id="45" dur="1000" fill="hold"/>
                                        <p:tgtEl>
                                          <p:spTgt spid="15">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46" fill="hold">
                      <p:stCondLst>
                        <p:cond delay="indefinite"/>
                      </p:stCondLst>
                      <p:childTnLst>
                        <p:par>
                          <p:cTn id="47" fill="hold">
                            <p:stCondLst>
                              <p:cond delay="0"/>
                            </p:stCondLst>
                            <p:childTnLst>
                              <p:par>
                                <p:cTn id="48" presetID="42" presetClass="entr" presetSubtype="0" fill="hold" nodeType="clickEffect">
                                  <p:stCondLst>
                                    <p:cond delay="0"/>
                                  </p:stCondLst>
                                  <p:childTnLst>
                                    <p:set>
                                      <p:cBhvr>
                                        <p:cTn id="49" dur="1" fill="hold">
                                          <p:stCondLst>
                                            <p:cond delay="0"/>
                                          </p:stCondLst>
                                        </p:cTn>
                                        <p:tgtEl>
                                          <p:spTgt spid="15">
                                            <p:txEl>
                                              <p:pRg st="1" end="1"/>
                                            </p:txEl>
                                          </p:spTgt>
                                        </p:tgtEl>
                                        <p:attrNameLst>
                                          <p:attrName>style.visibility</p:attrName>
                                        </p:attrNameLst>
                                      </p:cBhvr>
                                      <p:to>
                                        <p:strVal val="visible"/>
                                      </p:to>
                                    </p:set>
                                    <p:animEffect transition="in" filter="fade">
                                      <p:cBhvr>
                                        <p:cTn id="50" dur="1000"/>
                                        <p:tgtEl>
                                          <p:spTgt spid="15">
                                            <p:txEl>
                                              <p:pRg st="1" end="1"/>
                                            </p:txEl>
                                          </p:spTgt>
                                        </p:tgtEl>
                                      </p:cBhvr>
                                    </p:animEffect>
                                    <p:anim calcmode="lin" valueType="num">
                                      <p:cBhvr>
                                        <p:cTn id="51" dur="1000" fill="hold"/>
                                        <p:tgtEl>
                                          <p:spTgt spid="15">
                                            <p:txEl>
                                              <p:pRg st="1" end="1"/>
                                            </p:txEl>
                                          </p:spTgt>
                                        </p:tgtEl>
                                        <p:attrNameLst>
                                          <p:attrName>ppt_x</p:attrName>
                                        </p:attrNameLst>
                                      </p:cBhvr>
                                      <p:tavLst>
                                        <p:tav tm="0">
                                          <p:val>
                                            <p:strVal val="#ppt_x"/>
                                          </p:val>
                                        </p:tav>
                                        <p:tav tm="100000">
                                          <p:val>
                                            <p:strVal val="#ppt_x"/>
                                          </p:val>
                                        </p:tav>
                                      </p:tavLst>
                                    </p:anim>
                                    <p:anim calcmode="lin" valueType="num">
                                      <p:cBhvr>
                                        <p:cTn id="52" dur="1000" fill="hold"/>
                                        <p:tgtEl>
                                          <p:spTgt spid="15">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6" grpId="0" animBg="1"/>
      <p:bldP spid="4" grpId="0"/>
      <p:bldP spid="5" grpId="0"/>
      <p:bldP spid="7"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183294" y="185417"/>
            <a:ext cx="10515600" cy="1325563"/>
          </a:xfrm>
        </p:spPr>
        <p:txBody>
          <a:bodyPr>
            <a:normAutofit/>
          </a:bodyPr>
          <a:lstStyle/>
          <a:p>
            <a:pPr algn="ctr"/>
            <a:r>
              <a:rPr lang="en-GB" sz="4800" b="1" dirty="0">
                <a:solidFill>
                  <a:srgbClr val="FF0000"/>
                </a:solidFill>
                <a:effectLst>
                  <a:outerShdw blurRad="38100" dist="38100" dir="2700000" algn="tl">
                    <a:srgbClr val="000000">
                      <a:alpha val="43137"/>
                    </a:srgbClr>
                  </a:outerShdw>
                </a:effectLst>
                <a:latin typeface="Garamond" panose="02020404030301010803" pitchFamily="18" charset="0"/>
                <a:ea typeface="+mn-ea"/>
                <a:cs typeface="+mn-cs"/>
              </a:rPr>
              <a:t>AGW – What?</a:t>
            </a:r>
          </a:p>
        </p:txBody>
      </p:sp>
      <p:sp>
        <p:nvSpPr>
          <p:cNvPr id="3" name="Segnaposto contenuto 2"/>
          <p:cNvSpPr>
            <a:spLocks noGrp="1"/>
          </p:cNvSpPr>
          <p:nvPr>
            <p:ph idx="1"/>
          </p:nvPr>
        </p:nvSpPr>
        <p:spPr>
          <a:xfrm>
            <a:off x="355426" y="1697223"/>
            <a:ext cx="9454553" cy="4710979"/>
          </a:xfrm>
        </p:spPr>
        <p:txBody>
          <a:bodyPr>
            <a:normAutofit/>
          </a:bodyPr>
          <a:lstStyle/>
          <a:p>
            <a:pPr algn="just"/>
            <a:r>
              <a:rPr lang="en-GB" sz="4200" dirty="0">
                <a:latin typeface="Garamond" panose="02020404030301010803" pitchFamily="18" charset="0"/>
              </a:rPr>
              <a:t>Acoustic gravity waves are mainly caused by weather systems, synoptic‐scale atmospheric systems and circulations;</a:t>
            </a:r>
          </a:p>
          <a:p>
            <a:pPr algn="just"/>
            <a:r>
              <a:rPr lang="en-GB" sz="4200" dirty="0">
                <a:latin typeface="Garamond" panose="02020404030301010803" pitchFamily="18" charset="0"/>
              </a:rPr>
              <a:t>Those waves can disturb wind fields and temperature in the stratosphere;</a:t>
            </a:r>
            <a:endParaRPr lang="en-GB" sz="6600" b="1" i="1" dirty="0">
              <a:solidFill>
                <a:srgbClr val="FF0000"/>
              </a:solidFill>
              <a:effectLst>
                <a:outerShdw blurRad="38100" dist="38100" dir="2700000" algn="tl">
                  <a:srgbClr val="000000">
                    <a:alpha val="43137"/>
                  </a:srgbClr>
                </a:outerShdw>
              </a:effectLst>
            </a:endParaRPr>
          </a:p>
        </p:txBody>
      </p:sp>
      <p:pic>
        <p:nvPicPr>
          <p:cNvPr id="4" name="Picture 2" descr="magnadesmentega | dialettico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047891" y="2313810"/>
            <a:ext cx="1524000" cy="2667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9598613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25000"/>
            <a:lum/>
          </a:blip>
          <a:srcRect/>
          <a:stretch>
            <a:fillRect t="-2000" b="-2000"/>
          </a:stretch>
        </a:blipFill>
        <a:effectLst/>
      </p:bgPr>
    </p:bg>
    <p:spTree>
      <p:nvGrpSpPr>
        <p:cNvPr id="1" name=""/>
        <p:cNvGrpSpPr/>
        <p:nvPr/>
      </p:nvGrpSpPr>
      <p:grpSpPr>
        <a:xfrm>
          <a:off x="0" y="0"/>
          <a:ext cx="0" cy="0"/>
          <a:chOff x="0" y="0"/>
          <a:chExt cx="0" cy="0"/>
        </a:xfrm>
      </p:grpSpPr>
      <p:sp>
        <p:nvSpPr>
          <p:cNvPr id="7" name="object 7"/>
          <p:cNvSpPr txBox="1"/>
          <p:nvPr/>
        </p:nvSpPr>
        <p:spPr>
          <a:xfrm>
            <a:off x="379644" y="719201"/>
            <a:ext cx="11460893" cy="628377"/>
          </a:xfrm>
          <a:prstGeom prst="rect">
            <a:avLst/>
          </a:prstGeom>
        </p:spPr>
        <p:txBody>
          <a:bodyPr vert="horz" wrap="square" lIns="0" tIns="12700" rIns="0" bIns="0" rtlCol="0">
            <a:spAutoFit/>
          </a:bodyPr>
          <a:lstStyle/>
          <a:p>
            <a:pPr marR="196215" algn="just">
              <a:lnSpc>
                <a:spcPct val="100000"/>
              </a:lnSpc>
              <a:spcBef>
                <a:spcPts val="100"/>
              </a:spcBef>
            </a:pPr>
            <a:r>
              <a:rPr lang="en-GB" sz="2000" spc="-5" dirty="0">
                <a:latin typeface="Garamond" panose="02020404030301010803" pitchFamily="18" charset="0"/>
                <a:cs typeface="Arial"/>
              </a:rPr>
              <a:t>The Magnetospheric – Ionospheric – Lithospheric  coupling (MILC) </a:t>
            </a:r>
            <a:r>
              <a:rPr lang="en-GB" sz="2000" spc="-5" dirty="0" smtClean="0">
                <a:latin typeface="Garamond" panose="02020404030301010803" pitchFamily="18" charset="0"/>
                <a:cs typeface="Arial"/>
              </a:rPr>
              <a:t>analytical model </a:t>
            </a:r>
            <a:r>
              <a:rPr lang="en-GB" sz="2000" spc="-5" dirty="0">
                <a:latin typeface="Garamond" panose="02020404030301010803" pitchFamily="18" charset="0"/>
                <a:cs typeface="Arial"/>
              </a:rPr>
              <a:t>(Piersanti et al., 2020; Carbone et al., 2021) is based on the following steps:</a:t>
            </a:r>
          </a:p>
        </p:txBody>
      </p:sp>
      <p:sp>
        <p:nvSpPr>
          <p:cNvPr id="22" name="object 2"/>
          <p:cNvSpPr txBox="1">
            <a:spLocks noGrp="1"/>
          </p:cNvSpPr>
          <p:nvPr>
            <p:ph type="title"/>
          </p:nvPr>
        </p:nvSpPr>
        <p:spPr>
          <a:xfrm>
            <a:off x="3900973" y="6456"/>
            <a:ext cx="4155204" cy="627736"/>
          </a:xfrm>
          <a:prstGeom prst="rect">
            <a:avLst/>
          </a:prstGeom>
        </p:spPr>
        <p:txBody>
          <a:bodyPr vert="horz" wrap="square" lIns="0" tIns="12065" rIns="0" bIns="0" rtlCol="0">
            <a:spAutoFit/>
          </a:bodyPr>
          <a:lstStyle/>
          <a:p>
            <a:pPr marL="12700">
              <a:lnSpc>
                <a:spcPct val="100000"/>
              </a:lnSpc>
              <a:spcBef>
                <a:spcPts val="95"/>
              </a:spcBef>
            </a:pPr>
            <a:r>
              <a:rPr lang="it-IT" sz="4000" b="1" spc="-5" dirty="0">
                <a:solidFill>
                  <a:srgbClr val="FF0000"/>
                </a:solidFill>
                <a:effectLst>
                  <a:outerShdw blurRad="38100" dist="38100" dir="2700000" algn="tl">
                    <a:srgbClr val="000000">
                      <a:alpha val="43137"/>
                    </a:srgbClr>
                  </a:outerShdw>
                </a:effectLst>
                <a:latin typeface="Garamond" panose="02020404030301010803" pitchFamily="18" charset="0"/>
                <a:cs typeface="Arial"/>
              </a:rPr>
              <a:t>The MILC model</a:t>
            </a:r>
            <a:endParaRPr sz="4000" dirty="0">
              <a:solidFill>
                <a:srgbClr val="FF0000"/>
              </a:solidFill>
              <a:effectLst>
                <a:outerShdw blurRad="38100" dist="38100" dir="2700000" algn="tl">
                  <a:srgbClr val="000000">
                    <a:alpha val="43137"/>
                  </a:srgbClr>
                </a:outerShdw>
              </a:effectLst>
              <a:latin typeface="Garamond" panose="02020404030301010803" pitchFamily="18" charset="0"/>
              <a:cs typeface="Arial"/>
            </a:endParaRPr>
          </a:p>
        </p:txBody>
      </p:sp>
      <p:sp>
        <p:nvSpPr>
          <p:cNvPr id="2" name="Rettangolo 1"/>
          <p:cNvSpPr/>
          <p:nvPr/>
        </p:nvSpPr>
        <p:spPr>
          <a:xfrm>
            <a:off x="7218376" y="1667305"/>
            <a:ext cx="4881024" cy="4832092"/>
          </a:xfrm>
          <a:prstGeom prst="rect">
            <a:avLst/>
          </a:prstGeom>
        </p:spPr>
        <p:txBody>
          <a:bodyPr wrap="square">
            <a:spAutoFit/>
          </a:bodyPr>
          <a:lstStyle/>
          <a:p>
            <a:pPr marL="457200" indent="-457200">
              <a:buFont typeface="+mj-lt"/>
              <a:buAutoNum type="arabicPeriod"/>
            </a:pPr>
            <a:r>
              <a:rPr lang="en-GB" sz="2200" dirty="0">
                <a:latin typeface="Garamond" panose="02020404030301010803" pitchFamily="18" charset="0"/>
              </a:rPr>
              <a:t>The earthquake generates an AGW, propagating through the atmosphere;</a:t>
            </a:r>
          </a:p>
          <a:p>
            <a:pPr marL="457200" indent="-457200">
              <a:buFont typeface="+mj-lt"/>
              <a:buAutoNum type="arabicPeriod"/>
            </a:pPr>
            <a:r>
              <a:rPr lang="en-GB" sz="2200" dirty="0">
                <a:latin typeface="Garamond" panose="02020404030301010803" pitchFamily="18" charset="0"/>
              </a:rPr>
              <a:t>The AGW interacts with the ionosphere generating local instability in the plasma distribution through a pressure gradient</a:t>
            </a:r>
          </a:p>
          <a:p>
            <a:pPr marL="457200" indent="-457200">
              <a:buFont typeface="+mj-lt"/>
              <a:buAutoNum type="arabicPeriod"/>
            </a:pPr>
            <a:r>
              <a:rPr lang="en-GB" sz="2200" dirty="0">
                <a:latin typeface="Garamond" panose="02020404030301010803" pitchFamily="18" charset="0"/>
              </a:rPr>
              <a:t>The ionospheric plasma variation generates EM waves propagating through the magnetosphere that interact with the magnetospheric field</a:t>
            </a:r>
          </a:p>
          <a:p>
            <a:pPr marL="457200" indent="-457200">
              <a:buFont typeface="+mj-lt"/>
              <a:buAutoNum type="arabicPeriod"/>
            </a:pPr>
            <a:r>
              <a:rPr lang="en-GB" sz="2200" dirty="0">
                <a:latin typeface="Garamond" panose="02020404030301010803" pitchFamily="18" charset="0"/>
              </a:rPr>
              <a:t>The interaction causes a FL </a:t>
            </a:r>
            <a:r>
              <a:rPr lang="en-GB" sz="2200" dirty="0" err="1">
                <a:latin typeface="Garamond" panose="02020404030301010803" pitchFamily="18" charset="0"/>
              </a:rPr>
              <a:t>eigen</a:t>
            </a:r>
            <a:r>
              <a:rPr lang="en-GB" sz="2200" dirty="0">
                <a:latin typeface="Garamond" panose="02020404030301010803" pitchFamily="18" charset="0"/>
              </a:rPr>
              <a:t>-frequency change. Specifically, since the FL is stretched, its </a:t>
            </a:r>
            <a:r>
              <a:rPr lang="en-GB" sz="2200" dirty="0" err="1">
                <a:latin typeface="Garamond" panose="02020404030301010803" pitchFamily="18" charset="0"/>
              </a:rPr>
              <a:t>eigen</a:t>
            </a:r>
            <a:r>
              <a:rPr lang="en-GB" sz="2200" dirty="0">
                <a:latin typeface="Garamond" panose="02020404030301010803" pitchFamily="18" charset="0"/>
              </a:rPr>
              <a:t>-frequency has to lower.</a:t>
            </a:r>
          </a:p>
        </p:txBody>
      </p:sp>
      <p:pic>
        <p:nvPicPr>
          <p:cNvPr id="29" name="Segnaposto contenuto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379644" y="3602632"/>
            <a:ext cx="6543455" cy="3166188"/>
          </a:xfrm>
        </p:spPr>
      </p:pic>
      <p:grpSp>
        <p:nvGrpSpPr>
          <p:cNvPr id="30" name="Gruppo 29"/>
          <p:cNvGrpSpPr/>
          <p:nvPr/>
        </p:nvGrpSpPr>
        <p:grpSpPr>
          <a:xfrm>
            <a:off x="429320" y="2343855"/>
            <a:ext cx="6523277" cy="2024365"/>
            <a:chOff x="384940" y="1818228"/>
            <a:chExt cx="6523277" cy="2024365"/>
          </a:xfrm>
        </p:grpSpPr>
        <p:sp>
          <p:nvSpPr>
            <p:cNvPr id="31" name="Arco 30"/>
            <p:cNvSpPr/>
            <p:nvPr/>
          </p:nvSpPr>
          <p:spPr>
            <a:xfrm>
              <a:off x="412246" y="1818229"/>
              <a:ext cx="6421942" cy="1886941"/>
            </a:xfrm>
            <a:prstGeom prst="arc">
              <a:avLst/>
            </a:prstGeom>
          </p:spPr>
          <p:style>
            <a:lnRef idx="3">
              <a:schemeClr val="accent1"/>
            </a:lnRef>
            <a:fillRef idx="0">
              <a:schemeClr val="accent1"/>
            </a:fillRef>
            <a:effectRef idx="2">
              <a:schemeClr val="accent1"/>
            </a:effectRef>
            <a:fontRef idx="minor">
              <a:schemeClr val="tx1"/>
            </a:fontRef>
          </p:style>
          <p:txBody>
            <a:bodyPr rtlCol="0" anchor="ctr"/>
            <a:lstStyle/>
            <a:p>
              <a:pPr algn="ctr"/>
              <a:endParaRPr lang="it-IT"/>
            </a:p>
          </p:txBody>
        </p:sp>
        <p:sp>
          <p:nvSpPr>
            <p:cNvPr id="32" name="Arco 31"/>
            <p:cNvSpPr/>
            <p:nvPr/>
          </p:nvSpPr>
          <p:spPr>
            <a:xfrm rot="16200000">
              <a:off x="2634396" y="-431228"/>
              <a:ext cx="2024365" cy="6523277"/>
            </a:xfrm>
            <a:prstGeom prst="arc">
              <a:avLst/>
            </a:prstGeom>
          </p:spPr>
          <p:style>
            <a:lnRef idx="3">
              <a:schemeClr val="accent1"/>
            </a:lnRef>
            <a:fillRef idx="0">
              <a:schemeClr val="accent1"/>
            </a:fillRef>
            <a:effectRef idx="2">
              <a:schemeClr val="accent1"/>
            </a:effectRef>
            <a:fontRef idx="minor">
              <a:schemeClr val="tx1"/>
            </a:fontRef>
          </p:style>
          <p:txBody>
            <a:bodyPr rtlCol="0" anchor="ctr"/>
            <a:lstStyle/>
            <a:p>
              <a:pPr algn="ctr"/>
              <a:endParaRPr lang="it-IT"/>
            </a:p>
          </p:txBody>
        </p:sp>
      </p:grpSp>
      <p:grpSp>
        <p:nvGrpSpPr>
          <p:cNvPr id="33" name="Gruppo 32"/>
          <p:cNvGrpSpPr/>
          <p:nvPr/>
        </p:nvGrpSpPr>
        <p:grpSpPr>
          <a:xfrm>
            <a:off x="426208" y="1577450"/>
            <a:ext cx="6523277" cy="3647029"/>
            <a:chOff x="384940" y="1818228"/>
            <a:chExt cx="6523277" cy="2024365"/>
          </a:xfrm>
        </p:grpSpPr>
        <p:sp>
          <p:nvSpPr>
            <p:cNvPr id="34" name="Arco 33"/>
            <p:cNvSpPr/>
            <p:nvPr/>
          </p:nvSpPr>
          <p:spPr>
            <a:xfrm>
              <a:off x="412246" y="1818229"/>
              <a:ext cx="6421942" cy="1886941"/>
            </a:xfrm>
            <a:prstGeom prst="arc">
              <a:avLst/>
            </a:prstGeom>
            <a:ln>
              <a:prstDash val="dash"/>
            </a:ln>
          </p:spPr>
          <p:style>
            <a:lnRef idx="3">
              <a:schemeClr val="accent2"/>
            </a:lnRef>
            <a:fillRef idx="0">
              <a:schemeClr val="accent2"/>
            </a:fillRef>
            <a:effectRef idx="2">
              <a:schemeClr val="accent2"/>
            </a:effectRef>
            <a:fontRef idx="minor">
              <a:schemeClr val="tx1"/>
            </a:fontRef>
          </p:style>
          <p:txBody>
            <a:bodyPr rtlCol="0" anchor="ctr"/>
            <a:lstStyle/>
            <a:p>
              <a:pPr algn="ctr"/>
              <a:endParaRPr lang="it-IT"/>
            </a:p>
          </p:txBody>
        </p:sp>
        <p:sp>
          <p:nvSpPr>
            <p:cNvPr id="35" name="Arco 34"/>
            <p:cNvSpPr/>
            <p:nvPr/>
          </p:nvSpPr>
          <p:spPr>
            <a:xfrm rot="16200000">
              <a:off x="2634396" y="-431228"/>
              <a:ext cx="2024365" cy="6523277"/>
            </a:xfrm>
            <a:prstGeom prst="arc">
              <a:avLst/>
            </a:prstGeom>
            <a:ln>
              <a:prstDash val="dash"/>
            </a:ln>
          </p:spPr>
          <p:style>
            <a:lnRef idx="3">
              <a:schemeClr val="accent2"/>
            </a:lnRef>
            <a:fillRef idx="0">
              <a:schemeClr val="accent2"/>
            </a:fillRef>
            <a:effectRef idx="2">
              <a:schemeClr val="accent2"/>
            </a:effectRef>
            <a:fontRef idx="minor">
              <a:schemeClr val="tx1"/>
            </a:fontRef>
          </p:style>
          <p:txBody>
            <a:bodyPr rtlCol="0" anchor="ctr"/>
            <a:lstStyle/>
            <a:p>
              <a:pPr algn="ctr"/>
              <a:endParaRPr lang="it-IT"/>
            </a:p>
          </p:txBody>
        </p:sp>
      </p:grpSp>
      <p:grpSp>
        <p:nvGrpSpPr>
          <p:cNvPr id="36" name="Gruppo 35"/>
          <p:cNvGrpSpPr/>
          <p:nvPr/>
        </p:nvGrpSpPr>
        <p:grpSpPr>
          <a:xfrm>
            <a:off x="2460495" y="2632165"/>
            <a:ext cx="4334051" cy="976284"/>
            <a:chOff x="2392753" y="2323246"/>
            <a:chExt cx="4334051" cy="976284"/>
          </a:xfrm>
        </p:grpSpPr>
        <p:pic>
          <p:nvPicPr>
            <p:cNvPr id="37"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14192160">
              <a:off x="2140341" y="2751842"/>
              <a:ext cx="800100" cy="2952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8"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15442588">
              <a:off x="2736727" y="2661108"/>
              <a:ext cx="800100" cy="2952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9"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16200000">
              <a:off x="3285543" y="2575658"/>
              <a:ext cx="800100" cy="2952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17353569">
              <a:off x="3887214" y="2638513"/>
              <a:ext cx="800100" cy="2952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1"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18134474">
              <a:off x="4516194" y="2695512"/>
              <a:ext cx="800100" cy="2952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2" name="CasellaDiTesto 41"/>
            <p:cNvSpPr txBox="1"/>
            <p:nvPr/>
          </p:nvSpPr>
          <p:spPr>
            <a:xfrm>
              <a:off x="5169968" y="2809848"/>
              <a:ext cx="1556836" cy="369332"/>
            </a:xfrm>
            <a:prstGeom prst="rect">
              <a:avLst/>
            </a:prstGeom>
            <a:noFill/>
            <a:ln>
              <a:noFill/>
            </a:ln>
          </p:spPr>
          <p:txBody>
            <a:bodyPr wrap="none" rtlCol="0">
              <a:spAutoFit/>
            </a:bodyPr>
            <a:lstStyle/>
            <a:p>
              <a:r>
                <a:rPr lang="it-IT" dirty="0">
                  <a:solidFill>
                    <a:srgbClr val="FF0000"/>
                  </a:solidFill>
                  <a:latin typeface="Garamond" panose="02020404030301010803" pitchFamily="18" charset="0"/>
                </a:rPr>
                <a:t>EM - </a:t>
              </a:r>
              <a:r>
                <a:rPr lang="it-IT" dirty="0" err="1">
                  <a:solidFill>
                    <a:srgbClr val="FF0000"/>
                  </a:solidFill>
                  <a:latin typeface="Garamond" panose="02020404030301010803" pitchFamily="18" charset="0"/>
                </a:rPr>
                <a:t>Emission</a:t>
              </a:r>
              <a:endParaRPr lang="it-IT" dirty="0">
                <a:solidFill>
                  <a:srgbClr val="FF0000"/>
                </a:solidFill>
                <a:latin typeface="Garamond" panose="02020404030301010803" pitchFamily="18" charset="0"/>
              </a:endParaRPr>
            </a:p>
          </p:txBody>
        </p:sp>
      </p:grpSp>
      <p:sp>
        <p:nvSpPr>
          <p:cNvPr id="43" name="Freccia in giù 42"/>
          <p:cNvSpPr/>
          <p:nvPr/>
        </p:nvSpPr>
        <p:spPr>
          <a:xfrm rot="10800000">
            <a:off x="3605697" y="1667305"/>
            <a:ext cx="295276" cy="634261"/>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44" name="CasellaDiTesto 43"/>
          <p:cNvSpPr txBox="1"/>
          <p:nvPr/>
        </p:nvSpPr>
        <p:spPr>
          <a:xfrm>
            <a:off x="3900973" y="1974522"/>
            <a:ext cx="1941557" cy="369332"/>
          </a:xfrm>
          <a:prstGeom prst="rect">
            <a:avLst/>
          </a:prstGeom>
          <a:noFill/>
          <a:ln>
            <a:noFill/>
          </a:ln>
        </p:spPr>
        <p:txBody>
          <a:bodyPr wrap="none" rtlCol="0">
            <a:spAutoFit/>
          </a:bodyPr>
          <a:lstStyle/>
          <a:p>
            <a:r>
              <a:rPr lang="it-IT" dirty="0" err="1">
                <a:solidFill>
                  <a:schemeClr val="accent1">
                    <a:lumMod val="75000"/>
                  </a:schemeClr>
                </a:solidFill>
                <a:latin typeface="Garamond" panose="02020404030301010803" pitchFamily="18" charset="0"/>
              </a:rPr>
              <a:t>Change</a:t>
            </a:r>
            <a:r>
              <a:rPr lang="it-IT" dirty="0">
                <a:solidFill>
                  <a:schemeClr val="accent1">
                    <a:lumMod val="75000"/>
                  </a:schemeClr>
                </a:solidFill>
                <a:latin typeface="Garamond" panose="02020404030301010803" pitchFamily="18" charset="0"/>
              </a:rPr>
              <a:t> of the FLR</a:t>
            </a:r>
          </a:p>
        </p:txBody>
      </p:sp>
    </p:spTree>
    <p:extLst>
      <p:ext uri="{BB962C8B-B14F-4D97-AF65-F5344CB8AC3E}">
        <p14:creationId xmlns:p14="http://schemas.microsoft.com/office/powerpoint/2010/main" val="285752407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849283" y="148994"/>
            <a:ext cx="10515600" cy="776489"/>
          </a:xfrm>
        </p:spPr>
        <p:txBody>
          <a:bodyPr>
            <a:normAutofit/>
          </a:bodyPr>
          <a:lstStyle/>
          <a:p>
            <a:pPr algn="ctr">
              <a:spcAft>
                <a:spcPts val="1890"/>
              </a:spcAft>
            </a:pPr>
            <a:r>
              <a:rPr lang="it-IT" sz="4000" b="1" dirty="0" err="1">
                <a:solidFill>
                  <a:srgbClr val="FF0000"/>
                </a:solidFill>
                <a:effectLst>
                  <a:outerShdw blurRad="38100" dist="38100" dir="2700000" algn="tl">
                    <a:srgbClr val="000000">
                      <a:alpha val="43137"/>
                    </a:srgbClr>
                  </a:outerShdw>
                </a:effectLst>
                <a:latin typeface="Garamond" panose="02020404030301010803" pitchFamily="18" charset="0"/>
                <a:ea typeface="+mn-ea"/>
                <a:cs typeface="+mn-cs"/>
              </a:rPr>
              <a:t>Acoustic</a:t>
            </a:r>
            <a:r>
              <a:rPr lang="it-IT" sz="4000" b="1" dirty="0">
                <a:solidFill>
                  <a:srgbClr val="FF0000"/>
                </a:solidFill>
                <a:effectLst>
                  <a:outerShdw blurRad="38100" dist="38100" dir="2700000" algn="tl">
                    <a:srgbClr val="000000">
                      <a:alpha val="43137"/>
                    </a:srgbClr>
                  </a:outerShdw>
                </a:effectLst>
                <a:latin typeface="Garamond" panose="02020404030301010803" pitchFamily="18" charset="0"/>
                <a:ea typeface="+mn-ea"/>
                <a:cs typeface="+mn-cs"/>
              </a:rPr>
              <a:t> </a:t>
            </a:r>
            <a:r>
              <a:rPr lang="it-IT" sz="4000" b="1" dirty="0" err="1">
                <a:solidFill>
                  <a:srgbClr val="FF0000"/>
                </a:solidFill>
                <a:effectLst>
                  <a:outerShdw blurRad="38100" dist="38100" dir="2700000" algn="tl">
                    <a:srgbClr val="000000">
                      <a:alpha val="43137"/>
                    </a:srgbClr>
                  </a:outerShdw>
                </a:effectLst>
                <a:latin typeface="Garamond" panose="02020404030301010803" pitchFamily="18" charset="0"/>
                <a:ea typeface="+mn-ea"/>
                <a:cs typeface="+mn-cs"/>
              </a:rPr>
              <a:t>Gravity</a:t>
            </a:r>
            <a:r>
              <a:rPr lang="it-IT" sz="4000" b="1" dirty="0">
                <a:solidFill>
                  <a:srgbClr val="FF0000"/>
                </a:solidFill>
                <a:effectLst>
                  <a:outerShdw blurRad="38100" dist="38100" dir="2700000" algn="tl">
                    <a:srgbClr val="000000">
                      <a:alpha val="43137"/>
                    </a:srgbClr>
                  </a:outerShdw>
                </a:effectLst>
                <a:latin typeface="Garamond" panose="02020404030301010803" pitchFamily="18" charset="0"/>
                <a:ea typeface="+mn-ea"/>
                <a:cs typeface="+mn-cs"/>
              </a:rPr>
              <a:t> </a:t>
            </a:r>
            <a:r>
              <a:rPr lang="it-IT" sz="4000" b="1" dirty="0" err="1">
                <a:solidFill>
                  <a:srgbClr val="FF0000"/>
                </a:solidFill>
                <a:effectLst>
                  <a:outerShdw blurRad="38100" dist="38100" dir="2700000" algn="tl">
                    <a:srgbClr val="000000">
                      <a:alpha val="43137"/>
                    </a:srgbClr>
                  </a:outerShdw>
                </a:effectLst>
                <a:latin typeface="Garamond" panose="02020404030301010803" pitchFamily="18" charset="0"/>
                <a:ea typeface="+mn-ea"/>
                <a:cs typeface="+mn-cs"/>
              </a:rPr>
              <a:t>Waves</a:t>
            </a:r>
            <a:r>
              <a:rPr lang="it-IT" sz="4000" b="1" dirty="0">
                <a:solidFill>
                  <a:srgbClr val="FF0000"/>
                </a:solidFill>
                <a:effectLst>
                  <a:outerShdw blurRad="38100" dist="38100" dir="2700000" algn="tl">
                    <a:srgbClr val="000000">
                      <a:alpha val="43137"/>
                    </a:srgbClr>
                  </a:outerShdw>
                </a:effectLst>
                <a:latin typeface="Garamond" panose="02020404030301010803" pitchFamily="18" charset="0"/>
                <a:ea typeface="+mn-ea"/>
                <a:cs typeface="+mn-cs"/>
              </a:rPr>
              <a:t> - </a:t>
            </a:r>
            <a:r>
              <a:rPr lang="it-IT" sz="4000" b="1" dirty="0" err="1">
                <a:solidFill>
                  <a:srgbClr val="FF0000"/>
                </a:solidFill>
                <a:effectLst>
                  <a:outerShdw blurRad="38100" dist="38100" dir="2700000" algn="tl">
                    <a:srgbClr val="000000">
                      <a:alpha val="43137"/>
                    </a:srgbClr>
                  </a:outerShdw>
                </a:effectLst>
                <a:latin typeface="Garamond" panose="02020404030301010803" pitchFamily="18" charset="0"/>
                <a:ea typeface="+mn-ea"/>
                <a:cs typeface="+mn-cs"/>
              </a:rPr>
              <a:t>Detection</a:t>
            </a:r>
            <a:endParaRPr lang="it-IT" sz="4000" b="1" dirty="0">
              <a:solidFill>
                <a:srgbClr val="FF0000"/>
              </a:solidFill>
              <a:effectLst>
                <a:outerShdw blurRad="38100" dist="38100" dir="2700000" algn="tl">
                  <a:srgbClr val="000000">
                    <a:alpha val="43137"/>
                  </a:srgbClr>
                </a:outerShdw>
              </a:effectLst>
              <a:latin typeface="Garamond" panose="02020404030301010803" pitchFamily="18" charset="0"/>
              <a:ea typeface="+mn-ea"/>
              <a:cs typeface="+mn-cs"/>
            </a:endParaRPr>
          </a:p>
        </p:txBody>
      </p:sp>
      <p:sp>
        <p:nvSpPr>
          <p:cNvPr id="3" name="Segnaposto contenuto 2"/>
          <p:cNvSpPr>
            <a:spLocks noGrp="1"/>
          </p:cNvSpPr>
          <p:nvPr>
            <p:ph idx="1"/>
          </p:nvPr>
        </p:nvSpPr>
        <p:spPr>
          <a:xfrm>
            <a:off x="849283" y="1341555"/>
            <a:ext cx="10515600" cy="5025994"/>
          </a:xfrm>
        </p:spPr>
        <p:txBody>
          <a:bodyPr>
            <a:normAutofit fontScale="85000" lnSpcReduction="20000"/>
          </a:bodyPr>
          <a:lstStyle/>
          <a:p>
            <a:pPr algn="just"/>
            <a:r>
              <a:rPr lang="en-GB" sz="4200" dirty="0">
                <a:latin typeface="Garamond" panose="02020404030301010803" pitchFamily="18" charset="0"/>
              </a:rPr>
              <a:t>The common way to indirectly detect an AGW injection is to calculate the total wave energy (E</a:t>
            </a:r>
            <a:r>
              <a:rPr lang="en-GB" sz="1900" dirty="0">
                <a:latin typeface="Garamond" panose="02020404030301010803" pitchFamily="18" charset="0"/>
              </a:rPr>
              <a:t>0</a:t>
            </a:r>
            <a:r>
              <a:rPr lang="en-GB" sz="4200" dirty="0">
                <a:latin typeface="Garamond" panose="02020404030301010803" pitchFamily="18" charset="0"/>
              </a:rPr>
              <a:t>) </a:t>
            </a:r>
          </a:p>
          <a:p>
            <a:pPr algn="just"/>
            <a:r>
              <a:rPr lang="en-GB" sz="4200" dirty="0">
                <a:latin typeface="Garamond" panose="02020404030301010803" pitchFamily="18" charset="0"/>
              </a:rPr>
              <a:t>E</a:t>
            </a:r>
            <a:r>
              <a:rPr lang="en-GB" sz="1900" dirty="0">
                <a:latin typeface="Garamond" panose="02020404030301010803" pitchFamily="18" charset="0"/>
              </a:rPr>
              <a:t>0</a:t>
            </a:r>
            <a:r>
              <a:rPr lang="en-GB" sz="4200" dirty="0">
                <a:latin typeface="Garamond" panose="02020404030301010803" pitchFamily="18" charset="0"/>
              </a:rPr>
              <a:t> is presented as a sum of kinetic (E</a:t>
            </a:r>
            <a:r>
              <a:rPr lang="en-GB" sz="1800" dirty="0">
                <a:latin typeface="Garamond" panose="02020404030301010803" pitchFamily="18" charset="0"/>
              </a:rPr>
              <a:t>K</a:t>
            </a:r>
            <a:r>
              <a:rPr lang="en-GB" sz="4200" dirty="0">
                <a:latin typeface="Garamond" panose="02020404030301010803" pitchFamily="18" charset="0"/>
              </a:rPr>
              <a:t>) and potential energies (E</a:t>
            </a:r>
            <a:r>
              <a:rPr lang="en-GB" sz="1900" dirty="0">
                <a:latin typeface="Garamond" panose="02020404030301010803" pitchFamily="18" charset="0"/>
              </a:rPr>
              <a:t>P</a:t>
            </a:r>
            <a:r>
              <a:rPr lang="en-GB" sz="4200" dirty="0">
                <a:latin typeface="Garamond" panose="02020404030301010803" pitchFamily="18" charset="0"/>
              </a:rPr>
              <a:t>), which correspond to the fluctuations in wind fields and temperature, respectively;</a:t>
            </a:r>
          </a:p>
          <a:p>
            <a:pPr algn="just"/>
            <a:r>
              <a:rPr lang="en-GB" sz="4200" dirty="0">
                <a:latin typeface="Garamond" panose="02020404030301010803" pitchFamily="18" charset="0"/>
              </a:rPr>
              <a:t>E</a:t>
            </a:r>
            <a:r>
              <a:rPr lang="en-GB" sz="2600" dirty="0">
                <a:latin typeface="Garamond" panose="02020404030301010803" pitchFamily="18" charset="0"/>
              </a:rPr>
              <a:t>0</a:t>
            </a:r>
            <a:r>
              <a:rPr lang="en-GB" sz="4200" dirty="0">
                <a:latin typeface="Garamond" panose="02020404030301010803" pitchFamily="18" charset="0"/>
              </a:rPr>
              <a:t> and E</a:t>
            </a:r>
            <a:r>
              <a:rPr lang="en-GB" sz="2200" dirty="0">
                <a:latin typeface="Garamond" panose="02020404030301010803" pitchFamily="18" charset="0"/>
              </a:rPr>
              <a:t>P</a:t>
            </a:r>
            <a:r>
              <a:rPr lang="en-GB" sz="4200" dirty="0">
                <a:latin typeface="Garamond" panose="02020404030301010803" pitchFamily="18" charset="0"/>
              </a:rPr>
              <a:t> energies are proportional to each other (de la Torre et al., 1999; </a:t>
            </a:r>
            <a:r>
              <a:rPr lang="en-GB" sz="4200" dirty="0" err="1">
                <a:latin typeface="Garamond" panose="02020404030301010803" pitchFamily="18" charset="0"/>
              </a:rPr>
              <a:t>VanZandt</a:t>
            </a:r>
            <a:r>
              <a:rPr lang="en-GB" sz="4200" dirty="0">
                <a:latin typeface="Garamond" panose="02020404030301010803" pitchFamily="18" charset="0"/>
              </a:rPr>
              <a:t>, 1985), the wave activity can be easily evaluated by one of them;</a:t>
            </a:r>
          </a:p>
          <a:p>
            <a:pPr algn="just"/>
            <a:r>
              <a:rPr lang="en-GB" sz="4200" b="1" dirty="0">
                <a:solidFill>
                  <a:srgbClr val="FF0000"/>
                </a:solidFill>
                <a:effectLst>
                  <a:outerShdw blurRad="38100" dist="38100" dir="2700000" algn="tl">
                    <a:srgbClr val="000000">
                      <a:alpha val="43137"/>
                    </a:srgbClr>
                  </a:outerShdw>
                </a:effectLst>
                <a:latin typeface="Garamond" panose="02020404030301010803" pitchFamily="18" charset="0"/>
              </a:rPr>
              <a:t>Here we will use the potential energy as a proxy to estimate the wave activity which requires only the vertical temperature profiles.</a:t>
            </a:r>
          </a:p>
          <a:p>
            <a:endParaRPr lang="en-GB" sz="4400" dirty="0"/>
          </a:p>
          <a:p>
            <a:endParaRPr lang="en-GB" sz="4400" dirty="0"/>
          </a:p>
          <a:p>
            <a:pPr marL="0" indent="0">
              <a:buNone/>
            </a:pPr>
            <a:endParaRPr lang="en-GB" sz="6600" b="1" i="1" dirty="0">
              <a:solidFill>
                <a:srgbClr val="FF000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403635442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ggetto 3"/>
          <p:cNvGraphicFramePr>
            <a:graphicFrameLocks noChangeAspect="1"/>
          </p:cNvGraphicFramePr>
          <p:nvPr/>
        </p:nvGraphicFramePr>
        <p:xfrm>
          <a:off x="4345709" y="1363758"/>
          <a:ext cx="2109496" cy="981161"/>
        </p:xfrm>
        <a:graphic>
          <a:graphicData uri="http://schemas.openxmlformats.org/presentationml/2006/ole">
            <mc:AlternateContent xmlns:mc="http://schemas.openxmlformats.org/markup-compatibility/2006">
              <mc:Choice xmlns:v="urn:schemas-microsoft-com:vml" Requires="v">
                <p:oleObj spid="_x0000_s5157" name="Equation" r:id="rId3" imgW="1091880" imgH="507960" progId="Equation.DSMT4">
                  <p:embed/>
                </p:oleObj>
              </mc:Choice>
              <mc:Fallback>
                <p:oleObj name="Equation" r:id="rId3" imgW="1091880" imgH="507960" progId="Equation.DSMT4">
                  <p:embed/>
                  <p:pic>
                    <p:nvPicPr>
                      <p:cNvPr id="4" name="Oggetto 3"/>
                      <p:cNvPicPr/>
                      <p:nvPr/>
                    </p:nvPicPr>
                    <p:blipFill>
                      <a:blip r:embed="rId4"/>
                      <a:stretch>
                        <a:fillRect/>
                      </a:stretch>
                    </p:blipFill>
                    <p:spPr>
                      <a:xfrm>
                        <a:off x="4345709" y="1363758"/>
                        <a:ext cx="2109496" cy="981161"/>
                      </a:xfrm>
                      <a:prstGeom prst="rect">
                        <a:avLst/>
                      </a:prstGeom>
                    </p:spPr>
                  </p:pic>
                </p:oleObj>
              </mc:Fallback>
            </mc:AlternateContent>
          </a:graphicData>
        </a:graphic>
      </p:graphicFrame>
      <p:graphicFrame>
        <p:nvGraphicFramePr>
          <p:cNvPr id="5" name="Oggetto 4"/>
          <p:cNvGraphicFramePr>
            <a:graphicFrameLocks noChangeAspect="1"/>
          </p:cNvGraphicFramePr>
          <p:nvPr/>
        </p:nvGraphicFramePr>
        <p:xfrm>
          <a:off x="2684493" y="2747512"/>
          <a:ext cx="1283448" cy="727131"/>
        </p:xfrm>
        <a:graphic>
          <a:graphicData uri="http://schemas.openxmlformats.org/presentationml/2006/ole">
            <mc:AlternateContent xmlns:mc="http://schemas.openxmlformats.org/markup-compatibility/2006">
              <mc:Choice xmlns:v="urn:schemas-microsoft-com:vml" Requires="v">
                <p:oleObj spid="_x0000_s5158" name="Equation" r:id="rId5" imgW="672840" imgH="380880" progId="Equation.DSMT4">
                  <p:embed/>
                </p:oleObj>
              </mc:Choice>
              <mc:Fallback>
                <p:oleObj name="Equation" r:id="rId5" imgW="672840" imgH="380880" progId="Equation.DSMT4">
                  <p:embed/>
                  <p:pic>
                    <p:nvPicPr>
                      <p:cNvPr id="5" name="Oggetto 4"/>
                      <p:cNvPicPr/>
                      <p:nvPr/>
                    </p:nvPicPr>
                    <p:blipFill>
                      <a:blip r:embed="rId6"/>
                      <a:stretch>
                        <a:fillRect/>
                      </a:stretch>
                    </p:blipFill>
                    <p:spPr>
                      <a:xfrm>
                        <a:off x="2684493" y="2747512"/>
                        <a:ext cx="1283448" cy="727131"/>
                      </a:xfrm>
                      <a:prstGeom prst="rect">
                        <a:avLst/>
                      </a:prstGeom>
                    </p:spPr>
                  </p:pic>
                </p:oleObj>
              </mc:Fallback>
            </mc:AlternateContent>
          </a:graphicData>
        </a:graphic>
      </p:graphicFrame>
      <p:graphicFrame>
        <p:nvGraphicFramePr>
          <p:cNvPr id="6" name="Oggetto 5"/>
          <p:cNvGraphicFramePr>
            <a:graphicFrameLocks noChangeAspect="1"/>
          </p:cNvGraphicFramePr>
          <p:nvPr/>
        </p:nvGraphicFramePr>
        <p:xfrm>
          <a:off x="6562899" y="2689265"/>
          <a:ext cx="1302470" cy="853343"/>
        </p:xfrm>
        <a:graphic>
          <a:graphicData uri="http://schemas.openxmlformats.org/presentationml/2006/ole">
            <mc:AlternateContent xmlns:mc="http://schemas.openxmlformats.org/markup-compatibility/2006">
              <mc:Choice xmlns:v="urn:schemas-microsoft-com:vml" Requires="v">
                <p:oleObj spid="_x0000_s5159" name="Equation" r:id="rId7" imgW="736560" imgH="482400" progId="Equation.DSMT4">
                  <p:embed/>
                </p:oleObj>
              </mc:Choice>
              <mc:Fallback>
                <p:oleObj name="Equation" r:id="rId7" imgW="736560" imgH="482400" progId="Equation.DSMT4">
                  <p:embed/>
                  <p:pic>
                    <p:nvPicPr>
                      <p:cNvPr id="6" name="Oggetto 5"/>
                      <p:cNvPicPr/>
                      <p:nvPr/>
                    </p:nvPicPr>
                    <p:blipFill>
                      <a:blip r:embed="rId8"/>
                      <a:stretch>
                        <a:fillRect/>
                      </a:stretch>
                    </p:blipFill>
                    <p:spPr>
                      <a:xfrm>
                        <a:off x="6562899" y="2689265"/>
                        <a:ext cx="1302470" cy="853343"/>
                      </a:xfrm>
                      <a:prstGeom prst="rect">
                        <a:avLst/>
                      </a:prstGeom>
                    </p:spPr>
                  </p:pic>
                </p:oleObj>
              </mc:Fallback>
            </mc:AlternateContent>
          </a:graphicData>
        </a:graphic>
      </p:graphicFrame>
      <p:graphicFrame>
        <p:nvGraphicFramePr>
          <p:cNvPr id="8" name="Oggetto 7"/>
          <p:cNvGraphicFramePr>
            <a:graphicFrameLocks noChangeAspect="1"/>
          </p:cNvGraphicFramePr>
          <p:nvPr/>
        </p:nvGraphicFramePr>
        <p:xfrm>
          <a:off x="11321745" y="4648897"/>
          <a:ext cx="564979" cy="502204"/>
        </p:xfrm>
        <a:graphic>
          <a:graphicData uri="http://schemas.openxmlformats.org/presentationml/2006/ole">
            <mc:AlternateContent xmlns:mc="http://schemas.openxmlformats.org/markup-compatibility/2006">
              <mc:Choice xmlns:v="urn:schemas-microsoft-com:vml" Requires="v">
                <p:oleObj spid="_x0000_s5160" name="Equation" r:id="rId9" imgW="457200" imgH="406080" progId="Equation.DSMT4">
                  <p:embed/>
                </p:oleObj>
              </mc:Choice>
              <mc:Fallback>
                <p:oleObj name="Equation" r:id="rId9" imgW="457200" imgH="406080" progId="Equation.DSMT4">
                  <p:embed/>
                  <p:pic>
                    <p:nvPicPr>
                      <p:cNvPr id="8" name="Oggetto 7"/>
                      <p:cNvPicPr/>
                      <p:nvPr/>
                    </p:nvPicPr>
                    <p:blipFill>
                      <a:blip r:embed="rId10"/>
                      <a:stretch>
                        <a:fillRect/>
                      </a:stretch>
                    </p:blipFill>
                    <p:spPr>
                      <a:xfrm>
                        <a:off x="11321745" y="4648897"/>
                        <a:ext cx="564979" cy="502204"/>
                      </a:xfrm>
                      <a:prstGeom prst="rect">
                        <a:avLst/>
                      </a:prstGeom>
                    </p:spPr>
                  </p:pic>
                </p:oleObj>
              </mc:Fallback>
            </mc:AlternateContent>
          </a:graphicData>
        </a:graphic>
      </p:graphicFrame>
      <p:graphicFrame>
        <p:nvGraphicFramePr>
          <p:cNvPr id="9" name="Oggetto 8"/>
          <p:cNvGraphicFramePr>
            <a:graphicFrameLocks noChangeAspect="1"/>
          </p:cNvGraphicFramePr>
          <p:nvPr/>
        </p:nvGraphicFramePr>
        <p:xfrm>
          <a:off x="4242434" y="5326005"/>
          <a:ext cx="3112771" cy="918155"/>
        </p:xfrm>
        <a:graphic>
          <a:graphicData uri="http://schemas.openxmlformats.org/presentationml/2006/ole">
            <mc:AlternateContent xmlns:mc="http://schemas.openxmlformats.org/markup-compatibility/2006">
              <mc:Choice xmlns:v="urn:schemas-microsoft-com:vml" Requires="v">
                <p:oleObj spid="_x0000_s5161" name="Equation" r:id="rId11" imgW="1765080" imgH="520560" progId="Equation.DSMT4">
                  <p:embed/>
                </p:oleObj>
              </mc:Choice>
              <mc:Fallback>
                <p:oleObj name="Equation" r:id="rId11" imgW="1765080" imgH="520560" progId="Equation.DSMT4">
                  <p:embed/>
                  <p:pic>
                    <p:nvPicPr>
                      <p:cNvPr id="9" name="Oggetto 8"/>
                      <p:cNvPicPr/>
                      <p:nvPr/>
                    </p:nvPicPr>
                    <p:blipFill>
                      <a:blip r:embed="rId12"/>
                      <a:stretch>
                        <a:fillRect/>
                      </a:stretch>
                    </p:blipFill>
                    <p:spPr>
                      <a:xfrm>
                        <a:off x="4242434" y="5326005"/>
                        <a:ext cx="3112771" cy="918155"/>
                      </a:xfrm>
                      <a:prstGeom prst="rect">
                        <a:avLst/>
                      </a:prstGeom>
                    </p:spPr>
                  </p:pic>
                </p:oleObj>
              </mc:Fallback>
            </mc:AlternateContent>
          </a:graphicData>
        </a:graphic>
      </p:graphicFrame>
      <p:sp>
        <p:nvSpPr>
          <p:cNvPr id="10" name="Rettangolo 9"/>
          <p:cNvSpPr/>
          <p:nvPr/>
        </p:nvSpPr>
        <p:spPr>
          <a:xfrm>
            <a:off x="316534" y="969899"/>
            <a:ext cx="11520790" cy="369332"/>
          </a:xfrm>
          <a:prstGeom prst="rect">
            <a:avLst/>
          </a:prstGeom>
        </p:spPr>
        <p:txBody>
          <a:bodyPr wrap="square">
            <a:spAutoFit/>
          </a:bodyPr>
          <a:lstStyle/>
          <a:p>
            <a:pPr algn="just"/>
            <a:r>
              <a:rPr lang="en-GB" dirty="0">
                <a:latin typeface="Garamond" panose="02020404030301010803" pitchFamily="18" charset="0"/>
              </a:rPr>
              <a:t>The potential energy density is defined as (</a:t>
            </a:r>
            <a:r>
              <a:rPr lang="en-GB" dirty="0" err="1">
                <a:latin typeface="Garamond" panose="02020404030301010803" pitchFamily="18" charset="0"/>
              </a:rPr>
              <a:t>VanZandt</a:t>
            </a:r>
            <a:r>
              <a:rPr lang="en-GB" dirty="0">
                <a:latin typeface="Garamond" panose="02020404030301010803" pitchFamily="18" charset="0"/>
              </a:rPr>
              <a:t>, 1985; Piersanti et al., 2020):</a:t>
            </a:r>
          </a:p>
        </p:txBody>
      </p:sp>
      <p:sp>
        <p:nvSpPr>
          <p:cNvPr id="11" name="Rettangolo 10"/>
          <p:cNvSpPr/>
          <p:nvPr/>
        </p:nvSpPr>
        <p:spPr>
          <a:xfrm>
            <a:off x="316534" y="2314584"/>
            <a:ext cx="11570190" cy="369332"/>
          </a:xfrm>
          <a:prstGeom prst="rect">
            <a:avLst/>
          </a:prstGeom>
        </p:spPr>
        <p:txBody>
          <a:bodyPr wrap="square">
            <a:spAutoFit/>
          </a:bodyPr>
          <a:lstStyle/>
          <a:p>
            <a:pPr algn="just"/>
            <a:r>
              <a:rPr lang="en-GB" dirty="0">
                <a:latin typeface="Garamond" panose="02020404030301010803" pitchFamily="18" charset="0"/>
              </a:rPr>
              <a:t>where g is the gravitational acceleration (constant), N is the Brunt-</a:t>
            </a:r>
            <a:r>
              <a:rPr lang="en-GB" dirty="0" err="1">
                <a:latin typeface="Garamond" panose="02020404030301010803" pitchFamily="18" charset="0"/>
              </a:rPr>
              <a:t>Vaisala</a:t>
            </a:r>
            <a:r>
              <a:rPr lang="en-GB" dirty="0">
                <a:latin typeface="Garamond" panose="02020404030301010803" pitchFamily="18" charset="0"/>
              </a:rPr>
              <a:t> frequency defined as:</a:t>
            </a:r>
          </a:p>
        </p:txBody>
      </p:sp>
      <p:sp>
        <p:nvSpPr>
          <p:cNvPr id="12" name="Rettangolo 11"/>
          <p:cNvSpPr/>
          <p:nvPr/>
        </p:nvSpPr>
        <p:spPr>
          <a:xfrm>
            <a:off x="4849145" y="2979697"/>
            <a:ext cx="1002972" cy="369332"/>
          </a:xfrm>
          <a:prstGeom prst="rect">
            <a:avLst/>
          </a:prstGeom>
        </p:spPr>
        <p:txBody>
          <a:bodyPr wrap="square">
            <a:spAutoFit/>
          </a:bodyPr>
          <a:lstStyle/>
          <a:p>
            <a:r>
              <a:rPr lang="en-GB" dirty="0">
                <a:latin typeface="Garamond" panose="02020404030301010803" pitchFamily="18" charset="0"/>
              </a:rPr>
              <a:t> where</a:t>
            </a:r>
            <a:endParaRPr lang="en-GB" dirty="0"/>
          </a:p>
        </p:txBody>
      </p:sp>
      <p:sp>
        <p:nvSpPr>
          <p:cNvPr id="13" name="Rettangolo 12"/>
          <p:cNvSpPr/>
          <p:nvPr/>
        </p:nvSpPr>
        <p:spPr>
          <a:xfrm>
            <a:off x="316534" y="3745396"/>
            <a:ext cx="11520790" cy="646331"/>
          </a:xfrm>
          <a:prstGeom prst="rect">
            <a:avLst/>
          </a:prstGeom>
        </p:spPr>
        <p:txBody>
          <a:bodyPr wrap="square">
            <a:spAutoFit/>
          </a:bodyPr>
          <a:lstStyle/>
          <a:p>
            <a:pPr algn="just"/>
            <a:r>
              <a:rPr lang="en-GB" dirty="0">
                <a:latin typeface="Garamond" panose="02020404030301010803" pitchFamily="18" charset="0"/>
              </a:rPr>
              <a:t>is the potential temperature, </a:t>
            </a:r>
            <a:r>
              <a:rPr lang="en-GB" i="1" dirty="0">
                <a:latin typeface="Garamond" panose="02020404030301010803" pitchFamily="18" charset="0"/>
              </a:rPr>
              <a:t>z</a:t>
            </a:r>
            <a:r>
              <a:rPr lang="en-GB" dirty="0">
                <a:latin typeface="Garamond" panose="02020404030301010803" pitchFamily="18" charset="0"/>
              </a:rPr>
              <a:t> is the altitude, </a:t>
            </a:r>
            <a:r>
              <a:rPr lang="en-GB" i="1" dirty="0">
                <a:latin typeface="Garamond" panose="02020404030301010803" pitchFamily="18" charset="0"/>
              </a:rPr>
              <a:t>P</a:t>
            </a:r>
            <a:r>
              <a:rPr lang="en-GB" i="1" baseline="-25000" dirty="0">
                <a:latin typeface="Garamond" panose="02020404030301010803" pitchFamily="18" charset="0"/>
              </a:rPr>
              <a:t>0</a:t>
            </a:r>
            <a:r>
              <a:rPr lang="en-GB" dirty="0">
                <a:latin typeface="Garamond" panose="02020404030301010803" pitchFamily="18" charset="0"/>
              </a:rPr>
              <a:t> is the standard reference pressure (1 </a:t>
            </a:r>
            <a:r>
              <a:rPr lang="en-GB" dirty="0" err="1">
                <a:latin typeface="Garamond" panose="02020404030301010803" pitchFamily="18" charset="0"/>
              </a:rPr>
              <a:t>hPa</a:t>
            </a:r>
            <a:r>
              <a:rPr lang="en-GB" dirty="0">
                <a:latin typeface="Garamond" panose="02020404030301010803" pitchFamily="18" charset="0"/>
              </a:rPr>
              <a:t>), </a:t>
            </a:r>
            <a:r>
              <a:rPr lang="en-GB" i="1" dirty="0">
                <a:latin typeface="Garamond" panose="02020404030301010803" pitchFamily="18" charset="0"/>
              </a:rPr>
              <a:t>R</a:t>
            </a:r>
            <a:r>
              <a:rPr lang="en-GB" dirty="0">
                <a:latin typeface="Garamond" panose="02020404030301010803" pitchFamily="18" charset="0"/>
              </a:rPr>
              <a:t> is the gas constant of air and </a:t>
            </a:r>
            <a:r>
              <a:rPr lang="en-GB" i="1" dirty="0" err="1">
                <a:latin typeface="Garamond" panose="02020404030301010803" pitchFamily="18" charset="0"/>
              </a:rPr>
              <a:t>c</a:t>
            </a:r>
            <a:r>
              <a:rPr lang="en-GB" i="1" baseline="-25000" dirty="0" err="1">
                <a:latin typeface="Garamond" panose="02020404030301010803" pitchFamily="18" charset="0"/>
              </a:rPr>
              <a:t>p</a:t>
            </a:r>
            <a:r>
              <a:rPr lang="en-GB" dirty="0">
                <a:latin typeface="Garamond" panose="02020404030301010803" pitchFamily="18" charset="0"/>
              </a:rPr>
              <a:t> is the specific heat capacity at a constant pressure. </a:t>
            </a:r>
            <a:r>
              <a:rPr lang="en-GB" i="1" dirty="0">
                <a:latin typeface="Garamond" panose="02020404030301010803" pitchFamily="18" charset="0"/>
              </a:rPr>
              <a:t>R/</a:t>
            </a:r>
            <a:r>
              <a:rPr lang="en-GB" i="1" dirty="0" err="1">
                <a:latin typeface="Garamond" panose="02020404030301010803" pitchFamily="18" charset="0"/>
              </a:rPr>
              <a:t>c</a:t>
            </a:r>
            <a:r>
              <a:rPr lang="en-GB" i="1" baseline="-25000" dirty="0" err="1">
                <a:latin typeface="Garamond" panose="02020404030301010803" pitchFamily="18" charset="0"/>
              </a:rPr>
              <a:t>p</a:t>
            </a:r>
            <a:r>
              <a:rPr lang="en-GB" dirty="0">
                <a:latin typeface="Garamond" panose="02020404030301010803" pitchFamily="18" charset="0"/>
              </a:rPr>
              <a:t> = 0.286 for air (Piersanti et al., 2020).</a:t>
            </a:r>
          </a:p>
        </p:txBody>
      </p:sp>
      <mc:AlternateContent xmlns:mc="http://schemas.openxmlformats.org/markup-compatibility/2006" xmlns:a14="http://schemas.microsoft.com/office/drawing/2010/main">
        <mc:Choice Requires="a14">
          <p:sp>
            <p:nvSpPr>
              <p:cNvPr id="15" name="Rettangolo 14"/>
              <p:cNvSpPr/>
              <p:nvPr/>
            </p:nvSpPr>
            <p:spPr>
              <a:xfrm>
                <a:off x="316534" y="4648897"/>
                <a:ext cx="11520790" cy="677108"/>
              </a:xfrm>
              <a:prstGeom prst="rect">
                <a:avLst/>
              </a:prstGeom>
            </p:spPr>
            <p:txBody>
              <a:bodyPr wrap="square">
                <a:spAutoFit/>
              </a:bodyPr>
              <a:lstStyle/>
              <a:p>
                <a:pPr algn="just"/>
                <a:r>
                  <a:rPr lang="en-GB" dirty="0">
                    <a:latin typeface="Garamond" panose="02020404030301010803" pitchFamily="18" charset="0"/>
                  </a:rPr>
                  <a:t>T’ is the perturbation deviated from the background temperature </a:t>
                </a:r>
                <a14:m>
                  <m:oMath xmlns:m="http://schemas.openxmlformats.org/officeDocument/2006/math">
                    <m:bar>
                      <m:barPr>
                        <m:pos m:val="top"/>
                        <m:ctrlPr>
                          <a:rPr lang="en-GB" i="1">
                            <a:latin typeface="Cambria Math"/>
                          </a:rPr>
                        </m:ctrlPr>
                      </m:barPr>
                      <m:e>
                        <m:r>
                          <a:rPr lang="en-GB" i="1">
                            <a:latin typeface="Cambria Math"/>
                          </a:rPr>
                          <m:t>𝑇</m:t>
                        </m:r>
                      </m:e>
                    </m:bar>
                  </m:oMath>
                </a14:m>
                <a:r>
                  <a:rPr lang="en-GB" dirty="0">
                    <a:latin typeface="Garamond" panose="02020404030301010803" pitchFamily="18" charset="0"/>
                  </a:rPr>
                  <a:t> that are all function of the altitude. The variance term            </a:t>
                </a:r>
              </a:p>
              <a:p>
                <a:pPr algn="just"/>
                <a:r>
                  <a:rPr lang="en-GB" dirty="0">
                    <a:latin typeface="Garamond" panose="02020404030301010803" pitchFamily="18" charset="0"/>
                  </a:rPr>
                  <a:t>is calculated within a layer of 2 km thickness as:</a:t>
                </a:r>
              </a:p>
            </p:txBody>
          </p:sp>
        </mc:Choice>
        <mc:Fallback xmlns="">
          <p:sp>
            <p:nvSpPr>
              <p:cNvPr id="15" name="Rettangolo 14"/>
              <p:cNvSpPr>
                <a:spLocks noRot="1" noChangeAspect="1" noMove="1" noResize="1" noEditPoints="1" noAdjustHandles="1" noChangeArrowheads="1" noChangeShapeType="1" noTextEdit="1"/>
              </p:cNvSpPr>
              <p:nvPr/>
            </p:nvSpPr>
            <p:spPr>
              <a:xfrm>
                <a:off x="316534" y="4648897"/>
                <a:ext cx="11520790" cy="677108"/>
              </a:xfrm>
              <a:prstGeom prst="rect">
                <a:avLst/>
              </a:prstGeom>
              <a:blipFill rotWithShape="0">
                <a:blip r:embed="rId14"/>
                <a:stretch>
                  <a:fillRect l="-476" b="-13514"/>
                </a:stretch>
              </a:blipFill>
            </p:spPr>
            <p:txBody>
              <a:bodyPr/>
              <a:lstStyle/>
              <a:p>
                <a:r>
                  <a:rPr lang="en-GB">
                    <a:noFill/>
                  </a:rPr>
                  <a:t> </a:t>
                </a:r>
              </a:p>
            </p:txBody>
          </p:sp>
        </mc:Fallback>
      </mc:AlternateContent>
      <p:sp>
        <p:nvSpPr>
          <p:cNvPr id="17" name="Titolo 1"/>
          <p:cNvSpPr txBox="1">
            <a:spLocks/>
          </p:cNvSpPr>
          <p:nvPr/>
        </p:nvSpPr>
        <p:spPr>
          <a:xfrm>
            <a:off x="849283" y="11834"/>
            <a:ext cx="10515600" cy="776489"/>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spcAft>
                <a:spcPts val="1890"/>
              </a:spcAft>
            </a:pPr>
            <a:r>
              <a:rPr lang="en-GB" sz="4000" b="1" dirty="0">
                <a:solidFill>
                  <a:srgbClr val="FF0000"/>
                </a:solidFill>
                <a:effectLst>
                  <a:outerShdw blurRad="38100" dist="38100" dir="2700000" algn="tl">
                    <a:srgbClr val="000000">
                      <a:alpha val="43137"/>
                    </a:srgbClr>
                  </a:outerShdw>
                </a:effectLst>
                <a:latin typeface="Garamond" panose="02020404030301010803" pitchFamily="18" charset="0"/>
                <a:ea typeface="+mn-ea"/>
                <a:cs typeface="+mn-cs"/>
              </a:rPr>
              <a:t>Acoustic Gravity Waves - Detection</a:t>
            </a:r>
          </a:p>
        </p:txBody>
      </p:sp>
      <p:sp>
        <p:nvSpPr>
          <p:cNvPr id="18" name="CasellaDiTesto 17"/>
          <p:cNvSpPr txBox="1"/>
          <p:nvPr/>
        </p:nvSpPr>
        <p:spPr>
          <a:xfrm>
            <a:off x="308402" y="6244160"/>
            <a:ext cx="11586453" cy="646331"/>
          </a:xfrm>
          <a:prstGeom prst="rect">
            <a:avLst/>
          </a:prstGeom>
          <a:noFill/>
        </p:spPr>
        <p:txBody>
          <a:bodyPr wrap="square" rtlCol="0">
            <a:spAutoFit/>
          </a:bodyPr>
          <a:lstStyle/>
          <a:p>
            <a:pPr algn="ctr"/>
            <a:r>
              <a:rPr lang="en-GB" b="1" dirty="0">
                <a:latin typeface="Garamond" panose="02020404030301010803" pitchFamily="18" charset="0"/>
              </a:rPr>
              <a:t>In order to be sure to detect an AGW we have to observe contemporary a temperature fluctuation and a maximum in the potential energy</a:t>
            </a:r>
            <a:endParaRPr lang="en-US" b="1" dirty="0">
              <a:latin typeface="Garamond" panose="02020404030301010803" pitchFamily="18" charset="0"/>
            </a:endParaRPr>
          </a:p>
        </p:txBody>
      </p:sp>
    </p:spTree>
    <p:extLst>
      <p:ext uri="{BB962C8B-B14F-4D97-AF65-F5344CB8AC3E}">
        <p14:creationId xmlns:p14="http://schemas.microsoft.com/office/powerpoint/2010/main" val="151218674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871737" y="-310050"/>
            <a:ext cx="10515600" cy="1325563"/>
          </a:xfrm>
        </p:spPr>
        <p:txBody>
          <a:bodyPr/>
          <a:lstStyle/>
          <a:p>
            <a:pPr algn="ctr"/>
            <a:r>
              <a:rPr lang="it-IT" b="1" dirty="0">
                <a:solidFill>
                  <a:srgbClr val="FF0000"/>
                </a:solidFill>
                <a:effectLst>
                  <a:outerShdw blurRad="38100" dist="38100" dir="2700000" algn="tl">
                    <a:srgbClr val="000000">
                      <a:alpha val="43137"/>
                    </a:srgbClr>
                  </a:outerShdw>
                </a:effectLst>
                <a:latin typeface="Garamond" panose="02020404030301010803" pitchFamily="18" charset="0"/>
              </a:rPr>
              <a:t>AGW </a:t>
            </a:r>
            <a:r>
              <a:rPr lang="it-IT" b="1" dirty="0" err="1">
                <a:solidFill>
                  <a:srgbClr val="FF0000"/>
                </a:solidFill>
                <a:effectLst>
                  <a:outerShdw blurRad="38100" dist="38100" dir="2700000" algn="tl">
                    <a:srgbClr val="000000">
                      <a:alpha val="43137"/>
                    </a:srgbClr>
                  </a:outerShdw>
                </a:effectLst>
                <a:latin typeface="Garamond" panose="02020404030301010803" pitchFamily="18" charset="0"/>
              </a:rPr>
              <a:t>evaluation</a:t>
            </a:r>
            <a:r>
              <a:rPr lang="it-IT" b="1" dirty="0">
                <a:solidFill>
                  <a:srgbClr val="FF0000"/>
                </a:solidFill>
                <a:effectLst>
                  <a:outerShdw blurRad="38100" dist="38100" dir="2700000" algn="tl">
                    <a:srgbClr val="000000">
                      <a:alpha val="43137"/>
                    </a:srgbClr>
                  </a:outerShdw>
                </a:effectLst>
                <a:latin typeface="Garamond" panose="02020404030301010803" pitchFamily="18" charset="0"/>
              </a:rPr>
              <a:t> – </a:t>
            </a:r>
            <a:r>
              <a:rPr lang="it-IT" b="1" dirty="0" err="1">
                <a:solidFill>
                  <a:srgbClr val="FF0000"/>
                </a:solidFill>
                <a:effectLst>
                  <a:outerShdw blurRad="38100" dist="38100" dir="2700000" algn="tl">
                    <a:srgbClr val="000000">
                      <a:alpha val="43137"/>
                    </a:srgbClr>
                  </a:outerShdw>
                </a:effectLst>
                <a:latin typeface="Garamond" panose="02020404030301010803" pitchFamily="18" charset="0"/>
              </a:rPr>
              <a:t>observations</a:t>
            </a:r>
            <a:endParaRPr lang="it-IT" b="1" dirty="0">
              <a:solidFill>
                <a:srgbClr val="FF0000"/>
              </a:solidFill>
              <a:effectLst>
                <a:outerShdw blurRad="38100" dist="38100" dir="2700000" algn="tl">
                  <a:srgbClr val="000000">
                    <a:alpha val="43137"/>
                  </a:srgbClr>
                </a:outerShdw>
              </a:effectLst>
              <a:latin typeface="Garamond" panose="02020404030301010803" pitchFamily="18" charset="0"/>
            </a:endParaRPr>
          </a:p>
        </p:txBody>
      </p:sp>
      <p:sp>
        <p:nvSpPr>
          <p:cNvPr id="8" name="CasellaDiTesto 7"/>
          <p:cNvSpPr txBox="1"/>
          <p:nvPr/>
        </p:nvSpPr>
        <p:spPr>
          <a:xfrm>
            <a:off x="133352" y="5699201"/>
            <a:ext cx="11992373" cy="1477328"/>
          </a:xfrm>
          <a:prstGeom prst="rect">
            <a:avLst/>
          </a:prstGeom>
          <a:noFill/>
        </p:spPr>
        <p:txBody>
          <a:bodyPr wrap="square" rtlCol="0">
            <a:spAutoFit/>
          </a:bodyPr>
          <a:lstStyle/>
          <a:p>
            <a:pPr marL="285750" indent="-285750" algn="just">
              <a:buFont typeface="Arial" panose="020B0604020202020204" pitchFamily="34" charset="0"/>
              <a:buChar char="•"/>
            </a:pPr>
            <a:r>
              <a:rPr lang="en-US" b="1" dirty="0">
                <a:solidFill>
                  <a:srgbClr val="FF0000"/>
                </a:solidFill>
                <a:effectLst>
                  <a:outerShdw blurRad="38100" dist="38100" dir="2700000" algn="tl">
                    <a:srgbClr val="000000">
                      <a:alpha val="43137"/>
                    </a:srgbClr>
                  </a:outerShdw>
                </a:effectLst>
                <a:latin typeface="Garamond" panose="02020404030301010803" pitchFamily="18" charset="0"/>
              </a:rPr>
              <a:t>Gravity waves disturb the temperature profile, and their influence is revealed in the temperature deviation profile (third panel). </a:t>
            </a:r>
          </a:p>
          <a:p>
            <a:pPr marL="285750" indent="-285750" algn="just">
              <a:buFont typeface="Arial" panose="020B0604020202020204" pitchFamily="34" charset="0"/>
              <a:buChar char="•"/>
            </a:pPr>
            <a:r>
              <a:rPr lang="en-US" b="1" dirty="0">
                <a:solidFill>
                  <a:srgbClr val="FF0000"/>
                </a:solidFill>
                <a:effectLst>
                  <a:outerShdw blurRad="38100" dist="38100" dir="2700000" algn="tl">
                    <a:srgbClr val="000000">
                      <a:alpha val="43137"/>
                    </a:srgbClr>
                  </a:outerShdw>
                </a:effectLst>
                <a:latin typeface="Garamond" panose="02020404030301010803" pitchFamily="18" charset="0"/>
              </a:rPr>
              <a:t>The wavelength is thus defined by a full period in the sinusoidal variation in the temperature deviation but not in the E</a:t>
            </a:r>
            <a:r>
              <a:rPr lang="en-US" b="1" baseline="-25000" dirty="0">
                <a:solidFill>
                  <a:srgbClr val="FF0000"/>
                </a:solidFill>
                <a:effectLst>
                  <a:outerShdw blurRad="38100" dist="38100" dir="2700000" algn="tl">
                    <a:srgbClr val="000000">
                      <a:alpha val="43137"/>
                    </a:srgbClr>
                  </a:outerShdw>
                </a:effectLst>
                <a:latin typeface="Garamond" panose="02020404030301010803" pitchFamily="18" charset="0"/>
              </a:rPr>
              <a:t>P</a:t>
            </a:r>
            <a:r>
              <a:rPr lang="en-US" b="1" dirty="0">
                <a:solidFill>
                  <a:srgbClr val="FF0000"/>
                </a:solidFill>
                <a:effectLst>
                  <a:outerShdw blurRad="38100" dist="38100" dir="2700000" algn="tl">
                    <a:srgbClr val="000000">
                      <a:alpha val="43137"/>
                    </a:srgbClr>
                  </a:outerShdw>
                </a:effectLst>
                <a:latin typeface="Garamond" panose="02020404030301010803" pitchFamily="18" charset="0"/>
              </a:rPr>
              <a:t> profile.</a:t>
            </a:r>
          </a:p>
          <a:p>
            <a:endParaRPr lang="it-IT" dirty="0"/>
          </a:p>
        </p:txBody>
      </p:sp>
      <p:grpSp>
        <p:nvGrpSpPr>
          <p:cNvPr id="4" name="Gruppo 3"/>
          <p:cNvGrpSpPr/>
          <p:nvPr/>
        </p:nvGrpSpPr>
        <p:grpSpPr>
          <a:xfrm>
            <a:off x="133352" y="761881"/>
            <a:ext cx="5846273" cy="4927708"/>
            <a:chOff x="133349" y="636277"/>
            <a:chExt cx="5534042" cy="4479157"/>
          </a:xfrm>
        </p:grpSpPr>
        <p:pic>
          <p:nvPicPr>
            <p:cNvPr id="10" name="Picture 2" descr="D:\dati\CSES_analysis\Haiti_EQ_2021\AGW\AGW_HAITI.png"/>
            <p:cNvPicPr>
              <a:picLocks noChangeAspect="1" noChangeArrowheads="1"/>
            </p:cNvPicPr>
            <p:nvPr/>
          </p:nvPicPr>
          <p:blipFill rotWithShape="1">
            <a:blip r:embed="rId2">
              <a:extLst>
                <a:ext uri="{28A0092B-C50C-407E-A947-70E740481C1C}">
                  <a14:useLocalDpi xmlns:a14="http://schemas.microsoft.com/office/drawing/2010/main" val="0"/>
                </a:ext>
              </a:extLst>
            </a:blip>
            <a:srcRect l="7903" r="8077" b="3791"/>
            <a:stretch/>
          </p:blipFill>
          <p:spPr bwMode="auto">
            <a:xfrm>
              <a:off x="133349" y="636277"/>
              <a:ext cx="5534042" cy="4479157"/>
            </a:xfrm>
            <a:prstGeom prst="rect">
              <a:avLst/>
            </a:prstGeom>
            <a:noFill/>
            <a:extLst>
              <a:ext uri="{909E8E84-426E-40DD-AFC4-6F175D3DCCD1}">
                <a14:hiddenFill xmlns:a14="http://schemas.microsoft.com/office/drawing/2010/main">
                  <a:solidFill>
                    <a:srgbClr val="FFFFFF"/>
                  </a:solidFill>
                </a14:hiddenFill>
              </a:ext>
            </a:extLst>
          </p:spPr>
        </p:pic>
        <p:cxnSp>
          <p:nvCxnSpPr>
            <p:cNvPr id="9" name="Connettore 1 8"/>
            <p:cNvCxnSpPr/>
            <p:nvPr/>
          </p:nvCxnSpPr>
          <p:spPr>
            <a:xfrm flipV="1">
              <a:off x="2611067" y="3620282"/>
              <a:ext cx="2838333" cy="5286"/>
            </a:xfrm>
            <a:prstGeom prst="line">
              <a:avLst/>
            </a:prstGeom>
            <a:ln w="15875">
              <a:solidFill>
                <a:srgbClr val="00B050"/>
              </a:solidFill>
              <a:prstDash val="dash"/>
            </a:ln>
          </p:spPr>
          <p:style>
            <a:lnRef idx="2">
              <a:schemeClr val="accent2"/>
            </a:lnRef>
            <a:fillRef idx="0">
              <a:schemeClr val="accent2"/>
            </a:fillRef>
            <a:effectRef idx="1">
              <a:schemeClr val="accent2"/>
            </a:effectRef>
            <a:fontRef idx="minor">
              <a:schemeClr val="tx1"/>
            </a:fontRef>
          </p:style>
        </p:cxnSp>
        <p:cxnSp>
          <p:nvCxnSpPr>
            <p:cNvPr id="11" name="Connettore 1 10"/>
            <p:cNvCxnSpPr/>
            <p:nvPr/>
          </p:nvCxnSpPr>
          <p:spPr>
            <a:xfrm flipV="1">
              <a:off x="2649351" y="2298884"/>
              <a:ext cx="2838333" cy="5286"/>
            </a:xfrm>
            <a:prstGeom prst="line">
              <a:avLst/>
            </a:prstGeom>
            <a:ln w="15875">
              <a:solidFill>
                <a:srgbClr val="00B050"/>
              </a:solidFill>
              <a:prstDash val="dash"/>
            </a:ln>
          </p:spPr>
          <p:style>
            <a:lnRef idx="2">
              <a:schemeClr val="accent2"/>
            </a:lnRef>
            <a:fillRef idx="0">
              <a:schemeClr val="accent2"/>
            </a:fillRef>
            <a:effectRef idx="1">
              <a:schemeClr val="accent2"/>
            </a:effectRef>
            <a:fontRef idx="minor">
              <a:schemeClr val="tx1"/>
            </a:fontRef>
          </p:style>
        </p:cxnSp>
      </p:grpSp>
      <p:sp>
        <p:nvSpPr>
          <p:cNvPr id="5" name="CasellaDiTesto 4"/>
          <p:cNvSpPr txBox="1"/>
          <p:nvPr/>
        </p:nvSpPr>
        <p:spPr>
          <a:xfrm>
            <a:off x="5939113" y="1263659"/>
            <a:ext cx="6051892" cy="3924151"/>
          </a:xfrm>
          <a:prstGeom prst="rect">
            <a:avLst/>
          </a:prstGeom>
          <a:noFill/>
        </p:spPr>
        <p:txBody>
          <a:bodyPr wrap="square" rtlCol="0">
            <a:spAutoFit/>
          </a:bodyPr>
          <a:lstStyle/>
          <a:p>
            <a:pPr marL="285750" indent="-285750" algn="just">
              <a:buFont typeface="Arial" panose="020B0604020202020204" pitchFamily="34" charset="0"/>
              <a:buChar char="•"/>
            </a:pPr>
            <a:r>
              <a:rPr lang="en-GB" sz="1900" dirty="0">
                <a:latin typeface="Garamond" panose="02020404030301010803" pitchFamily="18" charset="0"/>
              </a:rPr>
              <a:t>The vertical temperature profile (left) at the EQ epicentre retrieved from ERA5 is filtered by a moving average (2 km), to obtain the background temperature profile (second panel from left);</a:t>
            </a:r>
          </a:p>
          <a:p>
            <a:pPr marL="285750" indent="-285750" algn="just">
              <a:buFont typeface="Arial" panose="020B0604020202020204" pitchFamily="34" charset="0"/>
              <a:buChar char="•"/>
            </a:pPr>
            <a:r>
              <a:rPr lang="en-GB" sz="1900" dirty="0">
                <a:latin typeface="Garamond" panose="02020404030301010803" pitchFamily="18" charset="0"/>
              </a:rPr>
              <a:t>Then the temperature deviation (third panel) is computed by subtracting the background from the original temperature profile. </a:t>
            </a:r>
          </a:p>
          <a:p>
            <a:pPr marL="285750" indent="-285750" algn="just">
              <a:buFont typeface="Arial" panose="020B0604020202020204" pitchFamily="34" charset="0"/>
              <a:buChar char="•"/>
            </a:pPr>
            <a:r>
              <a:rPr lang="en-GB" sz="1900" dirty="0">
                <a:latin typeface="Garamond" panose="02020404030301010803" pitchFamily="18" charset="0"/>
              </a:rPr>
              <a:t>We also computed the Brunt-</a:t>
            </a:r>
            <a:r>
              <a:rPr lang="en-GB" sz="1900" dirty="0" err="1">
                <a:latin typeface="Garamond" panose="02020404030301010803" pitchFamily="18" charset="0"/>
              </a:rPr>
              <a:t>Vaisala</a:t>
            </a:r>
            <a:r>
              <a:rPr lang="en-GB" sz="1900" dirty="0">
                <a:latin typeface="Garamond" panose="02020404030301010803" pitchFamily="18" charset="0"/>
              </a:rPr>
              <a:t> frequency and the potential energy according to the previous equations.</a:t>
            </a:r>
          </a:p>
          <a:p>
            <a:pPr marL="285750" indent="-285750" algn="just">
              <a:buFont typeface="Arial" panose="020B0604020202020204" pitchFamily="34" charset="0"/>
              <a:buChar char="•"/>
            </a:pPr>
            <a:r>
              <a:rPr lang="en-GB" sz="1900" dirty="0">
                <a:latin typeface="Garamond" panose="02020404030301010803" pitchFamily="18" charset="0"/>
              </a:rPr>
              <a:t>Two maxima in E</a:t>
            </a:r>
            <a:r>
              <a:rPr lang="en-GB" sz="1900" baseline="-25000" dirty="0">
                <a:latin typeface="Garamond" panose="02020404030301010803" pitchFamily="18" charset="0"/>
              </a:rPr>
              <a:t>P</a:t>
            </a:r>
            <a:r>
              <a:rPr lang="en-GB" sz="1900" dirty="0">
                <a:latin typeface="Garamond" panose="02020404030301010803" pitchFamily="18" charset="0"/>
              </a:rPr>
              <a:t> are around 17 km (the tropopause) and around 40 km (the stratopause). </a:t>
            </a:r>
          </a:p>
          <a:p>
            <a:pPr marL="285750" indent="-285750" algn="just">
              <a:buFont typeface="Arial" panose="020B0604020202020204" pitchFamily="34" charset="0"/>
              <a:buChar char="•"/>
            </a:pPr>
            <a:r>
              <a:rPr lang="en-GB" sz="2000" b="1" dirty="0">
                <a:latin typeface="Garamond" panose="02020404030301010803" pitchFamily="18" charset="0"/>
              </a:rPr>
              <a:t>The vertical wavelength of stratospheric AGW is expected to be about 2–10 km (</a:t>
            </a:r>
            <a:r>
              <a:rPr lang="en-GB" sz="2000" b="1" dirty="0" err="1">
                <a:latin typeface="Garamond" panose="02020404030301010803" pitchFamily="18" charset="0"/>
              </a:rPr>
              <a:t>Tsuda</a:t>
            </a:r>
            <a:r>
              <a:rPr lang="en-GB" sz="2000" b="1" dirty="0">
                <a:latin typeface="Garamond" panose="02020404030301010803" pitchFamily="18" charset="0"/>
              </a:rPr>
              <a:t> et al., 1994). </a:t>
            </a:r>
          </a:p>
        </p:txBody>
      </p:sp>
    </p:spTree>
    <p:extLst>
      <p:ext uri="{BB962C8B-B14F-4D97-AF65-F5344CB8AC3E}">
        <p14:creationId xmlns:p14="http://schemas.microsoft.com/office/powerpoint/2010/main" val="31708159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21849" y="-178609"/>
            <a:ext cx="4503008" cy="1325563"/>
          </a:xfrm>
        </p:spPr>
        <p:txBody>
          <a:bodyPr>
            <a:normAutofit/>
          </a:bodyPr>
          <a:lstStyle/>
          <a:p>
            <a:r>
              <a:rPr lang="it-IT" sz="4000" b="1" dirty="0">
                <a:solidFill>
                  <a:srgbClr val="FF0000"/>
                </a:solidFill>
                <a:effectLst>
                  <a:outerShdw blurRad="38100" dist="38100" dir="2700000" algn="tl">
                    <a:srgbClr val="000000">
                      <a:alpha val="43137"/>
                    </a:srgbClr>
                  </a:outerShdw>
                </a:effectLst>
                <a:latin typeface="Garamond" panose="02020404030301010803" pitchFamily="18" charset="0"/>
                <a:ea typeface="+mn-ea"/>
                <a:cs typeface="+mn-cs"/>
              </a:rPr>
              <a:t>The MILC model</a:t>
            </a:r>
          </a:p>
        </p:txBody>
      </p:sp>
      <mc:AlternateContent xmlns:mc="http://schemas.openxmlformats.org/markup-compatibility/2006" xmlns:a14="http://schemas.microsoft.com/office/drawing/2010/main">
        <mc:Choice Requires="a14">
          <p:sp>
            <p:nvSpPr>
              <p:cNvPr id="14" name="Segnaposto contenuto 13"/>
              <p:cNvSpPr>
                <a:spLocks noGrp="1"/>
              </p:cNvSpPr>
              <p:nvPr>
                <p:ph idx="1"/>
              </p:nvPr>
            </p:nvSpPr>
            <p:spPr>
              <a:xfrm>
                <a:off x="21849" y="2222911"/>
                <a:ext cx="4137274" cy="3910733"/>
              </a:xfrm>
            </p:spPr>
            <p:txBody>
              <a:bodyPr>
                <a:normAutofit fontScale="77500" lnSpcReduction="20000"/>
              </a:bodyPr>
              <a:lstStyle/>
              <a:p>
                <a:pPr>
                  <a:lnSpc>
                    <a:spcPct val="120000"/>
                  </a:lnSpc>
                </a:pPr>
                <a:r>
                  <a:rPr lang="en-GB" sz="2300" dirty="0">
                    <a:latin typeface="Garamond" panose="02020404030301010803" pitchFamily="18" charset="0"/>
                  </a:rPr>
                  <a:t>If the principal characteristics of an earthquake are known, the AGW propagation can be easily predicted.</a:t>
                </a:r>
              </a:p>
              <a:p>
                <a:pPr marL="0" indent="0">
                  <a:lnSpc>
                    <a:spcPct val="120000"/>
                  </a:lnSpc>
                  <a:buNone/>
                </a:pPr>
                <a:endParaRPr lang="en-GB" sz="100" dirty="0">
                  <a:latin typeface="Garamond" panose="02020404030301010803" pitchFamily="18" charset="0"/>
                </a:endParaRPr>
              </a:p>
              <a:p>
                <a:r>
                  <a:rPr lang="en-GB" sz="2300" dirty="0">
                    <a:latin typeface="Garamond" panose="02020404030301010803" pitchFamily="18" charset="0"/>
                  </a:rPr>
                  <a:t>What we need is:</a:t>
                </a:r>
              </a:p>
              <a:p>
                <a:pPr marL="514350" indent="-514350">
                  <a:buFont typeface="+mj-lt"/>
                  <a:buAutoNum type="arabicPeriod"/>
                </a:pPr>
                <a:r>
                  <a:rPr lang="en-GB" sz="2600" dirty="0">
                    <a:solidFill>
                      <a:schemeClr val="accent6">
                        <a:lumMod val="50000"/>
                      </a:schemeClr>
                    </a:solidFill>
                    <a:effectLst>
                      <a:outerShdw blurRad="38100" dist="38100" dir="2700000" algn="tl">
                        <a:srgbClr val="000000">
                          <a:alpha val="43137"/>
                        </a:srgbClr>
                      </a:outerShdw>
                    </a:effectLst>
                    <a:latin typeface="Garamond" panose="02020404030301010803" pitchFamily="18" charset="0"/>
                  </a:rPr>
                  <a:t>L: length of the fault;</a:t>
                </a:r>
              </a:p>
              <a:p>
                <a:pPr marL="514350" indent="-514350">
                  <a:buFont typeface="+mj-lt"/>
                  <a:buAutoNum type="arabicPeriod"/>
                </a:pPr>
                <a14:m>
                  <m:oMath xmlns:m="http://schemas.openxmlformats.org/officeDocument/2006/math">
                    <m:sSub>
                      <m:sSubPr>
                        <m:ctrlPr>
                          <a:rPr lang="en-GB" sz="2600" i="1" smtClean="0">
                            <a:solidFill>
                              <a:schemeClr val="accent6">
                                <a:lumMod val="50000"/>
                              </a:schemeClr>
                            </a:solidFill>
                            <a:effectLst>
                              <a:outerShdw blurRad="38100" dist="38100" dir="2700000" algn="tl">
                                <a:srgbClr val="000000">
                                  <a:alpha val="43137"/>
                                </a:srgbClr>
                              </a:outerShdw>
                            </a:effectLst>
                            <a:latin typeface="Cambria Math"/>
                            <a:ea typeface="Cambria Math"/>
                          </a:rPr>
                        </m:ctrlPr>
                      </m:sSubPr>
                      <m:e>
                        <m:r>
                          <a:rPr lang="en-GB" sz="2600" i="1" smtClean="0">
                            <a:solidFill>
                              <a:schemeClr val="accent6">
                                <a:lumMod val="50000"/>
                              </a:schemeClr>
                            </a:solidFill>
                            <a:effectLst>
                              <a:outerShdw blurRad="38100" dist="38100" dir="2700000" algn="tl">
                                <a:srgbClr val="000000">
                                  <a:alpha val="43137"/>
                                </a:srgbClr>
                              </a:outerShdw>
                            </a:effectLst>
                            <a:latin typeface="Cambria Math"/>
                            <a:ea typeface="Cambria Math"/>
                          </a:rPr>
                          <m:t>𝜔</m:t>
                        </m:r>
                      </m:e>
                      <m:sub>
                        <m:r>
                          <a:rPr lang="en-GB" sz="2600" b="0" i="1" smtClean="0">
                            <a:solidFill>
                              <a:schemeClr val="accent6">
                                <a:lumMod val="50000"/>
                              </a:schemeClr>
                            </a:solidFill>
                            <a:effectLst>
                              <a:outerShdw blurRad="38100" dist="38100" dir="2700000" algn="tl">
                                <a:srgbClr val="000000">
                                  <a:alpha val="43137"/>
                                </a:srgbClr>
                              </a:outerShdw>
                            </a:effectLst>
                            <a:latin typeface="Cambria Math"/>
                            <a:ea typeface="Cambria Math"/>
                          </a:rPr>
                          <m:t>𝑠</m:t>
                        </m:r>
                      </m:sub>
                    </m:sSub>
                  </m:oMath>
                </a14:m>
                <a:r>
                  <a:rPr lang="en-GB" sz="2600" dirty="0">
                    <a:solidFill>
                      <a:schemeClr val="accent6">
                        <a:lumMod val="50000"/>
                      </a:schemeClr>
                    </a:solidFill>
                    <a:effectLst>
                      <a:outerShdw blurRad="38100" dist="38100" dir="2700000" algn="tl">
                        <a:srgbClr val="000000">
                          <a:alpha val="43137"/>
                        </a:srgbClr>
                      </a:outerShdw>
                    </a:effectLst>
                    <a:latin typeface="Garamond" panose="02020404030301010803" pitchFamily="18" charset="0"/>
                  </a:rPr>
                  <a:t>: decay time of the seismic event;</a:t>
                </a:r>
              </a:p>
              <a:p>
                <a:pPr marL="514350" indent="-514350">
                  <a:buFont typeface="+mj-lt"/>
                  <a:buAutoNum type="arabicPeriod"/>
                </a:pPr>
                <a:r>
                  <a:rPr lang="en-GB" sz="2600" dirty="0">
                    <a:solidFill>
                      <a:schemeClr val="accent6">
                        <a:lumMod val="50000"/>
                      </a:schemeClr>
                    </a:solidFill>
                    <a:effectLst>
                      <a:outerShdw blurRad="38100" dist="38100" dir="2700000" algn="tl">
                        <a:srgbClr val="000000">
                          <a:alpha val="43137"/>
                        </a:srgbClr>
                      </a:outerShdw>
                    </a:effectLst>
                    <a:latin typeface="Garamond" panose="02020404030301010803" pitchFamily="18" charset="0"/>
                  </a:rPr>
                  <a:t>β</a:t>
                </a:r>
                <a:r>
                  <a:rPr lang="en-GB" sz="2600" baseline="-25000" dirty="0">
                    <a:solidFill>
                      <a:schemeClr val="accent6">
                        <a:lumMod val="50000"/>
                      </a:schemeClr>
                    </a:solidFill>
                    <a:effectLst>
                      <a:outerShdw blurRad="38100" dist="38100" dir="2700000" algn="tl">
                        <a:srgbClr val="000000">
                          <a:alpha val="43137"/>
                        </a:srgbClr>
                      </a:outerShdw>
                    </a:effectLst>
                    <a:latin typeface="Garamond" panose="02020404030301010803" pitchFamily="18" charset="0"/>
                  </a:rPr>
                  <a:t>0</a:t>
                </a:r>
                <a:r>
                  <a:rPr lang="en-GB" sz="2600" dirty="0">
                    <a:solidFill>
                      <a:schemeClr val="accent6">
                        <a:lumMod val="50000"/>
                      </a:schemeClr>
                    </a:solidFill>
                    <a:effectLst>
                      <a:outerShdw blurRad="38100" dist="38100" dir="2700000" algn="tl">
                        <a:srgbClr val="000000">
                          <a:alpha val="43137"/>
                        </a:srgbClr>
                      </a:outerShdw>
                    </a:effectLst>
                    <a:latin typeface="Garamond" panose="02020404030301010803" pitchFamily="18" charset="0"/>
                  </a:rPr>
                  <a:t>: the Peak Ground Acceleration;</a:t>
                </a:r>
              </a:p>
              <a:p>
                <a:pPr marL="514350" indent="-514350">
                  <a:buFont typeface="+mj-lt"/>
                  <a:buAutoNum type="arabicPeriod"/>
                </a:pPr>
                <a:r>
                  <a:rPr lang="en-GB" sz="2600" dirty="0">
                    <a:solidFill>
                      <a:schemeClr val="accent6">
                        <a:lumMod val="50000"/>
                      </a:schemeClr>
                    </a:solidFill>
                    <a:effectLst>
                      <a:outerShdw blurRad="38100" dist="38100" dir="2700000" algn="tl">
                        <a:srgbClr val="000000">
                          <a:alpha val="43137"/>
                        </a:srgbClr>
                      </a:outerShdw>
                    </a:effectLst>
                    <a:latin typeface="Garamond" panose="02020404030301010803" pitchFamily="18" charset="0"/>
                  </a:rPr>
                  <a:t>α: the time duration of the seismic event;</a:t>
                </a:r>
              </a:p>
              <a:p>
                <a:pPr marL="514350" indent="-514350">
                  <a:buFont typeface="+mj-lt"/>
                  <a:buAutoNum type="arabicPeriod"/>
                </a:pPr>
                <a:r>
                  <a:rPr lang="en-GB" sz="2600" dirty="0">
                    <a:solidFill>
                      <a:schemeClr val="accent6">
                        <a:lumMod val="50000"/>
                      </a:schemeClr>
                    </a:solidFill>
                    <a:effectLst>
                      <a:outerShdw blurRad="38100" dist="38100" dir="2700000" algn="tl">
                        <a:srgbClr val="000000">
                          <a:alpha val="43137"/>
                        </a:srgbClr>
                      </a:outerShdw>
                    </a:effectLst>
                    <a:latin typeface="Garamond" panose="02020404030301010803" pitchFamily="18" charset="0"/>
                  </a:rPr>
                  <a:t>v</a:t>
                </a:r>
                <a:r>
                  <a:rPr lang="en-GB" sz="2600" baseline="-25000" dirty="0">
                    <a:solidFill>
                      <a:schemeClr val="accent6">
                        <a:lumMod val="50000"/>
                      </a:schemeClr>
                    </a:solidFill>
                    <a:effectLst>
                      <a:outerShdw blurRad="38100" dist="38100" dir="2700000" algn="tl">
                        <a:srgbClr val="000000">
                          <a:alpha val="43137"/>
                        </a:srgbClr>
                      </a:outerShdw>
                    </a:effectLst>
                    <a:latin typeface="Garamond" panose="02020404030301010803" pitchFamily="18" charset="0"/>
                  </a:rPr>
                  <a:t>s</a:t>
                </a:r>
                <a:r>
                  <a:rPr lang="en-GB" sz="2600" dirty="0">
                    <a:solidFill>
                      <a:schemeClr val="accent6">
                        <a:lumMod val="50000"/>
                      </a:schemeClr>
                    </a:solidFill>
                    <a:effectLst>
                      <a:outerShdw blurRad="38100" dist="38100" dir="2700000" algn="tl">
                        <a:srgbClr val="000000">
                          <a:alpha val="43137"/>
                        </a:srgbClr>
                      </a:outerShdw>
                    </a:effectLst>
                    <a:latin typeface="Garamond" panose="02020404030301010803" pitchFamily="18" charset="0"/>
                  </a:rPr>
                  <a:t>: ground speed of the earthquake;</a:t>
                </a:r>
              </a:p>
              <a:p>
                <a:endParaRPr lang="en-GB" dirty="0">
                  <a:effectLst>
                    <a:outerShdw blurRad="38100" dist="38100" dir="2700000" algn="tl">
                      <a:srgbClr val="000000">
                        <a:alpha val="43137"/>
                      </a:srgbClr>
                    </a:outerShdw>
                  </a:effectLst>
                </a:endParaRPr>
              </a:p>
            </p:txBody>
          </p:sp>
        </mc:Choice>
        <mc:Fallback xmlns="">
          <p:sp>
            <p:nvSpPr>
              <p:cNvPr id="14" name="Segnaposto contenuto 13"/>
              <p:cNvSpPr>
                <a:spLocks noGrp="1" noRot="1" noChangeAspect="1" noMove="1" noResize="1" noEditPoints="1" noAdjustHandles="1" noChangeArrowheads="1" noChangeShapeType="1" noTextEdit="1"/>
              </p:cNvSpPr>
              <p:nvPr>
                <p:ph idx="1"/>
              </p:nvPr>
            </p:nvSpPr>
            <p:spPr>
              <a:xfrm>
                <a:off x="21849" y="2222911"/>
                <a:ext cx="4137274" cy="3910733"/>
              </a:xfrm>
              <a:blipFill>
                <a:blip r:embed="rId4"/>
                <a:stretch>
                  <a:fillRect l="-1622" t="-936" r="-2950"/>
                </a:stretch>
              </a:blipFill>
            </p:spPr>
            <p:txBody>
              <a:bodyPr/>
              <a:lstStyle/>
              <a:p>
                <a:r>
                  <a:rPr lang="it-IT">
                    <a:noFill/>
                  </a:rPr>
                  <a:t> </a:t>
                </a:r>
              </a:p>
            </p:txBody>
          </p:sp>
        </mc:Fallback>
      </mc:AlternateContent>
      <p:sp>
        <p:nvSpPr>
          <p:cNvPr id="17" name="Rettangolo 16"/>
          <p:cNvSpPr/>
          <p:nvPr/>
        </p:nvSpPr>
        <p:spPr>
          <a:xfrm>
            <a:off x="6742190" y="5598908"/>
            <a:ext cx="5427961" cy="1323439"/>
          </a:xfrm>
          <a:prstGeom prst="rect">
            <a:avLst/>
          </a:prstGeom>
        </p:spPr>
        <p:txBody>
          <a:bodyPr wrap="square">
            <a:spAutoFit/>
          </a:bodyPr>
          <a:lstStyle/>
          <a:p>
            <a:pPr algn="ctr"/>
            <a:r>
              <a:rPr lang="en-US" sz="2000" b="1" dirty="0">
                <a:solidFill>
                  <a:srgbClr val="FF0000"/>
                </a:solidFill>
                <a:effectLst>
                  <a:outerShdw blurRad="38100" dist="38100" dir="2700000" algn="tl">
                    <a:srgbClr val="000000">
                      <a:alpha val="43137"/>
                    </a:srgbClr>
                  </a:outerShdw>
                </a:effectLst>
                <a:latin typeface="Garamond" panose="02020404030301010803" pitchFamily="18" charset="0"/>
              </a:rPr>
              <a:t>In case of the Haiti Earthquake, the dispersion relation confirms the injection of AGW propagating till the ionosphere with periods between 5 and 9 min.</a:t>
            </a:r>
            <a:endParaRPr lang="it-IT" sz="2000" b="1" dirty="0">
              <a:solidFill>
                <a:srgbClr val="FF0000"/>
              </a:solidFill>
              <a:effectLst>
                <a:outerShdw blurRad="38100" dist="38100" dir="2700000" algn="tl">
                  <a:srgbClr val="000000">
                    <a:alpha val="43137"/>
                  </a:srgbClr>
                </a:outerShdw>
              </a:effectLst>
              <a:latin typeface="Garamond" panose="02020404030301010803" pitchFamily="18" charset="0"/>
            </a:endParaRPr>
          </a:p>
        </p:txBody>
      </p:sp>
      <mc:AlternateContent xmlns:mc="http://schemas.openxmlformats.org/markup-compatibility/2006" xmlns:a14="http://schemas.microsoft.com/office/drawing/2010/main">
        <mc:Choice Requires="a14">
          <p:graphicFrame>
            <p:nvGraphicFramePr>
              <p:cNvPr id="4" name="Tabella 3"/>
              <p:cNvGraphicFramePr>
                <a:graphicFrameLocks noGrp="1"/>
              </p:cNvGraphicFramePr>
              <p:nvPr>
                <p:extLst>
                  <p:ext uri="{D42A27DB-BD31-4B8C-83A1-F6EECF244321}">
                    <p14:modId xmlns:p14="http://schemas.microsoft.com/office/powerpoint/2010/main" val="4041887488"/>
                  </p:ext>
                </p:extLst>
              </p:nvPr>
            </p:nvGraphicFramePr>
            <p:xfrm>
              <a:off x="163757" y="6036663"/>
              <a:ext cx="6578433" cy="793921"/>
            </p:xfrm>
            <a:graphic>
              <a:graphicData uri="http://schemas.openxmlformats.org/drawingml/2006/table">
                <a:tbl>
                  <a:tblPr firstRow="1" bandRow="1">
                    <a:tableStyleId>{5C22544A-7EE6-4342-B048-85BDC9FD1C3A}</a:tableStyleId>
                  </a:tblPr>
                  <a:tblGrid>
                    <a:gridCol w="759043">
                      <a:extLst>
                        <a:ext uri="{9D8B030D-6E8A-4147-A177-3AD203B41FA5}">
                          <a16:colId xmlns="" xmlns:a16="http://schemas.microsoft.com/office/drawing/2014/main" val="20000"/>
                        </a:ext>
                      </a:extLst>
                    </a:gridCol>
                    <a:gridCol w="549697">
                      <a:extLst>
                        <a:ext uri="{9D8B030D-6E8A-4147-A177-3AD203B41FA5}">
                          <a16:colId xmlns="" xmlns:a16="http://schemas.microsoft.com/office/drawing/2014/main" val="20001"/>
                        </a:ext>
                      </a:extLst>
                    </a:gridCol>
                    <a:gridCol w="924971">
                      <a:extLst>
                        <a:ext uri="{9D8B030D-6E8A-4147-A177-3AD203B41FA5}">
                          <a16:colId xmlns="" xmlns:a16="http://schemas.microsoft.com/office/drawing/2014/main" val="20002"/>
                        </a:ext>
                      </a:extLst>
                    </a:gridCol>
                    <a:gridCol w="988398">
                      <a:extLst>
                        <a:ext uri="{9D8B030D-6E8A-4147-A177-3AD203B41FA5}">
                          <a16:colId xmlns="" xmlns:a16="http://schemas.microsoft.com/office/drawing/2014/main" val="20003"/>
                        </a:ext>
                      </a:extLst>
                    </a:gridCol>
                    <a:gridCol w="1115251">
                      <a:extLst>
                        <a:ext uri="{9D8B030D-6E8A-4147-A177-3AD203B41FA5}">
                          <a16:colId xmlns="" xmlns:a16="http://schemas.microsoft.com/office/drawing/2014/main" val="20004"/>
                        </a:ext>
                      </a:extLst>
                    </a:gridCol>
                    <a:gridCol w="1178677">
                      <a:extLst>
                        <a:ext uri="{9D8B030D-6E8A-4147-A177-3AD203B41FA5}">
                          <a16:colId xmlns="" xmlns:a16="http://schemas.microsoft.com/office/drawing/2014/main" val="20005"/>
                        </a:ext>
                      </a:extLst>
                    </a:gridCol>
                    <a:gridCol w="1062396">
                      <a:extLst>
                        <a:ext uri="{9D8B030D-6E8A-4147-A177-3AD203B41FA5}">
                          <a16:colId xmlns="" xmlns:a16="http://schemas.microsoft.com/office/drawing/2014/main" val="20006"/>
                        </a:ext>
                      </a:extLst>
                    </a:gridCol>
                  </a:tblGrid>
                  <a:tr h="423081">
                    <a:tc>
                      <a:txBody>
                        <a:bodyPr/>
                        <a:lstStyle/>
                        <a:p>
                          <a:pPr algn="ctr"/>
                          <a:r>
                            <a:rPr lang="it-IT" dirty="0"/>
                            <a:t>EQ</a:t>
                          </a:r>
                          <a:endParaRPr lang="it-IT" dirty="0">
                            <a:latin typeface="Garamond" panose="02020404030301010803" pitchFamily="18" charset="0"/>
                          </a:endParaRPr>
                        </a:p>
                      </a:txBody>
                      <a:tcPr/>
                    </a:tc>
                    <a:tc>
                      <a:txBody>
                        <a:bodyPr/>
                        <a:lstStyle/>
                        <a:p>
                          <a:pPr algn="ctr"/>
                          <a:r>
                            <a:rPr lang="it-IT" dirty="0"/>
                            <a:t>M</a:t>
                          </a:r>
                          <a:endParaRPr lang="it-IT" dirty="0">
                            <a:latin typeface="Garamond" panose="02020404030301010803" pitchFamily="18" charset="0"/>
                          </a:endParaRPr>
                        </a:p>
                      </a:txBody>
                      <a:tcPr/>
                    </a:tc>
                    <a:tc>
                      <a:txBody>
                        <a:bodyPr/>
                        <a:lstStyle/>
                        <a:p>
                          <a:pPr algn="ctr"/>
                          <a:r>
                            <a:rPr lang="it-IT" dirty="0"/>
                            <a:t>L (km)</a:t>
                          </a:r>
                          <a:endParaRPr lang="it-IT" dirty="0">
                            <a:latin typeface="Garamond" panose="02020404030301010803" pitchFamily="18" charset="0"/>
                          </a:endParaRPr>
                        </a:p>
                      </a:txBody>
                      <a:tcPr/>
                    </a:tc>
                    <a:tc>
                      <a:txBody>
                        <a:bodyPr/>
                        <a:lstStyle/>
                        <a:p>
                          <a:pPr algn="ctr"/>
                          <a14:m>
                            <m:oMath xmlns:m="http://schemas.openxmlformats.org/officeDocument/2006/math">
                              <m:sSub>
                                <m:sSubPr>
                                  <m:ctrlPr>
                                    <a:rPr lang="it-IT" i="1" smtClean="0">
                                      <a:latin typeface="Cambria Math"/>
                                    </a:rPr>
                                  </m:ctrlPr>
                                </m:sSubPr>
                                <m:e>
                                  <m:r>
                                    <a:rPr lang="it-IT">
                                      <a:latin typeface="Cambria Math" panose="02040503050406030204" pitchFamily="18" charset="0"/>
                                    </a:rPr>
                                    <m:t>𝜔</m:t>
                                  </m:r>
                                </m:e>
                                <m:sub>
                                  <m:r>
                                    <a:rPr lang="it-IT">
                                      <a:latin typeface="Cambria Math" panose="02040503050406030204" pitchFamily="18" charset="0"/>
                                    </a:rPr>
                                    <m:t>𝑠</m:t>
                                  </m:r>
                                </m:sub>
                              </m:sSub>
                            </m:oMath>
                          </a14:m>
                          <a:r>
                            <a:rPr lang="it-IT" dirty="0"/>
                            <a:t> (Hz)</a:t>
                          </a:r>
                          <a:endParaRPr lang="it-IT" dirty="0">
                            <a:latin typeface="Garamond" panose="02020404030301010803" pitchFamily="18" charset="0"/>
                          </a:endParaRPr>
                        </a:p>
                      </a:txBody>
                      <a:tcPr/>
                    </a:tc>
                    <a:tc>
                      <a:txBody>
                        <a:bodyPr/>
                        <a:lstStyle/>
                        <a:p>
                          <a:pPr algn="ctr"/>
                          <a:r>
                            <a:rPr lang="en-US" dirty="0"/>
                            <a:t>PGA (g)</a:t>
                          </a:r>
                          <a:endParaRPr lang="it-IT" dirty="0">
                            <a:latin typeface="Garamond" panose="02020404030301010803" pitchFamily="18" charset="0"/>
                          </a:endParaRPr>
                        </a:p>
                      </a:txBody>
                      <a:tcPr/>
                    </a:tc>
                    <a:tc>
                      <a:txBody>
                        <a:bodyPr/>
                        <a:lstStyle/>
                        <a:p>
                          <a:pPr algn="ctr"/>
                          <a:r>
                            <a:rPr lang="it-IT" dirty="0"/>
                            <a:t>α (1/s^2)</a:t>
                          </a:r>
                          <a:endParaRPr lang="it-IT" dirty="0">
                            <a:latin typeface="Garamond" panose="02020404030301010803" pitchFamily="18" charset="0"/>
                          </a:endParaRPr>
                        </a:p>
                      </a:txBody>
                      <a:tcPr/>
                    </a:tc>
                    <a:tc>
                      <a:txBody>
                        <a:bodyPr/>
                        <a:lstStyle/>
                        <a:p>
                          <a:pPr algn="ctr"/>
                          <a:r>
                            <a:rPr lang="it-IT" sz="1800" dirty="0"/>
                            <a:t>v</a:t>
                          </a:r>
                          <a:r>
                            <a:rPr lang="it-IT" sz="1100" dirty="0"/>
                            <a:t>s </a:t>
                          </a:r>
                          <a:r>
                            <a:rPr lang="it-IT" sz="1800" dirty="0"/>
                            <a:t>(m/s)</a:t>
                          </a:r>
                          <a:endParaRPr lang="it-IT" sz="1800" dirty="0">
                            <a:latin typeface="Garamond" panose="02020404030301010803" pitchFamily="18" charset="0"/>
                          </a:endParaRPr>
                        </a:p>
                      </a:txBody>
                      <a:tcPr/>
                    </a:tc>
                    <a:extLst>
                      <a:ext uri="{0D108BD9-81ED-4DB2-BD59-A6C34878D82A}">
                        <a16:rowId xmlns="" xmlns:a16="http://schemas.microsoft.com/office/drawing/2014/main" val="10000"/>
                      </a:ext>
                    </a:extLst>
                  </a:tr>
                  <a:tr h="370840">
                    <a:tc>
                      <a:txBody>
                        <a:bodyPr/>
                        <a:lstStyle/>
                        <a:p>
                          <a:pPr algn="ctr"/>
                          <a:r>
                            <a:rPr lang="it-IT" dirty="0" err="1"/>
                            <a:t>Bayan</a:t>
                          </a:r>
                          <a:endParaRPr lang="it-IT" dirty="0">
                            <a:latin typeface="Garamond" panose="02020404030301010803" pitchFamily="18" charset="0"/>
                          </a:endParaRPr>
                        </a:p>
                      </a:txBody>
                      <a:tcPr/>
                    </a:tc>
                    <a:tc>
                      <a:txBody>
                        <a:bodyPr/>
                        <a:lstStyle/>
                        <a:p>
                          <a:r>
                            <a:rPr lang="it-IT" dirty="0">
                              <a:effectLst>
                                <a:outerShdw blurRad="38100" dist="38100" dir="2700000" algn="tl">
                                  <a:srgbClr val="000000">
                                    <a:alpha val="43137"/>
                                  </a:srgbClr>
                                </a:outerShdw>
                              </a:effectLst>
                            </a:rPr>
                            <a:t>7.5</a:t>
                          </a:r>
                          <a:endParaRPr lang="it-IT" dirty="0">
                            <a:effectLst>
                              <a:outerShdw blurRad="38100" dist="38100" dir="2700000" algn="tl">
                                <a:srgbClr val="000000">
                                  <a:alpha val="43137"/>
                                </a:srgbClr>
                              </a:outerShdw>
                            </a:effectLst>
                            <a:latin typeface="Garamond" panose="02020404030301010803" pitchFamily="18" charset="0"/>
                          </a:endParaRPr>
                        </a:p>
                      </a:txBody>
                      <a:tcPr/>
                    </a:tc>
                    <a:tc>
                      <a:txBody>
                        <a:bodyPr/>
                        <a:lstStyle/>
                        <a:p>
                          <a:pPr marL="0" algn="ctr" defTabSz="914400" rtl="0" eaLnBrk="1" latinLnBrk="0" hangingPunct="1"/>
                          <a:r>
                            <a:rPr lang="it-IT" sz="1800" kern="1200" dirty="0">
                              <a:effectLst>
                                <a:outerShdw blurRad="38100" dist="38100" dir="2700000" algn="tl">
                                  <a:srgbClr val="000000">
                                    <a:alpha val="43137"/>
                                  </a:srgbClr>
                                </a:outerShdw>
                              </a:effectLst>
                            </a:rPr>
                            <a:t>48</a:t>
                          </a:r>
                          <a:endParaRPr lang="it-IT" sz="1800" kern="1200" dirty="0">
                            <a:solidFill>
                              <a:schemeClr val="dk1"/>
                            </a:solidFill>
                            <a:effectLst>
                              <a:outerShdw blurRad="38100" dist="38100" dir="2700000" algn="tl">
                                <a:srgbClr val="000000">
                                  <a:alpha val="43137"/>
                                </a:srgbClr>
                              </a:outerShdw>
                            </a:effectLst>
                            <a:latin typeface="Garamond" panose="02020404030301010803" pitchFamily="18" charset="0"/>
                            <a:ea typeface="+mn-ea"/>
                            <a:cs typeface="+mn-cs"/>
                          </a:endParaRPr>
                        </a:p>
                      </a:txBody>
                      <a:tcPr/>
                    </a:tc>
                    <a:tc>
                      <a:txBody>
                        <a:bodyPr/>
                        <a:lstStyle/>
                        <a:p>
                          <a:pPr marL="0" algn="ctr" defTabSz="914400" rtl="0" eaLnBrk="1" latinLnBrk="0" hangingPunct="1"/>
                          <a:r>
                            <a:rPr lang="it-IT" sz="1800" kern="1200" dirty="0">
                              <a:effectLst>
                                <a:outerShdw blurRad="38100" dist="38100" dir="2700000" algn="tl">
                                  <a:srgbClr val="000000">
                                    <a:alpha val="43137"/>
                                  </a:srgbClr>
                                </a:outerShdw>
                              </a:effectLst>
                            </a:rPr>
                            <a:t>0.041</a:t>
                          </a:r>
                          <a:endParaRPr lang="it-IT" sz="1800" kern="1200" dirty="0">
                            <a:solidFill>
                              <a:schemeClr val="dk1"/>
                            </a:solidFill>
                            <a:effectLst>
                              <a:outerShdw blurRad="38100" dist="38100" dir="2700000" algn="tl">
                                <a:srgbClr val="000000">
                                  <a:alpha val="43137"/>
                                </a:srgbClr>
                              </a:outerShdw>
                            </a:effectLst>
                            <a:latin typeface="Garamond" panose="02020404030301010803" pitchFamily="18" charset="0"/>
                            <a:ea typeface="+mn-ea"/>
                            <a:cs typeface="+mn-cs"/>
                          </a:endParaRPr>
                        </a:p>
                      </a:txBody>
                      <a:tcPr/>
                    </a:tc>
                    <a:tc>
                      <a:txBody>
                        <a:bodyPr/>
                        <a:lstStyle/>
                        <a:p>
                          <a:pPr marL="0" algn="ctr" defTabSz="914400" rtl="0" eaLnBrk="1" latinLnBrk="0" hangingPunct="1"/>
                          <a:r>
                            <a:rPr lang="it-IT" sz="1800" kern="1200" dirty="0">
                              <a:effectLst>
                                <a:outerShdw blurRad="38100" dist="38100" dir="2700000" algn="tl">
                                  <a:srgbClr val="000000">
                                    <a:alpha val="43137"/>
                                  </a:srgbClr>
                                </a:outerShdw>
                              </a:effectLst>
                            </a:rPr>
                            <a:t>0.78</a:t>
                          </a:r>
                          <a:endParaRPr lang="it-IT" sz="1800" kern="1200" dirty="0">
                            <a:solidFill>
                              <a:schemeClr val="dk1"/>
                            </a:solidFill>
                            <a:effectLst>
                              <a:outerShdw blurRad="38100" dist="38100" dir="2700000" algn="tl">
                                <a:srgbClr val="000000">
                                  <a:alpha val="43137"/>
                                </a:srgbClr>
                              </a:outerShdw>
                            </a:effectLst>
                            <a:latin typeface="Garamond" panose="02020404030301010803" pitchFamily="18" charset="0"/>
                            <a:ea typeface="+mn-ea"/>
                            <a:cs typeface="+mn-cs"/>
                          </a:endParaRPr>
                        </a:p>
                      </a:txBody>
                      <a:tcPr/>
                    </a:tc>
                    <a:tc>
                      <a:txBody>
                        <a:bodyPr/>
                        <a:lstStyle/>
                        <a:p>
                          <a:pPr marL="0" algn="ctr" defTabSz="914400" rtl="0" eaLnBrk="1" latinLnBrk="0" hangingPunct="1"/>
                          <a:r>
                            <a:rPr lang="it-IT" sz="1800" kern="1200" dirty="0">
                              <a:effectLst>
                                <a:outerShdw blurRad="38100" dist="38100" dir="2700000" algn="tl">
                                  <a:srgbClr val="000000">
                                    <a:alpha val="43137"/>
                                  </a:srgbClr>
                                </a:outerShdw>
                              </a:effectLst>
                            </a:rPr>
                            <a:t>0.0043</a:t>
                          </a:r>
                          <a:endParaRPr lang="it-IT" sz="1800" kern="1200" dirty="0">
                            <a:solidFill>
                              <a:schemeClr val="dk1"/>
                            </a:solidFill>
                            <a:effectLst>
                              <a:outerShdw blurRad="38100" dist="38100" dir="2700000" algn="tl">
                                <a:srgbClr val="000000">
                                  <a:alpha val="43137"/>
                                </a:srgbClr>
                              </a:outerShdw>
                            </a:effectLst>
                            <a:latin typeface="Garamond" panose="02020404030301010803" pitchFamily="18" charset="0"/>
                            <a:ea typeface="+mn-ea"/>
                            <a:cs typeface="+mn-cs"/>
                          </a:endParaRPr>
                        </a:p>
                      </a:txBody>
                      <a:tcPr/>
                    </a:tc>
                    <a:tc>
                      <a:txBody>
                        <a:bodyPr/>
                        <a:lstStyle/>
                        <a:p>
                          <a:pPr marL="0" algn="ctr" defTabSz="914400" rtl="0" eaLnBrk="1" latinLnBrk="0" hangingPunct="1"/>
                          <a:r>
                            <a:rPr lang="it-IT" sz="1800" kern="1200" dirty="0">
                              <a:effectLst>
                                <a:outerShdw blurRad="38100" dist="38100" dir="2700000" algn="tl">
                                  <a:srgbClr val="000000">
                                    <a:alpha val="43137"/>
                                  </a:srgbClr>
                                </a:outerShdw>
                              </a:effectLst>
                            </a:rPr>
                            <a:t>1,8 10</a:t>
                          </a:r>
                          <a:r>
                            <a:rPr lang="it-IT" sz="1800" kern="1200" baseline="30000" dirty="0">
                              <a:effectLst>
                                <a:outerShdw blurRad="38100" dist="38100" dir="2700000" algn="tl">
                                  <a:srgbClr val="000000">
                                    <a:alpha val="43137"/>
                                  </a:srgbClr>
                                </a:outerShdw>
                              </a:effectLst>
                            </a:rPr>
                            <a:t>3</a:t>
                          </a:r>
                          <a:endParaRPr lang="it-IT" sz="1800" kern="1200" baseline="30000" dirty="0">
                            <a:solidFill>
                              <a:schemeClr val="dk1"/>
                            </a:solidFill>
                            <a:effectLst>
                              <a:outerShdw blurRad="38100" dist="38100" dir="2700000" algn="tl">
                                <a:srgbClr val="000000">
                                  <a:alpha val="43137"/>
                                </a:srgbClr>
                              </a:outerShdw>
                            </a:effectLst>
                            <a:latin typeface="Garamond" panose="02020404030301010803" pitchFamily="18" charset="0"/>
                            <a:ea typeface="+mn-ea"/>
                            <a:cs typeface="+mn-cs"/>
                          </a:endParaRPr>
                        </a:p>
                      </a:txBody>
                      <a:tcPr/>
                    </a:tc>
                    <a:extLst>
                      <a:ext uri="{0D108BD9-81ED-4DB2-BD59-A6C34878D82A}">
                        <a16:rowId xmlns="" xmlns:a16="http://schemas.microsoft.com/office/drawing/2014/main" val="10001"/>
                      </a:ext>
                    </a:extLst>
                  </a:tr>
                </a:tbl>
              </a:graphicData>
            </a:graphic>
          </p:graphicFrame>
        </mc:Choice>
        <mc:Fallback xmlns="">
          <p:graphicFrame>
            <p:nvGraphicFramePr>
              <p:cNvPr id="4" name="Tabella 3"/>
              <p:cNvGraphicFramePr>
                <a:graphicFrameLocks noGrp="1"/>
              </p:cNvGraphicFramePr>
              <p:nvPr>
                <p:extLst>
                  <p:ext uri="{D42A27DB-BD31-4B8C-83A1-F6EECF244321}">
                    <p14:modId xmlns:p14="http://schemas.microsoft.com/office/powerpoint/2010/main" val="2380787209"/>
                  </p:ext>
                </p:extLst>
              </p:nvPr>
            </p:nvGraphicFramePr>
            <p:xfrm>
              <a:off x="163757" y="6036663"/>
              <a:ext cx="6578433" cy="793921"/>
            </p:xfrm>
            <a:graphic>
              <a:graphicData uri="http://schemas.openxmlformats.org/drawingml/2006/table">
                <a:tbl>
                  <a:tblPr firstRow="1" bandRow="1">
                    <a:tableStyleId>{5C22544A-7EE6-4342-B048-85BDC9FD1C3A}</a:tableStyleId>
                  </a:tblPr>
                  <a:tblGrid>
                    <a:gridCol w="759043">
                      <a:extLst>
                        <a:ext uri="{9D8B030D-6E8A-4147-A177-3AD203B41FA5}">
                          <a16:colId xmlns:a16="http://schemas.microsoft.com/office/drawing/2014/main" val="20000"/>
                        </a:ext>
                      </a:extLst>
                    </a:gridCol>
                    <a:gridCol w="549697">
                      <a:extLst>
                        <a:ext uri="{9D8B030D-6E8A-4147-A177-3AD203B41FA5}">
                          <a16:colId xmlns:a16="http://schemas.microsoft.com/office/drawing/2014/main" val="20001"/>
                        </a:ext>
                      </a:extLst>
                    </a:gridCol>
                    <a:gridCol w="924971">
                      <a:extLst>
                        <a:ext uri="{9D8B030D-6E8A-4147-A177-3AD203B41FA5}">
                          <a16:colId xmlns:a16="http://schemas.microsoft.com/office/drawing/2014/main" val="20002"/>
                        </a:ext>
                      </a:extLst>
                    </a:gridCol>
                    <a:gridCol w="988398">
                      <a:extLst>
                        <a:ext uri="{9D8B030D-6E8A-4147-A177-3AD203B41FA5}">
                          <a16:colId xmlns:a16="http://schemas.microsoft.com/office/drawing/2014/main" val="20003"/>
                        </a:ext>
                      </a:extLst>
                    </a:gridCol>
                    <a:gridCol w="1115251">
                      <a:extLst>
                        <a:ext uri="{9D8B030D-6E8A-4147-A177-3AD203B41FA5}">
                          <a16:colId xmlns:a16="http://schemas.microsoft.com/office/drawing/2014/main" val="20004"/>
                        </a:ext>
                      </a:extLst>
                    </a:gridCol>
                    <a:gridCol w="1178677">
                      <a:extLst>
                        <a:ext uri="{9D8B030D-6E8A-4147-A177-3AD203B41FA5}">
                          <a16:colId xmlns:a16="http://schemas.microsoft.com/office/drawing/2014/main" val="20005"/>
                        </a:ext>
                      </a:extLst>
                    </a:gridCol>
                    <a:gridCol w="1062396">
                      <a:extLst>
                        <a:ext uri="{9D8B030D-6E8A-4147-A177-3AD203B41FA5}">
                          <a16:colId xmlns:a16="http://schemas.microsoft.com/office/drawing/2014/main" val="20006"/>
                        </a:ext>
                      </a:extLst>
                    </a:gridCol>
                  </a:tblGrid>
                  <a:tr h="423081">
                    <a:tc>
                      <a:txBody>
                        <a:bodyPr/>
                        <a:lstStyle/>
                        <a:p>
                          <a:pPr algn="ctr"/>
                          <a:r>
                            <a:rPr lang="it-IT" dirty="0"/>
                            <a:t>EQ</a:t>
                          </a:r>
                          <a:endParaRPr lang="it-IT" dirty="0">
                            <a:latin typeface="Garamond" panose="02020404030301010803" pitchFamily="18" charset="0"/>
                          </a:endParaRPr>
                        </a:p>
                      </a:txBody>
                      <a:tcPr/>
                    </a:tc>
                    <a:tc>
                      <a:txBody>
                        <a:bodyPr/>
                        <a:lstStyle/>
                        <a:p>
                          <a:pPr algn="ctr"/>
                          <a:r>
                            <a:rPr lang="it-IT" dirty="0"/>
                            <a:t>M</a:t>
                          </a:r>
                          <a:endParaRPr lang="it-IT" dirty="0">
                            <a:latin typeface="Garamond" panose="02020404030301010803" pitchFamily="18" charset="0"/>
                          </a:endParaRPr>
                        </a:p>
                      </a:txBody>
                      <a:tcPr/>
                    </a:tc>
                    <a:tc>
                      <a:txBody>
                        <a:bodyPr/>
                        <a:lstStyle/>
                        <a:p>
                          <a:pPr algn="ctr"/>
                          <a:r>
                            <a:rPr lang="it-IT" dirty="0"/>
                            <a:t>L (km)</a:t>
                          </a:r>
                          <a:endParaRPr lang="it-IT" dirty="0">
                            <a:latin typeface="Garamond" panose="02020404030301010803" pitchFamily="18" charset="0"/>
                          </a:endParaRPr>
                        </a:p>
                      </a:txBody>
                      <a:tcPr/>
                    </a:tc>
                    <a:tc>
                      <a:txBody>
                        <a:bodyPr/>
                        <a:lstStyle/>
                        <a:p>
                          <a:endParaRPr lang="it-IT"/>
                        </a:p>
                      </a:txBody>
                      <a:tcPr>
                        <a:blipFill>
                          <a:blip r:embed="rId5"/>
                          <a:stretch>
                            <a:fillRect l="-227160" t="-7143" r="-343210" b="-114286"/>
                          </a:stretch>
                        </a:blipFill>
                      </a:tcPr>
                    </a:tc>
                    <a:tc>
                      <a:txBody>
                        <a:bodyPr/>
                        <a:lstStyle/>
                        <a:p>
                          <a:pPr algn="ctr"/>
                          <a:r>
                            <a:rPr lang="en-US" dirty="0"/>
                            <a:t>PGA (g)</a:t>
                          </a:r>
                          <a:endParaRPr lang="it-IT" dirty="0">
                            <a:latin typeface="Garamond" panose="02020404030301010803" pitchFamily="18" charset="0"/>
                          </a:endParaRPr>
                        </a:p>
                      </a:txBody>
                      <a:tcPr/>
                    </a:tc>
                    <a:tc>
                      <a:txBody>
                        <a:bodyPr/>
                        <a:lstStyle/>
                        <a:p>
                          <a:pPr algn="ctr"/>
                          <a:r>
                            <a:rPr lang="it-IT" dirty="0"/>
                            <a:t>α (1/s^2)</a:t>
                          </a:r>
                          <a:endParaRPr lang="it-IT" dirty="0">
                            <a:latin typeface="Garamond" panose="02020404030301010803" pitchFamily="18" charset="0"/>
                          </a:endParaRPr>
                        </a:p>
                      </a:txBody>
                      <a:tcPr/>
                    </a:tc>
                    <a:tc>
                      <a:txBody>
                        <a:bodyPr/>
                        <a:lstStyle/>
                        <a:p>
                          <a:pPr algn="ctr"/>
                          <a:r>
                            <a:rPr lang="it-IT" sz="1800" dirty="0"/>
                            <a:t>v</a:t>
                          </a:r>
                          <a:r>
                            <a:rPr lang="it-IT" sz="1100" dirty="0"/>
                            <a:t>s </a:t>
                          </a:r>
                          <a:r>
                            <a:rPr lang="it-IT" sz="1800" dirty="0"/>
                            <a:t>(m/s)</a:t>
                          </a:r>
                          <a:endParaRPr lang="it-IT" sz="1800" dirty="0">
                            <a:latin typeface="Garamond" panose="02020404030301010803" pitchFamily="18" charset="0"/>
                          </a:endParaRPr>
                        </a:p>
                      </a:txBody>
                      <a:tcPr/>
                    </a:tc>
                    <a:extLst>
                      <a:ext uri="{0D108BD9-81ED-4DB2-BD59-A6C34878D82A}">
                        <a16:rowId xmlns:a16="http://schemas.microsoft.com/office/drawing/2014/main" val="10000"/>
                      </a:ext>
                    </a:extLst>
                  </a:tr>
                  <a:tr h="370840">
                    <a:tc>
                      <a:txBody>
                        <a:bodyPr/>
                        <a:lstStyle/>
                        <a:p>
                          <a:pPr algn="ctr"/>
                          <a:r>
                            <a:rPr lang="it-IT" dirty="0" err="1"/>
                            <a:t>Bayan</a:t>
                          </a:r>
                          <a:endParaRPr lang="it-IT" dirty="0">
                            <a:latin typeface="Garamond" panose="02020404030301010803" pitchFamily="18" charset="0"/>
                          </a:endParaRPr>
                        </a:p>
                      </a:txBody>
                      <a:tcPr/>
                    </a:tc>
                    <a:tc>
                      <a:txBody>
                        <a:bodyPr/>
                        <a:lstStyle/>
                        <a:p>
                          <a:r>
                            <a:rPr lang="it-IT" dirty="0">
                              <a:effectLst>
                                <a:outerShdw blurRad="38100" dist="38100" dir="2700000" algn="tl">
                                  <a:srgbClr val="000000">
                                    <a:alpha val="43137"/>
                                  </a:srgbClr>
                                </a:outerShdw>
                              </a:effectLst>
                            </a:rPr>
                            <a:t>7.5</a:t>
                          </a:r>
                          <a:endParaRPr lang="it-IT" dirty="0">
                            <a:effectLst>
                              <a:outerShdw blurRad="38100" dist="38100" dir="2700000" algn="tl">
                                <a:srgbClr val="000000">
                                  <a:alpha val="43137"/>
                                </a:srgbClr>
                              </a:outerShdw>
                            </a:effectLst>
                            <a:latin typeface="Garamond" panose="02020404030301010803" pitchFamily="18" charset="0"/>
                          </a:endParaRPr>
                        </a:p>
                      </a:txBody>
                      <a:tcPr/>
                    </a:tc>
                    <a:tc>
                      <a:txBody>
                        <a:bodyPr/>
                        <a:lstStyle/>
                        <a:p>
                          <a:pPr marL="0" algn="ctr" defTabSz="914400" rtl="0" eaLnBrk="1" latinLnBrk="0" hangingPunct="1"/>
                          <a:r>
                            <a:rPr lang="it-IT" sz="1800" kern="1200" dirty="0">
                              <a:effectLst>
                                <a:outerShdw blurRad="38100" dist="38100" dir="2700000" algn="tl">
                                  <a:srgbClr val="000000">
                                    <a:alpha val="43137"/>
                                  </a:srgbClr>
                                </a:outerShdw>
                              </a:effectLst>
                            </a:rPr>
                            <a:t>48</a:t>
                          </a:r>
                          <a:endParaRPr lang="it-IT" sz="1800" kern="1200" dirty="0">
                            <a:solidFill>
                              <a:schemeClr val="dk1"/>
                            </a:solidFill>
                            <a:effectLst>
                              <a:outerShdw blurRad="38100" dist="38100" dir="2700000" algn="tl">
                                <a:srgbClr val="000000">
                                  <a:alpha val="43137"/>
                                </a:srgbClr>
                              </a:outerShdw>
                            </a:effectLst>
                            <a:latin typeface="Garamond" panose="02020404030301010803" pitchFamily="18" charset="0"/>
                            <a:ea typeface="+mn-ea"/>
                            <a:cs typeface="+mn-cs"/>
                          </a:endParaRPr>
                        </a:p>
                      </a:txBody>
                      <a:tcPr/>
                    </a:tc>
                    <a:tc>
                      <a:txBody>
                        <a:bodyPr/>
                        <a:lstStyle/>
                        <a:p>
                          <a:pPr marL="0" algn="ctr" defTabSz="914400" rtl="0" eaLnBrk="1" latinLnBrk="0" hangingPunct="1"/>
                          <a:r>
                            <a:rPr lang="it-IT" sz="1800" kern="1200" dirty="0">
                              <a:effectLst>
                                <a:outerShdw blurRad="38100" dist="38100" dir="2700000" algn="tl">
                                  <a:srgbClr val="000000">
                                    <a:alpha val="43137"/>
                                  </a:srgbClr>
                                </a:outerShdw>
                              </a:effectLst>
                            </a:rPr>
                            <a:t>0.041</a:t>
                          </a:r>
                          <a:endParaRPr lang="it-IT" sz="1800" kern="1200" dirty="0">
                            <a:solidFill>
                              <a:schemeClr val="dk1"/>
                            </a:solidFill>
                            <a:effectLst>
                              <a:outerShdw blurRad="38100" dist="38100" dir="2700000" algn="tl">
                                <a:srgbClr val="000000">
                                  <a:alpha val="43137"/>
                                </a:srgbClr>
                              </a:outerShdw>
                            </a:effectLst>
                            <a:latin typeface="Garamond" panose="02020404030301010803" pitchFamily="18" charset="0"/>
                            <a:ea typeface="+mn-ea"/>
                            <a:cs typeface="+mn-cs"/>
                          </a:endParaRPr>
                        </a:p>
                      </a:txBody>
                      <a:tcPr/>
                    </a:tc>
                    <a:tc>
                      <a:txBody>
                        <a:bodyPr/>
                        <a:lstStyle/>
                        <a:p>
                          <a:pPr marL="0" algn="ctr" defTabSz="914400" rtl="0" eaLnBrk="1" latinLnBrk="0" hangingPunct="1"/>
                          <a:r>
                            <a:rPr lang="it-IT" sz="1800" kern="1200" dirty="0">
                              <a:effectLst>
                                <a:outerShdw blurRad="38100" dist="38100" dir="2700000" algn="tl">
                                  <a:srgbClr val="000000">
                                    <a:alpha val="43137"/>
                                  </a:srgbClr>
                                </a:outerShdw>
                              </a:effectLst>
                            </a:rPr>
                            <a:t>0.78</a:t>
                          </a:r>
                          <a:endParaRPr lang="it-IT" sz="1800" kern="1200" dirty="0">
                            <a:solidFill>
                              <a:schemeClr val="dk1"/>
                            </a:solidFill>
                            <a:effectLst>
                              <a:outerShdw blurRad="38100" dist="38100" dir="2700000" algn="tl">
                                <a:srgbClr val="000000">
                                  <a:alpha val="43137"/>
                                </a:srgbClr>
                              </a:outerShdw>
                            </a:effectLst>
                            <a:latin typeface="Garamond" panose="02020404030301010803" pitchFamily="18" charset="0"/>
                            <a:ea typeface="+mn-ea"/>
                            <a:cs typeface="+mn-cs"/>
                          </a:endParaRPr>
                        </a:p>
                      </a:txBody>
                      <a:tcPr/>
                    </a:tc>
                    <a:tc>
                      <a:txBody>
                        <a:bodyPr/>
                        <a:lstStyle/>
                        <a:p>
                          <a:pPr marL="0" algn="ctr" defTabSz="914400" rtl="0" eaLnBrk="1" latinLnBrk="0" hangingPunct="1"/>
                          <a:r>
                            <a:rPr lang="it-IT" sz="1800" kern="1200" dirty="0">
                              <a:effectLst>
                                <a:outerShdw blurRad="38100" dist="38100" dir="2700000" algn="tl">
                                  <a:srgbClr val="000000">
                                    <a:alpha val="43137"/>
                                  </a:srgbClr>
                                </a:outerShdw>
                              </a:effectLst>
                            </a:rPr>
                            <a:t>0.0043</a:t>
                          </a:r>
                          <a:endParaRPr lang="it-IT" sz="1800" kern="1200" dirty="0">
                            <a:solidFill>
                              <a:schemeClr val="dk1"/>
                            </a:solidFill>
                            <a:effectLst>
                              <a:outerShdw blurRad="38100" dist="38100" dir="2700000" algn="tl">
                                <a:srgbClr val="000000">
                                  <a:alpha val="43137"/>
                                </a:srgbClr>
                              </a:outerShdw>
                            </a:effectLst>
                            <a:latin typeface="Garamond" panose="02020404030301010803" pitchFamily="18" charset="0"/>
                            <a:ea typeface="+mn-ea"/>
                            <a:cs typeface="+mn-cs"/>
                          </a:endParaRPr>
                        </a:p>
                      </a:txBody>
                      <a:tcPr/>
                    </a:tc>
                    <a:tc>
                      <a:txBody>
                        <a:bodyPr/>
                        <a:lstStyle/>
                        <a:p>
                          <a:pPr marL="0" algn="ctr" defTabSz="914400" rtl="0" eaLnBrk="1" latinLnBrk="0" hangingPunct="1"/>
                          <a:r>
                            <a:rPr lang="it-IT" sz="1800" kern="1200" dirty="0">
                              <a:effectLst>
                                <a:outerShdw blurRad="38100" dist="38100" dir="2700000" algn="tl">
                                  <a:srgbClr val="000000">
                                    <a:alpha val="43137"/>
                                  </a:srgbClr>
                                </a:outerShdw>
                              </a:effectLst>
                            </a:rPr>
                            <a:t>1,8 10</a:t>
                          </a:r>
                          <a:r>
                            <a:rPr lang="it-IT" sz="1800" kern="1200" baseline="30000" dirty="0">
                              <a:effectLst>
                                <a:outerShdw blurRad="38100" dist="38100" dir="2700000" algn="tl">
                                  <a:srgbClr val="000000">
                                    <a:alpha val="43137"/>
                                  </a:srgbClr>
                                </a:outerShdw>
                              </a:effectLst>
                            </a:rPr>
                            <a:t>3</a:t>
                          </a:r>
                          <a:endParaRPr lang="it-IT" sz="1800" kern="1200" baseline="30000" dirty="0">
                            <a:solidFill>
                              <a:schemeClr val="dk1"/>
                            </a:solidFill>
                            <a:effectLst>
                              <a:outerShdw blurRad="38100" dist="38100" dir="2700000" algn="tl">
                                <a:srgbClr val="000000">
                                  <a:alpha val="43137"/>
                                </a:srgbClr>
                              </a:outerShdw>
                            </a:effectLst>
                            <a:latin typeface="Garamond" panose="02020404030301010803" pitchFamily="18" charset="0"/>
                            <a:ea typeface="+mn-ea"/>
                            <a:cs typeface="+mn-cs"/>
                          </a:endParaRPr>
                        </a:p>
                      </a:txBody>
                      <a:tcPr/>
                    </a:tc>
                    <a:extLst>
                      <a:ext uri="{0D108BD9-81ED-4DB2-BD59-A6C34878D82A}">
                        <a16:rowId xmlns:a16="http://schemas.microsoft.com/office/drawing/2014/main" val="10001"/>
                      </a:ext>
                    </a:extLst>
                  </a:tr>
                </a:tbl>
              </a:graphicData>
            </a:graphic>
          </p:graphicFrame>
        </mc:Fallback>
      </mc:AlternateContent>
      <mc:AlternateContent xmlns:mc="http://schemas.openxmlformats.org/markup-compatibility/2006" xmlns:a14="http://schemas.microsoft.com/office/drawing/2010/main">
        <mc:Choice Requires="a14">
          <p:sp>
            <p:nvSpPr>
              <p:cNvPr id="15" name="Rettangolo 14"/>
              <p:cNvSpPr/>
              <p:nvPr/>
            </p:nvSpPr>
            <p:spPr>
              <a:xfrm>
                <a:off x="9922456" y="424556"/>
                <a:ext cx="2269544" cy="2062103"/>
              </a:xfrm>
              <a:prstGeom prst="rect">
                <a:avLst/>
              </a:prstGeom>
            </p:spPr>
            <p:txBody>
              <a:bodyPr wrap="square">
                <a:spAutoFit/>
              </a:bodyPr>
              <a:lstStyle/>
              <a:p>
                <a:pPr algn="just"/>
                <a:r>
                  <a:rPr lang="en-US" sz="1600" dirty="0">
                    <a:latin typeface="Garamond" panose="02020404030301010803" pitchFamily="18" charset="0"/>
                  </a:rPr>
                  <a:t>Dispersion Relation evaluated for the Haiti Earthquake using the parameters in the Table below (USGS website). The dashed line represents the parameter c0/2h (</a:t>
                </a:r>
                <a14:m>
                  <m:oMath xmlns:m="http://schemas.openxmlformats.org/officeDocument/2006/math">
                    <m:r>
                      <a:rPr lang="it-IT" sz="1600">
                        <a:latin typeface="Cambria Math" panose="02040503050406030204" pitchFamily="18" charset="0"/>
                      </a:rPr>
                      <m:t>𝜔</m:t>
                    </m:r>
                  </m:oMath>
                </a14:m>
                <a:r>
                  <a:rPr lang="en-US" sz="1600" dirty="0">
                    <a:latin typeface="Garamond" panose="02020404030301010803" pitchFamily="18" charset="0"/>
                  </a:rPr>
                  <a:t>=0.2).</a:t>
                </a:r>
                <a:endParaRPr lang="en-US" dirty="0"/>
              </a:p>
            </p:txBody>
          </p:sp>
        </mc:Choice>
        <mc:Fallback xmlns="">
          <p:sp>
            <p:nvSpPr>
              <p:cNvPr id="15" name="Rettangolo 14"/>
              <p:cNvSpPr>
                <a:spLocks noRot="1" noChangeAspect="1" noMove="1" noResize="1" noEditPoints="1" noAdjustHandles="1" noChangeArrowheads="1" noChangeShapeType="1" noTextEdit="1"/>
              </p:cNvSpPr>
              <p:nvPr/>
            </p:nvSpPr>
            <p:spPr>
              <a:xfrm>
                <a:off x="9922456" y="424556"/>
                <a:ext cx="2269544" cy="2062103"/>
              </a:xfrm>
              <a:prstGeom prst="rect">
                <a:avLst/>
              </a:prstGeom>
              <a:blipFill>
                <a:blip r:embed="rId6"/>
                <a:stretch>
                  <a:fillRect l="-1613" t="-592" r="-1344" b="-3254"/>
                </a:stretch>
              </a:blipFill>
            </p:spPr>
            <p:txBody>
              <a:bodyPr/>
              <a:lstStyle/>
              <a:p>
                <a:r>
                  <a:rPr lang="it-IT">
                    <a:noFill/>
                  </a:rPr>
                  <a:t> </a:t>
                </a:r>
              </a:p>
            </p:txBody>
          </p:sp>
        </mc:Fallback>
      </mc:AlternateContent>
      <p:sp>
        <p:nvSpPr>
          <p:cNvPr id="9" name="Rettangolo 8"/>
          <p:cNvSpPr/>
          <p:nvPr/>
        </p:nvSpPr>
        <p:spPr>
          <a:xfrm>
            <a:off x="9900607" y="2824676"/>
            <a:ext cx="2269544" cy="2800767"/>
          </a:xfrm>
          <a:prstGeom prst="rect">
            <a:avLst/>
          </a:prstGeom>
        </p:spPr>
        <p:txBody>
          <a:bodyPr wrap="square">
            <a:spAutoFit/>
          </a:bodyPr>
          <a:lstStyle/>
          <a:p>
            <a:pPr algn="just"/>
            <a:r>
              <a:rPr lang="en-GB" sz="1600" dirty="0">
                <a:latin typeface="Garamond" panose="02020404030301010803" pitchFamily="18" charset="0"/>
              </a:rPr>
              <a:t>Temperature fluctuations predicted by MILC agree very well with the observations </a:t>
            </a:r>
            <a:r>
              <a:rPr lang="it-IT" sz="1600" dirty="0">
                <a:latin typeface="Garamond" panose="02020404030301010803" pitchFamily="18" charset="0"/>
              </a:rPr>
              <a:t>(</a:t>
            </a:r>
            <a:r>
              <a:rPr lang="en-GB" sz="1600" dirty="0">
                <a:latin typeface="Garamond" panose="02020404030301010803" pitchFamily="18" charset="0"/>
              </a:rPr>
              <a:t>RMSE = 0.8 K </a:t>
            </a:r>
            <a:r>
              <a:rPr lang="el-GR" sz="1600" dirty="0">
                <a:latin typeface="Garamond" panose="02020404030301010803" pitchFamily="18" charset="0"/>
              </a:rPr>
              <a:t>ρ</a:t>
            </a:r>
            <a:r>
              <a:rPr lang="it-IT" sz="1600" baseline="-25000" dirty="0" err="1">
                <a:latin typeface="Garamond" panose="02020404030301010803" pitchFamily="18" charset="0"/>
              </a:rPr>
              <a:t>corr</a:t>
            </a:r>
            <a:r>
              <a:rPr lang="it-IT" sz="1600" dirty="0">
                <a:latin typeface="Garamond" panose="02020404030301010803" pitchFamily="18" charset="0"/>
              </a:rPr>
              <a:t> </a:t>
            </a:r>
            <a:r>
              <a:rPr lang="en-GB" sz="1600" dirty="0">
                <a:latin typeface="Garamond" panose="02020404030301010803" pitchFamily="18" charset="0"/>
              </a:rPr>
              <a:t>= 0.86). In addition, the χ2 test gives 47.3, suggesting that our model is able to reproduce the observations with 85% probability. </a:t>
            </a:r>
            <a:endParaRPr lang="en-US" sz="1600" dirty="0"/>
          </a:p>
        </p:txBody>
      </p:sp>
      <p:pic>
        <p:nvPicPr>
          <p:cNvPr id="11" name="Picture 3" descr="D:\dati\CSES_analysis\Haiti_EQ_2021\AGW\HAITI_AGW_Obs_vs_MILC.png"/>
          <p:cNvPicPr>
            <a:picLocks noChangeAspect="1" noChangeArrowheads="1"/>
          </p:cNvPicPr>
          <p:nvPr/>
        </p:nvPicPr>
        <p:blipFill rotWithShape="1">
          <a:blip r:embed="rId6">
            <a:extLst>
              <a:ext uri="{28A0092B-C50C-407E-A947-70E740481C1C}">
                <a14:useLocalDpi xmlns:a14="http://schemas.microsoft.com/office/drawing/2010/main" val="0"/>
              </a:ext>
            </a:extLst>
          </a:blip>
          <a:srcRect l="7533" t="2779" b="3810"/>
          <a:stretch/>
        </p:blipFill>
        <p:spPr bwMode="auto">
          <a:xfrm>
            <a:off x="4076840" y="56680"/>
            <a:ext cx="5823767" cy="5486105"/>
          </a:xfrm>
          <a:prstGeom prst="rect">
            <a:avLst/>
          </a:prstGeom>
          <a:noFill/>
          <a:extLst>
            <a:ext uri="{909E8E84-426E-40DD-AFC4-6F175D3DCCD1}">
              <a14:hiddenFill xmlns:a14="http://schemas.microsoft.com/office/drawing/2010/main">
                <a:solidFill>
                  <a:srgbClr val="FFFFFF"/>
                </a:solidFill>
              </a14:hiddenFill>
            </a:ext>
          </a:extLst>
        </p:spPr>
      </p:pic>
      <p:sp>
        <p:nvSpPr>
          <p:cNvPr id="5" name="Rettangolo 4"/>
          <p:cNvSpPr/>
          <p:nvPr/>
        </p:nvSpPr>
        <p:spPr>
          <a:xfrm>
            <a:off x="185606" y="1022582"/>
            <a:ext cx="3869385" cy="1200329"/>
          </a:xfrm>
          <a:prstGeom prst="rect">
            <a:avLst/>
          </a:prstGeom>
        </p:spPr>
        <p:txBody>
          <a:bodyPr wrap="square">
            <a:spAutoFit/>
          </a:bodyPr>
          <a:lstStyle/>
          <a:p>
            <a:pPr algn="just"/>
            <a:r>
              <a:rPr lang="en-GB" dirty="0">
                <a:latin typeface="Garamond" panose="02020404030301010803" pitchFamily="18" charset="0"/>
              </a:rPr>
              <a:t>To confirm the seismic origin of the observed AGW we compared observation with MILC model predictions</a:t>
            </a:r>
            <a:endParaRPr lang="en-GB" dirty="0"/>
          </a:p>
        </p:txBody>
      </p:sp>
      <p:cxnSp>
        <p:nvCxnSpPr>
          <p:cNvPr id="6" name="Connettore diritto 5">
            <a:extLst>
              <a:ext uri="{FF2B5EF4-FFF2-40B4-BE49-F238E27FC236}">
                <a16:creationId xmlns="" xmlns:a16="http://schemas.microsoft.com/office/drawing/2014/main" id="{238D8740-C3A5-C4C8-53F6-DFE4A179051F}"/>
              </a:ext>
            </a:extLst>
          </p:cNvPr>
          <p:cNvCxnSpPr/>
          <p:nvPr/>
        </p:nvCxnSpPr>
        <p:spPr>
          <a:xfrm>
            <a:off x="4076840" y="2783659"/>
            <a:ext cx="8083204" cy="0"/>
          </a:xfrm>
          <a:prstGeom prst="line">
            <a:avLst/>
          </a:prstGeom>
          <a:ln w="50800"/>
        </p:spPr>
        <p:style>
          <a:lnRef idx="3">
            <a:schemeClr val="dk1"/>
          </a:lnRef>
          <a:fillRef idx="0">
            <a:schemeClr val="dk1"/>
          </a:fillRef>
          <a:effectRef idx="2">
            <a:schemeClr val="dk1"/>
          </a:effectRef>
          <a:fontRef idx="minor">
            <a:schemeClr val="tx1"/>
          </a:fontRef>
        </p:style>
      </p:cxnSp>
      <p:cxnSp>
        <p:nvCxnSpPr>
          <p:cNvPr id="13" name="Connettore diritto 12">
            <a:extLst>
              <a:ext uri="{FF2B5EF4-FFF2-40B4-BE49-F238E27FC236}">
                <a16:creationId xmlns="" xmlns:a16="http://schemas.microsoft.com/office/drawing/2014/main" id="{91D6DB28-A75C-8409-0369-0C359D0B9F9D}"/>
              </a:ext>
            </a:extLst>
          </p:cNvPr>
          <p:cNvCxnSpPr/>
          <p:nvPr/>
        </p:nvCxnSpPr>
        <p:spPr>
          <a:xfrm>
            <a:off x="4086947" y="5598908"/>
            <a:ext cx="8083204" cy="0"/>
          </a:xfrm>
          <a:prstGeom prst="line">
            <a:avLst/>
          </a:prstGeom>
          <a:ln w="50800"/>
        </p:spPr>
        <p:style>
          <a:lnRef idx="3">
            <a:schemeClr val="dk1"/>
          </a:lnRef>
          <a:fillRef idx="0">
            <a:schemeClr val="dk1"/>
          </a:fillRef>
          <a:effectRef idx="2">
            <a:schemeClr val="dk1"/>
          </a:effectRef>
          <a:fontRef idx="minor">
            <a:schemeClr val="tx1"/>
          </a:fontRef>
        </p:style>
      </p:cxnSp>
    </p:spTree>
    <p:extLst>
      <p:ext uri="{BB962C8B-B14F-4D97-AF65-F5344CB8AC3E}">
        <p14:creationId xmlns:p14="http://schemas.microsoft.com/office/powerpoint/2010/main" val="92426758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Segnaposto contenuto 1"/>
              <p:cNvSpPr>
                <a:spLocks noGrp="1"/>
              </p:cNvSpPr>
              <p:nvPr>
                <p:ph idx="1"/>
              </p:nvPr>
            </p:nvSpPr>
            <p:spPr>
              <a:xfrm>
                <a:off x="6385861" y="232428"/>
                <a:ext cx="5678876" cy="5922801"/>
              </a:xfrm>
            </p:spPr>
            <p:txBody>
              <a:bodyPr>
                <a:normAutofit fontScale="92500" lnSpcReduction="10000"/>
              </a:bodyPr>
              <a:lstStyle/>
              <a:p>
                <a:pPr marL="342900" lvl="0" indent="-342900" algn="just">
                  <a:lnSpc>
                    <a:spcPct val="100000"/>
                  </a:lnSpc>
                  <a:spcBef>
                    <a:spcPct val="20000"/>
                  </a:spcBef>
                </a:pPr>
                <a:r>
                  <a:rPr lang="it-IT" sz="2000" dirty="0">
                    <a:solidFill>
                      <a:prstClr val="black"/>
                    </a:solidFill>
                    <a:latin typeface="Garamond" panose="02020404030301010803" pitchFamily="18" charset="0"/>
                  </a:rPr>
                  <a:t>To derive the vTEC </a:t>
                </a:r>
                <a:r>
                  <a:rPr lang="it-IT" sz="2000" dirty="0" err="1">
                    <a:solidFill>
                      <a:prstClr val="black"/>
                    </a:solidFill>
                    <a:latin typeface="Garamond" panose="02020404030301010803" pitchFamily="18" charset="0"/>
                  </a:rPr>
                  <a:t>fluctuation</a:t>
                </a:r>
                <a:r>
                  <a:rPr lang="it-IT" sz="2000" dirty="0">
                    <a:solidFill>
                      <a:prstClr val="black"/>
                    </a:solidFill>
                    <a:latin typeface="Garamond" panose="02020404030301010803" pitchFamily="18" charset="0"/>
                  </a:rPr>
                  <a:t> </a:t>
                </a:r>
                <a:r>
                  <a:rPr lang="it-IT" sz="2000" dirty="0" err="1">
                    <a:solidFill>
                      <a:prstClr val="black"/>
                    </a:solidFill>
                    <a:latin typeface="Garamond" panose="02020404030301010803" pitchFamily="18" charset="0"/>
                  </a:rPr>
                  <a:t>we</a:t>
                </a:r>
                <a:r>
                  <a:rPr lang="it-IT" sz="2000" dirty="0">
                    <a:solidFill>
                      <a:prstClr val="black"/>
                    </a:solidFill>
                    <a:latin typeface="Garamond" panose="02020404030301010803" pitchFamily="18" charset="0"/>
                  </a:rPr>
                  <a:t> </a:t>
                </a:r>
                <a:r>
                  <a:rPr lang="it-IT" sz="2000" dirty="0" err="1">
                    <a:solidFill>
                      <a:prstClr val="black"/>
                    </a:solidFill>
                    <a:latin typeface="Garamond" panose="02020404030301010803" pitchFamily="18" charset="0"/>
                  </a:rPr>
                  <a:t>used</a:t>
                </a:r>
                <a:r>
                  <a:rPr lang="it-IT" sz="2000" dirty="0">
                    <a:solidFill>
                      <a:prstClr val="black"/>
                    </a:solidFill>
                    <a:latin typeface="Garamond" panose="02020404030301010803" pitchFamily="18" charset="0"/>
                  </a:rPr>
                  <a:t> a new data-</a:t>
                </a:r>
                <a:r>
                  <a:rPr lang="it-IT" sz="2000" dirty="0" err="1">
                    <a:solidFill>
                      <a:prstClr val="black"/>
                    </a:solidFill>
                    <a:latin typeface="Garamond" panose="02020404030301010803" pitchFamily="18" charset="0"/>
                  </a:rPr>
                  <a:t>analysis</a:t>
                </a:r>
                <a:r>
                  <a:rPr lang="it-IT" sz="2000" dirty="0">
                    <a:solidFill>
                      <a:prstClr val="black"/>
                    </a:solidFill>
                    <a:latin typeface="Garamond" panose="02020404030301010803" pitchFamily="18" charset="0"/>
                  </a:rPr>
                  <a:t> </a:t>
                </a:r>
                <a:r>
                  <a:rPr lang="it-IT" sz="2000" dirty="0" err="1">
                    <a:solidFill>
                      <a:prstClr val="black"/>
                    </a:solidFill>
                    <a:latin typeface="Garamond" panose="02020404030301010803" pitchFamily="18" charset="0"/>
                  </a:rPr>
                  <a:t>technique</a:t>
                </a:r>
                <a:r>
                  <a:rPr lang="it-IT" sz="2000" dirty="0">
                    <a:solidFill>
                      <a:prstClr val="black"/>
                    </a:solidFill>
                    <a:latin typeface="Garamond" panose="02020404030301010803" pitchFamily="18" charset="0"/>
                  </a:rPr>
                  <a:t> </a:t>
                </a:r>
                <a:r>
                  <a:rPr lang="it-IT" sz="2000" dirty="0" err="1">
                    <a:solidFill>
                      <a:prstClr val="black"/>
                    </a:solidFill>
                    <a:latin typeface="Garamond" panose="02020404030301010803" pitchFamily="18" charset="0"/>
                  </a:rPr>
                  <a:t>called</a:t>
                </a:r>
                <a:r>
                  <a:rPr lang="it-IT" sz="2000" dirty="0">
                    <a:solidFill>
                      <a:prstClr val="black"/>
                    </a:solidFill>
                    <a:latin typeface="Garamond" panose="02020404030301010803" pitchFamily="18" charset="0"/>
                  </a:rPr>
                  <a:t> </a:t>
                </a:r>
                <a:r>
                  <a:rPr lang="it-IT" sz="2000" b="1" dirty="0">
                    <a:solidFill>
                      <a:srgbClr val="FF0000"/>
                    </a:solidFill>
                    <a:effectLst>
                      <a:outerShdw blurRad="38100" dist="38100" dir="2700000" algn="tl">
                        <a:srgbClr val="000000">
                          <a:alpha val="43137"/>
                        </a:srgbClr>
                      </a:outerShdw>
                    </a:effectLst>
                    <a:latin typeface="Garamond" panose="02020404030301010803" pitchFamily="18" charset="0"/>
                  </a:rPr>
                  <a:t>FIF</a:t>
                </a:r>
                <a:r>
                  <a:rPr lang="it-IT" sz="2000" dirty="0">
                    <a:solidFill>
                      <a:prstClr val="black"/>
                    </a:solidFill>
                    <a:latin typeface="Garamond" panose="02020404030301010803" pitchFamily="18" charset="0"/>
                  </a:rPr>
                  <a:t>.</a:t>
                </a:r>
              </a:p>
              <a:p>
                <a:pPr marL="342900" lvl="0" indent="-342900" algn="just">
                  <a:lnSpc>
                    <a:spcPct val="100000"/>
                  </a:lnSpc>
                  <a:spcBef>
                    <a:spcPct val="20000"/>
                  </a:spcBef>
                </a:pPr>
                <a:r>
                  <a:rPr lang="it-IT" sz="2000" dirty="0">
                    <a:solidFill>
                      <a:prstClr val="black"/>
                    </a:solidFill>
                    <a:latin typeface="Garamond" panose="02020404030301010803" pitchFamily="18" charset="0"/>
                  </a:rPr>
                  <a:t>A posteriori </a:t>
                </a:r>
                <a:r>
                  <a:rPr lang="it-IT" sz="2000" dirty="0" err="1">
                    <a:solidFill>
                      <a:prstClr val="black"/>
                    </a:solidFill>
                    <a:latin typeface="Garamond" panose="02020404030301010803" pitchFamily="18" charset="0"/>
                  </a:rPr>
                  <a:t>decomposition</a:t>
                </a:r>
                <a:r>
                  <a:rPr lang="it-IT" sz="2000" dirty="0">
                    <a:solidFill>
                      <a:prstClr val="black"/>
                    </a:solidFill>
                    <a:latin typeface="Garamond" panose="02020404030301010803" pitchFamily="18" charset="0"/>
                  </a:rPr>
                  <a:t> </a:t>
                </a:r>
                <a:r>
                  <a:rPr lang="it-IT" sz="2000" dirty="0" err="1">
                    <a:solidFill>
                      <a:prstClr val="black"/>
                    </a:solidFill>
                    <a:latin typeface="Garamond" panose="02020404030301010803" pitchFamily="18" charset="0"/>
                  </a:rPr>
                  <a:t>method</a:t>
                </a:r>
                <a:r>
                  <a:rPr lang="it-IT" sz="2000" dirty="0">
                    <a:solidFill>
                      <a:prstClr val="black"/>
                    </a:solidFill>
                    <a:latin typeface="Garamond" panose="02020404030301010803" pitchFamily="18" charset="0"/>
                  </a:rPr>
                  <a:t> </a:t>
                </a:r>
                <a:r>
                  <a:rPr lang="it-IT" sz="2000" dirty="0" err="1">
                    <a:solidFill>
                      <a:prstClr val="black"/>
                    </a:solidFill>
                    <a:latin typeface="Garamond" panose="02020404030301010803" pitchFamily="18" charset="0"/>
                  </a:rPr>
                  <a:t>useful</a:t>
                </a:r>
                <a:r>
                  <a:rPr lang="it-IT" sz="2000" dirty="0">
                    <a:solidFill>
                      <a:prstClr val="black"/>
                    </a:solidFill>
                    <a:latin typeface="Garamond" panose="02020404030301010803" pitchFamily="18" charset="0"/>
                  </a:rPr>
                  <a:t> for </a:t>
                </a:r>
                <a:r>
                  <a:rPr lang="it-IT" sz="2000" dirty="0" err="1">
                    <a:solidFill>
                      <a:prstClr val="black"/>
                    </a:solidFill>
                    <a:latin typeface="Garamond" panose="02020404030301010803" pitchFamily="18" charset="0"/>
                  </a:rPr>
                  <a:t>nonlinear</a:t>
                </a:r>
                <a:r>
                  <a:rPr lang="it-IT" sz="2000" dirty="0">
                    <a:solidFill>
                      <a:prstClr val="black"/>
                    </a:solidFill>
                    <a:latin typeface="Garamond" panose="02020404030301010803" pitchFamily="18" charset="0"/>
                  </a:rPr>
                  <a:t> and non-</a:t>
                </a:r>
                <a:r>
                  <a:rPr lang="it-IT" sz="2000" dirty="0" err="1">
                    <a:solidFill>
                      <a:prstClr val="black"/>
                    </a:solidFill>
                    <a:latin typeface="Garamond" panose="02020404030301010803" pitchFamily="18" charset="0"/>
                  </a:rPr>
                  <a:t>stationary</a:t>
                </a:r>
                <a:r>
                  <a:rPr lang="it-IT" sz="2000" dirty="0">
                    <a:solidFill>
                      <a:prstClr val="black"/>
                    </a:solidFill>
                    <a:latin typeface="Garamond" panose="02020404030301010803" pitchFamily="18" charset="0"/>
                  </a:rPr>
                  <a:t> </a:t>
                </a:r>
                <a:r>
                  <a:rPr lang="it-IT" sz="2000" dirty="0" err="1">
                    <a:solidFill>
                      <a:prstClr val="black"/>
                    </a:solidFill>
                    <a:latin typeface="Garamond" panose="02020404030301010803" pitchFamily="18" charset="0"/>
                  </a:rPr>
                  <a:t>datasets</a:t>
                </a:r>
                <a:r>
                  <a:rPr lang="it-IT" sz="2000" dirty="0">
                    <a:solidFill>
                      <a:prstClr val="black"/>
                    </a:solidFill>
                    <a:latin typeface="Garamond" panose="02020404030301010803" pitchFamily="18" charset="0"/>
                  </a:rPr>
                  <a:t> [Piersanti et al. 2017];</a:t>
                </a:r>
              </a:p>
              <a:p>
                <a:pPr marL="342900" lvl="0" indent="-342900" algn="just">
                  <a:lnSpc>
                    <a:spcPct val="100000"/>
                  </a:lnSpc>
                  <a:spcBef>
                    <a:spcPct val="20000"/>
                  </a:spcBef>
                </a:pPr>
                <a:endParaRPr lang="it-IT" sz="1000" dirty="0">
                  <a:solidFill>
                    <a:prstClr val="black"/>
                  </a:solidFill>
                  <a:latin typeface="Garamond" panose="02020404030301010803" pitchFamily="18" charset="0"/>
                </a:endParaRPr>
              </a:p>
              <a:p>
                <a:pPr marL="36576" lvl="0" indent="0" algn="just">
                  <a:lnSpc>
                    <a:spcPct val="100000"/>
                  </a:lnSpc>
                  <a:spcBef>
                    <a:spcPct val="20000"/>
                  </a:spcBef>
                  <a:buNone/>
                </a:pPr>
                <a:r>
                  <a:rPr lang="it-IT" sz="2000" dirty="0">
                    <a:solidFill>
                      <a:srgbClr val="C0504D">
                        <a:lumMod val="60000"/>
                        <a:lumOff val="40000"/>
                      </a:srgbClr>
                    </a:solidFill>
                    <a:latin typeface="Garamond" panose="02020404030301010803" pitchFamily="18" charset="0"/>
                  </a:rPr>
                  <a:t>	</a:t>
                </a:r>
                <a:r>
                  <a:rPr lang="it-IT" sz="2000" dirty="0">
                    <a:solidFill>
                      <a:schemeClr val="tx1"/>
                    </a:solidFill>
                    <a:latin typeface="Garamond" panose="02020404030301010803" pitchFamily="18" charset="0"/>
                  </a:rPr>
                  <a:t>v</a:t>
                </a:r>
                <a14:m>
                  <m:oMath xmlns:m="http://schemas.openxmlformats.org/officeDocument/2006/math">
                    <m:r>
                      <m:rPr>
                        <m:sty m:val="p"/>
                      </m:rPr>
                      <a:rPr lang="it-IT" sz="2000" b="0" i="0" smtClean="0">
                        <a:solidFill>
                          <a:schemeClr val="tx1"/>
                        </a:solidFill>
                        <a:latin typeface="Cambria Math" panose="02040503050406030204" pitchFamily="18" charset="0"/>
                      </a:rPr>
                      <m:t>TEC</m:t>
                    </m:r>
                    <m:d>
                      <m:dPr>
                        <m:ctrlPr>
                          <a:rPr lang="it-IT" sz="2000" i="1">
                            <a:solidFill>
                              <a:schemeClr val="tx1"/>
                            </a:solidFill>
                            <a:latin typeface="Cambria Math"/>
                          </a:rPr>
                        </m:ctrlPr>
                      </m:dPr>
                      <m:e>
                        <m:r>
                          <a:rPr lang="it-IT" sz="2000" i="1">
                            <a:solidFill>
                              <a:schemeClr val="tx1"/>
                            </a:solidFill>
                            <a:latin typeface="Cambria Math"/>
                          </a:rPr>
                          <m:t>𝑡</m:t>
                        </m:r>
                      </m:e>
                    </m:d>
                    <m:r>
                      <a:rPr lang="it-IT" sz="2000" i="1" smtClean="0">
                        <a:solidFill>
                          <a:schemeClr val="tx1"/>
                        </a:solidFill>
                        <a:latin typeface="Cambria Math"/>
                      </a:rPr>
                      <m:t>=</m:t>
                    </m:r>
                    <m:r>
                      <a:rPr lang="it-IT" sz="2000" i="1">
                        <a:solidFill>
                          <a:srgbClr val="FF0000"/>
                        </a:solidFill>
                        <a:latin typeface="Cambria Math"/>
                      </a:rPr>
                      <m:t> </m:t>
                    </m:r>
                    <m:nary>
                      <m:naryPr>
                        <m:chr m:val="∑"/>
                        <m:ctrlPr>
                          <a:rPr lang="it-IT" sz="2000" i="1" smtClean="0">
                            <a:solidFill>
                              <a:schemeClr val="accent1"/>
                            </a:solidFill>
                            <a:latin typeface="Cambria Math"/>
                          </a:rPr>
                        </m:ctrlPr>
                      </m:naryPr>
                      <m:sub>
                        <m:r>
                          <m:rPr>
                            <m:brk m:alnAt="23"/>
                          </m:rPr>
                          <a:rPr lang="it-IT" sz="2000" i="1">
                            <a:solidFill>
                              <a:schemeClr val="accent1"/>
                            </a:solidFill>
                            <a:latin typeface="Cambria Math"/>
                          </a:rPr>
                          <m:t>𝑗</m:t>
                        </m:r>
                        <m:r>
                          <a:rPr lang="it-IT" sz="2000" i="1">
                            <a:solidFill>
                              <a:schemeClr val="accent1"/>
                            </a:solidFill>
                            <a:latin typeface="Cambria Math"/>
                          </a:rPr>
                          <m:t>=1</m:t>
                        </m:r>
                      </m:sub>
                      <m:sup>
                        <m:r>
                          <a:rPr lang="it-IT" sz="2000" i="1">
                            <a:solidFill>
                              <a:schemeClr val="accent1"/>
                            </a:solidFill>
                            <a:latin typeface="Cambria Math"/>
                          </a:rPr>
                          <m:t>𝑚</m:t>
                        </m:r>
                      </m:sup>
                      <m:e>
                        <m:sSub>
                          <m:sSubPr>
                            <m:ctrlPr>
                              <a:rPr lang="it-IT" sz="2000" i="1" smtClean="0">
                                <a:solidFill>
                                  <a:schemeClr val="accent1"/>
                                </a:solidFill>
                                <a:latin typeface="Cambria Math"/>
                              </a:rPr>
                            </m:ctrlPr>
                          </m:sSubPr>
                          <m:e>
                            <m:r>
                              <a:rPr lang="it-IT" sz="2000" i="1">
                                <a:solidFill>
                                  <a:schemeClr val="accent1"/>
                                </a:solidFill>
                                <a:latin typeface="Cambria Math"/>
                              </a:rPr>
                              <m:t>𝑐</m:t>
                            </m:r>
                          </m:e>
                          <m:sub>
                            <m:r>
                              <a:rPr lang="it-IT" sz="2000" i="1">
                                <a:solidFill>
                                  <a:schemeClr val="accent1"/>
                                </a:solidFill>
                                <a:latin typeface="Cambria Math"/>
                              </a:rPr>
                              <m:t>𝑗</m:t>
                            </m:r>
                          </m:sub>
                        </m:sSub>
                        <m:d>
                          <m:dPr>
                            <m:ctrlPr>
                              <a:rPr lang="it-IT" sz="2000" i="1">
                                <a:solidFill>
                                  <a:schemeClr val="accent1"/>
                                </a:solidFill>
                                <a:latin typeface="Cambria Math"/>
                              </a:rPr>
                            </m:ctrlPr>
                          </m:dPr>
                          <m:e>
                            <m:r>
                              <a:rPr lang="it-IT" sz="2000" i="1">
                                <a:solidFill>
                                  <a:schemeClr val="accent1"/>
                                </a:solidFill>
                                <a:latin typeface="Cambria Math"/>
                              </a:rPr>
                              <m:t>𝑡</m:t>
                            </m:r>
                          </m:e>
                        </m:d>
                        <m:r>
                          <a:rPr lang="it-IT" sz="2000" i="1" smtClean="0">
                            <a:solidFill>
                              <a:schemeClr val="tx1"/>
                            </a:solidFill>
                            <a:latin typeface="Cambria Math"/>
                          </a:rPr>
                          <m:t>+</m:t>
                        </m:r>
                        <m:r>
                          <a:rPr lang="it-IT" sz="2000" i="1" smtClean="0">
                            <a:solidFill>
                              <a:srgbClr val="FF0000"/>
                            </a:solidFill>
                            <a:latin typeface="Cambria Math"/>
                          </a:rPr>
                          <m:t>𝑟</m:t>
                        </m:r>
                        <m:r>
                          <a:rPr lang="it-IT" sz="2000" i="1" smtClean="0">
                            <a:solidFill>
                              <a:srgbClr val="FF0000"/>
                            </a:solidFill>
                            <a:latin typeface="Cambria Math"/>
                          </a:rPr>
                          <m:t>(</m:t>
                        </m:r>
                        <m:r>
                          <a:rPr lang="it-IT" sz="2000" i="1" smtClean="0">
                            <a:solidFill>
                              <a:srgbClr val="FF0000"/>
                            </a:solidFill>
                            <a:latin typeface="Cambria Math"/>
                          </a:rPr>
                          <m:t>𝑡</m:t>
                        </m:r>
                        <m:r>
                          <a:rPr lang="it-IT" sz="2000" i="1" smtClean="0">
                            <a:solidFill>
                              <a:srgbClr val="FF0000"/>
                            </a:solidFill>
                            <a:latin typeface="Cambria Math"/>
                          </a:rPr>
                          <m:t>)</m:t>
                        </m:r>
                      </m:e>
                    </m:nary>
                  </m:oMath>
                </a14:m>
                <a:endParaRPr lang="en-US" sz="2000" dirty="0">
                  <a:solidFill>
                    <a:srgbClr val="C0504D">
                      <a:lumMod val="60000"/>
                      <a:lumOff val="40000"/>
                    </a:srgbClr>
                  </a:solidFill>
                  <a:latin typeface="Garamond" panose="02020404030301010803" pitchFamily="18" charset="0"/>
                </a:endParaRPr>
              </a:p>
              <a:p>
                <a:pPr marL="36576" lvl="0" indent="0" algn="just">
                  <a:lnSpc>
                    <a:spcPct val="100000"/>
                  </a:lnSpc>
                  <a:spcBef>
                    <a:spcPct val="20000"/>
                  </a:spcBef>
                  <a:buNone/>
                </a:pPr>
                <a:endParaRPr lang="en-US" sz="2000" dirty="0">
                  <a:solidFill>
                    <a:prstClr val="black"/>
                  </a:solidFill>
                  <a:latin typeface="Garamond" panose="02020404030301010803" pitchFamily="18" charset="0"/>
                </a:endParaRPr>
              </a:p>
              <a:p>
                <a:pPr marL="342900" lvl="0" indent="-342900" algn="just">
                  <a:lnSpc>
                    <a:spcPct val="100000"/>
                  </a:lnSpc>
                  <a:spcBef>
                    <a:spcPct val="20000"/>
                  </a:spcBef>
                </a:pPr>
                <a:r>
                  <a:rPr lang="en-US" sz="2000" i="1" dirty="0" err="1">
                    <a:solidFill>
                      <a:srgbClr val="FF0000"/>
                    </a:solidFill>
                    <a:latin typeface="Garamond" panose="02020404030301010803" pitchFamily="18" charset="0"/>
                  </a:rPr>
                  <a:t>c</a:t>
                </a:r>
                <a:r>
                  <a:rPr lang="en-US" sz="2000" i="1" baseline="-25000" dirty="0" err="1">
                    <a:solidFill>
                      <a:srgbClr val="FF0000"/>
                    </a:solidFill>
                    <a:latin typeface="Garamond" panose="02020404030301010803" pitchFamily="18" charset="0"/>
                  </a:rPr>
                  <a:t>j</a:t>
                </a:r>
                <a:r>
                  <a:rPr lang="en-US" sz="2000" i="1" dirty="0">
                    <a:solidFill>
                      <a:srgbClr val="FF0000"/>
                    </a:solidFill>
                    <a:latin typeface="Garamond" panose="02020404030301010803" pitchFamily="18" charset="0"/>
                  </a:rPr>
                  <a:t>(t)</a:t>
                </a:r>
                <a:r>
                  <a:rPr lang="en-US" sz="2000" i="1" dirty="0">
                    <a:solidFill>
                      <a:prstClr val="black"/>
                    </a:solidFill>
                    <a:latin typeface="Garamond" panose="02020404030301010803" pitchFamily="18" charset="0"/>
                  </a:rPr>
                  <a:t> </a:t>
                </a:r>
                <a:r>
                  <a:rPr lang="en-US" sz="2000" dirty="0">
                    <a:solidFill>
                      <a:prstClr val="black"/>
                    </a:solidFill>
                    <a:latin typeface="Garamond" panose="02020404030301010803" pitchFamily="18" charset="0"/>
                  </a:rPr>
                  <a:t>is called </a:t>
                </a:r>
                <a:r>
                  <a:rPr lang="en-US" sz="2000" dirty="0">
                    <a:solidFill>
                      <a:srgbClr val="FF0000"/>
                    </a:solidFill>
                    <a:latin typeface="Garamond" panose="02020404030301010803" pitchFamily="18" charset="0"/>
                  </a:rPr>
                  <a:t>Intrinsic Mode Component</a:t>
                </a:r>
                <a:r>
                  <a:rPr lang="en-US" sz="2000" dirty="0">
                    <a:solidFill>
                      <a:srgbClr val="C0504D"/>
                    </a:solidFill>
                    <a:latin typeface="Garamond" panose="02020404030301010803" pitchFamily="18" charset="0"/>
                  </a:rPr>
                  <a:t> </a:t>
                </a:r>
                <a:r>
                  <a:rPr lang="en-US" sz="2000" dirty="0">
                    <a:solidFill>
                      <a:prstClr val="black"/>
                    </a:solidFill>
                    <a:latin typeface="Garamond" panose="02020404030301010803" pitchFamily="18" charset="0"/>
                  </a:rPr>
                  <a:t>(IMC) and </a:t>
                </a:r>
                <a:r>
                  <a:rPr lang="en-US" sz="2000" i="1" dirty="0">
                    <a:solidFill>
                      <a:prstClr val="black"/>
                    </a:solidFill>
                    <a:latin typeface="Garamond" panose="02020404030301010803" pitchFamily="18" charset="0"/>
                  </a:rPr>
                  <a:t>r(t)</a:t>
                </a:r>
                <a:r>
                  <a:rPr lang="en-US" sz="2000" dirty="0">
                    <a:solidFill>
                      <a:prstClr val="black"/>
                    </a:solidFill>
                    <a:latin typeface="Garamond" panose="02020404030301010803" pitchFamily="18" charset="0"/>
                  </a:rPr>
                  <a:t> is the residue </a:t>
                </a:r>
                <a:r>
                  <a:rPr lang="it-IT" sz="2000" dirty="0">
                    <a:solidFill>
                      <a:prstClr val="black"/>
                    </a:solidFill>
                    <a:latin typeface="Garamond" panose="02020404030301010803" pitchFamily="18" charset="0"/>
                  </a:rPr>
                  <a:t>of the </a:t>
                </a:r>
                <a:r>
                  <a:rPr lang="en-GB" sz="2000" dirty="0">
                    <a:solidFill>
                      <a:prstClr val="black"/>
                    </a:solidFill>
                    <a:latin typeface="Garamond" panose="02020404030301010803" pitchFamily="18" charset="0"/>
                  </a:rPr>
                  <a:t>decomposition</a:t>
                </a:r>
                <a:r>
                  <a:rPr lang="it-IT" sz="2000" dirty="0">
                    <a:solidFill>
                      <a:prstClr val="black"/>
                    </a:solidFill>
                    <a:latin typeface="Garamond" panose="02020404030301010803" pitchFamily="18" charset="0"/>
                  </a:rPr>
                  <a:t>;</a:t>
                </a:r>
              </a:p>
              <a:p>
                <a:pPr marL="342900" lvl="0" indent="-342900" algn="just">
                  <a:lnSpc>
                    <a:spcPct val="100000"/>
                  </a:lnSpc>
                  <a:spcBef>
                    <a:spcPct val="20000"/>
                  </a:spcBef>
                </a:pPr>
                <a:r>
                  <a:rPr lang="en-US" sz="2000" dirty="0">
                    <a:solidFill>
                      <a:prstClr val="black"/>
                    </a:solidFill>
                    <a:latin typeface="Garamond" panose="02020404030301010803" pitchFamily="18" charset="0"/>
                  </a:rPr>
                  <a:t>For each IMC, we can obtain a characteristic mean period as:</a:t>
                </a:r>
              </a:p>
              <a:p>
                <a:pPr marL="36576" lvl="0" indent="0" algn="just">
                  <a:lnSpc>
                    <a:spcPct val="100000"/>
                  </a:lnSpc>
                  <a:spcBef>
                    <a:spcPct val="20000"/>
                  </a:spcBef>
                  <a:buNone/>
                </a:pPr>
                <a:r>
                  <a:rPr lang="en-US" sz="2000" dirty="0">
                    <a:solidFill>
                      <a:prstClr val="black"/>
                    </a:solidFill>
                    <a:latin typeface="Garamond" panose="02020404030301010803" pitchFamily="18" charset="0"/>
                  </a:rPr>
                  <a:t>      </a:t>
                </a:r>
                <a14:m>
                  <m:oMath xmlns:m="http://schemas.openxmlformats.org/officeDocument/2006/math">
                    <m:sSub>
                      <m:sSubPr>
                        <m:ctrlPr>
                          <a:rPr lang="en-US" sz="2400" i="1" smtClean="0">
                            <a:solidFill>
                              <a:srgbClr val="FF0000"/>
                            </a:solidFill>
                            <a:latin typeface="Cambria Math"/>
                          </a:rPr>
                        </m:ctrlPr>
                      </m:sSubPr>
                      <m:e>
                        <m:r>
                          <a:rPr lang="it-IT" sz="2400" i="1">
                            <a:solidFill>
                              <a:srgbClr val="FF0000"/>
                            </a:solidFill>
                            <a:latin typeface="Cambria Math"/>
                          </a:rPr>
                          <m:t>𝑇</m:t>
                        </m:r>
                      </m:e>
                      <m:sub>
                        <m:r>
                          <a:rPr lang="it-IT" sz="2400" i="1">
                            <a:solidFill>
                              <a:srgbClr val="FF0000"/>
                            </a:solidFill>
                            <a:latin typeface="Cambria Math"/>
                          </a:rPr>
                          <m:t>𝑗</m:t>
                        </m:r>
                      </m:sub>
                    </m:sSub>
                    <m:r>
                      <a:rPr lang="it-IT" sz="2400" i="1">
                        <a:solidFill>
                          <a:srgbClr val="FF0000"/>
                        </a:solidFill>
                        <a:latin typeface="Cambria Math"/>
                      </a:rPr>
                      <m:t>=</m:t>
                    </m:r>
                    <m:f>
                      <m:fPr>
                        <m:ctrlPr>
                          <a:rPr lang="it-IT" sz="2400" i="1">
                            <a:solidFill>
                              <a:srgbClr val="FF0000"/>
                            </a:solidFill>
                            <a:latin typeface="Cambria Math"/>
                          </a:rPr>
                        </m:ctrlPr>
                      </m:fPr>
                      <m:num>
                        <m:r>
                          <a:rPr lang="it-IT" sz="2400" i="1">
                            <a:solidFill>
                              <a:srgbClr val="FF0000"/>
                            </a:solidFill>
                            <a:latin typeface="Cambria Math"/>
                          </a:rPr>
                          <m:t>2</m:t>
                        </m:r>
                        <m:r>
                          <a:rPr lang="it-IT" sz="2400" i="1">
                            <a:solidFill>
                              <a:srgbClr val="FF0000"/>
                            </a:solidFill>
                            <a:latin typeface="Cambria Math"/>
                            <a:ea typeface="Cambria Math"/>
                          </a:rPr>
                          <m:t>𝜋</m:t>
                        </m:r>
                      </m:num>
                      <m:den>
                        <m:d>
                          <m:dPr>
                            <m:begChr m:val="⟨"/>
                            <m:endChr m:val="⟩"/>
                            <m:ctrlPr>
                              <a:rPr lang="it-IT" sz="2400" i="1">
                                <a:solidFill>
                                  <a:srgbClr val="FF0000"/>
                                </a:solidFill>
                                <a:latin typeface="Cambria Math"/>
                              </a:rPr>
                            </m:ctrlPr>
                          </m:dPr>
                          <m:e>
                            <m:sSub>
                              <m:sSubPr>
                                <m:ctrlPr>
                                  <a:rPr lang="it-IT" sz="2400" i="1">
                                    <a:solidFill>
                                      <a:srgbClr val="FF0000"/>
                                    </a:solidFill>
                                    <a:latin typeface="Cambria Math"/>
                                  </a:rPr>
                                </m:ctrlPr>
                              </m:sSubPr>
                              <m:e>
                                <m:r>
                                  <a:rPr lang="it-IT" sz="2400" i="1">
                                    <a:solidFill>
                                      <a:srgbClr val="FF0000"/>
                                    </a:solidFill>
                                    <a:latin typeface="Cambria Math"/>
                                    <a:ea typeface="Cambria Math"/>
                                  </a:rPr>
                                  <m:t>𝜔</m:t>
                                </m:r>
                              </m:e>
                              <m:sub>
                                <m:r>
                                  <a:rPr lang="it-IT" sz="2400" i="1">
                                    <a:solidFill>
                                      <a:srgbClr val="FF0000"/>
                                    </a:solidFill>
                                    <a:latin typeface="Cambria Math"/>
                                  </a:rPr>
                                  <m:t>𝑗</m:t>
                                </m:r>
                              </m:sub>
                            </m:sSub>
                            <m:r>
                              <a:rPr lang="it-IT" sz="2400" i="1">
                                <a:solidFill>
                                  <a:srgbClr val="FF0000"/>
                                </a:solidFill>
                                <a:latin typeface="Cambria Math"/>
                              </a:rPr>
                              <m:t>(</m:t>
                            </m:r>
                            <m:r>
                              <a:rPr lang="it-IT" sz="2400" i="1">
                                <a:solidFill>
                                  <a:srgbClr val="FF0000"/>
                                </a:solidFill>
                                <a:latin typeface="Cambria Math"/>
                              </a:rPr>
                              <m:t>𝑡</m:t>
                            </m:r>
                            <m:r>
                              <a:rPr lang="it-IT" sz="2400" i="1">
                                <a:solidFill>
                                  <a:srgbClr val="FF0000"/>
                                </a:solidFill>
                                <a:latin typeface="Cambria Math"/>
                              </a:rPr>
                              <m:t>)</m:t>
                            </m:r>
                          </m:e>
                        </m:d>
                      </m:den>
                    </m:f>
                  </m:oMath>
                </a14:m>
                <a:r>
                  <a:rPr lang="it-IT" sz="2400" dirty="0">
                    <a:solidFill>
                      <a:prstClr val="black"/>
                    </a:solidFill>
                    <a:latin typeface="Garamond" panose="02020404030301010803" pitchFamily="18" charset="0"/>
                  </a:rPr>
                  <a:t>;</a:t>
                </a:r>
                <a:endParaRPr lang="it-IT" sz="2000" dirty="0">
                  <a:solidFill>
                    <a:prstClr val="black"/>
                  </a:solidFill>
                  <a:latin typeface="Century Schoolbook" panose="02040604050505020304" pitchFamily="18" charset="0"/>
                </a:endParaRPr>
              </a:p>
              <a:p>
                <a:r>
                  <a:rPr lang="it-IT" sz="2100" dirty="0" err="1">
                    <a:solidFill>
                      <a:prstClr val="black"/>
                    </a:solidFill>
                    <a:latin typeface="Garamond" panose="02020404030301010803" pitchFamily="18" charset="0"/>
                  </a:rPr>
                  <a:t>Specifically</a:t>
                </a:r>
                <a:r>
                  <a:rPr lang="it-IT" sz="2100" dirty="0">
                    <a:solidFill>
                      <a:prstClr val="black"/>
                    </a:solidFill>
                    <a:latin typeface="Garamond" panose="02020404030301010803" pitchFamily="18" charset="0"/>
                  </a:rPr>
                  <a:t>, </a:t>
                </a:r>
                <a:r>
                  <a:rPr lang="it-IT" sz="2100" dirty="0" err="1">
                    <a:solidFill>
                      <a:prstClr val="black"/>
                    </a:solidFill>
                    <a:latin typeface="Garamond" panose="02020404030301010803" pitchFamily="18" charset="0"/>
                  </a:rPr>
                  <a:t>starting</a:t>
                </a:r>
                <a:r>
                  <a:rPr lang="it-IT" sz="2100" dirty="0">
                    <a:solidFill>
                      <a:prstClr val="black"/>
                    </a:solidFill>
                    <a:latin typeface="Garamond" panose="02020404030301010803" pitchFamily="18" charset="0"/>
                  </a:rPr>
                  <a:t> from </a:t>
                </a:r>
                <a:r>
                  <a:rPr lang="it-IT" sz="2100" dirty="0" err="1">
                    <a:solidFill>
                      <a:prstClr val="black"/>
                    </a:solidFill>
                    <a:latin typeface="Garamond" panose="02020404030301010803" pitchFamily="18" charset="0"/>
                  </a:rPr>
                  <a:t>real</a:t>
                </a:r>
                <a:r>
                  <a:rPr lang="it-IT" sz="2100" dirty="0">
                    <a:solidFill>
                      <a:prstClr val="black"/>
                    </a:solidFill>
                    <a:latin typeface="Garamond" panose="02020404030301010803" pitchFamily="18" charset="0"/>
                  </a:rPr>
                  <a:t> vTEC </a:t>
                </a:r>
                <a:r>
                  <a:rPr lang="it-IT" sz="2100" dirty="0" err="1">
                    <a:solidFill>
                      <a:prstClr val="black"/>
                    </a:solidFill>
                    <a:latin typeface="Garamond" panose="02020404030301010803" pitchFamily="18" charset="0"/>
                  </a:rPr>
                  <a:t>observation</a:t>
                </a:r>
                <a:r>
                  <a:rPr lang="it-IT" sz="2100" dirty="0">
                    <a:solidFill>
                      <a:prstClr val="black"/>
                    </a:solidFill>
                    <a:latin typeface="Garamond" panose="02020404030301010803" pitchFamily="18" charset="0"/>
                  </a:rPr>
                  <a:t> (</a:t>
                </a:r>
                <a:r>
                  <a:rPr lang="it-IT" sz="2100" dirty="0" err="1">
                    <a:solidFill>
                      <a:prstClr val="black"/>
                    </a:solidFill>
                    <a:latin typeface="Garamond" panose="02020404030301010803" pitchFamily="18" charset="0"/>
                  </a:rPr>
                  <a:t>black</a:t>
                </a:r>
                <a:r>
                  <a:rPr lang="it-IT" sz="2100" dirty="0">
                    <a:solidFill>
                      <a:prstClr val="black"/>
                    </a:solidFill>
                    <a:latin typeface="Garamond" panose="02020404030301010803" pitchFamily="18" charset="0"/>
                  </a:rPr>
                  <a:t>):</a:t>
                </a:r>
              </a:p>
              <a:p>
                <a:pPr marL="457200" indent="-457200">
                  <a:buFont typeface="+mj-lt"/>
                  <a:buAutoNum type="arabicPeriod"/>
                </a:pPr>
                <a:r>
                  <a:rPr lang="it-IT" sz="2100" dirty="0">
                    <a:solidFill>
                      <a:prstClr val="black"/>
                    </a:solidFill>
                    <a:latin typeface="Garamond" panose="02020404030301010803" pitchFamily="18" charset="0"/>
                  </a:rPr>
                  <a:t> </a:t>
                </a:r>
                <a:r>
                  <a:rPr lang="it-IT" sz="2100" dirty="0" err="1">
                    <a:solidFill>
                      <a:prstClr val="black"/>
                    </a:solidFill>
                    <a:latin typeface="Garamond" panose="02020404030301010803" pitchFamily="18" charset="0"/>
                  </a:rPr>
                  <a:t>we</a:t>
                </a:r>
                <a:r>
                  <a:rPr lang="it-IT" sz="2100" dirty="0">
                    <a:solidFill>
                      <a:prstClr val="black"/>
                    </a:solidFill>
                    <a:latin typeface="Garamond" panose="02020404030301010803" pitchFamily="18" charset="0"/>
                  </a:rPr>
                  <a:t> first </a:t>
                </a:r>
                <a:r>
                  <a:rPr lang="it-IT" sz="2100" dirty="0" err="1">
                    <a:solidFill>
                      <a:prstClr val="black"/>
                    </a:solidFill>
                    <a:latin typeface="Garamond" panose="02020404030301010803" pitchFamily="18" charset="0"/>
                  </a:rPr>
                  <a:t>calculate</a:t>
                </a:r>
                <a:r>
                  <a:rPr lang="it-IT" sz="2100" dirty="0">
                    <a:solidFill>
                      <a:prstClr val="black"/>
                    </a:solidFill>
                    <a:latin typeface="Garamond" panose="02020404030301010803" pitchFamily="18" charset="0"/>
                  </a:rPr>
                  <a:t> the trend (</a:t>
                </a:r>
                <a:r>
                  <a:rPr lang="it-IT" sz="2100" dirty="0" err="1">
                    <a:solidFill>
                      <a:srgbClr val="FF0000"/>
                    </a:solidFill>
                    <a:latin typeface="Garamond" panose="02020404030301010803" pitchFamily="18" charset="0"/>
                  </a:rPr>
                  <a:t>red</a:t>
                </a:r>
                <a:r>
                  <a:rPr lang="it-IT" sz="2100" dirty="0">
                    <a:solidFill>
                      <a:prstClr val="black"/>
                    </a:solidFill>
                    <a:latin typeface="Garamond" panose="02020404030301010803" pitchFamily="18" charset="0"/>
                  </a:rPr>
                  <a:t>);</a:t>
                </a:r>
              </a:p>
              <a:p>
                <a:pPr marL="457200" indent="-457200">
                  <a:buFont typeface="+mj-lt"/>
                  <a:buAutoNum type="arabicPeriod"/>
                </a:pPr>
                <a:r>
                  <a:rPr lang="it-IT" sz="2100" dirty="0" err="1">
                    <a:solidFill>
                      <a:prstClr val="black"/>
                    </a:solidFill>
                    <a:latin typeface="Garamond" panose="02020404030301010803" pitchFamily="18" charset="0"/>
                  </a:rPr>
                  <a:t>We</a:t>
                </a:r>
                <a:r>
                  <a:rPr lang="it-IT" sz="2100" dirty="0">
                    <a:solidFill>
                      <a:prstClr val="black"/>
                    </a:solidFill>
                    <a:latin typeface="Garamond" panose="02020404030301010803" pitchFamily="18" charset="0"/>
                  </a:rPr>
                  <a:t> </a:t>
                </a:r>
                <a:r>
                  <a:rPr lang="it-IT" sz="2100" dirty="0" err="1">
                    <a:solidFill>
                      <a:prstClr val="black"/>
                    </a:solidFill>
                    <a:latin typeface="Garamond" panose="02020404030301010803" pitchFamily="18" charset="0"/>
                  </a:rPr>
                  <a:t>substract</a:t>
                </a:r>
                <a:r>
                  <a:rPr lang="it-IT" sz="2100" dirty="0">
                    <a:solidFill>
                      <a:prstClr val="black"/>
                    </a:solidFill>
                    <a:latin typeface="Garamond" panose="02020404030301010803" pitchFamily="18" charset="0"/>
                  </a:rPr>
                  <a:t> the trend to </a:t>
                </a:r>
                <a:r>
                  <a:rPr lang="it-IT" sz="2100" dirty="0" err="1">
                    <a:solidFill>
                      <a:prstClr val="black"/>
                    </a:solidFill>
                    <a:latin typeface="Garamond" panose="02020404030301010803" pitchFamily="18" charset="0"/>
                  </a:rPr>
                  <a:t>obtain</a:t>
                </a:r>
                <a:r>
                  <a:rPr lang="it-IT" sz="2100" dirty="0">
                    <a:solidFill>
                      <a:prstClr val="black"/>
                    </a:solidFill>
                    <a:latin typeface="Garamond" panose="02020404030301010803" pitchFamily="18" charset="0"/>
                  </a:rPr>
                  <a:t> </a:t>
                </a:r>
                <a:r>
                  <a:rPr lang="it-IT" sz="2100" dirty="0" err="1">
                    <a:solidFill>
                      <a:prstClr val="black"/>
                    </a:solidFill>
                    <a:latin typeface="Garamond" panose="02020404030301010803" pitchFamily="18" charset="0"/>
                  </a:rPr>
                  <a:t>flactuations</a:t>
                </a:r>
                <a:r>
                  <a:rPr lang="it-IT" sz="2100" dirty="0">
                    <a:solidFill>
                      <a:prstClr val="black"/>
                    </a:solidFill>
                    <a:latin typeface="Garamond" panose="02020404030301010803" pitchFamily="18" charset="0"/>
                  </a:rPr>
                  <a:t> (</a:t>
                </a:r>
                <a:r>
                  <a:rPr lang="it-IT" sz="2100" dirty="0">
                    <a:solidFill>
                      <a:schemeClr val="accent1"/>
                    </a:solidFill>
                    <a:latin typeface="Garamond" panose="02020404030301010803" pitchFamily="18" charset="0"/>
                  </a:rPr>
                  <a:t>blue</a:t>
                </a:r>
                <a:r>
                  <a:rPr lang="it-IT" sz="2100" dirty="0">
                    <a:solidFill>
                      <a:prstClr val="black"/>
                    </a:solidFill>
                    <a:latin typeface="Garamond" panose="02020404030301010803" pitchFamily="18" charset="0"/>
                  </a:rPr>
                  <a:t>) </a:t>
                </a:r>
                <a:r>
                  <a:rPr lang="it-IT" sz="2100" dirty="0" err="1">
                    <a:solidFill>
                      <a:prstClr val="black"/>
                    </a:solidFill>
                    <a:latin typeface="Garamond" panose="02020404030301010803" pitchFamily="18" charset="0"/>
                  </a:rPr>
                  <a:t>which</a:t>
                </a:r>
                <a:r>
                  <a:rPr lang="it-IT" sz="2100" dirty="0">
                    <a:solidFill>
                      <a:prstClr val="black"/>
                    </a:solidFill>
                    <a:latin typeface="Garamond" panose="02020404030301010803" pitchFamily="18" charset="0"/>
                  </a:rPr>
                  <a:t> </a:t>
                </a:r>
                <a:r>
                  <a:rPr lang="it-IT" sz="2100" dirty="0" err="1">
                    <a:solidFill>
                      <a:prstClr val="black"/>
                    </a:solidFill>
                    <a:latin typeface="Garamond" panose="02020404030301010803" pitchFamily="18" charset="0"/>
                  </a:rPr>
                  <a:t>correspond</a:t>
                </a:r>
                <a:r>
                  <a:rPr lang="it-IT" sz="2100" dirty="0">
                    <a:solidFill>
                      <a:prstClr val="black"/>
                    </a:solidFill>
                    <a:latin typeface="Garamond" panose="02020404030301010803" pitchFamily="18" charset="0"/>
                  </a:rPr>
                  <a:t> to the sum of </a:t>
                </a:r>
                <a:r>
                  <a:rPr lang="it-IT" sz="2100" dirty="0" err="1">
                    <a:solidFill>
                      <a:prstClr val="black"/>
                    </a:solidFill>
                    <a:latin typeface="Garamond" panose="02020404030301010803" pitchFamily="18" charset="0"/>
                  </a:rPr>
                  <a:t>all</a:t>
                </a:r>
                <a:r>
                  <a:rPr lang="it-IT" sz="2100" dirty="0">
                    <a:solidFill>
                      <a:prstClr val="black"/>
                    </a:solidFill>
                    <a:latin typeface="Garamond" panose="02020404030301010803" pitchFamily="18" charset="0"/>
                  </a:rPr>
                  <a:t> </a:t>
                </a:r>
                <a:r>
                  <a:rPr lang="it-IT" sz="2100" dirty="0" err="1">
                    <a:solidFill>
                      <a:prstClr val="black"/>
                    </a:solidFill>
                    <a:latin typeface="Garamond" panose="02020404030301010803" pitchFamily="18" charset="0"/>
                  </a:rPr>
                  <a:t>IMCs</a:t>
                </a:r>
                <a:r>
                  <a:rPr lang="it-IT" sz="2100" dirty="0">
                    <a:solidFill>
                      <a:prstClr val="black"/>
                    </a:solidFill>
                    <a:latin typeface="Garamond" panose="02020404030301010803" pitchFamily="18" charset="0"/>
                  </a:rPr>
                  <a:t>.</a:t>
                </a:r>
              </a:p>
            </p:txBody>
          </p:sp>
        </mc:Choice>
        <mc:Fallback xmlns="">
          <p:sp>
            <p:nvSpPr>
              <p:cNvPr id="2" name="Segnaposto contenuto 1"/>
              <p:cNvSpPr>
                <a:spLocks noGrp="1" noRot="1" noChangeAspect="1" noMove="1" noResize="1" noEditPoints="1" noAdjustHandles="1" noChangeArrowheads="1" noChangeShapeType="1" noTextEdit="1"/>
              </p:cNvSpPr>
              <p:nvPr>
                <p:ph idx="1"/>
              </p:nvPr>
            </p:nvSpPr>
            <p:spPr>
              <a:xfrm>
                <a:off x="6385861" y="232428"/>
                <a:ext cx="5678876" cy="5922801"/>
              </a:xfrm>
              <a:blipFill rotWithShape="0">
                <a:blip r:embed="rId4"/>
                <a:stretch>
                  <a:fillRect l="-859" t="-926" r="-1074"/>
                </a:stretch>
              </a:blipFill>
            </p:spPr>
            <p:txBody>
              <a:bodyPr/>
              <a:lstStyle/>
              <a:p>
                <a:r>
                  <a:rPr lang="en-GB">
                    <a:noFill/>
                  </a:rPr>
                  <a:t> </a:t>
                </a:r>
              </a:p>
            </p:txBody>
          </p:sp>
        </mc:Fallback>
      </mc:AlternateContent>
      <p:sp>
        <p:nvSpPr>
          <p:cNvPr id="13" name="Titolo 1"/>
          <p:cNvSpPr txBox="1">
            <a:spLocks/>
          </p:cNvSpPr>
          <p:nvPr/>
        </p:nvSpPr>
        <p:spPr>
          <a:xfrm>
            <a:off x="823800" y="-311675"/>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it-IT" b="1" dirty="0">
                <a:solidFill>
                  <a:srgbClr val="FF0000"/>
                </a:solidFill>
                <a:effectLst>
                  <a:outerShdw blurRad="38100" dist="38100" dir="2700000" algn="tl">
                    <a:srgbClr val="000000">
                      <a:alpha val="43137"/>
                    </a:srgbClr>
                  </a:outerShdw>
                </a:effectLst>
                <a:latin typeface="Garamond" panose="02020404030301010803" pitchFamily="18" charset="0"/>
              </a:rPr>
              <a:t>August , 2018 – </a:t>
            </a:r>
            <a:r>
              <a:rPr lang="it-IT" b="1" dirty="0" err="1">
                <a:solidFill>
                  <a:srgbClr val="FF0000"/>
                </a:solidFill>
                <a:effectLst>
                  <a:outerShdw blurRad="38100" dist="38100" dir="2700000" algn="tl">
                    <a:srgbClr val="000000">
                      <a:alpha val="43137"/>
                    </a:srgbClr>
                  </a:outerShdw>
                </a:effectLst>
                <a:latin typeface="Garamond" panose="02020404030301010803" pitchFamily="18" charset="0"/>
              </a:rPr>
              <a:t>vTEC</a:t>
            </a:r>
            <a:endParaRPr lang="it-IT" b="1" dirty="0">
              <a:solidFill>
                <a:srgbClr val="FF0000"/>
              </a:solidFill>
              <a:effectLst>
                <a:outerShdw blurRad="38100" dist="38100" dir="2700000" algn="tl">
                  <a:srgbClr val="000000">
                    <a:alpha val="43137"/>
                  </a:srgbClr>
                </a:outerShdw>
              </a:effectLst>
              <a:latin typeface="Garamond" panose="02020404030301010803" pitchFamily="18" charset="0"/>
            </a:endParaRPr>
          </a:p>
        </p:txBody>
      </p:sp>
      <p:pic>
        <p:nvPicPr>
          <p:cNvPr id="4" name="Immagine 3"/>
          <p:cNvPicPr>
            <a:picLocks noChangeAspect="1"/>
          </p:cNvPicPr>
          <p:nvPr/>
        </p:nvPicPr>
        <p:blipFill rotWithShape="1">
          <a:blip r:embed="rId5" cstate="print">
            <a:extLst>
              <a:ext uri="{28A0092B-C50C-407E-A947-70E740481C1C}">
                <a14:useLocalDpi xmlns:a14="http://schemas.microsoft.com/office/drawing/2010/main" val="0"/>
              </a:ext>
            </a:extLst>
          </a:blip>
          <a:srcRect l="8093" t="3622" r="7094" b="4662"/>
          <a:stretch/>
        </p:blipFill>
        <p:spPr>
          <a:xfrm>
            <a:off x="73998" y="1368958"/>
            <a:ext cx="6203319" cy="4741136"/>
          </a:xfrm>
          <a:prstGeom prst="rect">
            <a:avLst/>
          </a:prstGeom>
        </p:spPr>
      </p:pic>
      <p:sp>
        <p:nvSpPr>
          <p:cNvPr id="3" name="CasellaDiTesto 2"/>
          <p:cNvSpPr txBox="1"/>
          <p:nvPr/>
        </p:nvSpPr>
        <p:spPr>
          <a:xfrm>
            <a:off x="1834587" y="1368958"/>
            <a:ext cx="2992056" cy="200055"/>
          </a:xfrm>
          <a:prstGeom prst="rect">
            <a:avLst/>
          </a:prstGeom>
          <a:solidFill>
            <a:schemeClr val="bg1"/>
          </a:solidFill>
        </p:spPr>
        <p:txBody>
          <a:bodyPr wrap="square" rtlCol="0">
            <a:spAutoFit/>
          </a:bodyPr>
          <a:lstStyle/>
          <a:p>
            <a:endParaRPr lang="en-GB" sz="700" dirty="0"/>
          </a:p>
        </p:txBody>
      </p:sp>
      <p:sp>
        <p:nvSpPr>
          <p:cNvPr id="5" name="CasellaDiTesto 4"/>
          <p:cNvSpPr txBox="1"/>
          <p:nvPr/>
        </p:nvSpPr>
        <p:spPr>
          <a:xfrm>
            <a:off x="1369645" y="6398662"/>
            <a:ext cx="10433818" cy="400110"/>
          </a:xfrm>
          <a:prstGeom prst="rect">
            <a:avLst/>
          </a:prstGeom>
          <a:noFill/>
        </p:spPr>
        <p:txBody>
          <a:bodyPr wrap="none" rtlCol="0">
            <a:spAutoFit/>
          </a:bodyPr>
          <a:lstStyle/>
          <a:p>
            <a:r>
              <a:rPr lang="en-GB" sz="2000" b="1" dirty="0">
                <a:solidFill>
                  <a:srgbClr val="FF0000"/>
                </a:solidFill>
                <a:effectLst>
                  <a:outerShdw blurRad="38100" dist="38100" dir="2700000" algn="tl">
                    <a:srgbClr val="000000">
                      <a:alpha val="43137"/>
                    </a:srgbClr>
                  </a:outerShdw>
                </a:effectLst>
                <a:latin typeface="Garamond" panose="02020404030301010803" pitchFamily="18" charset="0"/>
              </a:rPr>
              <a:t>Finally, we selected all the IMCs having a characteristic mean period between 5 and 9 minutes </a:t>
            </a:r>
          </a:p>
        </p:txBody>
      </p:sp>
    </p:spTree>
    <p:extLst>
      <p:ext uri="{BB962C8B-B14F-4D97-AF65-F5344CB8AC3E}">
        <p14:creationId xmlns:p14="http://schemas.microsoft.com/office/powerpoint/2010/main" val="425780615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315" name="Text Box 3"/>
          <p:cNvSpPr txBox="1">
            <a:spLocks noChangeArrowheads="1"/>
          </p:cNvSpPr>
          <p:nvPr/>
        </p:nvSpPr>
        <p:spPr bwMode="auto">
          <a:xfrm>
            <a:off x="1935120" y="127247"/>
            <a:ext cx="8719696" cy="646331"/>
          </a:xfrm>
          <a:prstGeom prst="rect">
            <a:avLst/>
          </a:prstGeom>
          <a:noFill/>
          <a:ln>
            <a:noFill/>
          </a:ln>
          <a:effectLst/>
          <a:extLst>
            <a:ext uri="{909E8E84-426E-40DD-AFC4-6F175D3DCCD1}">
              <a14:hiddenFill xmlns:a14="http://schemas.microsoft.com/office/drawing/2010/main">
                <a:solidFill>
                  <a:srgbClr val="CCEC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spAutoFit/>
          </a:bodyPr>
          <a:lstStyle/>
          <a:p>
            <a:pPr algn="ctr"/>
            <a:r>
              <a:rPr lang="it-IT" altLang="it-IT" sz="3600" b="1" dirty="0" err="1">
                <a:solidFill>
                  <a:srgbClr val="FF0000"/>
                </a:solidFill>
                <a:effectLst>
                  <a:outerShdw blurRad="38100" dist="38100" dir="2700000" algn="tl">
                    <a:srgbClr val="000000">
                      <a:alpha val="43137"/>
                    </a:srgbClr>
                  </a:outerShdw>
                </a:effectLst>
                <a:latin typeface="Garamond" panose="02020404030301010803" pitchFamily="18" charset="0"/>
              </a:rPr>
              <a:t>Geomagnetic</a:t>
            </a:r>
            <a:r>
              <a:rPr lang="it-IT" altLang="it-IT" sz="3600" b="1" dirty="0">
                <a:solidFill>
                  <a:srgbClr val="FF0000"/>
                </a:solidFill>
                <a:effectLst>
                  <a:outerShdw blurRad="38100" dist="38100" dir="2700000" algn="tl">
                    <a:srgbClr val="000000">
                      <a:alpha val="43137"/>
                    </a:srgbClr>
                  </a:outerShdw>
                </a:effectLst>
                <a:latin typeface="Garamond" panose="02020404030301010803" pitchFamily="18" charset="0"/>
              </a:rPr>
              <a:t> Field Line </a:t>
            </a:r>
            <a:r>
              <a:rPr lang="it-IT" altLang="it-IT" sz="3600" b="1" dirty="0" err="1">
                <a:solidFill>
                  <a:srgbClr val="FF0000"/>
                </a:solidFill>
                <a:effectLst>
                  <a:outerShdw blurRad="38100" dist="38100" dir="2700000" algn="tl">
                    <a:srgbClr val="000000">
                      <a:alpha val="43137"/>
                    </a:srgbClr>
                  </a:outerShdw>
                </a:effectLst>
                <a:latin typeface="Garamond" panose="02020404030301010803" pitchFamily="18" charset="0"/>
              </a:rPr>
              <a:t>Resonances</a:t>
            </a:r>
            <a:r>
              <a:rPr lang="it-IT" altLang="it-IT" sz="3600" b="1" dirty="0">
                <a:solidFill>
                  <a:srgbClr val="FF0000"/>
                </a:solidFill>
                <a:effectLst>
                  <a:outerShdw blurRad="38100" dist="38100" dir="2700000" algn="tl">
                    <a:srgbClr val="000000">
                      <a:alpha val="43137"/>
                    </a:srgbClr>
                  </a:outerShdw>
                </a:effectLst>
                <a:latin typeface="Garamond" panose="02020404030301010803" pitchFamily="18" charset="0"/>
              </a:rPr>
              <a:t> (FLR)</a:t>
            </a:r>
          </a:p>
        </p:txBody>
      </p:sp>
      <p:grpSp>
        <p:nvGrpSpPr>
          <p:cNvPr id="3" name="Gruppo 2"/>
          <p:cNvGrpSpPr/>
          <p:nvPr/>
        </p:nvGrpSpPr>
        <p:grpSpPr>
          <a:xfrm>
            <a:off x="104577" y="2252402"/>
            <a:ext cx="5688854" cy="4559300"/>
            <a:chOff x="659908" y="906463"/>
            <a:chExt cx="7081157" cy="4559300"/>
          </a:xfrm>
        </p:grpSpPr>
        <p:pic>
          <p:nvPicPr>
            <p:cNvPr id="141314" name="Picture 2" descr="fig_resonance"/>
            <p:cNvPicPr>
              <a:picLocks noChangeAspect="1" noChangeArrowheads="1"/>
            </p:cNvPicPr>
            <p:nvPr/>
          </p:nvPicPr>
          <p:blipFill rotWithShape="1">
            <a:blip r:embed="rId3">
              <a:extLst>
                <a:ext uri="{28A0092B-C50C-407E-A947-70E740481C1C}">
                  <a14:useLocalDpi xmlns:a14="http://schemas.microsoft.com/office/drawing/2010/main" val="0"/>
                </a:ext>
              </a:extLst>
            </a:blip>
            <a:srcRect l="14045"/>
            <a:stretch/>
          </p:blipFill>
          <p:spPr bwMode="auto">
            <a:xfrm>
              <a:off x="659908" y="906463"/>
              <a:ext cx="6966441" cy="4559300"/>
            </a:xfrm>
            <a:prstGeom prst="rect">
              <a:avLst/>
            </a:prstGeom>
            <a:noFill/>
            <a:extLst>
              <a:ext uri="{909E8E84-426E-40DD-AFC4-6F175D3DCCD1}">
                <a14:hiddenFill xmlns:a14="http://schemas.microsoft.com/office/drawing/2010/main">
                  <a:solidFill>
                    <a:srgbClr val="FFFFFF"/>
                  </a:solidFill>
                </a14:hiddenFill>
              </a:ext>
            </a:extLst>
          </p:spPr>
        </p:pic>
        <p:sp>
          <p:nvSpPr>
            <p:cNvPr id="141316" name="Text Box 4"/>
            <p:cNvSpPr txBox="1">
              <a:spLocks noChangeArrowheads="1"/>
            </p:cNvSpPr>
            <p:nvPr/>
          </p:nvSpPr>
          <p:spPr bwMode="auto">
            <a:xfrm>
              <a:off x="2415516" y="1125537"/>
              <a:ext cx="1873249" cy="304800"/>
            </a:xfrm>
            <a:prstGeom prst="rect">
              <a:avLst/>
            </a:prstGeom>
            <a:noFill/>
            <a:ln>
              <a:noFill/>
            </a:ln>
            <a:effectLst/>
            <a:extLst>
              <a:ext uri="{909E8E84-426E-40DD-AFC4-6F175D3DCCD1}">
                <a14:hiddenFill xmlns:a14="http://schemas.microsoft.com/office/drawing/2010/main">
                  <a:solidFill>
                    <a:srgbClr val="CCEC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p>
              <a:pPr algn="ctr"/>
              <a:r>
                <a:rPr lang="it-IT" altLang="it-IT" sz="1400" b="1" dirty="0">
                  <a:latin typeface="Garamond" panose="02020404030301010803" pitchFamily="18" charset="0"/>
                </a:rPr>
                <a:t>IONOSPHERE</a:t>
              </a:r>
            </a:p>
          </p:txBody>
        </p:sp>
        <p:sp>
          <p:nvSpPr>
            <p:cNvPr id="141317" name="Text Box 5"/>
            <p:cNvSpPr txBox="1">
              <a:spLocks noChangeArrowheads="1"/>
            </p:cNvSpPr>
            <p:nvPr/>
          </p:nvSpPr>
          <p:spPr bwMode="auto">
            <a:xfrm>
              <a:off x="5023726" y="1457324"/>
              <a:ext cx="2129732" cy="307777"/>
            </a:xfrm>
            <a:prstGeom prst="rect">
              <a:avLst/>
            </a:prstGeom>
            <a:noFill/>
            <a:ln>
              <a:noFill/>
            </a:ln>
            <a:effectLst/>
            <a:extLst>
              <a:ext uri="{909E8E84-426E-40DD-AFC4-6F175D3DCCD1}">
                <a14:hiddenFill xmlns:a14="http://schemas.microsoft.com/office/drawing/2010/main">
                  <a:solidFill>
                    <a:srgbClr val="CCEC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spAutoFit/>
            </a:bodyPr>
            <a:lstStyle/>
            <a:p>
              <a:pPr algn="ctr"/>
              <a:r>
                <a:rPr lang="it-IT" altLang="it-IT" sz="1400" b="1" dirty="0">
                  <a:solidFill>
                    <a:srgbClr val="FF0000"/>
                  </a:solidFill>
                  <a:latin typeface="Garamond" panose="02020404030301010803" pitchFamily="18" charset="0"/>
                </a:rPr>
                <a:t>STANDING WAVE</a:t>
              </a:r>
            </a:p>
          </p:txBody>
        </p:sp>
        <p:sp>
          <p:nvSpPr>
            <p:cNvPr id="141318" name="Text Box 6"/>
            <p:cNvSpPr txBox="1">
              <a:spLocks noChangeArrowheads="1"/>
            </p:cNvSpPr>
            <p:nvPr/>
          </p:nvSpPr>
          <p:spPr bwMode="auto">
            <a:xfrm>
              <a:off x="5902971" y="1928813"/>
              <a:ext cx="1838094" cy="523220"/>
            </a:xfrm>
            <a:prstGeom prst="rect">
              <a:avLst/>
            </a:prstGeom>
            <a:noFill/>
            <a:ln>
              <a:noFill/>
            </a:ln>
            <a:effectLst/>
            <a:extLst>
              <a:ext uri="{909E8E84-426E-40DD-AFC4-6F175D3DCCD1}">
                <a14:hiddenFill xmlns:a14="http://schemas.microsoft.com/office/drawing/2010/main">
                  <a:solidFill>
                    <a:srgbClr val="CCEC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spAutoFit/>
            </a:bodyPr>
            <a:lstStyle/>
            <a:p>
              <a:pPr algn="ctr"/>
              <a:r>
                <a:rPr lang="it-IT" altLang="it-IT" sz="1400" b="1" dirty="0">
                  <a:latin typeface="Garamond" panose="02020404030301010803" pitchFamily="18" charset="0"/>
                </a:rPr>
                <a:t>COMPRESSIVE</a:t>
              </a:r>
            </a:p>
            <a:p>
              <a:pPr algn="ctr"/>
              <a:r>
                <a:rPr lang="it-IT" altLang="it-IT" sz="1400" b="1" dirty="0">
                  <a:latin typeface="Garamond" panose="02020404030301010803" pitchFamily="18" charset="0"/>
                </a:rPr>
                <a:t>MHD WAVES</a:t>
              </a:r>
            </a:p>
          </p:txBody>
        </p:sp>
        <p:sp>
          <p:nvSpPr>
            <p:cNvPr id="141319" name="Line 7"/>
            <p:cNvSpPr>
              <a:spLocks noChangeShapeType="1"/>
            </p:cNvSpPr>
            <p:nvPr/>
          </p:nvSpPr>
          <p:spPr bwMode="auto">
            <a:xfrm flipH="1">
              <a:off x="6434668" y="2420938"/>
              <a:ext cx="385233" cy="287337"/>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it-IT"/>
            </a:p>
          </p:txBody>
        </p:sp>
        <p:sp>
          <p:nvSpPr>
            <p:cNvPr id="141320" name="Line 8"/>
            <p:cNvSpPr>
              <a:spLocks noChangeShapeType="1"/>
            </p:cNvSpPr>
            <p:nvPr/>
          </p:nvSpPr>
          <p:spPr bwMode="auto">
            <a:xfrm flipH="1">
              <a:off x="6529918" y="2493963"/>
              <a:ext cx="575733" cy="792162"/>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it-IT"/>
            </a:p>
          </p:txBody>
        </p:sp>
        <p:sp>
          <p:nvSpPr>
            <p:cNvPr id="141321" name="Line 9"/>
            <p:cNvSpPr>
              <a:spLocks noChangeShapeType="1"/>
            </p:cNvSpPr>
            <p:nvPr/>
          </p:nvSpPr>
          <p:spPr bwMode="auto">
            <a:xfrm flipH="1">
              <a:off x="2559449" y="1412874"/>
              <a:ext cx="478367" cy="6477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it-IT"/>
            </a:p>
          </p:txBody>
        </p:sp>
        <p:sp>
          <p:nvSpPr>
            <p:cNvPr id="141322" name="Text Box 10"/>
            <p:cNvSpPr txBox="1">
              <a:spLocks noChangeArrowheads="1"/>
            </p:cNvSpPr>
            <p:nvPr/>
          </p:nvSpPr>
          <p:spPr bwMode="auto">
            <a:xfrm>
              <a:off x="2857350" y="1909763"/>
              <a:ext cx="441366" cy="3231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it-IT" altLang="it-IT" sz="1500" dirty="0">
                  <a:latin typeface="Garamond" panose="02020404030301010803" pitchFamily="18" charset="0"/>
                </a:rPr>
                <a:t>P</a:t>
              </a:r>
              <a:r>
                <a:rPr lang="it-IT" altLang="it-IT" sz="1500" baseline="-25000" dirty="0">
                  <a:latin typeface="Garamond" panose="02020404030301010803" pitchFamily="18" charset="0"/>
                </a:rPr>
                <a:t>1</a:t>
              </a:r>
            </a:p>
          </p:txBody>
        </p:sp>
        <p:sp>
          <p:nvSpPr>
            <p:cNvPr id="141323" name="Oval 11"/>
            <p:cNvSpPr>
              <a:spLocks noChangeAspect="1" noChangeArrowheads="1"/>
            </p:cNvSpPr>
            <p:nvPr/>
          </p:nvSpPr>
          <p:spPr bwMode="auto">
            <a:xfrm>
              <a:off x="3039931" y="2241550"/>
              <a:ext cx="120651" cy="92075"/>
            </a:xfrm>
            <a:prstGeom prst="ellipse">
              <a:avLst/>
            </a:prstGeom>
            <a:solidFill>
              <a:srgbClr val="000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p>
          </p:txBody>
        </p:sp>
        <p:sp>
          <p:nvSpPr>
            <p:cNvPr id="141324" name="Text Box 12"/>
            <p:cNvSpPr txBox="1">
              <a:spLocks noChangeArrowheads="1"/>
            </p:cNvSpPr>
            <p:nvPr/>
          </p:nvSpPr>
          <p:spPr bwMode="auto">
            <a:xfrm>
              <a:off x="2747282" y="3943350"/>
              <a:ext cx="441366" cy="3231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it-IT" altLang="it-IT" sz="1500" dirty="0">
                  <a:latin typeface="Garamond" panose="02020404030301010803" pitchFamily="18" charset="0"/>
                </a:rPr>
                <a:t>P</a:t>
              </a:r>
              <a:r>
                <a:rPr lang="it-IT" altLang="it-IT" sz="1500" baseline="-25000" dirty="0">
                  <a:latin typeface="Garamond" panose="02020404030301010803" pitchFamily="18" charset="0"/>
                </a:rPr>
                <a:t>2</a:t>
              </a:r>
            </a:p>
          </p:txBody>
        </p:sp>
        <p:sp>
          <p:nvSpPr>
            <p:cNvPr id="141325" name="Oval 13"/>
            <p:cNvSpPr>
              <a:spLocks noChangeAspect="1" noChangeArrowheads="1"/>
            </p:cNvSpPr>
            <p:nvPr/>
          </p:nvSpPr>
          <p:spPr bwMode="auto">
            <a:xfrm>
              <a:off x="2991249" y="3860800"/>
              <a:ext cx="120649" cy="92075"/>
            </a:xfrm>
            <a:prstGeom prst="ellipse">
              <a:avLst/>
            </a:prstGeom>
            <a:solidFill>
              <a:srgbClr val="000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p>
          </p:txBody>
        </p:sp>
        <p:sp>
          <p:nvSpPr>
            <p:cNvPr id="141326" name="Line 14"/>
            <p:cNvSpPr>
              <a:spLocks noChangeShapeType="1"/>
            </p:cNvSpPr>
            <p:nvPr/>
          </p:nvSpPr>
          <p:spPr bwMode="auto">
            <a:xfrm flipH="1">
              <a:off x="5564718" y="1773237"/>
              <a:ext cx="385233" cy="503237"/>
            </a:xfrm>
            <a:prstGeom prst="line">
              <a:avLst/>
            </a:prstGeom>
            <a:noFill/>
            <a:ln w="9525">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it-IT"/>
            </a:p>
          </p:txBody>
        </p:sp>
        <p:sp>
          <p:nvSpPr>
            <p:cNvPr id="141327" name="Text Box 15"/>
            <p:cNvSpPr txBox="1">
              <a:spLocks noChangeArrowheads="1"/>
            </p:cNvSpPr>
            <p:nvPr/>
          </p:nvSpPr>
          <p:spPr bwMode="auto">
            <a:xfrm>
              <a:off x="1789240" y="2900363"/>
              <a:ext cx="1033740" cy="307777"/>
            </a:xfrm>
            <a:prstGeom prst="rect">
              <a:avLst/>
            </a:prstGeom>
            <a:noFill/>
            <a:ln>
              <a:noFill/>
            </a:ln>
            <a:effectLst/>
            <a:extLst>
              <a:ext uri="{909E8E84-426E-40DD-AFC4-6F175D3DCCD1}">
                <a14:hiddenFill xmlns:a14="http://schemas.microsoft.com/office/drawing/2010/main">
                  <a:solidFill>
                    <a:srgbClr val="CCEC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spAutoFit/>
            </a:bodyPr>
            <a:lstStyle/>
            <a:p>
              <a:pPr algn="ctr"/>
              <a:r>
                <a:rPr lang="it-IT" altLang="it-IT" sz="1400" b="1" dirty="0">
                  <a:latin typeface="Garamond" panose="02020404030301010803" pitchFamily="18" charset="0"/>
                </a:rPr>
                <a:t>EARTH</a:t>
              </a:r>
            </a:p>
          </p:txBody>
        </p:sp>
      </p:grpSp>
      <p:sp>
        <p:nvSpPr>
          <p:cNvPr id="141328" name="Text Box 16"/>
          <p:cNvSpPr txBox="1">
            <a:spLocks noChangeArrowheads="1"/>
          </p:cNvSpPr>
          <p:nvPr/>
        </p:nvSpPr>
        <p:spPr bwMode="auto">
          <a:xfrm>
            <a:off x="7317929" y="4168064"/>
            <a:ext cx="3344333" cy="396875"/>
          </a:xfrm>
          <a:prstGeom prst="rect">
            <a:avLst/>
          </a:prstGeom>
          <a:noFill/>
          <a:ln>
            <a:noFill/>
          </a:ln>
          <a:effectLst/>
          <a:extLst>
            <a:ext uri="{909E8E84-426E-40DD-AFC4-6F175D3DCCD1}">
              <a14:hiddenFill xmlns:a14="http://schemas.microsoft.com/office/drawing/2010/main">
                <a:solidFill>
                  <a:srgbClr val="CCEC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p>
            <a:pPr algn="ctr"/>
            <a:r>
              <a:rPr lang="it-IT" altLang="it-IT" sz="2000" b="1" dirty="0">
                <a:latin typeface="Garamond" panose="02020404030301010803" pitchFamily="18" charset="0"/>
              </a:rPr>
              <a:t>V</a:t>
            </a:r>
            <a:r>
              <a:rPr lang="it-IT" altLang="it-IT" sz="2000" b="1" baseline="-25000" dirty="0">
                <a:latin typeface="Garamond" panose="02020404030301010803" pitchFamily="18" charset="0"/>
              </a:rPr>
              <a:t>A</a:t>
            </a:r>
            <a:r>
              <a:rPr lang="it-IT" altLang="it-IT" sz="2000" dirty="0">
                <a:latin typeface="Garamond" panose="02020404030301010803" pitchFamily="18" charset="0"/>
              </a:rPr>
              <a:t>:  </a:t>
            </a:r>
            <a:r>
              <a:rPr lang="it-IT" altLang="it-IT" sz="2000" dirty="0" err="1">
                <a:latin typeface="Garamond" panose="02020404030301010803" pitchFamily="18" charset="0"/>
              </a:rPr>
              <a:t>Alfvén</a:t>
            </a:r>
            <a:r>
              <a:rPr lang="it-IT" altLang="it-IT" sz="2000" dirty="0">
                <a:latin typeface="Garamond" panose="02020404030301010803" pitchFamily="18" charset="0"/>
              </a:rPr>
              <a:t> </a:t>
            </a:r>
            <a:r>
              <a:rPr lang="it-IT" altLang="it-IT" sz="2000" dirty="0" err="1">
                <a:latin typeface="Garamond" panose="02020404030301010803" pitchFamily="18" charset="0"/>
              </a:rPr>
              <a:t>velocity</a:t>
            </a:r>
            <a:endParaRPr lang="it-IT" altLang="it-IT" sz="2000" dirty="0">
              <a:latin typeface="Garamond" panose="02020404030301010803" pitchFamily="18" charset="0"/>
            </a:endParaRPr>
          </a:p>
        </p:txBody>
      </p:sp>
      <p:sp>
        <p:nvSpPr>
          <p:cNvPr id="141329" name="AutoShape 17"/>
          <p:cNvSpPr>
            <a:spLocks noChangeAspect="1" noChangeArrowheads="1"/>
          </p:cNvSpPr>
          <p:nvPr/>
        </p:nvSpPr>
        <p:spPr bwMode="auto">
          <a:xfrm>
            <a:off x="8887344" y="4822213"/>
            <a:ext cx="277283" cy="554038"/>
          </a:xfrm>
          <a:prstGeom prst="downArrow">
            <a:avLst>
              <a:gd name="adj1" fmla="val 50000"/>
              <a:gd name="adj2" fmla="val 66603"/>
            </a:avLst>
          </a:prstGeom>
          <a:solidFill>
            <a:srgbClr val="0000FF"/>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p>
        </p:txBody>
      </p:sp>
      <p:sp>
        <p:nvSpPr>
          <p:cNvPr id="141330" name="Rectangle 18"/>
          <p:cNvSpPr>
            <a:spLocks noChangeArrowheads="1"/>
          </p:cNvSpPr>
          <p:nvPr/>
        </p:nvSpPr>
        <p:spPr bwMode="auto">
          <a:xfrm>
            <a:off x="6654261" y="5496438"/>
            <a:ext cx="4705351" cy="1081088"/>
          </a:xfrm>
          <a:prstGeom prst="rect">
            <a:avLst/>
          </a:prstGeom>
          <a:noFill/>
          <a:ln w="22225">
            <a:solidFill>
              <a:srgbClr val="0000FF"/>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graphicFrame>
        <p:nvGraphicFramePr>
          <p:cNvPr id="141334" name="Object 22"/>
          <p:cNvGraphicFramePr>
            <a:graphicFrameLocks noChangeAspect="1"/>
          </p:cNvGraphicFramePr>
          <p:nvPr/>
        </p:nvGraphicFramePr>
        <p:xfrm>
          <a:off x="7508429" y="3160000"/>
          <a:ext cx="3003549" cy="977900"/>
        </p:xfrm>
        <a:graphic>
          <a:graphicData uri="http://schemas.openxmlformats.org/presentationml/2006/ole">
            <mc:AlternateContent xmlns:mc="http://schemas.openxmlformats.org/markup-compatibility/2006">
              <mc:Choice xmlns:v="urn:schemas-microsoft-com:vml" Requires="v">
                <p:oleObj spid="_x0000_s6160" name="Equation" r:id="rId4" imgW="1028520" imgH="444240" progId="Equation.3">
                  <p:embed/>
                </p:oleObj>
              </mc:Choice>
              <mc:Fallback>
                <p:oleObj name="Equation" r:id="rId4" imgW="1028520" imgH="444240" progId="Equation.3">
                  <p:embed/>
                  <p:pic>
                    <p:nvPicPr>
                      <p:cNvPr id="141334" name="Object 2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508429" y="3160000"/>
                        <a:ext cx="3003549" cy="9779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41335" name="Rectangle 23"/>
          <p:cNvSpPr>
            <a:spLocks noChangeArrowheads="1"/>
          </p:cNvSpPr>
          <p:nvPr/>
        </p:nvSpPr>
        <p:spPr bwMode="auto">
          <a:xfrm>
            <a:off x="7125312" y="3160000"/>
            <a:ext cx="3841751" cy="1512888"/>
          </a:xfrm>
          <a:prstGeom prst="rect">
            <a:avLst/>
          </a:prstGeom>
          <a:noFill/>
          <a:ln w="22225">
            <a:solidFill>
              <a:srgbClr val="0000FF"/>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graphicFrame>
        <p:nvGraphicFramePr>
          <p:cNvPr id="141337" name="Object 25"/>
          <p:cNvGraphicFramePr>
            <a:graphicFrameLocks noChangeAspect="1"/>
          </p:cNvGraphicFramePr>
          <p:nvPr/>
        </p:nvGraphicFramePr>
        <p:xfrm>
          <a:off x="6844761" y="5496438"/>
          <a:ext cx="4362451" cy="1003300"/>
        </p:xfrm>
        <a:graphic>
          <a:graphicData uri="http://schemas.openxmlformats.org/presentationml/2006/ole">
            <mc:AlternateContent xmlns:mc="http://schemas.openxmlformats.org/markup-compatibility/2006">
              <mc:Choice xmlns:v="urn:schemas-microsoft-com:vml" Requires="v">
                <p:oleObj spid="_x0000_s6161" name="Equation" r:id="rId6" imgW="1498320" imgH="457200" progId="Equation.3">
                  <p:embed/>
                </p:oleObj>
              </mc:Choice>
              <mc:Fallback>
                <p:oleObj name="Equation" r:id="rId6" imgW="1498320" imgH="457200" progId="Equation.3">
                  <p:embed/>
                  <p:pic>
                    <p:nvPicPr>
                      <p:cNvPr id="141337" name="Object 25"/>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844761" y="5496438"/>
                        <a:ext cx="4362451" cy="10033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 name="CasellaDiTesto 1"/>
          <p:cNvSpPr txBox="1"/>
          <p:nvPr/>
        </p:nvSpPr>
        <p:spPr>
          <a:xfrm>
            <a:off x="341453" y="922903"/>
            <a:ext cx="11493662" cy="923330"/>
          </a:xfrm>
          <a:prstGeom prst="rect">
            <a:avLst/>
          </a:prstGeom>
          <a:noFill/>
        </p:spPr>
        <p:txBody>
          <a:bodyPr wrap="square" rtlCol="0">
            <a:spAutoFit/>
          </a:bodyPr>
          <a:lstStyle/>
          <a:p>
            <a:r>
              <a:rPr lang="en-GB" dirty="0">
                <a:latin typeface="Garamond" panose="02020404030301010803" pitchFamily="18" charset="0"/>
              </a:rPr>
              <a:t>IDEA: Assume the magnetic field line as a «</a:t>
            </a:r>
            <a:r>
              <a:rPr lang="en-GB" i="1" dirty="0">
                <a:latin typeface="Garamond" panose="02020404030301010803" pitchFamily="18" charset="0"/>
              </a:rPr>
              <a:t>string» </a:t>
            </a:r>
            <a:r>
              <a:rPr lang="en-GB" dirty="0">
                <a:latin typeface="Garamond" panose="02020404030301010803" pitchFamily="18" charset="0"/>
              </a:rPr>
              <a:t>whose nodes are the footprints of the field line in the ionosphere.</a:t>
            </a:r>
          </a:p>
          <a:p>
            <a:r>
              <a:rPr lang="en-GB" dirty="0">
                <a:latin typeface="Garamond" panose="02020404030301010803" pitchFamily="18" charset="0"/>
              </a:rPr>
              <a:t>Every compressive perturbation, whose peculiar frequency matches the </a:t>
            </a:r>
            <a:r>
              <a:rPr lang="en-GB" dirty="0" err="1">
                <a:latin typeface="Garamond" panose="02020404030301010803" pitchFamily="18" charset="0"/>
              </a:rPr>
              <a:t>eigen</a:t>
            </a:r>
            <a:r>
              <a:rPr lang="en-GB" dirty="0">
                <a:latin typeface="Garamond" panose="02020404030301010803" pitchFamily="18" charset="0"/>
              </a:rPr>
              <a:t>-frequency of the field line, generates a standing wave</a:t>
            </a:r>
          </a:p>
        </p:txBody>
      </p:sp>
      <p:sp>
        <p:nvSpPr>
          <p:cNvPr id="4" name="CasellaDiTesto 3"/>
          <p:cNvSpPr txBox="1"/>
          <p:nvPr/>
        </p:nvSpPr>
        <p:spPr>
          <a:xfrm>
            <a:off x="6654261" y="1846233"/>
            <a:ext cx="5233233" cy="646331"/>
          </a:xfrm>
          <a:prstGeom prst="rect">
            <a:avLst/>
          </a:prstGeom>
          <a:noFill/>
        </p:spPr>
        <p:txBody>
          <a:bodyPr wrap="square" rtlCol="0">
            <a:spAutoFit/>
          </a:bodyPr>
          <a:lstStyle/>
          <a:p>
            <a:r>
              <a:rPr lang="it-IT" dirty="0">
                <a:latin typeface="Garamond" panose="02020404030301010803" pitchFamily="18" charset="0"/>
              </a:rPr>
              <a:t>The </a:t>
            </a:r>
            <a:r>
              <a:rPr lang="it-IT" dirty="0" err="1">
                <a:latin typeface="Garamond" panose="02020404030301010803" pitchFamily="18" charset="0"/>
              </a:rPr>
              <a:t>eigen</a:t>
            </a:r>
            <a:r>
              <a:rPr lang="it-IT" dirty="0">
                <a:latin typeface="Garamond" panose="02020404030301010803" pitchFamily="18" charset="0"/>
              </a:rPr>
              <a:t> </a:t>
            </a:r>
            <a:r>
              <a:rPr lang="it-IT" dirty="0" err="1">
                <a:latin typeface="Garamond" panose="02020404030301010803" pitchFamily="18" charset="0"/>
              </a:rPr>
              <a:t>period</a:t>
            </a:r>
            <a:r>
              <a:rPr lang="it-IT" dirty="0">
                <a:latin typeface="Garamond" panose="02020404030301010803" pitchFamily="18" charset="0"/>
              </a:rPr>
              <a:t> of the </a:t>
            </a:r>
            <a:r>
              <a:rPr lang="it-IT" dirty="0" err="1">
                <a:latin typeface="Garamond" panose="02020404030301010803" pitchFamily="18" charset="0"/>
              </a:rPr>
              <a:t>magnetic</a:t>
            </a:r>
            <a:r>
              <a:rPr lang="it-IT" dirty="0">
                <a:latin typeface="Garamond" panose="02020404030301010803" pitchFamily="18" charset="0"/>
              </a:rPr>
              <a:t> </a:t>
            </a:r>
            <a:r>
              <a:rPr lang="it-IT" dirty="0" err="1">
                <a:latin typeface="Garamond" panose="02020404030301010803" pitchFamily="18" charset="0"/>
              </a:rPr>
              <a:t>field</a:t>
            </a:r>
            <a:r>
              <a:rPr lang="it-IT" dirty="0">
                <a:latin typeface="Garamond" panose="02020404030301010803" pitchFamily="18" charset="0"/>
              </a:rPr>
              <a:t> line </a:t>
            </a:r>
            <a:r>
              <a:rPr lang="it-IT" dirty="0" err="1">
                <a:latin typeface="Garamond" panose="02020404030301010803" pitchFamily="18" charset="0"/>
              </a:rPr>
              <a:t>depends</a:t>
            </a:r>
            <a:r>
              <a:rPr lang="it-IT" dirty="0">
                <a:latin typeface="Garamond" panose="02020404030301010803" pitchFamily="18" charset="0"/>
              </a:rPr>
              <a:t> on </a:t>
            </a:r>
            <a:r>
              <a:rPr lang="it-IT" dirty="0" err="1">
                <a:latin typeface="Garamond" panose="02020404030301010803" pitchFamily="18" charset="0"/>
              </a:rPr>
              <a:t>its</a:t>
            </a:r>
            <a:r>
              <a:rPr lang="it-IT" dirty="0">
                <a:latin typeface="Garamond" panose="02020404030301010803" pitchFamily="18" charset="0"/>
              </a:rPr>
              <a:t> </a:t>
            </a:r>
            <a:r>
              <a:rPr lang="it-IT" dirty="0" err="1">
                <a:latin typeface="Garamond" panose="02020404030301010803" pitchFamily="18" charset="0"/>
              </a:rPr>
              <a:t>geometry</a:t>
            </a:r>
            <a:r>
              <a:rPr lang="it-IT" dirty="0">
                <a:latin typeface="Garamond" panose="02020404030301010803" pitchFamily="18" charset="0"/>
              </a:rPr>
              <a:t> and on the </a:t>
            </a:r>
            <a:r>
              <a:rPr lang="it-IT" dirty="0" err="1">
                <a:latin typeface="Garamond" panose="02020404030301010803" pitchFamily="18" charset="0"/>
              </a:rPr>
              <a:t>Alfven</a:t>
            </a:r>
            <a:r>
              <a:rPr lang="it-IT" dirty="0">
                <a:latin typeface="Garamond" panose="02020404030301010803" pitchFamily="18" charset="0"/>
              </a:rPr>
              <a:t> </a:t>
            </a:r>
            <a:r>
              <a:rPr lang="it-IT" dirty="0" err="1">
                <a:latin typeface="Garamond" panose="02020404030301010803" pitchFamily="18" charset="0"/>
              </a:rPr>
              <a:t>speed</a:t>
            </a:r>
            <a:endParaRPr lang="en-GB" dirty="0">
              <a:latin typeface="Garamond" panose="02020404030301010803" pitchFamily="18" charset="0"/>
            </a:endParaRPr>
          </a:p>
        </p:txBody>
      </p:sp>
    </p:spTree>
    <p:extLst>
      <p:ext uri="{BB962C8B-B14F-4D97-AF65-F5344CB8AC3E}">
        <p14:creationId xmlns:p14="http://schemas.microsoft.com/office/powerpoint/2010/main" val="199916967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486" name="Text Box 6"/>
          <p:cNvSpPr txBox="1">
            <a:spLocks noChangeArrowheads="1"/>
          </p:cNvSpPr>
          <p:nvPr/>
        </p:nvSpPr>
        <p:spPr bwMode="auto">
          <a:xfrm flipH="1" flipV="1">
            <a:off x="1598084" y="7412038"/>
            <a:ext cx="245533"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rot="10800000">
            <a:spAutoFit/>
          </a:bodyPr>
          <a:lstStyle/>
          <a:p>
            <a:endParaRPr lang="it-IT" altLang="it-IT" sz="1400">
              <a:latin typeface="Comic Sans MS" pitchFamily="66" charset="0"/>
            </a:endParaRPr>
          </a:p>
        </p:txBody>
      </p:sp>
      <p:sp>
        <p:nvSpPr>
          <p:cNvPr id="148487" name="Text Box 7"/>
          <p:cNvSpPr txBox="1">
            <a:spLocks noChangeArrowheads="1"/>
          </p:cNvSpPr>
          <p:nvPr/>
        </p:nvSpPr>
        <p:spPr bwMode="auto">
          <a:xfrm flipH="1" flipV="1">
            <a:off x="6682317" y="7092950"/>
            <a:ext cx="245533"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rot="10800000">
            <a:spAutoFit/>
          </a:bodyPr>
          <a:lstStyle/>
          <a:p>
            <a:endParaRPr lang="it-IT" altLang="it-IT" sz="1400">
              <a:latin typeface="Comic Sans MS" pitchFamily="66" charset="0"/>
            </a:endParaRPr>
          </a:p>
        </p:txBody>
      </p:sp>
      <p:sp>
        <p:nvSpPr>
          <p:cNvPr id="148491" name="Text Box 11"/>
          <p:cNvSpPr txBox="1">
            <a:spLocks noChangeArrowheads="1"/>
          </p:cNvSpPr>
          <p:nvPr/>
        </p:nvSpPr>
        <p:spPr bwMode="auto">
          <a:xfrm>
            <a:off x="718835" y="-112821"/>
            <a:ext cx="11057367" cy="1212640"/>
          </a:xfrm>
          <a:prstGeom prst="rect">
            <a:avLst/>
          </a:prstGeom>
          <a:noFill/>
          <a:ln>
            <a:noFill/>
          </a:ln>
          <a:effectLst/>
          <a:extLst>
            <a:ext uri="{909E8E84-426E-40DD-AFC4-6F175D3DCCD1}">
              <a14:hiddenFill xmlns:a14="http://schemas.microsoft.com/office/drawing/2010/main">
                <a:solidFill>
                  <a:srgbClr val="CCEC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a:spAutoFit/>
          </a:bodyPr>
          <a:lstStyle/>
          <a:p>
            <a:pPr algn="ctr">
              <a:lnSpc>
                <a:spcPct val="130000"/>
              </a:lnSpc>
            </a:pPr>
            <a:r>
              <a:rPr lang="it-IT" altLang="it-IT" sz="2800" b="1" dirty="0" err="1">
                <a:solidFill>
                  <a:srgbClr val="FF0000"/>
                </a:solidFill>
                <a:effectLst>
                  <a:outerShdw blurRad="38100" dist="38100" dir="2700000" algn="tl">
                    <a:srgbClr val="000000">
                      <a:alpha val="43137"/>
                    </a:srgbClr>
                  </a:outerShdw>
                </a:effectLst>
                <a:latin typeface="Garamond" panose="02020404030301010803" pitchFamily="18" charset="0"/>
              </a:rPr>
              <a:t>Gradient</a:t>
            </a:r>
            <a:r>
              <a:rPr lang="it-IT" altLang="it-IT" sz="2800" b="1" dirty="0">
                <a:solidFill>
                  <a:srgbClr val="FF0000"/>
                </a:solidFill>
                <a:effectLst>
                  <a:outerShdw blurRad="38100" dist="38100" dir="2700000" algn="tl">
                    <a:srgbClr val="000000">
                      <a:alpha val="43137"/>
                    </a:srgbClr>
                  </a:outerShdw>
                </a:effectLst>
                <a:latin typeface="Garamond" panose="02020404030301010803" pitchFamily="18" charset="0"/>
              </a:rPr>
              <a:t> </a:t>
            </a:r>
            <a:r>
              <a:rPr lang="it-IT" altLang="it-IT" sz="2800" b="1" dirty="0" err="1">
                <a:solidFill>
                  <a:srgbClr val="FF0000"/>
                </a:solidFill>
                <a:effectLst>
                  <a:outerShdw blurRad="38100" dist="38100" dir="2700000" algn="tl">
                    <a:srgbClr val="000000">
                      <a:alpha val="43137"/>
                    </a:srgbClr>
                  </a:outerShdw>
                </a:effectLst>
                <a:latin typeface="Garamond" panose="02020404030301010803" pitchFamily="18" charset="0"/>
              </a:rPr>
              <a:t>method</a:t>
            </a:r>
            <a:r>
              <a:rPr lang="it-IT" altLang="it-IT" sz="2800" b="1" dirty="0">
                <a:solidFill>
                  <a:srgbClr val="FF0000"/>
                </a:solidFill>
                <a:effectLst>
                  <a:outerShdw blurRad="38100" dist="38100" dir="2700000" algn="tl">
                    <a:srgbClr val="000000">
                      <a:alpha val="43137"/>
                    </a:srgbClr>
                  </a:outerShdw>
                </a:effectLst>
                <a:latin typeface="Garamond" panose="02020404030301010803" pitchFamily="18" charset="0"/>
              </a:rPr>
              <a:t> for </a:t>
            </a:r>
            <a:r>
              <a:rPr lang="it-IT" altLang="it-IT" sz="2800" b="1" dirty="0" err="1">
                <a:solidFill>
                  <a:srgbClr val="FF0000"/>
                </a:solidFill>
                <a:effectLst>
                  <a:outerShdw blurRad="38100" dist="38100" dir="2700000" algn="tl">
                    <a:srgbClr val="000000">
                      <a:alpha val="43137"/>
                    </a:srgbClr>
                  </a:outerShdw>
                </a:effectLst>
                <a:latin typeface="Garamond" panose="02020404030301010803" pitchFamily="18" charset="0"/>
              </a:rPr>
              <a:t>detecting</a:t>
            </a:r>
            <a:r>
              <a:rPr lang="it-IT" altLang="it-IT" sz="2800" b="1" dirty="0">
                <a:solidFill>
                  <a:srgbClr val="FF0000"/>
                </a:solidFill>
                <a:effectLst>
                  <a:outerShdw blurRad="38100" dist="38100" dir="2700000" algn="tl">
                    <a:srgbClr val="000000">
                      <a:alpha val="43137"/>
                    </a:srgbClr>
                  </a:outerShdw>
                </a:effectLst>
                <a:latin typeface="Garamond" panose="02020404030301010803" pitchFamily="18" charset="0"/>
              </a:rPr>
              <a:t> FLR from </a:t>
            </a:r>
            <a:r>
              <a:rPr lang="it-IT" altLang="it-IT" sz="2800" b="1" dirty="0" err="1">
                <a:solidFill>
                  <a:srgbClr val="FF0000"/>
                </a:solidFill>
                <a:effectLst>
                  <a:outerShdw blurRad="38100" dist="38100" dir="2700000" algn="tl">
                    <a:srgbClr val="000000">
                      <a:alpha val="43137"/>
                    </a:srgbClr>
                  </a:outerShdw>
                </a:effectLst>
                <a:latin typeface="Garamond" panose="02020404030301010803" pitchFamily="18" charset="0"/>
              </a:rPr>
              <a:t>ground-based</a:t>
            </a:r>
            <a:r>
              <a:rPr lang="it-IT" altLang="it-IT" sz="2800" b="1" dirty="0">
                <a:solidFill>
                  <a:srgbClr val="FF0000"/>
                </a:solidFill>
                <a:effectLst>
                  <a:outerShdw blurRad="38100" dist="38100" dir="2700000" algn="tl">
                    <a:srgbClr val="000000">
                      <a:alpha val="43137"/>
                    </a:srgbClr>
                  </a:outerShdw>
                </a:effectLst>
                <a:latin typeface="Garamond" panose="02020404030301010803" pitchFamily="18" charset="0"/>
              </a:rPr>
              <a:t> </a:t>
            </a:r>
            <a:r>
              <a:rPr lang="it-IT" altLang="it-IT" sz="2800" b="1" dirty="0" err="1">
                <a:solidFill>
                  <a:srgbClr val="FF0000"/>
                </a:solidFill>
                <a:effectLst>
                  <a:outerShdw blurRad="38100" dist="38100" dir="2700000" algn="tl">
                    <a:srgbClr val="000000">
                      <a:alpha val="43137"/>
                    </a:srgbClr>
                  </a:outerShdw>
                </a:effectLst>
                <a:latin typeface="Garamond" panose="02020404030301010803" pitchFamily="18" charset="0"/>
              </a:rPr>
              <a:t>ulf</a:t>
            </a:r>
            <a:r>
              <a:rPr lang="it-IT" altLang="it-IT" sz="2800" b="1" dirty="0">
                <a:solidFill>
                  <a:srgbClr val="FF0000"/>
                </a:solidFill>
                <a:effectLst>
                  <a:outerShdw blurRad="38100" dist="38100" dir="2700000" algn="tl">
                    <a:srgbClr val="000000">
                      <a:alpha val="43137"/>
                    </a:srgbClr>
                  </a:outerShdw>
                </a:effectLst>
                <a:latin typeface="Garamond" panose="02020404030301010803" pitchFamily="18" charset="0"/>
              </a:rPr>
              <a:t> </a:t>
            </a:r>
            <a:r>
              <a:rPr lang="it-IT" altLang="it-IT" sz="2800" b="1" dirty="0" err="1">
                <a:solidFill>
                  <a:srgbClr val="FF0000"/>
                </a:solidFill>
                <a:effectLst>
                  <a:outerShdw blurRad="38100" dist="38100" dir="2700000" algn="tl">
                    <a:srgbClr val="000000">
                      <a:alpha val="43137"/>
                    </a:srgbClr>
                  </a:outerShdw>
                </a:effectLst>
                <a:latin typeface="Garamond" panose="02020404030301010803" pitchFamily="18" charset="0"/>
              </a:rPr>
              <a:t>measurements</a:t>
            </a:r>
            <a:endParaRPr lang="it-IT" altLang="it-IT" sz="2800" b="1" dirty="0">
              <a:solidFill>
                <a:srgbClr val="FF0000"/>
              </a:solidFill>
              <a:effectLst>
                <a:outerShdw blurRad="38100" dist="38100" dir="2700000" algn="tl">
                  <a:srgbClr val="000000">
                    <a:alpha val="43137"/>
                  </a:srgbClr>
                </a:outerShdw>
              </a:effectLst>
              <a:latin typeface="Garamond" panose="02020404030301010803" pitchFamily="18" charset="0"/>
            </a:endParaRPr>
          </a:p>
        </p:txBody>
      </p:sp>
      <p:sp>
        <p:nvSpPr>
          <p:cNvPr id="148492" name="Text Box 12"/>
          <p:cNvSpPr txBox="1">
            <a:spLocks noChangeArrowheads="1"/>
          </p:cNvSpPr>
          <p:nvPr/>
        </p:nvSpPr>
        <p:spPr bwMode="auto">
          <a:xfrm>
            <a:off x="9199801" y="5540375"/>
            <a:ext cx="184731" cy="338554"/>
          </a:xfrm>
          <a:prstGeom prst="rect">
            <a:avLst/>
          </a:prstGeom>
          <a:noFill/>
          <a:ln>
            <a:noFill/>
          </a:ln>
          <a:effectLst/>
          <a:extLst>
            <a:ext uri="{909E8E84-426E-40DD-AFC4-6F175D3DCCD1}">
              <a14:hiddenFill xmlns:a14="http://schemas.microsoft.com/office/drawing/2010/main">
                <a:solidFill>
                  <a:srgbClr val="CCEC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spAutoFit/>
          </a:bodyPr>
          <a:lstStyle/>
          <a:p>
            <a:pPr algn="ctr"/>
            <a:endParaRPr lang="it-IT" altLang="it-IT" sz="1600">
              <a:solidFill>
                <a:schemeClr val="accent2"/>
              </a:solidFill>
              <a:latin typeface="Times New Roman" pitchFamily="18" charset="0"/>
            </a:endParaRPr>
          </a:p>
        </p:txBody>
      </p:sp>
      <p:sp>
        <p:nvSpPr>
          <p:cNvPr id="148493" name="Text Box 13"/>
          <p:cNvSpPr txBox="1">
            <a:spLocks noChangeArrowheads="1"/>
          </p:cNvSpPr>
          <p:nvPr/>
        </p:nvSpPr>
        <p:spPr bwMode="auto">
          <a:xfrm>
            <a:off x="7035801" y="2509340"/>
            <a:ext cx="4952011" cy="388938"/>
          </a:xfrm>
          <a:prstGeom prst="rect">
            <a:avLst/>
          </a:prstGeom>
          <a:noFill/>
          <a:ln>
            <a:noFill/>
          </a:ln>
          <a:effectLst/>
          <a:extLst>
            <a:ext uri="{909E8E84-426E-40DD-AFC4-6F175D3DCCD1}">
              <a14:hiddenFill xmlns:a14="http://schemas.microsoft.com/office/drawing/2010/main">
                <a:solidFill>
                  <a:srgbClr val="CCEC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a:spAutoFit/>
          </a:bodyPr>
          <a:lstStyle/>
          <a:p>
            <a:pPr algn="ctr">
              <a:lnSpc>
                <a:spcPct val="130000"/>
              </a:lnSpc>
            </a:pPr>
            <a:r>
              <a:rPr lang="it-IT" altLang="it-IT" sz="1500" b="1" dirty="0"/>
              <a:t>FREQUENCY RESPONSE OF TWO OSCILLATORS</a:t>
            </a:r>
          </a:p>
        </p:txBody>
      </p:sp>
      <p:sp>
        <p:nvSpPr>
          <p:cNvPr id="148494" name="Text Box 14"/>
          <p:cNvSpPr txBox="1">
            <a:spLocks noChangeArrowheads="1"/>
          </p:cNvSpPr>
          <p:nvPr/>
        </p:nvSpPr>
        <p:spPr bwMode="auto">
          <a:xfrm>
            <a:off x="527051" y="6021388"/>
            <a:ext cx="5856816" cy="65405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rgbClr val="CCEC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p>
            <a:pPr algn="just">
              <a:lnSpc>
                <a:spcPct val="130000"/>
              </a:lnSpc>
            </a:pPr>
            <a:r>
              <a:rPr lang="it-IT" altLang="it-IT" sz="1400" b="1" dirty="0" err="1">
                <a:latin typeface="Garamond" panose="02020404030301010803" pitchFamily="18" charset="0"/>
              </a:rPr>
              <a:t>Resonance</a:t>
            </a:r>
            <a:r>
              <a:rPr lang="it-IT" altLang="it-IT" sz="1400" b="1" dirty="0">
                <a:latin typeface="Garamond" panose="02020404030301010803" pitchFamily="18" charset="0"/>
              </a:rPr>
              <a:t> </a:t>
            </a:r>
            <a:r>
              <a:rPr lang="it-IT" altLang="it-IT" sz="1400" b="1" dirty="0" err="1">
                <a:latin typeface="Garamond" panose="02020404030301010803" pitchFamily="18" charset="0"/>
              </a:rPr>
              <a:t>frequency</a:t>
            </a:r>
            <a:r>
              <a:rPr lang="it-IT" altLang="it-IT" sz="1400" b="1" dirty="0">
                <a:latin typeface="Garamond" panose="02020404030301010803" pitchFamily="18" charset="0"/>
              </a:rPr>
              <a:t> </a:t>
            </a:r>
            <a:r>
              <a:rPr lang="it-IT" altLang="it-IT" sz="1400" b="1" dirty="0" err="1">
                <a:latin typeface="Garamond" panose="02020404030301010803" pitchFamily="18" charset="0"/>
              </a:rPr>
              <a:t>at</a:t>
            </a:r>
            <a:r>
              <a:rPr lang="it-IT" altLang="it-IT" sz="1400" b="1" dirty="0">
                <a:latin typeface="Garamond" panose="02020404030301010803" pitchFamily="18" charset="0"/>
              </a:rPr>
              <a:t> the middle </a:t>
            </a:r>
            <a:r>
              <a:rPr lang="it-IT" altLang="it-IT" sz="1400" b="1" dirty="0" err="1">
                <a:latin typeface="Garamond" panose="02020404030301010803" pitchFamily="18" charset="0"/>
              </a:rPr>
              <a:t>point</a:t>
            </a:r>
            <a:r>
              <a:rPr lang="it-IT" altLang="it-IT" sz="1400" b="1" dirty="0">
                <a:latin typeface="Garamond" panose="02020404030301010803" pitchFamily="18" charset="0"/>
              </a:rPr>
              <a:t>.</a:t>
            </a:r>
          </a:p>
          <a:p>
            <a:pPr algn="just">
              <a:lnSpc>
                <a:spcPct val="130000"/>
              </a:lnSpc>
            </a:pPr>
            <a:r>
              <a:rPr lang="it-IT" altLang="it-IT" sz="1400" b="1" dirty="0" err="1">
                <a:latin typeface="Garamond" panose="02020404030301010803" pitchFamily="18" charset="0"/>
              </a:rPr>
              <a:t>Identified</a:t>
            </a:r>
            <a:r>
              <a:rPr lang="it-IT" altLang="it-IT" sz="1400" b="1" dirty="0">
                <a:latin typeface="Garamond" panose="02020404030301010803" pitchFamily="18" charset="0"/>
              </a:rPr>
              <a:t> by a maximum in the </a:t>
            </a:r>
            <a:r>
              <a:rPr lang="it-IT" altLang="it-IT" sz="1400" b="1" dirty="0" err="1">
                <a:latin typeface="Garamond" panose="02020404030301010803" pitchFamily="18" charset="0"/>
              </a:rPr>
              <a:t>phase</a:t>
            </a:r>
            <a:r>
              <a:rPr lang="it-IT" altLang="it-IT" sz="1400" b="1" dirty="0">
                <a:latin typeface="Garamond" panose="02020404030301010803" pitchFamily="18" charset="0"/>
              </a:rPr>
              <a:t> </a:t>
            </a:r>
            <a:r>
              <a:rPr lang="it-IT" altLang="it-IT" sz="1400" b="1" dirty="0" err="1">
                <a:latin typeface="Garamond" panose="02020404030301010803" pitchFamily="18" charset="0"/>
              </a:rPr>
              <a:t>difference</a:t>
            </a:r>
            <a:endParaRPr lang="it-IT" altLang="it-IT" sz="1400" b="1" dirty="0">
              <a:latin typeface="Garamond" panose="02020404030301010803" pitchFamily="18" charset="0"/>
            </a:endParaRPr>
          </a:p>
        </p:txBody>
      </p:sp>
      <p:grpSp>
        <p:nvGrpSpPr>
          <p:cNvPr id="3" name="Gruppo 2"/>
          <p:cNvGrpSpPr/>
          <p:nvPr/>
        </p:nvGrpSpPr>
        <p:grpSpPr>
          <a:xfrm>
            <a:off x="143933" y="1414732"/>
            <a:ext cx="5271501" cy="3260526"/>
            <a:chOff x="143933" y="1058452"/>
            <a:chExt cx="5271501" cy="3260526"/>
          </a:xfrm>
        </p:grpSpPr>
        <p:sp>
          <p:nvSpPr>
            <p:cNvPr id="148497" name="Line 17"/>
            <p:cNvSpPr>
              <a:spLocks noChangeShapeType="1"/>
            </p:cNvSpPr>
            <p:nvPr/>
          </p:nvSpPr>
          <p:spPr bwMode="auto">
            <a:xfrm>
              <a:off x="143933" y="3795301"/>
              <a:ext cx="289984" cy="0"/>
            </a:xfrm>
            <a:prstGeom prst="line">
              <a:avLst/>
            </a:prstGeom>
            <a:noFill/>
            <a:ln w="254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it-IT"/>
            </a:p>
          </p:txBody>
        </p:sp>
        <p:sp>
          <p:nvSpPr>
            <p:cNvPr id="148498" name="Line 18"/>
            <p:cNvSpPr>
              <a:spLocks noChangeShapeType="1"/>
            </p:cNvSpPr>
            <p:nvPr/>
          </p:nvSpPr>
          <p:spPr bwMode="auto">
            <a:xfrm>
              <a:off x="143933" y="4155663"/>
              <a:ext cx="289984" cy="0"/>
            </a:xfrm>
            <a:prstGeom prst="line">
              <a:avLst/>
            </a:prstGeom>
            <a:noFill/>
            <a:ln w="254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it-IT"/>
            </a:p>
          </p:txBody>
        </p:sp>
        <p:sp>
          <p:nvSpPr>
            <p:cNvPr id="148499" name="Text Box 19"/>
            <p:cNvSpPr txBox="1">
              <a:spLocks noChangeArrowheads="1"/>
            </p:cNvSpPr>
            <p:nvPr/>
          </p:nvSpPr>
          <p:spPr bwMode="auto">
            <a:xfrm>
              <a:off x="530762" y="3650838"/>
              <a:ext cx="4884672" cy="307777"/>
            </a:xfrm>
            <a:prstGeom prst="rect">
              <a:avLst/>
            </a:prstGeom>
            <a:noFill/>
            <a:ln>
              <a:noFill/>
            </a:ln>
            <a:effectLst/>
            <a:extLst>
              <a:ext uri="{909E8E84-426E-40DD-AFC4-6F175D3DCCD1}">
                <a14:hiddenFill xmlns:a14="http://schemas.microsoft.com/office/drawing/2010/main">
                  <a:solidFill>
                    <a:srgbClr val="CCEC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spAutoFit/>
            </a:bodyPr>
            <a:lstStyle/>
            <a:p>
              <a:pPr algn="ctr"/>
              <a:r>
                <a:rPr lang="it-IT" altLang="it-IT" sz="1400" b="1" dirty="0" err="1">
                  <a:solidFill>
                    <a:srgbClr val="FF0000"/>
                  </a:solidFill>
                  <a:latin typeface="Garamond" panose="02020404030301010803" pitchFamily="18" charset="0"/>
                </a:rPr>
                <a:t>Higher</a:t>
              </a:r>
              <a:r>
                <a:rPr lang="it-IT" altLang="it-IT" sz="1400" b="1" dirty="0">
                  <a:solidFill>
                    <a:srgbClr val="FF0000"/>
                  </a:solidFill>
                  <a:latin typeface="Garamond" panose="02020404030301010803" pitchFamily="18" charset="0"/>
                </a:rPr>
                <a:t> </a:t>
              </a:r>
              <a:r>
                <a:rPr lang="it-IT" altLang="it-IT" sz="1400" b="1" dirty="0" err="1">
                  <a:solidFill>
                    <a:srgbClr val="FF0000"/>
                  </a:solidFill>
                  <a:latin typeface="Garamond" panose="02020404030301010803" pitchFamily="18" charset="0"/>
                </a:rPr>
                <a:t>latitude</a:t>
              </a:r>
              <a:r>
                <a:rPr lang="it-IT" altLang="it-IT" sz="1400" b="1" dirty="0">
                  <a:solidFill>
                    <a:srgbClr val="FF0000"/>
                  </a:solidFill>
                  <a:latin typeface="Garamond" panose="02020404030301010803" pitchFamily="18" charset="0"/>
                </a:rPr>
                <a:t> </a:t>
              </a:r>
              <a:r>
                <a:rPr lang="it-IT" altLang="it-IT" sz="1400" b="1" dirty="0" err="1">
                  <a:solidFill>
                    <a:srgbClr val="FF0000"/>
                  </a:solidFill>
                  <a:latin typeface="Garamond" panose="02020404030301010803" pitchFamily="18" charset="0"/>
                </a:rPr>
                <a:t>field</a:t>
              </a:r>
              <a:r>
                <a:rPr lang="it-IT" altLang="it-IT" sz="1400" b="1" dirty="0">
                  <a:solidFill>
                    <a:srgbClr val="FF0000"/>
                  </a:solidFill>
                  <a:latin typeface="Garamond" panose="02020404030301010803" pitchFamily="18" charset="0"/>
                </a:rPr>
                <a:t> line </a:t>
              </a:r>
              <a:r>
                <a:rPr lang="it-IT" altLang="it-IT" sz="1400" b="1" dirty="0">
                  <a:solidFill>
                    <a:srgbClr val="FF0000"/>
                  </a:solidFill>
                  <a:latin typeface="Garamond" panose="02020404030301010803" pitchFamily="18" charset="0"/>
                  <a:cs typeface="Arial" charset="0"/>
                </a:rPr>
                <a:t>→</a:t>
              </a:r>
              <a:r>
                <a:rPr lang="it-IT" altLang="it-IT" sz="1400" b="1" dirty="0">
                  <a:solidFill>
                    <a:srgbClr val="FF0000"/>
                  </a:solidFill>
                  <a:latin typeface="Garamond" panose="02020404030301010803" pitchFamily="18" charset="0"/>
                </a:rPr>
                <a:t>  Lower </a:t>
              </a:r>
              <a:r>
                <a:rPr lang="it-IT" altLang="it-IT" sz="1400" b="1" dirty="0" err="1">
                  <a:solidFill>
                    <a:srgbClr val="FF0000"/>
                  </a:solidFill>
                  <a:latin typeface="Garamond" panose="02020404030301010803" pitchFamily="18" charset="0"/>
                </a:rPr>
                <a:t>resonance</a:t>
              </a:r>
              <a:r>
                <a:rPr lang="it-IT" altLang="it-IT" sz="1400" b="1" dirty="0">
                  <a:solidFill>
                    <a:srgbClr val="FF0000"/>
                  </a:solidFill>
                  <a:latin typeface="Garamond" panose="02020404030301010803" pitchFamily="18" charset="0"/>
                </a:rPr>
                <a:t> </a:t>
              </a:r>
              <a:r>
                <a:rPr lang="it-IT" altLang="it-IT" sz="1400" b="1" dirty="0" err="1">
                  <a:solidFill>
                    <a:srgbClr val="FF0000"/>
                  </a:solidFill>
                  <a:latin typeface="Garamond" panose="02020404030301010803" pitchFamily="18" charset="0"/>
                </a:rPr>
                <a:t>frequency</a:t>
              </a:r>
              <a:r>
                <a:rPr lang="it-IT" altLang="it-IT" sz="1400" b="1" dirty="0">
                  <a:solidFill>
                    <a:srgbClr val="FF0000"/>
                  </a:solidFill>
                  <a:latin typeface="Garamond" panose="02020404030301010803" pitchFamily="18" charset="0"/>
                </a:rPr>
                <a:t> ( </a:t>
              </a:r>
              <a:r>
                <a:rPr lang="it-IT" altLang="it-IT" sz="1400" b="1" dirty="0" err="1">
                  <a:solidFill>
                    <a:srgbClr val="FF0000"/>
                  </a:solidFill>
                  <a:latin typeface="Garamond" panose="02020404030301010803" pitchFamily="18" charset="0"/>
                </a:rPr>
                <a:t>f</a:t>
              </a:r>
              <a:r>
                <a:rPr lang="it-IT" altLang="it-IT" sz="1400" b="1" baseline="-25000" dirty="0" err="1">
                  <a:solidFill>
                    <a:srgbClr val="FF0000"/>
                  </a:solidFill>
                  <a:latin typeface="Garamond" panose="02020404030301010803" pitchFamily="18" charset="0"/>
                </a:rPr>
                <a:t>N</a:t>
              </a:r>
              <a:r>
                <a:rPr lang="it-IT" altLang="it-IT" sz="1400" b="1" baseline="-25000" dirty="0">
                  <a:solidFill>
                    <a:srgbClr val="FF0000"/>
                  </a:solidFill>
                  <a:latin typeface="Garamond" panose="02020404030301010803" pitchFamily="18" charset="0"/>
                </a:rPr>
                <a:t> </a:t>
              </a:r>
              <a:r>
                <a:rPr lang="it-IT" altLang="it-IT" sz="1400" b="1" dirty="0">
                  <a:solidFill>
                    <a:srgbClr val="FF0000"/>
                  </a:solidFill>
                  <a:latin typeface="Garamond" panose="02020404030301010803" pitchFamily="18" charset="0"/>
                </a:rPr>
                <a:t>)</a:t>
              </a:r>
            </a:p>
          </p:txBody>
        </p:sp>
        <p:sp>
          <p:nvSpPr>
            <p:cNvPr id="148500" name="Text Box 20"/>
            <p:cNvSpPr txBox="1">
              <a:spLocks noChangeArrowheads="1"/>
            </p:cNvSpPr>
            <p:nvPr/>
          </p:nvSpPr>
          <p:spPr bwMode="auto">
            <a:xfrm>
              <a:off x="544449" y="4011201"/>
              <a:ext cx="4844596" cy="307777"/>
            </a:xfrm>
            <a:prstGeom prst="rect">
              <a:avLst/>
            </a:prstGeom>
            <a:noFill/>
            <a:ln>
              <a:noFill/>
            </a:ln>
            <a:effectLst/>
            <a:extLst>
              <a:ext uri="{909E8E84-426E-40DD-AFC4-6F175D3DCCD1}">
                <a14:hiddenFill xmlns:a14="http://schemas.microsoft.com/office/drawing/2010/main">
                  <a:solidFill>
                    <a:srgbClr val="CCEC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spAutoFit/>
            </a:bodyPr>
            <a:lstStyle/>
            <a:p>
              <a:pPr algn="ctr"/>
              <a:r>
                <a:rPr lang="it-IT" altLang="it-IT" sz="1400" b="1" dirty="0">
                  <a:solidFill>
                    <a:srgbClr val="0000FF"/>
                  </a:solidFill>
                  <a:latin typeface="Garamond" panose="02020404030301010803" pitchFamily="18" charset="0"/>
                </a:rPr>
                <a:t>Lower </a:t>
              </a:r>
              <a:r>
                <a:rPr lang="it-IT" altLang="it-IT" sz="1400" b="1" dirty="0" err="1">
                  <a:solidFill>
                    <a:srgbClr val="0000FF"/>
                  </a:solidFill>
                  <a:latin typeface="Garamond" panose="02020404030301010803" pitchFamily="18" charset="0"/>
                </a:rPr>
                <a:t>latitude</a:t>
              </a:r>
              <a:r>
                <a:rPr lang="it-IT" altLang="it-IT" sz="1400" b="1" dirty="0">
                  <a:solidFill>
                    <a:srgbClr val="0000FF"/>
                  </a:solidFill>
                  <a:latin typeface="Garamond" panose="02020404030301010803" pitchFamily="18" charset="0"/>
                </a:rPr>
                <a:t> </a:t>
              </a:r>
              <a:r>
                <a:rPr lang="it-IT" altLang="it-IT" sz="1400" b="1" dirty="0" err="1">
                  <a:solidFill>
                    <a:srgbClr val="0000FF"/>
                  </a:solidFill>
                  <a:latin typeface="Garamond" panose="02020404030301010803" pitchFamily="18" charset="0"/>
                </a:rPr>
                <a:t>field</a:t>
              </a:r>
              <a:r>
                <a:rPr lang="it-IT" altLang="it-IT" sz="1400" b="1" dirty="0">
                  <a:solidFill>
                    <a:srgbClr val="0000FF"/>
                  </a:solidFill>
                  <a:latin typeface="Garamond" panose="02020404030301010803" pitchFamily="18" charset="0"/>
                </a:rPr>
                <a:t> line </a:t>
              </a:r>
              <a:r>
                <a:rPr lang="it-IT" altLang="it-IT" sz="1400" b="1" dirty="0">
                  <a:solidFill>
                    <a:srgbClr val="0000FF"/>
                  </a:solidFill>
                  <a:latin typeface="Garamond" panose="02020404030301010803" pitchFamily="18" charset="0"/>
                  <a:cs typeface="Arial" charset="0"/>
                </a:rPr>
                <a:t>→ </a:t>
              </a:r>
              <a:r>
                <a:rPr lang="it-IT" altLang="it-IT" sz="1400" b="1" dirty="0">
                  <a:solidFill>
                    <a:srgbClr val="0000FF"/>
                  </a:solidFill>
                  <a:latin typeface="Garamond" panose="02020404030301010803" pitchFamily="18" charset="0"/>
                </a:rPr>
                <a:t> </a:t>
              </a:r>
              <a:r>
                <a:rPr lang="it-IT" altLang="it-IT" sz="1400" b="1" dirty="0" err="1">
                  <a:solidFill>
                    <a:srgbClr val="0000FF"/>
                  </a:solidFill>
                  <a:latin typeface="Garamond" panose="02020404030301010803" pitchFamily="18" charset="0"/>
                </a:rPr>
                <a:t>Higher</a:t>
              </a:r>
              <a:r>
                <a:rPr lang="it-IT" altLang="it-IT" sz="1400" b="1" dirty="0">
                  <a:solidFill>
                    <a:srgbClr val="0000FF"/>
                  </a:solidFill>
                  <a:latin typeface="Garamond" panose="02020404030301010803" pitchFamily="18" charset="0"/>
                </a:rPr>
                <a:t> </a:t>
              </a:r>
              <a:r>
                <a:rPr lang="it-IT" altLang="it-IT" sz="1400" b="1" dirty="0" err="1">
                  <a:solidFill>
                    <a:srgbClr val="0000FF"/>
                  </a:solidFill>
                  <a:latin typeface="Garamond" panose="02020404030301010803" pitchFamily="18" charset="0"/>
                </a:rPr>
                <a:t>resonance</a:t>
              </a:r>
              <a:r>
                <a:rPr lang="it-IT" altLang="it-IT" sz="1400" b="1" dirty="0">
                  <a:solidFill>
                    <a:srgbClr val="0000FF"/>
                  </a:solidFill>
                  <a:latin typeface="Garamond" panose="02020404030301010803" pitchFamily="18" charset="0"/>
                </a:rPr>
                <a:t> </a:t>
              </a:r>
              <a:r>
                <a:rPr lang="it-IT" altLang="it-IT" sz="1400" b="1" dirty="0" err="1">
                  <a:solidFill>
                    <a:srgbClr val="0000FF"/>
                  </a:solidFill>
                  <a:latin typeface="Garamond" panose="02020404030301010803" pitchFamily="18" charset="0"/>
                </a:rPr>
                <a:t>frequency</a:t>
              </a:r>
              <a:r>
                <a:rPr lang="it-IT" altLang="it-IT" sz="1400" b="1" dirty="0">
                  <a:solidFill>
                    <a:srgbClr val="0000FF"/>
                  </a:solidFill>
                  <a:latin typeface="Garamond" panose="02020404030301010803" pitchFamily="18" charset="0"/>
                </a:rPr>
                <a:t> ( </a:t>
              </a:r>
              <a:r>
                <a:rPr lang="it-IT" altLang="it-IT" sz="1400" b="1" dirty="0" err="1">
                  <a:solidFill>
                    <a:srgbClr val="0000FF"/>
                  </a:solidFill>
                  <a:latin typeface="Garamond" panose="02020404030301010803" pitchFamily="18" charset="0"/>
                </a:rPr>
                <a:t>f</a:t>
              </a:r>
              <a:r>
                <a:rPr lang="it-IT" altLang="it-IT" sz="1400" b="1" baseline="-25000" dirty="0" err="1">
                  <a:solidFill>
                    <a:srgbClr val="0000FF"/>
                  </a:solidFill>
                  <a:latin typeface="Garamond" panose="02020404030301010803" pitchFamily="18" charset="0"/>
                </a:rPr>
                <a:t>S</a:t>
              </a:r>
              <a:r>
                <a:rPr lang="it-IT" altLang="it-IT" sz="1400" b="1" baseline="-25000" dirty="0">
                  <a:solidFill>
                    <a:srgbClr val="0000FF"/>
                  </a:solidFill>
                  <a:latin typeface="Garamond" panose="02020404030301010803" pitchFamily="18" charset="0"/>
                </a:rPr>
                <a:t> </a:t>
              </a:r>
              <a:r>
                <a:rPr lang="it-IT" altLang="it-IT" sz="1400" b="1" dirty="0">
                  <a:solidFill>
                    <a:srgbClr val="0000FF"/>
                  </a:solidFill>
                  <a:latin typeface="Garamond" panose="02020404030301010803" pitchFamily="18" charset="0"/>
                </a:rPr>
                <a:t>)</a:t>
              </a:r>
            </a:p>
          </p:txBody>
        </p:sp>
        <p:grpSp>
          <p:nvGrpSpPr>
            <p:cNvPr id="2" name="Gruppo 1"/>
            <p:cNvGrpSpPr/>
            <p:nvPr/>
          </p:nvGrpSpPr>
          <p:grpSpPr>
            <a:xfrm>
              <a:off x="276996" y="1058452"/>
              <a:ext cx="3493420" cy="2454275"/>
              <a:chOff x="276995" y="1052514"/>
              <a:chExt cx="4362449" cy="2454275"/>
            </a:xfrm>
          </p:grpSpPr>
          <p:pic>
            <p:nvPicPr>
              <p:cNvPr id="148501" name="Picture 21" descr="fig_gradient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6995" y="1052514"/>
                <a:ext cx="4362449" cy="2454275"/>
              </a:xfrm>
              <a:prstGeom prst="rect">
                <a:avLst/>
              </a:prstGeom>
              <a:noFill/>
              <a:extLst>
                <a:ext uri="{909E8E84-426E-40DD-AFC4-6F175D3DCCD1}">
                  <a14:hiddenFill xmlns:a14="http://schemas.microsoft.com/office/drawing/2010/main">
                    <a:solidFill>
                      <a:srgbClr val="FFFFFF"/>
                    </a:solidFill>
                  </a14:hiddenFill>
                </a:ext>
              </a:extLst>
            </p:spPr>
          </p:pic>
          <p:sp>
            <p:nvSpPr>
              <p:cNvPr id="148502" name="Text Box 22"/>
              <p:cNvSpPr txBox="1">
                <a:spLocks noChangeArrowheads="1"/>
              </p:cNvSpPr>
              <p:nvPr/>
            </p:nvSpPr>
            <p:spPr bwMode="auto">
              <a:xfrm>
                <a:off x="1404510" y="2060575"/>
                <a:ext cx="610936" cy="276999"/>
              </a:xfrm>
              <a:prstGeom prst="rect">
                <a:avLst/>
              </a:prstGeom>
              <a:noFill/>
              <a:ln>
                <a:noFill/>
              </a:ln>
              <a:effectLst/>
              <a:extLst>
                <a:ext uri="{909E8E84-426E-40DD-AFC4-6F175D3DCCD1}">
                  <a14:hiddenFill xmlns:a14="http://schemas.microsoft.com/office/drawing/2010/main">
                    <a:solidFill>
                      <a:srgbClr val="CCEC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spAutoFit/>
              </a:bodyPr>
              <a:lstStyle/>
              <a:p>
                <a:pPr algn="ctr"/>
                <a:r>
                  <a:rPr lang="it-IT" altLang="it-IT" sz="1200" b="1"/>
                  <a:t>EARTH</a:t>
                </a:r>
              </a:p>
            </p:txBody>
          </p:sp>
          <p:sp>
            <p:nvSpPr>
              <p:cNvPr id="148503" name="Text Box 23"/>
              <p:cNvSpPr txBox="1">
                <a:spLocks noChangeArrowheads="1"/>
              </p:cNvSpPr>
              <p:nvPr/>
            </p:nvSpPr>
            <p:spPr bwMode="auto">
              <a:xfrm>
                <a:off x="1591764" y="3141663"/>
                <a:ext cx="1540293" cy="307777"/>
              </a:xfrm>
              <a:prstGeom prst="rect">
                <a:avLst/>
              </a:prstGeom>
              <a:noFill/>
              <a:ln>
                <a:noFill/>
              </a:ln>
              <a:effectLst/>
              <a:extLst>
                <a:ext uri="{909E8E84-426E-40DD-AFC4-6F175D3DCCD1}">
                  <a14:hiddenFill xmlns:a14="http://schemas.microsoft.com/office/drawing/2010/main">
                    <a:solidFill>
                      <a:srgbClr val="CCEC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spAutoFit/>
              </a:bodyPr>
              <a:lstStyle/>
              <a:p>
                <a:pPr algn="ctr"/>
                <a:r>
                  <a:rPr lang="it-IT" altLang="it-IT" sz="1400"/>
                  <a:t>Separation: 1° - 3°</a:t>
                </a:r>
                <a:r>
                  <a:rPr lang="it-IT" altLang="it-IT" sz="1400">
                    <a:solidFill>
                      <a:schemeClr val="accent2"/>
                    </a:solidFill>
                  </a:rPr>
                  <a:t> </a:t>
                </a:r>
              </a:p>
            </p:txBody>
          </p:sp>
          <p:sp>
            <p:nvSpPr>
              <p:cNvPr id="148504" name="Text Box 24"/>
              <p:cNvSpPr txBox="1">
                <a:spLocks noChangeArrowheads="1"/>
              </p:cNvSpPr>
              <p:nvPr/>
            </p:nvSpPr>
            <p:spPr bwMode="auto">
              <a:xfrm>
                <a:off x="2154524" y="1412875"/>
                <a:ext cx="285656" cy="276999"/>
              </a:xfrm>
              <a:prstGeom prst="rect">
                <a:avLst/>
              </a:prstGeom>
              <a:noFill/>
              <a:ln>
                <a:noFill/>
              </a:ln>
              <a:effectLst/>
              <a:extLst>
                <a:ext uri="{909E8E84-426E-40DD-AFC4-6F175D3DCCD1}">
                  <a14:hiddenFill xmlns:a14="http://schemas.microsoft.com/office/drawing/2010/main">
                    <a:solidFill>
                      <a:srgbClr val="CCEC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spAutoFit/>
              </a:bodyPr>
              <a:lstStyle/>
              <a:p>
                <a:pPr algn="ctr"/>
                <a:r>
                  <a:rPr lang="it-IT" altLang="it-IT" sz="1200" b="1">
                    <a:solidFill>
                      <a:srgbClr val="FF0000"/>
                    </a:solidFill>
                  </a:rPr>
                  <a:t>N</a:t>
                </a:r>
              </a:p>
            </p:txBody>
          </p:sp>
          <p:sp>
            <p:nvSpPr>
              <p:cNvPr id="148505" name="Text Box 25"/>
              <p:cNvSpPr txBox="1">
                <a:spLocks noChangeArrowheads="1"/>
              </p:cNvSpPr>
              <p:nvPr/>
            </p:nvSpPr>
            <p:spPr bwMode="auto">
              <a:xfrm>
                <a:off x="2451526" y="1628775"/>
                <a:ext cx="256801" cy="276999"/>
              </a:xfrm>
              <a:prstGeom prst="rect">
                <a:avLst/>
              </a:prstGeom>
              <a:noFill/>
              <a:ln>
                <a:noFill/>
              </a:ln>
              <a:effectLst/>
              <a:extLst>
                <a:ext uri="{909E8E84-426E-40DD-AFC4-6F175D3DCCD1}">
                  <a14:hiddenFill xmlns:a14="http://schemas.microsoft.com/office/drawing/2010/main">
                    <a:solidFill>
                      <a:srgbClr val="CCEC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spAutoFit/>
              </a:bodyPr>
              <a:lstStyle/>
              <a:p>
                <a:pPr algn="ctr"/>
                <a:r>
                  <a:rPr lang="it-IT" altLang="it-IT" sz="1200" b="1">
                    <a:solidFill>
                      <a:schemeClr val="accent2"/>
                    </a:solidFill>
                  </a:rPr>
                  <a:t>S</a:t>
                </a:r>
              </a:p>
            </p:txBody>
          </p:sp>
        </p:grpSp>
      </p:grpSp>
      <p:sp>
        <p:nvSpPr>
          <p:cNvPr id="148506" name="Line 26"/>
          <p:cNvSpPr>
            <a:spLocks noChangeShapeType="1"/>
          </p:cNvSpPr>
          <p:nvPr/>
        </p:nvSpPr>
        <p:spPr bwMode="auto">
          <a:xfrm>
            <a:off x="6191250" y="5157788"/>
            <a:ext cx="3553883" cy="863600"/>
          </a:xfrm>
          <a:prstGeom prst="line">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type="triangl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it-IT"/>
          </a:p>
        </p:txBody>
      </p:sp>
      <p:sp>
        <p:nvSpPr>
          <p:cNvPr id="148507" name="Text Box 27"/>
          <p:cNvSpPr txBox="1">
            <a:spLocks noChangeArrowheads="1"/>
          </p:cNvSpPr>
          <p:nvPr/>
        </p:nvSpPr>
        <p:spPr bwMode="auto">
          <a:xfrm>
            <a:off x="1704485" y="5516564"/>
            <a:ext cx="3413050" cy="400110"/>
          </a:xfrm>
          <a:prstGeom prst="rect">
            <a:avLst/>
          </a:prstGeom>
          <a:noFill/>
          <a:ln>
            <a:noFill/>
          </a:ln>
          <a:effectLst/>
          <a:extLst>
            <a:ext uri="{909E8E84-426E-40DD-AFC4-6F175D3DCCD1}">
              <a14:hiddenFill xmlns:a14="http://schemas.microsoft.com/office/drawing/2010/main">
                <a:solidFill>
                  <a:srgbClr val="CCEC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spAutoFit/>
          </a:bodyPr>
          <a:lstStyle/>
          <a:p>
            <a:pPr algn="ctr"/>
            <a:r>
              <a:rPr lang="it-IT" altLang="it-IT" sz="2000" dirty="0">
                <a:solidFill>
                  <a:srgbClr val="FF0000"/>
                </a:solidFill>
                <a:latin typeface="Garamond" panose="02020404030301010803" pitchFamily="18" charset="0"/>
              </a:rPr>
              <a:t>CROSS-PHASE TECHNIQUE</a:t>
            </a:r>
          </a:p>
        </p:txBody>
      </p:sp>
      <p:pic>
        <p:nvPicPr>
          <p:cNvPr id="148508" name="Picture 28" descr="oscillatore_forzato_IHY"/>
          <p:cNvPicPr>
            <a:picLocks noChangeAspect="1" noChangeArrowheads="1"/>
          </p:cNvPicPr>
          <p:nvPr/>
        </p:nvPicPr>
        <p:blipFill rotWithShape="1">
          <a:blip r:embed="rId4">
            <a:extLst>
              <a:ext uri="{28A0092B-C50C-407E-A947-70E740481C1C}">
                <a14:useLocalDpi xmlns:a14="http://schemas.microsoft.com/office/drawing/2010/main" val="0"/>
              </a:ext>
            </a:extLst>
          </a:blip>
          <a:srcRect t="37278"/>
          <a:stretch/>
        </p:blipFill>
        <p:spPr bwMode="auto">
          <a:xfrm>
            <a:off x="7344888" y="3503881"/>
            <a:ext cx="4524499" cy="3141394"/>
          </a:xfrm>
          <a:prstGeom prst="rect">
            <a:avLst/>
          </a:prstGeom>
          <a:noFill/>
          <a:extLst>
            <a:ext uri="{909E8E84-426E-40DD-AFC4-6F175D3DCCD1}">
              <a14:hiddenFill xmlns:a14="http://schemas.microsoft.com/office/drawing/2010/main">
                <a:solidFill>
                  <a:srgbClr val="FFFFFF"/>
                </a:solidFill>
              </a14:hiddenFill>
            </a:ext>
          </a:extLst>
        </p:spPr>
      </p:pic>
      <p:sp>
        <p:nvSpPr>
          <p:cNvPr id="148509" name="Line 29"/>
          <p:cNvSpPr>
            <a:spLocks noChangeShapeType="1"/>
          </p:cNvSpPr>
          <p:nvPr/>
        </p:nvSpPr>
        <p:spPr bwMode="auto">
          <a:xfrm flipV="1">
            <a:off x="6383868" y="6165850"/>
            <a:ext cx="3157956" cy="287338"/>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it-IT"/>
          </a:p>
        </p:txBody>
      </p:sp>
    </p:spTree>
    <p:extLst>
      <p:ext uri="{BB962C8B-B14F-4D97-AF65-F5344CB8AC3E}">
        <p14:creationId xmlns:p14="http://schemas.microsoft.com/office/powerpoint/2010/main" val="47937416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216" name="Picture 48"/>
          <p:cNvPicPr>
            <a:picLocks noChangeAspect="1" noChangeArrowheads="1"/>
          </p:cNvPicPr>
          <p:nvPr/>
        </p:nvPicPr>
        <p:blipFill rotWithShape="1">
          <a:blip r:embed="rId3">
            <a:extLst>
              <a:ext uri="{28A0092B-C50C-407E-A947-70E740481C1C}">
                <a14:useLocalDpi xmlns:a14="http://schemas.microsoft.com/office/drawing/2010/main" val="0"/>
              </a:ext>
            </a:extLst>
          </a:blip>
          <a:srcRect l="4896" r="6623"/>
          <a:stretch/>
        </p:blipFill>
        <p:spPr bwMode="auto">
          <a:xfrm>
            <a:off x="6249116" y="933896"/>
            <a:ext cx="5641571" cy="4782054"/>
          </a:xfrm>
          <a:prstGeom prst="rect">
            <a:avLst/>
          </a:prstGeom>
          <a:noFill/>
          <a:extLst>
            <a:ext uri="{909E8E84-426E-40DD-AFC4-6F175D3DCCD1}">
              <a14:hiddenFill xmlns:a14="http://schemas.microsoft.com/office/drawing/2010/main">
                <a:solidFill>
                  <a:srgbClr val="FFFFFF"/>
                </a:solidFill>
              </a14:hiddenFill>
            </a:ext>
          </a:extLst>
        </p:spPr>
      </p:pic>
      <p:sp>
        <p:nvSpPr>
          <p:cNvPr id="2" name="Titolo 1"/>
          <p:cNvSpPr>
            <a:spLocks noGrp="1"/>
          </p:cNvSpPr>
          <p:nvPr>
            <p:ph type="title"/>
          </p:nvPr>
        </p:nvSpPr>
        <p:spPr>
          <a:xfrm>
            <a:off x="2834095" y="0"/>
            <a:ext cx="6210251" cy="1077266"/>
          </a:xfrm>
        </p:spPr>
        <p:txBody>
          <a:bodyPr>
            <a:normAutofit fontScale="90000"/>
          </a:bodyPr>
          <a:lstStyle/>
          <a:p>
            <a:r>
              <a:rPr lang="it-IT" b="1" dirty="0">
                <a:solidFill>
                  <a:srgbClr val="FF0000"/>
                </a:solidFill>
                <a:effectLst>
                  <a:outerShdw blurRad="38100" dist="38100" dir="2700000" algn="tl">
                    <a:srgbClr val="000000">
                      <a:alpha val="43137"/>
                    </a:srgbClr>
                  </a:outerShdw>
                </a:effectLst>
                <a:latin typeface="Garamond" panose="02020404030301010803" pitchFamily="18" charset="0"/>
              </a:rPr>
              <a:t>FLR – MILC model </a:t>
            </a:r>
            <a:r>
              <a:rPr lang="it-IT" b="1" dirty="0" err="1">
                <a:solidFill>
                  <a:srgbClr val="FF0000"/>
                </a:solidFill>
                <a:effectLst>
                  <a:outerShdw blurRad="38100" dist="38100" dir="2700000" algn="tl">
                    <a:srgbClr val="000000">
                      <a:alpha val="43137"/>
                    </a:srgbClr>
                  </a:outerShdw>
                </a:effectLst>
                <a:latin typeface="Garamond" panose="02020404030301010803" pitchFamily="18" charset="0"/>
              </a:rPr>
              <a:t>results</a:t>
            </a:r>
            <a:endParaRPr lang="it-IT" dirty="0">
              <a:effectLst>
                <a:outerShdw blurRad="38100" dist="38100" dir="2700000" algn="tl">
                  <a:srgbClr val="000000">
                    <a:alpha val="43137"/>
                  </a:srgbClr>
                </a:outerShdw>
              </a:effectLst>
              <a:latin typeface="Garamond" panose="02020404030301010803" pitchFamily="18" charset="0"/>
            </a:endParaRPr>
          </a:p>
        </p:txBody>
      </p:sp>
      <p:sp>
        <p:nvSpPr>
          <p:cNvPr id="3" name="Segnaposto contenuto 2"/>
          <p:cNvSpPr>
            <a:spLocks noGrp="1"/>
          </p:cNvSpPr>
          <p:nvPr>
            <p:ph idx="1"/>
          </p:nvPr>
        </p:nvSpPr>
        <p:spPr>
          <a:xfrm>
            <a:off x="97410" y="1245496"/>
            <a:ext cx="5825234" cy="2601240"/>
          </a:xfrm>
        </p:spPr>
        <p:txBody>
          <a:bodyPr>
            <a:normAutofit/>
          </a:bodyPr>
          <a:lstStyle/>
          <a:p>
            <a:r>
              <a:rPr lang="en-US" sz="1800" dirty="0">
                <a:latin typeface="Garamond" panose="02020404030301010803" pitchFamily="18" charset="0"/>
              </a:rPr>
              <a:t>The result of the modeled </a:t>
            </a:r>
            <a:r>
              <a:rPr lang="it-IT" sz="1800" b="1" dirty="0" err="1">
                <a:latin typeface="Garamond" panose="02020404030301010803" pitchFamily="18" charset="0"/>
              </a:rPr>
              <a:t>eigen-frequency</a:t>
            </a:r>
            <a:r>
              <a:rPr lang="it-IT" sz="1800" b="1" dirty="0">
                <a:latin typeface="Garamond" panose="02020404030301010803" pitchFamily="18" charset="0"/>
              </a:rPr>
              <a:t> </a:t>
            </a:r>
            <a:r>
              <a:rPr lang="en-US" sz="1800" dirty="0">
                <a:latin typeface="Garamond" panose="02020404030301010803" pitchFamily="18" charset="0"/>
              </a:rPr>
              <a:t>variation of a field line </a:t>
            </a:r>
            <a:r>
              <a:rPr lang="en-US" sz="1800" dirty="0" err="1">
                <a:latin typeface="Garamond" panose="02020404030301010803" pitchFamily="18" charset="0"/>
              </a:rPr>
              <a:t>footprinted</a:t>
            </a:r>
            <a:r>
              <a:rPr lang="en-US" sz="1800" dirty="0">
                <a:latin typeface="Garamond" panose="02020404030301010803" pitchFamily="18" charset="0"/>
              </a:rPr>
              <a:t> at </a:t>
            </a:r>
            <a:r>
              <a:rPr lang="el-GR" sz="1800" dirty="0">
                <a:latin typeface="Garamond" panose="02020404030301010803" pitchFamily="18" charset="0"/>
              </a:rPr>
              <a:t>λ</a:t>
            </a:r>
            <a:r>
              <a:rPr lang="en-US" sz="1800" dirty="0">
                <a:latin typeface="Garamond" panose="02020404030301010803" pitchFamily="18" charset="0"/>
              </a:rPr>
              <a:t>=20°, under the assumption of real Earth's magnetic field, associated to a pressure gradient driven by the Haitian earthquake is reported in right figure.</a:t>
            </a:r>
          </a:p>
          <a:p>
            <a:r>
              <a:rPr lang="en-US" sz="1800" dirty="0">
                <a:latin typeface="Garamond" panose="02020404030301010803" pitchFamily="18" charset="0"/>
              </a:rPr>
              <a:t>The resonance frequencies of a geomagnetic field line depend on the field line length, and on the magnetic field intensity and plasma mass density </a:t>
            </a:r>
            <a:r>
              <a:rPr lang="el-GR" sz="1800" b="1" i="1" dirty="0">
                <a:latin typeface="Garamond" panose="02020404030301010803" pitchFamily="18" charset="0"/>
              </a:rPr>
              <a:t>ρ</a:t>
            </a:r>
            <a:r>
              <a:rPr lang="it-IT" sz="1800" dirty="0">
                <a:latin typeface="Garamond" panose="02020404030301010803" pitchFamily="18" charset="0"/>
              </a:rPr>
              <a:t> </a:t>
            </a:r>
            <a:r>
              <a:rPr lang="en-US" sz="1800" dirty="0">
                <a:latin typeface="Garamond" panose="02020404030301010803" pitchFamily="18" charset="0"/>
              </a:rPr>
              <a:t>along the field line.</a:t>
            </a:r>
          </a:p>
          <a:p>
            <a:r>
              <a:rPr lang="en-US" sz="1800" dirty="0">
                <a:latin typeface="Garamond" panose="02020404030301010803" pitchFamily="18" charset="0"/>
              </a:rPr>
              <a:t>A change in the field line length and/or the </a:t>
            </a:r>
            <a:r>
              <a:rPr lang="en-US" sz="1800" dirty="0" err="1">
                <a:latin typeface="Garamond" panose="02020404030301010803" pitchFamily="18" charset="0"/>
              </a:rPr>
              <a:t>Va</a:t>
            </a:r>
            <a:r>
              <a:rPr lang="en-US" sz="1800" dirty="0">
                <a:latin typeface="Garamond" panose="02020404030301010803" pitchFamily="18" charset="0"/>
              </a:rPr>
              <a:t>, caused a variation of the FLR frequency </a:t>
            </a:r>
            <a:r>
              <a:rPr lang="el-GR" sz="1800" b="1" dirty="0">
                <a:latin typeface="Garamond" panose="02020404030301010803" pitchFamily="18" charset="0"/>
              </a:rPr>
              <a:t>ω</a:t>
            </a:r>
            <a:endParaRPr lang="it-IT" sz="1800" dirty="0">
              <a:latin typeface="Garamond" panose="02020404030301010803" pitchFamily="18" charset="0"/>
            </a:endParaRPr>
          </a:p>
        </p:txBody>
      </p:sp>
      <p:sp>
        <p:nvSpPr>
          <p:cNvPr id="15" name="CasellaDiTesto 14"/>
          <p:cNvSpPr txBox="1"/>
          <p:nvPr/>
        </p:nvSpPr>
        <p:spPr>
          <a:xfrm>
            <a:off x="229734" y="6094393"/>
            <a:ext cx="11538403" cy="707886"/>
          </a:xfrm>
          <a:prstGeom prst="rect">
            <a:avLst/>
          </a:prstGeom>
          <a:noFill/>
        </p:spPr>
        <p:txBody>
          <a:bodyPr wrap="square" rtlCol="0">
            <a:spAutoFit/>
          </a:bodyPr>
          <a:lstStyle/>
          <a:p>
            <a:pPr marL="36576" indent="0" algn="just">
              <a:buNone/>
              <a:defRPr/>
            </a:pPr>
            <a:r>
              <a:rPr lang="en-US" sz="2000" b="1" dirty="0">
                <a:solidFill>
                  <a:srgbClr val="FF0000"/>
                </a:solidFill>
                <a:effectLst>
                  <a:outerShdw blurRad="38100" dist="38100" dir="2700000" algn="tl">
                    <a:srgbClr val="000000">
                      <a:alpha val="43137"/>
                    </a:srgbClr>
                  </a:outerShdw>
                </a:effectLst>
                <a:latin typeface="Garamond" panose="02020404030301010803" pitchFamily="18" charset="0"/>
              </a:rPr>
              <a:t>A clear decrease of </a:t>
            </a:r>
            <a:r>
              <a:rPr lang="el-GR" sz="2000" b="1" dirty="0">
                <a:solidFill>
                  <a:srgbClr val="FF0000"/>
                </a:solidFill>
                <a:effectLst>
                  <a:outerShdw blurRad="38100" dist="38100" dir="2700000" algn="tl">
                    <a:srgbClr val="000000">
                      <a:alpha val="43137"/>
                    </a:srgbClr>
                  </a:outerShdw>
                </a:effectLst>
                <a:latin typeface="Garamond" panose="02020404030301010803" pitchFamily="18" charset="0"/>
              </a:rPr>
              <a:t>ω</a:t>
            </a:r>
            <a:r>
              <a:rPr lang="en-US" sz="2000" b="1" dirty="0">
                <a:solidFill>
                  <a:srgbClr val="FF0000"/>
                </a:solidFill>
                <a:effectLst>
                  <a:outerShdw blurRad="38100" dist="38100" dir="2700000" algn="tl">
                    <a:srgbClr val="000000">
                      <a:alpha val="43137"/>
                    </a:srgbClr>
                  </a:outerShdw>
                </a:effectLst>
                <a:latin typeface="Garamond" panose="02020404030301010803" pitchFamily="18" charset="0"/>
              </a:rPr>
              <a:t> is visible in coincidence to the pressure gradient (𝜵p) driven by the AGW injected by the earthquake. </a:t>
            </a:r>
            <a:endParaRPr lang="en-GB" sz="2000" b="1" i="1" dirty="0">
              <a:solidFill>
                <a:srgbClr val="FF0000"/>
              </a:solidFill>
              <a:effectLst>
                <a:outerShdw blurRad="38100" dist="38100" dir="2700000" algn="tl">
                  <a:srgbClr val="000000">
                    <a:alpha val="43137"/>
                  </a:srgbClr>
                </a:outerShdw>
              </a:effectLst>
              <a:latin typeface="Garamond" panose="02020404030301010803" pitchFamily="18" charset="0"/>
            </a:endParaRPr>
          </a:p>
        </p:txBody>
      </p:sp>
      <mc:AlternateContent xmlns:mc="http://schemas.openxmlformats.org/markup-compatibility/2006" xmlns:a14="http://schemas.microsoft.com/office/drawing/2010/main">
        <mc:Choice Requires="a14">
          <p:sp>
            <p:nvSpPr>
              <p:cNvPr id="4" name="CasellaDiTesto 3"/>
              <p:cNvSpPr txBox="1"/>
              <p:nvPr/>
            </p:nvSpPr>
            <p:spPr>
              <a:xfrm>
                <a:off x="9337665" y="1529548"/>
                <a:ext cx="1038682" cy="369332"/>
              </a:xfrm>
              <a:prstGeom prst="rect">
                <a:avLst/>
              </a:prstGeom>
              <a:noFill/>
            </p:spPr>
            <p:txBody>
              <a:bodyPr wrap="none" rtlCol="0">
                <a:spAutoFit/>
              </a:bodyPr>
              <a:lstStyle/>
              <a:p>
                <a:r>
                  <a:rPr lang="it-IT" dirty="0">
                    <a:ea typeface="Cambria Math"/>
                  </a:rPr>
                  <a:t>UT of </a:t>
                </a:r>
                <a14:m>
                  <m:oMath xmlns:m="http://schemas.openxmlformats.org/officeDocument/2006/math">
                    <m:r>
                      <a:rPr lang="it-IT" b="1" i="1" smtClean="0">
                        <a:latin typeface="Cambria Math"/>
                        <a:ea typeface="Cambria Math"/>
                      </a:rPr>
                      <m:t>𝜵</m:t>
                    </m:r>
                    <m:r>
                      <a:rPr lang="it-IT" b="0" i="1" smtClean="0">
                        <a:latin typeface="Cambria Math"/>
                        <a:ea typeface="Cambria Math"/>
                      </a:rPr>
                      <m:t>𝑝</m:t>
                    </m:r>
                  </m:oMath>
                </a14:m>
                <a:endParaRPr lang="it-IT" dirty="0"/>
              </a:p>
            </p:txBody>
          </p:sp>
        </mc:Choice>
        <mc:Fallback xmlns="">
          <p:sp>
            <p:nvSpPr>
              <p:cNvPr id="4" name="CasellaDiTesto 3"/>
              <p:cNvSpPr txBox="1">
                <a:spLocks noRot="1" noChangeAspect="1" noMove="1" noResize="1" noEditPoints="1" noAdjustHandles="1" noChangeArrowheads="1" noChangeShapeType="1" noTextEdit="1"/>
              </p:cNvSpPr>
              <p:nvPr/>
            </p:nvSpPr>
            <p:spPr>
              <a:xfrm>
                <a:off x="9337665" y="1529548"/>
                <a:ext cx="1038682" cy="369332"/>
              </a:xfrm>
              <a:prstGeom prst="rect">
                <a:avLst/>
              </a:prstGeom>
              <a:blipFill rotWithShape="0">
                <a:blip r:embed="rId5"/>
                <a:stretch>
                  <a:fillRect l="-5294" t="-10000" b="-26667"/>
                </a:stretch>
              </a:blipFill>
            </p:spPr>
            <p:txBody>
              <a:bodyPr/>
              <a:lstStyle/>
              <a:p>
                <a:r>
                  <a:rPr lang="en-GB">
                    <a:noFill/>
                  </a:rPr>
                  <a:t> </a:t>
                </a:r>
              </a:p>
            </p:txBody>
          </p:sp>
        </mc:Fallback>
      </mc:AlternateContent>
      <p:grpSp>
        <p:nvGrpSpPr>
          <p:cNvPr id="7" name="Gruppo 6"/>
          <p:cNvGrpSpPr/>
          <p:nvPr/>
        </p:nvGrpSpPr>
        <p:grpSpPr>
          <a:xfrm>
            <a:off x="97410" y="3966173"/>
            <a:ext cx="5251596" cy="2199844"/>
            <a:chOff x="42861" y="3202880"/>
            <a:chExt cx="5251596" cy="2199844"/>
          </a:xfrm>
        </p:grpSpPr>
        <p:grpSp>
          <p:nvGrpSpPr>
            <p:cNvPr id="8" name="Gruppo 7"/>
            <p:cNvGrpSpPr/>
            <p:nvPr/>
          </p:nvGrpSpPr>
          <p:grpSpPr>
            <a:xfrm>
              <a:off x="42861" y="3223086"/>
              <a:ext cx="3150941" cy="2179638"/>
              <a:chOff x="-478368" y="906463"/>
              <a:chExt cx="8577152" cy="4559300"/>
            </a:xfrm>
          </p:grpSpPr>
          <p:pic>
            <p:nvPicPr>
              <p:cNvPr id="9" name="Picture 2" descr="fig_resonanc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78368" y="906463"/>
                <a:ext cx="8104717" cy="4559300"/>
              </a:xfrm>
              <a:prstGeom prst="rect">
                <a:avLst/>
              </a:prstGeom>
              <a:noFill/>
              <a:extLst>
                <a:ext uri="{909E8E84-426E-40DD-AFC4-6F175D3DCCD1}">
                  <a14:hiddenFill xmlns:a14="http://schemas.microsoft.com/office/drawing/2010/main">
                    <a:solidFill>
                      <a:srgbClr val="FFFFFF"/>
                    </a:solidFill>
                  </a14:hiddenFill>
                </a:ext>
              </a:extLst>
            </p:spPr>
          </p:pic>
          <p:sp>
            <p:nvSpPr>
              <p:cNvPr id="10" name="Text Box 4"/>
              <p:cNvSpPr txBox="1">
                <a:spLocks noChangeArrowheads="1"/>
              </p:cNvSpPr>
              <p:nvPr/>
            </p:nvSpPr>
            <p:spPr bwMode="auto">
              <a:xfrm>
                <a:off x="2415515" y="1125536"/>
                <a:ext cx="1873249" cy="708177"/>
              </a:xfrm>
              <a:prstGeom prst="rect">
                <a:avLst/>
              </a:prstGeom>
              <a:noFill/>
              <a:ln>
                <a:noFill/>
              </a:ln>
              <a:effectLst/>
              <a:extLst>
                <a:ext uri="{909E8E84-426E-40DD-AFC4-6F175D3DCCD1}">
                  <a14:hiddenFill xmlns:a14="http://schemas.microsoft.com/office/drawing/2010/main">
                    <a:solidFill>
                      <a:srgbClr val="CCEC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p>
                <a:pPr algn="ctr"/>
                <a:r>
                  <a:rPr lang="it-IT" altLang="it-IT" sz="800" b="1" dirty="0">
                    <a:latin typeface="Times New Roman" pitchFamily="18" charset="0"/>
                  </a:rPr>
                  <a:t>IONOSPHERE</a:t>
                </a:r>
              </a:p>
            </p:txBody>
          </p:sp>
          <p:sp>
            <p:nvSpPr>
              <p:cNvPr id="11" name="Text Box 5"/>
              <p:cNvSpPr txBox="1">
                <a:spLocks noChangeArrowheads="1"/>
              </p:cNvSpPr>
              <p:nvPr/>
            </p:nvSpPr>
            <p:spPr bwMode="auto">
              <a:xfrm>
                <a:off x="4630741" y="1457324"/>
                <a:ext cx="2915706" cy="450659"/>
              </a:xfrm>
              <a:prstGeom prst="rect">
                <a:avLst/>
              </a:prstGeom>
              <a:noFill/>
              <a:ln>
                <a:noFill/>
              </a:ln>
              <a:effectLst/>
              <a:extLst>
                <a:ext uri="{909E8E84-426E-40DD-AFC4-6F175D3DCCD1}">
                  <a14:hiddenFill xmlns:a14="http://schemas.microsoft.com/office/drawing/2010/main">
                    <a:solidFill>
                      <a:srgbClr val="CCEC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spAutoFit/>
              </a:bodyPr>
              <a:lstStyle/>
              <a:p>
                <a:pPr algn="ctr"/>
                <a:r>
                  <a:rPr lang="it-IT" altLang="it-IT" sz="800" b="1" dirty="0">
                    <a:solidFill>
                      <a:srgbClr val="FF0000"/>
                    </a:solidFill>
                    <a:latin typeface="Times New Roman" pitchFamily="18" charset="0"/>
                  </a:rPr>
                  <a:t>STANDING WAVE</a:t>
                </a:r>
              </a:p>
            </p:txBody>
          </p:sp>
          <p:sp>
            <p:nvSpPr>
              <p:cNvPr id="12" name="Text Box 6"/>
              <p:cNvSpPr txBox="1">
                <a:spLocks noChangeArrowheads="1"/>
              </p:cNvSpPr>
              <p:nvPr/>
            </p:nvSpPr>
            <p:spPr bwMode="auto">
              <a:xfrm>
                <a:off x="5545249" y="1928813"/>
                <a:ext cx="2553535" cy="708177"/>
              </a:xfrm>
              <a:prstGeom prst="rect">
                <a:avLst/>
              </a:prstGeom>
              <a:noFill/>
              <a:ln>
                <a:noFill/>
              </a:ln>
              <a:effectLst/>
              <a:extLst>
                <a:ext uri="{909E8E84-426E-40DD-AFC4-6F175D3DCCD1}">
                  <a14:hiddenFill xmlns:a14="http://schemas.microsoft.com/office/drawing/2010/main">
                    <a:solidFill>
                      <a:srgbClr val="CCEC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spAutoFit/>
              </a:bodyPr>
              <a:lstStyle/>
              <a:p>
                <a:pPr algn="ctr"/>
                <a:r>
                  <a:rPr lang="it-IT" altLang="it-IT" sz="800" b="1" dirty="0">
                    <a:latin typeface="Times New Roman" pitchFamily="18" charset="0"/>
                  </a:rPr>
                  <a:t>COMPRESSIVE</a:t>
                </a:r>
              </a:p>
              <a:p>
                <a:pPr algn="ctr"/>
                <a:r>
                  <a:rPr lang="it-IT" altLang="it-IT" sz="800" b="1" dirty="0">
                    <a:latin typeface="Times New Roman" pitchFamily="18" charset="0"/>
                  </a:rPr>
                  <a:t>MHD WAVES</a:t>
                </a:r>
              </a:p>
            </p:txBody>
          </p:sp>
          <p:sp>
            <p:nvSpPr>
              <p:cNvPr id="13" name="Line 7"/>
              <p:cNvSpPr>
                <a:spLocks noChangeShapeType="1"/>
              </p:cNvSpPr>
              <p:nvPr/>
            </p:nvSpPr>
            <p:spPr bwMode="auto">
              <a:xfrm flipH="1">
                <a:off x="6434668" y="2420938"/>
                <a:ext cx="385233" cy="287337"/>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it-IT"/>
              </a:p>
            </p:txBody>
          </p:sp>
          <p:sp>
            <p:nvSpPr>
              <p:cNvPr id="14" name="Line 8"/>
              <p:cNvSpPr>
                <a:spLocks noChangeShapeType="1"/>
              </p:cNvSpPr>
              <p:nvPr/>
            </p:nvSpPr>
            <p:spPr bwMode="auto">
              <a:xfrm flipH="1">
                <a:off x="6529918" y="2493963"/>
                <a:ext cx="575733" cy="792162"/>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it-IT"/>
              </a:p>
            </p:txBody>
          </p:sp>
          <p:sp>
            <p:nvSpPr>
              <p:cNvPr id="16" name="Line 9"/>
              <p:cNvSpPr>
                <a:spLocks noChangeShapeType="1"/>
              </p:cNvSpPr>
              <p:nvPr/>
            </p:nvSpPr>
            <p:spPr bwMode="auto">
              <a:xfrm flipH="1">
                <a:off x="2559449" y="1412874"/>
                <a:ext cx="478367" cy="6477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it-IT"/>
              </a:p>
            </p:txBody>
          </p:sp>
          <p:sp>
            <p:nvSpPr>
              <p:cNvPr id="17" name="Text Box 10"/>
              <p:cNvSpPr txBox="1">
                <a:spLocks noChangeArrowheads="1"/>
              </p:cNvSpPr>
              <p:nvPr/>
            </p:nvSpPr>
            <p:spPr bwMode="auto">
              <a:xfrm>
                <a:off x="2678333" y="1909763"/>
                <a:ext cx="799397" cy="5150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it-IT" altLang="it-IT" sz="1000" dirty="0"/>
                  <a:t>P</a:t>
                </a:r>
                <a:r>
                  <a:rPr lang="it-IT" altLang="it-IT" sz="1000" baseline="-25000" dirty="0"/>
                  <a:t>1</a:t>
                </a:r>
              </a:p>
            </p:txBody>
          </p:sp>
          <p:sp>
            <p:nvSpPr>
              <p:cNvPr id="18" name="Oval 11"/>
              <p:cNvSpPr>
                <a:spLocks noChangeAspect="1" noChangeArrowheads="1"/>
              </p:cNvSpPr>
              <p:nvPr/>
            </p:nvSpPr>
            <p:spPr bwMode="auto">
              <a:xfrm>
                <a:off x="3039931" y="2241550"/>
                <a:ext cx="120651" cy="92075"/>
              </a:xfrm>
              <a:prstGeom prst="ellipse">
                <a:avLst/>
              </a:prstGeom>
              <a:solidFill>
                <a:srgbClr val="000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p>
            </p:txBody>
          </p:sp>
          <p:sp>
            <p:nvSpPr>
              <p:cNvPr id="19" name="Text Box 12"/>
              <p:cNvSpPr txBox="1">
                <a:spLocks noChangeArrowheads="1"/>
              </p:cNvSpPr>
              <p:nvPr/>
            </p:nvSpPr>
            <p:spPr bwMode="auto">
              <a:xfrm>
                <a:off x="2568266" y="3943350"/>
                <a:ext cx="799397" cy="5150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it-IT" altLang="it-IT" sz="1000" dirty="0"/>
                  <a:t>P</a:t>
                </a:r>
                <a:r>
                  <a:rPr lang="it-IT" altLang="it-IT" sz="1000" baseline="-25000" dirty="0"/>
                  <a:t>2</a:t>
                </a:r>
              </a:p>
            </p:txBody>
          </p:sp>
          <p:sp>
            <p:nvSpPr>
              <p:cNvPr id="20" name="Oval 13"/>
              <p:cNvSpPr>
                <a:spLocks noChangeAspect="1" noChangeArrowheads="1"/>
              </p:cNvSpPr>
              <p:nvPr/>
            </p:nvSpPr>
            <p:spPr bwMode="auto">
              <a:xfrm>
                <a:off x="2991249" y="3860800"/>
                <a:ext cx="120649" cy="92075"/>
              </a:xfrm>
              <a:prstGeom prst="ellipse">
                <a:avLst/>
              </a:prstGeom>
              <a:solidFill>
                <a:srgbClr val="000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p>
            </p:txBody>
          </p:sp>
          <p:sp>
            <p:nvSpPr>
              <p:cNvPr id="21" name="Line 14"/>
              <p:cNvSpPr>
                <a:spLocks noChangeShapeType="1"/>
              </p:cNvSpPr>
              <p:nvPr/>
            </p:nvSpPr>
            <p:spPr bwMode="auto">
              <a:xfrm flipH="1">
                <a:off x="5564718" y="1773237"/>
                <a:ext cx="385233" cy="503237"/>
              </a:xfrm>
              <a:prstGeom prst="line">
                <a:avLst/>
              </a:prstGeom>
              <a:noFill/>
              <a:ln w="9525">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it-IT"/>
              </a:p>
            </p:txBody>
          </p:sp>
          <p:sp>
            <p:nvSpPr>
              <p:cNvPr id="22" name="Text Box 15"/>
              <p:cNvSpPr txBox="1">
                <a:spLocks noChangeArrowheads="1"/>
              </p:cNvSpPr>
              <p:nvPr/>
            </p:nvSpPr>
            <p:spPr bwMode="auto">
              <a:xfrm>
                <a:off x="1309652" y="2771087"/>
                <a:ext cx="1741921" cy="515038"/>
              </a:xfrm>
              <a:prstGeom prst="rect">
                <a:avLst/>
              </a:prstGeom>
              <a:noFill/>
              <a:ln>
                <a:noFill/>
              </a:ln>
              <a:effectLst/>
              <a:extLst>
                <a:ext uri="{909E8E84-426E-40DD-AFC4-6F175D3DCCD1}">
                  <a14:hiddenFill xmlns:a14="http://schemas.microsoft.com/office/drawing/2010/main">
                    <a:solidFill>
                      <a:srgbClr val="CCEC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spAutoFit/>
              </a:bodyPr>
              <a:lstStyle/>
              <a:p>
                <a:pPr algn="ctr"/>
                <a:r>
                  <a:rPr lang="it-IT" altLang="it-IT" sz="1000" b="1" dirty="0">
                    <a:latin typeface="Times New Roman" pitchFamily="18" charset="0"/>
                  </a:rPr>
                  <a:t>EARTH</a:t>
                </a:r>
              </a:p>
            </p:txBody>
          </p:sp>
        </p:grpSp>
        <p:grpSp>
          <p:nvGrpSpPr>
            <p:cNvPr id="5" name="Gruppo 4"/>
            <p:cNvGrpSpPr/>
            <p:nvPr/>
          </p:nvGrpSpPr>
          <p:grpSpPr>
            <a:xfrm>
              <a:off x="3142822" y="3202880"/>
              <a:ext cx="2151635" cy="1923966"/>
              <a:chOff x="3142822" y="3202880"/>
              <a:chExt cx="2151635" cy="1923966"/>
            </a:xfrm>
          </p:grpSpPr>
          <p:sp>
            <p:nvSpPr>
              <p:cNvPr id="23" name="Text Box 16"/>
              <p:cNvSpPr txBox="1">
                <a:spLocks noChangeArrowheads="1"/>
              </p:cNvSpPr>
              <p:nvPr/>
            </p:nvSpPr>
            <p:spPr bwMode="auto">
              <a:xfrm>
                <a:off x="3256549" y="3660613"/>
                <a:ext cx="1529277" cy="246221"/>
              </a:xfrm>
              <a:prstGeom prst="rect">
                <a:avLst/>
              </a:prstGeom>
              <a:noFill/>
              <a:ln>
                <a:noFill/>
              </a:ln>
              <a:effectLst/>
              <a:extLst>
                <a:ext uri="{909E8E84-426E-40DD-AFC4-6F175D3DCCD1}">
                  <a14:hiddenFill xmlns:a14="http://schemas.microsoft.com/office/drawing/2010/main">
                    <a:solidFill>
                      <a:srgbClr val="CCEC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a:spAutoFit/>
              </a:bodyPr>
              <a:lstStyle/>
              <a:p>
                <a:pPr algn="ctr"/>
                <a:r>
                  <a:rPr lang="it-IT" altLang="it-IT" sz="1000" b="1" dirty="0">
                    <a:latin typeface="Times New Roman" pitchFamily="18" charset="0"/>
                  </a:rPr>
                  <a:t>V</a:t>
                </a:r>
                <a:r>
                  <a:rPr lang="it-IT" altLang="it-IT" sz="1000" b="1" baseline="-25000" dirty="0">
                    <a:latin typeface="Times New Roman" pitchFamily="18" charset="0"/>
                  </a:rPr>
                  <a:t>A</a:t>
                </a:r>
                <a:r>
                  <a:rPr lang="it-IT" altLang="it-IT" sz="1000" dirty="0">
                    <a:latin typeface="Times New Roman" pitchFamily="18" charset="0"/>
                  </a:rPr>
                  <a:t>:  </a:t>
                </a:r>
                <a:r>
                  <a:rPr lang="it-IT" altLang="it-IT" sz="1000" dirty="0" err="1"/>
                  <a:t>Alfvén</a:t>
                </a:r>
                <a:r>
                  <a:rPr lang="it-IT" altLang="it-IT" sz="1000" dirty="0"/>
                  <a:t> </a:t>
                </a:r>
                <a:r>
                  <a:rPr lang="it-IT" altLang="it-IT" sz="1000" dirty="0" err="1"/>
                  <a:t>velocity</a:t>
                </a:r>
                <a:endParaRPr lang="it-IT" altLang="it-IT" sz="1000" dirty="0"/>
              </a:p>
            </p:txBody>
          </p:sp>
          <p:sp>
            <p:nvSpPr>
              <p:cNvPr id="24" name="AutoShape 17"/>
              <p:cNvSpPr>
                <a:spLocks noChangeAspect="1" noChangeArrowheads="1"/>
              </p:cNvSpPr>
              <p:nvPr/>
            </p:nvSpPr>
            <p:spPr bwMode="auto">
              <a:xfrm>
                <a:off x="3954907" y="4050500"/>
                <a:ext cx="132559" cy="264866"/>
              </a:xfrm>
              <a:prstGeom prst="downArrow">
                <a:avLst>
                  <a:gd name="adj1" fmla="val 50000"/>
                  <a:gd name="adj2" fmla="val 66603"/>
                </a:avLst>
              </a:prstGeom>
              <a:solidFill>
                <a:srgbClr val="0000FF"/>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p>
            </p:txBody>
          </p:sp>
          <p:sp>
            <p:nvSpPr>
              <p:cNvPr id="25" name="Rectangle 18"/>
              <p:cNvSpPr>
                <a:spLocks noChangeArrowheads="1"/>
              </p:cNvSpPr>
              <p:nvPr/>
            </p:nvSpPr>
            <p:spPr bwMode="auto">
              <a:xfrm>
                <a:off x="3142822" y="4610017"/>
                <a:ext cx="2151635" cy="516829"/>
              </a:xfrm>
              <a:prstGeom prst="rect">
                <a:avLst/>
              </a:prstGeom>
              <a:noFill/>
              <a:ln w="22225">
                <a:solidFill>
                  <a:srgbClr val="0000FF"/>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graphicFrame>
            <p:nvGraphicFramePr>
              <p:cNvPr id="26" name="Object 22"/>
              <p:cNvGraphicFramePr>
                <a:graphicFrameLocks noChangeAspect="1"/>
              </p:cNvGraphicFramePr>
              <p:nvPr/>
            </p:nvGraphicFramePr>
            <p:xfrm>
              <a:off x="3346718" y="3202880"/>
              <a:ext cx="1435889" cy="467499"/>
            </p:xfrm>
            <a:graphic>
              <a:graphicData uri="http://schemas.openxmlformats.org/presentationml/2006/ole">
                <mc:AlternateContent xmlns:mc="http://schemas.openxmlformats.org/markup-compatibility/2006">
                  <mc:Choice xmlns:v="urn:schemas-microsoft-com:vml" Requires="v">
                    <p:oleObj spid="_x0000_s7174" name="Equation" r:id="rId7" imgW="1028520" imgH="444240" progId="Equation.3">
                      <p:embed/>
                    </p:oleObj>
                  </mc:Choice>
                  <mc:Fallback>
                    <p:oleObj name="Equation" r:id="rId7" imgW="1028520" imgH="444240" progId="Equation.3">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346718" y="3202880"/>
                            <a:ext cx="1435889" cy="467499"/>
                          </a:xfrm>
                          <a:prstGeom prst="rect">
                            <a:avLst/>
                          </a:prstGeom>
                          <a:noFill/>
                        </p:spPr>
                      </p:pic>
                    </p:oleObj>
                  </mc:Fallback>
                </mc:AlternateContent>
              </a:graphicData>
            </a:graphic>
          </p:graphicFrame>
          <p:sp>
            <p:nvSpPr>
              <p:cNvPr id="27" name="Rectangle 23"/>
              <p:cNvSpPr>
                <a:spLocks noChangeArrowheads="1"/>
              </p:cNvSpPr>
              <p:nvPr/>
            </p:nvSpPr>
            <p:spPr bwMode="auto">
              <a:xfrm>
                <a:off x="3142822" y="3223086"/>
                <a:ext cx="1756733" cy="723258"/>
              </a:xfrm>
              <a:prstGeom prst="rect">
                <a:avLst/>
              </a:prstGeom>
              <a:noFill/>
              <a:ln w="22225">
                <a:solidFill>
                  <a:srgbClr val="0000FF"/>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graphicFrame>
            <p:nvGraphicFramePr>
              <p:cNvPr id="28" name="Object 25"/>
              <p:cNvGraphicFramePr>
                <a:graphicFrameLocks noChangeAspect="1"/>
              </p:cNvGraphicFramePr>
              <p:nvPr/>
            </p:nvGraphicFramePr>
            <p:xfrm>
              <a:off x="3175873" y="4628610"/>
              <a:ext cx="2085532" cy="479642"/>
            </p:xfrm>
            <a:graphic>
              <a:graphicData uri="http://schemas.openxmlformats.org/presentationml/2006/ole">
                <mc:AlternateContent xmlns:mc="http://schemas.openxmlformats.org/markup-compatibility/2006">
                  <mc:Choice xmlns:v="urn:schemas-microsoft-com:vml" Requires="v">
                    <p:oleObj spid="_x0000_s7175" name="Equation" r:id="rId9" imgW="1498320" imgH="457200" progId="Equation.3">
                      <p:embed/>
                    </p:oleObj>
                  </mc:Choice>
                  <mc:Fallback>
                    <p:oleObj name="Equation" r:id="rId9" imgW="1498320" imgH="457200" progId="Equation.3">
                      <p:embed/>
                      <p:pic>
                        <p:nvPicPr>
                          <p:cNvPr id="0" name=""/>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3175873" y="4628610"/>
                            <a:ext cx="2085532" cy="479642"/>
                          </a:xfrm>
                          <a:prstGeom prst="rect">
                            <a:avLst/>
                          </a:prstGeom>
                          <a:noFill/>
                        </p:spPr>
                      </p:pic>
                    </p:oleObj>
                  </mc:Fallback>
                </mc:AlternateContent>
              </a:graphicData>
            </a:graphic>
          </p:graphicFrame>
        </p:grpSp>
      </p:grpSp>
    </p:spTree>
    <p:extLst>
      <p:ext uri="{BB962C8B-B14F-4D97-AF65-F5344CB8AC3E}">
        <p14:creationId xmlns:p14="http://schemas.microsoft.com/office/powerpoint/2010/main" val="39692395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25000"/>
            <a:lum/>
          </a:blip>
          <a:srcRect/>
          <a:stretch>
            <a:fillRect t="-2000" b="-2000"/>
          </a:stretch>
        </a:blipFill>
        <a:effectLst/>
      </p:bgPr>
    </p:bg>
    <p:spTree>
      <p:nvGrpSpPr>
        <p:cNvPr id="1" name=""/>
        <p:cNvGrpSpPr/>
        <p:nvPr/>
      </p:nvGrpSpPr>
      <p:grpSpPr>
        <a:xfrm>
          <a:off x="0" y="0"/>
          <a:ext cx="0" cy="0"/>
          <a:chOff x="0" y="0"/>
          <a:chExt cx="0" cy="0"/>
        </a:xfrm>
      </p:grpSpPr>
      <p:sp>
        <p:nvSpPr>
          <p:cNvPr id="2" name="Segnaposto contenuto 1"/>
          <p:cNvSpPr>
            <a:spLocks noGrp="1"/>
          </p:cNvSpPr>
          <p:nvPr>
            <p:ph idx="1"/>
          </p:nvPr>
        </p:nvSpPr>
        <p:spPr>
          <a:xfrm>
            <a:off x="305755" y="526818"/>
            <a:ext cx="11575658" cy="6331182"/>
          </a:xfrm>
        </p:spPr>
        <p:txBody>
          <a:bodyPr>
            <a:noAutofit/>
          </a:bodyPr>
          <a:lstStyle/>
          <a:p>
            <a:r>
              <a:rPr lang="en-US" dirty="0">
                <a:latin typeface="Garamond" panose="02020404030301010803" pitchFamily="18" charset="0"/>
              </a:rPr>
              <a:t>According to MILC model, the Haitian EQ characterized by  </a:t>
            </a:r>
            <a:r>
              <a:rPr lang="en-US" dirty="0">
                <a:solidFill>
                  <a:srgbClr val="FF0000"/>
                </a:solidFill>
                <a:latin typeface="Garamond" panose="02020404030301010803" pitchFamily="18" charset="0"/>
              </a:rPr>
              <a:t>M=7.5, PGA=0.78 g, Vs=1800 m/s and </a:t>
            </a:r>
            <a:r>
              <a:rPr lang="el-GR" dirty="0">
                <a:solidFill>
                  <a:srgbClr val="FF0000"/>
                </a:solidFill>
                <a:latin typeface="Garamond" panose="02020404030301010803" pitchFamily="18" charset="0"/>
              </a:rPr>
              <a:t>ω</a:t>
            </a:r>
            <a:r>
              <a:rPr lang="it-IT" dirty="0">
                <a:solidFill>
                  <a:srgbClr val="FF0000"/>
                </a:solidFill>
                <a:latin typeface="Garamond" panose="02020404030301010803" pitchFamily="18" charset="0"/>
              </a:rPr>
              <a:t>s=0.041 Hz</a:t>
            </a:r>
            <a:r>
              <a:rPr lang="it-IT" dirty="0">
                <a:latin typeface="Garamond" panose="02020404030301010803" pitchFamily="18" charset="0"/>
              </a:rPr>
              <a:t> </a:t>
            </a:r>
            <a:r>
              <a:rPr lang="it-IT" dirty="0" err="1">
                <a:latin typeface="Garamond" panose="02020404030301010803" pitchFamily="18" charset="0"/>
              </a:rPr>
              <a:t>will</a:t>
            </a:r>
            <a:r>
              <a:rPr lang="it-IT" dirty="0">
                <a:latin typeface="Garamond" panose="02020404030301010803" pitchFamily="18" charset="0"/>
              </a:rPr>
              <a:t> </a:t>
            </a:r>
            <a:r>
              <a:rPr lang="it-IT" dirty="0" err="1">
                <a:latin typeface="Garamond" panose="02020404030301010803" pitchFamily="18" charset="0"/>
              </a:rPr>
              <a:t>excite</a:t>
            </a:r>
            <a:r>
              <a:rPr lang="it-IT" dirty="0">
                <a:latin typeface="Garamond" panose="02020404030301010803" pitchFamily="18" charset="0"/>
              </a:rPr>
              <a:t> AGW </a:t>
            </a:r>
            <a:r>
              <a:rPr lang="en-US" dirty="0">
                <a:latin typeface="Garamond" panose="02020404030301010803" pitchFamily="18" charset="0"/>
              </a:rPr>
              <a:t>in the frequency range </a:t>
            </a:r>
            <a:r>
              <a:rPr lang="en-US" b="1" dirty="0">
                <a:effectLst>
                  <a:outerShdw blurRad="38100" dist="38100" dir="2700000" algn="tl">
                    <a:srgbClr val="000000">
                      <a:alpha val="43137"/>
                    </a:srgbClr>
                  </a:outerShdw>
                </a:effectLst>
                <a:latin typeface="Garamond" panose="02020404030301010803" pitchFamily="18" charset="0"/>
              </a:rPr>
              <a:t>0.002 Hz &lt;</a:t>
            </a:r>
            <a:r>
              <a:rPr lang="el-GR" b="1" dirty="0">
                <a:effectLst>
                  <a:outerShdw blurRad="38100" dist="38100" dir="2700000" algn="tl">
                    <a:srgbClr val="000000">
                      <a:alpha val="43137"/>
                    </a:srgbClr>
                  </a:outerShdw>
                </a:effectLst>
                <a:latin typeface="Garamond" panose="02020404030301010803" pitchFamily="18" charset="0"/>
              </a:rPr>
              <a:t> ω</a:t>
            </a:r>
            <a:r>
              <a:rPr lang="en-US" b="1" dirty="0">
                <a:effectLst>
                  <a:outerShdw blurRad="38100" dist="38100" dir="2700000" algn="tl">
                    <a:srgbClr val="000000">
                      <a:alpha val="43137"/>
                    </a:srgbClr>
                  </a:outerShdw>
                </a:effectLst>
                <a:latin typeface="Garamond" panose="02020404030301010803" pitchFamily="18" charset="0"/>
              </a:rPr>
              <a:t> &lt; 0.2 Hz and wave vectors 3 km &lt; k &lt; 9 km. </a:t>
            </a:r>
          </a:p>
          <a:p>
            <a:r>
              <a:rPr lang="en-US" b="1" dirty="0">
                <a:solidFill>
                  <a:srgbClr val="FF0000"/>
                </a:solidFill>
                <a:effectLst>
                  <a:outerShdw blurRad="38100" dist="38100" dir="2700000" algn="tl">
                    <a:srgbClr val="000000">
                      <a:alpha val="43137"/>
                    </a:srgbClr>
                  </a:outerShdw>
                </a:effectLst>
                <a:latin typeface="Garamond" panose="02020404030301010803" pitchFamily="18" charset="0"/>
              </a:rPr>
              <a:t>The previsions completely agree with the observed AGW during the EQ occurrence.</a:t>
            </a:r>
            <a:endParaRPr lang="en-US" sz="1200" b="1" dirty="0">
              <a:solidFill>
                <a:srgbClr val="FF0000"/>
              </a:solidFill>
              <a:effectLst>
                <a:outerShdw blurRad="38100" dist="38100" dir="2700000" algn="tl">
                  <a:srgbClr val="000000">
                    <a:alpha val="43137"/>
                  </a:srgbClr>
                </a:outerShdw>
              </a:effectLst>
              <a:latin typeface="Garamond" panose="02020404030301010803" pitchFamily="18" charset="0"/>
            </a:endParaRPr>
          </a:p>
          <a:p>
            <a:r>
              <a:rPr lang="en-US" dirty="0">
                <a:latin typeface="Garamond" panose="02020404030301010803" pitchFamily="18" charset="0"/>
              </a:rPr>
              <a:t>The frequency range expected by MILC model applied to this </a:t>
            </a:r>
            <a:r>
              <a:rPr lang="en-US" b="1" dirty="0">
                <a:effectLst>
                  <a:outerShdw blurRad="38100" dist="38100" dir="2700000" algn="tl">
                    <a:srgbClr val="000000">
                      <a:alpha val="43137"/>
                    </a:srgbClr>
                  </a:outerShdw>
                </a:effectLst>
                <a:latin typeface="Garamond" panose="02020404030301010803" pitchFamily="18" charset="0"/>
              </a:rPr>
              <a:t>EQ for the TID waves propagating from the Ionosphere is [0.002-0.006] Hz</a:t>
            </a:r>
          </a:p>
          <a:p>
            <a:r>
              <a:rPr lang="it-IT" b="1" dirty="0">
                <a:solidFill>
                  <a:srgbClr val="FF0000"/>
                </a:solidFill>
                <a:effectLst>
                  <a:outerShdw blurRad="38100" dist="38100" dir="2700000" algn="tl">
                    <a:srgbClr val="000000">
                      <a:alpha val="43137"/>
                    </a:srgbClr>
                  </a:outerShdw>
                </a:effectLst>
                <a:latin typeface="Garamond" panose="02020404030301010803" pitchFamily="18" charset="0"/>
              </a:rPr>
              <a:t>The vTEC </a:t>
            </a:r>
            <a:r>
              <a:rPr lang="it-IT" b="1" dirty="0" err="1">
                <a:solidFill>
                  <a:srgbClr val="FF0000"/>
                </a:solidFill>
                <a:effectLst>
                  <a:outerShdw blurRad="38100" dist="38100" dir="2700000" algn="tl">
                    <a:srgbClr val="000000">
                      <a:alpha val="43137"/>
                    </a:srgbClr>
                  </a:outerShdw>
                </a:effectLst>
                <a:latin typeface="Garamond" panose="02020404030301010803" pitchFamily="18" charset="0"/>
              </a:rPr>
              <a:t>observations</a:t>
            </a:r>
            <a:r>
              <a:rPr lang="it-IT" b="1" dirty="0">
                <a:solidFill>
                  <a:srgbClr val="FF0000"/>
                </a:solidFill>
                <a:effectLst>
                  <a:outerShdw blurRad="38100" dist="38100" dir="2700000" algn="tl">
                    <a:srgbClr val="000000">
                      <a:alpha val="43137"/>
                    </a:srgbClr>
                  </a:outerShdw>
                </a:effectLst>
                <a:latin typeface="Garamond" panose="02020404030301010803" pitchFamily="18" charset="0"/>
              </a:rPr>
              <a:t> show a </a:t>
            </a:r>
            <a:r>
              <a:rPr lang="it-IT" b="1" dirty="0" err="1">
                <a:solidFill>
                  <a:srgbClr val="FF0000"/>
                </a:solidFill>
                <a:effectLst>
                  <a:outerShdw blurRad="38100" dist="38100" dir="2700000" algn="tl">
                    <a:srgbClr val="000000">
                      <a:alpha val="43137"/>
                    </a:srgbClr>
                  </a:outerShdw>
                </a:effectLst>
                <a:latin typeface="Garamond" panose="02020404030301010803" pitchFamily="18" charset="0"/>
              </a:rPr>
              <a:t>frequency</a:t>
            </a:r>
            <a:r>
              <a:rPr lang="it-IT" b="1" dirty="0">
                <a:solidFill>
                  <a:srgbClr val="FF0000"/>
                </a:solidFill>
                <a:effectLst>
                  <a:outerShdw blurRad="38100" dist="38100" dir="2700000" algn="tl">
                    <a:srgbClr val="000000">
                      <a:alpha val="43137"/>
                    </a:srgbClr>
                  </a:outerShdw>
                </a:effectLst>
                <a:latin typeface="Garamond" panose="02020404030301010803" pitchFamily="18" charset="0"/>
              </a:rPr>
              <a:t> of 0.0024 Hz </a:t>
            </a:r>
            <a:r>
              <a:rPr lang="it-IT" b="1" dirty="0" err="1">
                <a:solidFill>
                  <a:srgbClr val="FF0000"/>
                </a:solidFill>
                <a:effectLst>
                  <a:outerShdw blurRad="38100" dist="38100" dir="2700000" algn="tl">
                    <a:srgbClr val="000000">
                      <a:alpha val="43137"/>
                    </a:srgbClr>
                  </a:outerShdw>
                </a:effectLst>
                <a:latin typeface="Garamond" panose="02020404030301010803" pitchFamily="18" charset="0"/>
              </a:rPr>
              <a:t>lasting</a:t>
            </a:r>
            <a:r>
              <a:rPr lang="it-IT" b="1" dirty="0">
                <a:solidFill>
                  <a:srgbClr val="FF0000"/>
                </a:solidFill>
                <a:effectLst>
                  <a:outerShdw blurRad="38100" dist="38100" dir="2700000" algn="tl">
                    <a:srgbClr val="000000">
                      <a:alpha val="43137"/>
                    </a:srgbClr>
                  </a:outerShdw>
                </a:effectLst>
                <a:latin typeface="Garamond" panose="02020404030301010803" pitchFamily="18" charset="0"/>
              </a:rPr>
              <a:t> for 30 minutes</a:t>
            </a:r>
            <a:endParaRPr lang="en-US" b="1" dirty="0">
              <a:solidFill>
                <a:srgbClr val="FF0000"/>
              </a:solidFill>
              <a:effectLst>
                <a:outerShdw blurRad="38100" dist="38100" dir="2700000" algn="tl">
                  <a:srgbClr val="000000">
                    <a:alpha val="43137"/>
                  </a:srgbClr>
                </a:outerShdw>
              </a:effectLst>
              <a:latin typeface="Garamond" panose="02020404030301010803" pitchFamily="18" charset="0"/>
            </a:endParaRPr>
          </a:p>
          <a:p>
            <a:r>
              <a:rPr lang="en-US" dirty="0">
                <a:latin typeface="Garamond" panose="02020404030301010803" pitchFamily="18" charset="0"/>
              </a:rPr>
              <a:t>MILC model expected to observe a </a:t>
            </a:r>
            <a:r>
              <a:rPr lang="en-US" b="1" dirty="0">
                <a:effectLst>
                  <a:outerShdw blurRad="38100" dist="38100" dir="2700000" algn="tl">
                    <a:srgbClr val="000000">
                      <a:alpha val="43137"/>
                    </a:srgbClr>
                  </a:outerShdw>
                </a:effectLst>
                <a:latin typeface="Garamond" panose="02020404030301010803" pitchFamily="18" charset="0"/>
              </a:rPr>
              <a:t>FLR frequency decrease</a:t>
            </a:r>
            <a:r>
              <a:rPr lang="en-US" dirty="0">
                <a:latin typeface="Garamond" panose="02020404030301010803" pitchFamily="18" charset="0"/>
              </a:rPr>
              <a:t>.</a:t>
            </a:r>
          </a:p>
          <a:p>
            <a:r>
              <a:rPr lang="en-US" b="1" dirty="0">
                <a:solidFill>
                  <a:srgbClr val="FF0000"/>
                </a:solidFill>
                <a:effectLst>
                  <a:outerShdw blurRad="38100" dist="38100" dir="2700000" algn="tl">
                    <a:srgbClr val="000000">
                      <a:alpha val="43137"/>
                    </a:srgbClr>
                  </a:outerShdw>
                </a:effectLst>
                <a:latin typeface="Garamond" panose="02020404030301010803" pitchFamily="18" charset="0"/>
              </a:rPr>
              <a:t>Previsions agrees with the observed FLR frequency </a:t>
            </a:r>
            <a:r>
              <a:rPr lang="en-US" b="1" dirty="0" err="1">
                <a:solidFill>
                  <a:srgbClr val="FF0000"/>
                </a:solidFill>
                <a:effectLst>
                  <a:outerShdw blurRad="38100" dist="38100" dir="2700000" algn="tl">
                    <a:srgbClr val="000000">
                      <a:alpha val="43137"/>
                    </a:srgbClr>
                  </a:outerShdw>
                </a:effectLst>
                <a:latin typeface="Garamond" panose="02020404030301010803" pitchFamily="18" charset="0"/>
              </a:rPr>
              <a:t>behaviour</a:t>
            </a:r>
            <a:r>
              <a:rPr lang="en-US" b="1" dirty="0">
                <a:solidFill>
                  <a:srgbClr val="FF0000"/>
                </a:solidFill>
                <a:effectLst>
                  <a:outerShdw blurRad="38100" dist="38100" dir="2700000" algn="tl">
                    <a:srgbClr val="000000">
                      <a:alpha val="43137"/>
                    </a:srgbClr>
                  </a:outerShdw>
                </a:effectLst>
                <a:latin typeface="Garamond" panose="02020404030301010803" pitchFamily="18" charset="0"/>
              </a:rPr>
              <a:t>;</a:t>
            </a:r>
          </a:p>
          <a:p>
            <a:r>
              <a:rPr lang="en-US" b="1" dirty="0">
                <a:solidFill>
                  <a:srgbClr val="FF0000"/>
                </a:solidFill>
                <a:effectLst>
                  <a:outerShdw blurRad="38100" dist="38100" dir="2700000" algn="tl">
                    <a:srgbClr val="000000">
                      <a:alpha val="43137"/>
                    </a:srgbClr>
                  </a:outerShdw>
                </a:effectLst>
                <a:latin typeface="Garamond" panose="02020404030301010803" pitchFamily="18" charset="0"/>
              </a:rPr>
              <a:t>SW data shows no structures coming from the Sun;</a:t>
            </a:r>
          </a:p>
          <a:p>
            <a:r>
              <a:rPr lang="en-US" b="1" dirty="0">
                <a:solidFill>
                  <a:srgbClr val="FF0000"/>
                </a:solidFill>
                <a:effectLst>
                  <a:outerShdw blurRad="38100" dist="38100" dir="2700000" algn="tl">
                    <a:srgbClr val="000000">
                      <a:alpha val="43137"/>
                    </a:srgbClr>
                  </a:outerShdw>
                </a:effectLst>
                <a:latin typeface="Garamond" panose="02020404030301010803" pitchFamily="18" charset="0"/>
              </a:rPr>
              <a:t>Atmospheric synoptic map shows the absence of any weather systems ( synoptic‐scale atmospheric systems and circulations, and so on) </a:t>
            </a:r>
          </a:p>
          <a:p>
            <a:endParaRPr lang="en-US" b="1" dirty="0">
              <a:solidFill>
                <a:srgbClr val="FF0000"/>
              </a:solidFill>
              <a:effectLst>
                <a:outerShdw blurRad="38100" dist="38100" dir="2700000" algn="tl">
                  <a:srgbClr val="000000">
                    <a:alpha val="43137"/>
                  </a:srgbClr>
                </a:outerShdw>
              </a:effectLst>
              <a:latin typeface="Garamond" panose="02020404030301010803" pitchFamily="18" charset="0"/>
            </a:endParaRPr>
          </a:p>
        </p:txBody>
      </p:sp>
      <p:sp>
        <p:nvSpPr>
          <p:cNvPr id="3" name="Titolo 2"/>
          <p:cNvSpPr>
            <a:spLocks noGrp="1"/>
          </p:cNvSpPr>
          <p:nvPr>
            <p:ph type="title"/>
          </p:nvPr>
        </p:nvSpPr>
        <p:spPr>
          <a:xfrm>
            <a:off x="4751744" y="-230299"/>
            <a:ext cx="2683680" cy="983112"/>
          </a:xfrm>
        </p:spPr>
        <p:txBody>
          <a:bodyPr>
            <a:normAutofit fontScale="90000"/>
          </a:bodyPr>
          <a:lstStyle/>
          <a:p>
            <a:r>
              <a:rPr lang="it-IT" b="1" dirty="0" err="1">
                <a:solidFill>
                  <a:srgbClr val="FF0000"/>
                </a:solidFill>
                <a:effectLst>
                  <a:outerShdw blurRad="38100" dist="38100" dir="2700000" algn="tl">
                    <a:srgbClr val="000000">
                      <a:alpha val="43137"/>
                    </a:srgbClr>
                  </a:outerShdw>
                </a:effectLst>
                <a:latin typeface="Garamond" panose="02020404030301010803" pitchFamily="18" charset="0"/>
              </a:rPr>
              <a:t>Discussion</a:t>
            </a:r>
            <a:endParaRPr lang="it-IT" b="1" dirty="0">
              <a:solidFill>
                <a:srgbClr val="FF0000"/>
              </a:solidFill>
              <a:effectLst>
                <a:outerShdw blurRad="38100" dist="38100" dir="2700000" algn="tl">
                  <a:srgbClr val="000000">
                    <a:alpha val="43137"/>
                  </a:srgbClr>
                </a:outerShdw>
              </a:effectLst>
              <a:latin typeface="Garamond" panose="02020404030301010803" pitchFamily="18" charset="0"/>
            </a:endParaRPr>
          </a:p>
        </p:txBody>
      </p:sp>
    </p:spTree>
    <p:extLst>
      <p:ext uri="{BB962C8B-B14F-4D97-AF65-F5344CB8AC3E}">
        <p14:creationId xmlns:p14="http://schemas.microsoft.com/office/powerpoint/2010/main" val="222618449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contenuto 1"/>
          <p:cNvSpPr>
            <a:spLocks noGrp="1"/>
          </p:cNvSpPr>
          <p:nvPr>
            <p:ph idx="1"/>
          </p:nvPr>
        </p:nvSpPr>
        <p:spPr>
          <a:xfrm>
            <a:off x="136415" y="758781"/>
            <a:ext cx="11784904" cy="2123315"/>
          </a:xfrm>
        </p:spPr>
        <p:txBody>
          <a:bodyPr>
            <a:noAutofit/>
          </a:bodyPr>
          <a:lstStyle/>
          <a:p>
            <a:r>
              <a:rPr lang="en-US" sz="2500" b="1" dirty="0">
                <a:solidFill>
                  <a:srgbClr val="FF0000"/>
                </a:solidFill>
                <a:latin typeface="Garamond" panose="02020404030301010803" pitchFamily="18" charset="0"/>
              </a:rPr>
              <a:t>The direct association of AGWs to an EQ phenomena is not trivial.</a:t>
            </a:r>
          </a:p>
          <a:p>
            <a:pPr marL="630238">
              <a:buFont typeface="Wingdings" panose="05000000000000000000" pitchFamily="2" charset="2"/>
              <a:buChar char="q"/>
            </a:pPr>
            <a:r>
              <a:rPr lang="en-US" sz="2500" b="1" dirty="0">
                <a:latin typeface="Garamond" panose="02020404030301010803" pitchFamily="18" charset="0"/>
              </a:rPr>
              <a:t> </a:t>
            </a:r>
            <a:r>
              <a:rPr lang="en-US" sz="2500" dirty="0">
                <a:latin typeface="Garamond" panose="02020404030301010803" pitchFamily="18" charset="0"/>
              </a:rPr>
              <a:t>AGW are generally induced by weather systems, by synoptic‐scale atmospheric systems and circulations and so on;</a:t>
            </a:r>
          </a:p>
          <a:p>
            <a:pPr marL="630238">
              <a:buFont typeface="Wingdings" panose="05000000000000000000" pitchFamily="2" charset="2"/>
              <a:buChar char="q"/>
            </a:pPr>
            <a:r>
              <a:rPr lang="en-US" sz="2500" dirty="0">
                <a:latin typeface="Garamond" panose="02020404030301010803" pitchFamily="18" charset="0"/>
              </a:rPr>
              <a:t>  At middle and low latitudes AGWs are meteorologically excited by convective activities around the cold fronts;</a:t>
            </a:r>
          </a:p>
        </p:txBody>
      </p:sp>
      <p:sp>
        <p:nvSpPr>
          <p:cNvPr id="3" name="Titolo 2"/>
          <p:cNvSpPr>
            <a:spLocks noGrp="1"/>
          </p:cNvSpPr>
          <p:nvPr>
            <p:ph type="title"/>
          </p:nvPr>
        </p:nvSpPr>
        <p:spPr>
          <a:xfrm>
            <a:off x="2686715" y="-102358"/>
            <a:ext cx="6962251" cy="983112"/>
          </a:xfrm>
        </p:spPr>
        <p:txBody>
          <a:bodyPr>
            <a:normAutofit fontScale="90000"/>
          </a:bodyPr>
          <a:lstStyle/>
          <a:p>
            <a:r>
              <a:rPr lang="it-IT" b="1" dirty="0" err="1">
                <a:solidFill>
                  <a:srgbClr val="FF0000"/>
                </a:solidFill>
                <a:effectLst>
                  <a:outerShdw blurRad="38100" dist="38100" dir="2700000" algn="tl">
                    <a:srgbClr val="000000">
                      <a:alpha val="43137"/>
                    </a:srgbClr>
                  </a:outerShdw>
                </a:effectLst>
                <a:latin typeface="Garamond" panose="02020404030301010803" pitchFamily="18" charset="0"/>
              </a:rPr>
              <a:t>Discussion</a:t>
            </a:r>
            <a:r>
              <a:rPr lang="it-IT" b="1" dirty="0">
                <a:solidFill>
                  <a:srgbClr val="FF0000"/>
                </a:solidFill>
                <a:effectLst>
                  <a:outerShdw blurRad="38100" dist="38100" dir="2700000" algn="tl">
                    <a:srgbClr val="000000">
                      <a:alpha val="43137"/>
                    </a:srgbClr>
                  </a:outerShdw>
                </a:effectLst>
                <a:latin typeface="Garamond" panose="02020404030301010803" pitchFamily="18" charset="0"/>
              </a:rPr>
              <a:t> – </a:t>
            </a:r>
            <a:r>
              <a:rPr lang="it-IT" b="1" dirty="0" err="1">
                <a:solidFill>
                  <a:srgbClr val="FF0000"/>
                </a:solidFill>
                <a:effectLst>
                  <a:outerShdw blurRad="38100" dist="38100" dir="2700000" algn="tl">
                    <a:srgbClr val="000000">
                      <a:alpha val="43137"/>
                    </a:srgbClr>
                  </a:outerShdw>
                </a:effectLst>
                <a:latin typeface="Garamond" panose="02020404030301010803" pitchFamily="18" charset="0"/>
              </a:rPr>
              <a:t>Weather</a:t>
            </a:r>
            <a:r>
              <a:rPr lang="it-IT" b="1" dirty="0">
                <a:solidFill>
                  <a:srgbClr val="FF0000"/>
                </a:solidFill>
                <a:effectLst>
                  <a:outerShdw blurRad="38100" dist="38100" dir="2700000" algn="tl">
                    <a:srgbClr val="000000">
                      <a:alpha val="43137"/>
                    </a:srgbClr>
                  </a:outerShdw>
                </a:effectLst>
                <a:latin typeface="Garamond" panose="02020404030301010803" pitchFamily="18" charset="0"/>
              </a:rPr>
              <a:t> Reports</a:t>
            </a:r>
          </a:p>
        </p:txBody>
      </p:sp>
      <p:sp>
        <p:nvSpPr>
          <p:cNvPr id="5" name="Rettangolo 4"/>
          <p:cNvSpPr/>
          <p:nvPr/>
        </p:nvSpPr>
        <p:spPr>
          <a:xfrm>
            <a:off x="90061" y="3759422"/>
            <a:ext cx="5817270" cy="1938992"/>
          </a:xfrm>
          <a:prstGeom prst="rect">
            <a:avLst/>
          </a:prstGeom>
        </p:spPr>
        <p:txBody>
          <a:bodyPr wrap="square">
            <a:spAutoFit/>
          </a:bodyPr>
          <a:lstStyle/>
          <a:p>
            <a:pPr marL="1344613" indent="-457200">
              <a:buFont typeface="Wingdings" panose="05000000000000000000" pitchFamily="2" charset="2"/>
              <a:buChar char="Ø"/>
            </a:pPr>
            <a:r>
              <a:rPr lang="en-US" sz="2000" dirty="0">
                <a:latin typeface="Garamond" panose="02020404030301010803" pitchFamily="18" charset="0"/>
              </a:rPr>
              <a:t>a tropical cyclone passing the Caribbean Island around the 12:00 UT (far from the EQ). </a:t>
            </a:r>
          </a:p>
          <a:p>
            <a:pPr marL="1344613" indent="-457200">
              <a:buFont typeface="Wingdings" panose="05000000000000000000" pitchFamily="2" charset="2"/>
              <a:buChar char="Ø"/>
            </a:pPr>
            <a:r>
              <a:rPr lang="en-US" sz="2000" dirty="0">
                <a:latin typeface="Garamond" panose="02020404030301010803" pitchFamily="18" charset="0"/>
              </a:rPr>
              <a:t>In addition, a weather system occurred, at the same UT, in the north-east side of the Haitian Island (far from the EQ). </a:t>
            </a:r>
          </a:p>
        </p:txBody>
      </p:sp>
      <p:sp>
        <p:nvSpPr>
          <p:cNvPr id="6" name="Rettangolo 5"/>
          <p:cNvSpPr/>
          <p:nvPr/>
        </p:nvSpPr>
        <p:spPr>
          <a:xfrm>
            <a:off x="-106655" y="2882096"/>
            <a:ext cx="12027973" cy="861774"/>
          </a:xfrm>
          <a:prstGeom prst="rect">
            <a:avLst/>
          </a:prstGeom>
        </p:spPr>
        <p:txBody>
          <a:bodyPr wrap="square">
            <a:spAutoFit/>
          </a:bodyPr>
          <a:lstStyle/>
          <a:p>
            <a:pPr marL="630238">
              <a:buFont typeface="Wingdings" panose="05000000000000000000" pitchFamily="2" charset="2"/>
              <a:buChar char="q"/>
            </a:pPr>
            <a:r>
              <a:rPr lang="en-US" sz="2500">
                <a:latin typeface="Garamond" panose="02020404030301010803" pitchFamily="18" charset="0"/>
              </a:rPr>
              <a:t> We examined the weather reports (https://www.accuweather.com/) for the August 14, 2021 and we found:</a:t>
            </a:r>
          </a:p>
        </p:txBody>
      </p:sp>
      <p:sp>
        <p:nvSpPr>
          <p:cNvPr id="7" name="Rettangolo 6"/>
          <p:cNvSpPr/>
          <p:nvPr/>
        </p:nvSpPr>
        <p:spPr>
          <a:xfrm>
            <a:off x="-260430" y="5870855"/>
            <a:ext cx="7355656" cy="861774"/>
          </a:xfrm>
          <a:prstGeom prst="rect">
            <a:avLst/>
          </a:prstGeom>
        </p:spPr>
        <p:txBody>
          <a:bodyPr wrap="square">
            <a:spAutoFit/>
          </a:bodyPr>
          <a:lstStyle/>
          <a:p>
            <a:pPr marL="347663" algn="ctr"/>
            <a:r>
              <a:rPr lang="en-US" sz="2500" b="1" dirty="0">
                <a:solidFill>
                  <a:schemeClr val="accent6"/>
                </a:solidFill>
                <a:effectLst>
                  <a:outerShdw blurRad="38100" dist="38100" dir="2700000" algn="tl">
                    <a:srgbClr val="000000">
                      <a:alpha val="43137"/>
                    </a:srgbClr>
                  </a:outerShdw>
                </a:effectLst>
                <a:latin typeface="Garamond" panose="02020404030301010803" pitchFamily="18" charset="0"/>
              </a:rPr>
              <a:t>So, we are confident that the AGW detected at 12:30 UT can be associated to the seismic activity</a:t>
            </a:r>
          </a:p>
        </p:txBody>
      </p:sp>
      <p:pic>
        <p:nvPicPr>
          <p:cNvPr id="8" name="Immagin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458577" y="3442854"/>
            <a:ext cx="4380777" cy="3285583"/>
          </a:xfrm>
          <a:prstGeom prst="rect">
            <a:avLst/>
          </a:prstGeom>
        </p:spPr>
      </p:pic>
      <p:sp>
        <p:nvSpPr>
          <p:cNvPr id="9" name="Ovale 8"/>
          <p:cNvSpPr/>
          <p:nvPr/>
        </p:nvSpPr>
        <p:spPr>
          <a:xfrm>
            <a:off x="10550324" y="6030409"/>
            <a:ext cx="775504" cy="750237"/>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64316535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25000"/>
            <a:lum/>
          </a:blip>
          <a:srcRect/>
          <a:stretch>
            <a:fillRect t="-2000" b="-2000"/>
          </a:stretch>
        </a:blipFill>
        <a:effectLst/>
      </p:bgPr>
    </p:bg>
    <p:spTree>
      <p:nvGrpSpPr>
        <p:cNvPr id="1" name=""/>
        <p:cNvGrpSpPr/>
        <p:nvPr/>
      </p:nvGrpSpPr>
      <p:grpSpPr>
        <a:xfrm>
          <a:off x="0" y="0"/>
          <a:ext cx="0" cy="0"/>
          <a:chOff x="0" y="0"/>
          <a:chExt cx="0" cy="0"/>
        </a:xfrm>
      </p:grpSpPr>
      <p:pic>
        <p:nvPicPr>
          <p:cNvPr id="2" name="Immagine 1"/>
          <p:cNvPicPr>
            <a:picLocks noChangeAspect="1"/>
          </p:cNvPicPr>
          <p:nvPr/>
        </p:nvPicPr>
        <p:blipFill rotWithShape="1">
          <a:blip r:embed="rId3"/>
          <a:srcRect l="18091" t="18424" r="20909" b="20161"/>
          <a:stretch/>
        </p:blipFill>
        <p:spPr>
          <a:xfrm>
            <a:off x="3241965" y="36225"/>
            <a:ext cx="8807115" cy="4987636"/>
          </a:xfrm>
          <a:prstGeom prst="rect">
            <a:avLst/>
          </a:prstGeom>
        </p:spPr>
      </p:pic>
      <p:sp>
        <p:nvSpPr>
          <p:cNvPr id="3" name="object 2"/>
          <p:cNvSpPr txBox="1">
            <a:spLocks/>
          </p:cNvSpPr>
          <p:nvPr/>
        </p:nvSpPr>
        <p:spPr>
          <a:xfrm>
            <a:off x="0" y="372656"/>
            <a:ext cx="3241964" cy="1243289"/>
          </a:xfrm>
          <a:prstGeom prst="rect">
            <a:avLst/>
          </a:prstGeom>
        </p:spPr>
        <p:txBody>
          <a:bodyPr vert="horz" wrap="square" lIns="0" tIns="12065" rIns="0" bIns="0" rtlCol="0">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12700" algn="ctr">
              <a:lnSpc>
                <a:spcPct val="100000"/>
              </a:lnSpc>
              <a:spcBef>
                <a:spcPts val="95"/>
              </a:spcBef>
            </a:pPr>
            <a:r>
              <a:rPr lang="en-GB" sz="4000" b="1" spc="-5" dirty="0">
                <a:solidFill>
                  <a:srgbClr val="FF0000"/>
                </a:solidFill>
                <a:effectLst>
                  <a:outerShdw blurRad="38100" dist="38100" dir="2700000" algn="tl">
                    <a:srgbClr val="000000">
                      <a:alpha val="43137"/>
                    </a:srgbClr>
                  </a:outerShdw>
                </a:effectLst>
                <a:latin typeface="Garamond" panose="02020404030301010803" pitchFamily="18" charset="0"/>
                <a:cs typeface="Arial"/>
              </a:rPr>
              <a:t>The Haiti Earthquake</a:t>
            </a:r>
            <a:endParaRPr lang="en-GB" sz="4000" dirty="0">
              <a:solidFill>
                <a:srgbClr val="FF0000"/>
              </a:solidFill>
              <a:effectLst>
                <a:outerShdw blurRad="38100" dist="38100" dir="2700000" algn="tl">
                  <a:srgbClr val="000000">
                    <a:alpha val="43137"/>
                  </a:srgbClr>
                </a:outerShdw>
              </a:effectLst>
              <a:latin typeface="Garamond" panose="02020404030301010803" pitchFamily="18" charset="0"/>
              <a:cs typeface="Arial"/>
            </a:endParaRPr>
          </a:p>
        </p:txBody>
      </p:sp>
      <p:pic>
        <p:nvPicPr>
          <p:cNvPr id="4" name="Picture 2" descr="D:\dati\CSES_analysis\Haiti_EQ_2021\AGW\Seismogram.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6842" y="2185293"/>
            <a:ext cx="6090246" cy="4568772"/>
          </a:xfrm>
          <a:prstGeom prst="rect">
            <a:avLst/>
          </a:prstGeom>
          <a:noFill/>
          <a:extLst>
            <a:ext uri="{909E8E84-426E-40DD-AFC4-6F175D3DCCD1}">
              <a14:hiddenFill xmlns:a14="http://schemas.microsoft.com/office/drawing/2010/main">
                <a:solidFill>
                  <a:srgbClr val="FFFFFF"/>
                </a:solidFill>
              </a14:hiddenFill>
            </a:ext>
          </a:extLst>
        </p:spPr>
      </p:pic>
      <p:sp>
        <p:nvSpPr>
          <p:cNvPr id="5" name="CasellaDiTesto 4"/>
          <p:cNvSpPr txBox="1"/>
          <p:nvPr/>
        </p:nvSpPr>
        <p:spPr>
          <a:xfrm>
            <a:off x="6676981" y="5238142"/>
            <a:ext cx="5372099" cy="1200329"/>
          </a:xfrm>
          <a:prstGeom prst="rect">
            <a:avLst/>
          </a:prstGeom>
          <a:noFill/>
        </p:spPr>
        <p:txBody>
          <a:bodyPr wrap="square" rtlCol="0">
            <a:spAutoFit/>
          </a:bodyPr>
          <a:lstStyle/>
          <a:p>
            <a:pPr marL="285750" indent="-285750">
              <a:buFont typeface="Arial" panose="020B0604020202020204" pitchFamily="34" charset="0"/>
              <a:buChar char="•"/>
            </a:pPr>
            <a:r>
              <a:rPr lang="en-US" dirty="0">
                <a:solidFill>
                  <a:srgbClr val="FF0000"/>
                </a:solidFill>
                <a:latin typeface="Garamond" panose="02020404030301010803" pitchFamily="18" charset="0"/>
              </a:rPr>
              <a:t>August 14</a:t>
            </a:r>
            <a:r>
              <a:rPr lang="en-US" baseline="30000" dirty="0">
                <a:solidFill>
                  <a:srgbClr val="FF0000"/>
                </a:solidFill>
                <a:latin typeface="Garamond" panose="02020404030301010803" pitchFamily="18" charset="0"/>
              </a:rPr>
              <a:t>th</a:t>
            </a:r>
            <a:r>
              <a:rPr lang="en-US" dirty="0">
                <a:solidFill>
                  <a:srgbClr val="FF0000"/>
                </a:solidFill>
                <a:latin typeface="Garamond" panose="02020404030301010803" pitchFamily="18" charset="0"/>
              </a:rPr>
              <a:t>, 2021</a:t>
            </a:r>
          </a:p>
          <a:p>
            <a:pPr marL="285750" indent="-285750">
              <a:buFont typeface="Arial" panose="020B0604020202020204" pitchFamily="34" charset="0"/>
              <a:buChar char="•"/>
            </a:pPr>
            <a:r>
              <a:rPr lang="en-US" dirty="0">
                <a:latin typeface="Garamond" panose="02020404030301010803" pitchFamily="18" charset="0"/>
              </a:rPr>
              <a:t>Mw= 7.5;</a:t>
            </a:r>
          </a:p>
          <a:p>
            <a:pPr marL="285750" indent="-285750">
              <a:buFont typeface="Arial" panose="020B0604020202020204" pitchFamily="34" charset="0"/>
              <a:buChar char="•"/>
            </a:pPr>
            <a:r>
              <a:rPr lang="en-US" dirty="0">
                <a:latin typeface="Garamond" panose="02020404030301010803" pitchFamily="18" charset="0"/>
              </a:rPr>
              <a:t>λ=18.32 °N   φ= -73.458 °E;</a:t>
            </a:r>
          </a:p>
          <a:p>
            <a:pPr marL="285750" indent="-285750">
              <a:buFont typeface="Arial" panose="020B0604020202020204" pitchFamily="34" charset="0"/>
              <a:buChar char="•"/>
            </a:pPr>
            <a:r>
              <a:rPr lang="en-US" dirty="0">
                <a:latin typeface="Garamond" panose="02020404030301010803" pitchFamily="18" charset="0"/>
              </a:rPr>
              <a:t>UT=12:29:10.</a:t>
            </a:r>
            <a:endParaRPr lang="it-IT" dirty="0"/>
          </a:p>
        </p:txBody>
      </p:sp>
    </p:spTree>
    <p:extLst>
      <p:ext uri="{BB962C8B-B14F-4D97-AF65-F5344CB8AC3E}">
        <p14:creationId xmlns:p14="http://schemas.microsoft.com/office/powerpoint/2010/main" val="397054874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contenuto 1"/>
          <p:cNvSpPr>
            <a:spLocks noGrp="1"/>
          </p:cNvSpPr>
          <p:nvPr>
            <p:ph idx="1"/>
          </p:nvPr>
        </p:nvSpPr>
        <p:spPr>
          <a:xfrm>
            <a:off x="81822" y="711013"/>
            <a:ext cx="7358663" cy="3976993"/>
          </a:xfrm>
        </p:spPr>
        <p:txBody>
          <a:bodyPr>
            <a:noAutofit/>
          </a:bodyPr>
          <a:lstStyle/>
          <a:p>
            <a:r>
              <a:rPr lang="en-US" sz="2500" b="1" dirty="0">
                <a:solidFill>
                  <a:srgbClr val="FF0000"/>
                </a:solidFill>
                <a:effectLst>
                  <a:outerShdw blurRad="38100" dist="38100" dir="2700000" algn="tl">
                    <a:srgbClr val="000000">
                      <a:alpha val="43137"/>
                    </a:srgbClr>
                  </a:outerShdw>
                </a:effectLst>
                <a:latin typeface="Garamond" panose="02020404030301010803" pitchFamily="18" charset="0"/>
              </a:rPr>
              <a:t>Discrimination between ionospheric plasma density variations induced by internal and external origin sources is crucial</a:t>
            </a:r>
            <a:endParaRPr lang="en-US" sz="2500" b="1" dirty="0">
              <a:effectLst>
                <a:outerShdw blurRad="38100" dist="38100" dir="2700000" algn="tl">
                  <a:srgbClr val="000000">
                    <a:alpha val="43137"/>
                  </a:srgbClr>
                </a:outerShdw>
              </a:effectLst>
              <a:latin typeface="Garamond" panose="02020404030301010803" pitchFamily="18" charset="0"/>
            </a:endParaRPr>
          </a:p>
          <a:p>
            <a:r>
              <a:rPr lang="en-US" sz="2500" dirty="0">
                <a:effectLst>
                  <a:outerShdw blurRad="38100" dist="38100" dir="2700000" algn="tl">
                    <a:srgbClr val="000000">
                      <a:alpha val="43137"/>
                    </a:srgbClr>
                  </a:outerShdw>
                </a:effectLst>
                <a:latin typeface="Garamond" panose="02020404030301010803" pitchFamily="18" charset="0"/>
              </a:rPr>
              <a:t>In general, both </a:t>
            </a:r>
            <a:r>
              <a:rPr lang="en-US" sz="2500" dirty="0" err="1">
                <a:effectLst>
                  <a:outerShdw blurRad="38100" dist="38100" dir="2700000" algn="tl">
                    <a:srgbClr val="000000">
                      <a:alpha val="43137"/>
                    </a:srgbClr>
                  </a:outerShdw>
                </a:effectLst>
                <a:latin typeface="Garamond" panose="02020404030301010803" pitchFamily="18" charset="0"/>
              </a:rPr>
              <a:t>vTEC</a:t>
            </a:r>
            <a:r>
              <a:rPr lang="en-US" sz="2500" dirty="0">
                <a:effectLst>
                  <a:outerShdw blurRad="38100" dist="38100" dir="2700000" algn="tl">
                    <a:srgbClr val="000000">
                      <a:alpha val="43137"/>
                    </a:srgbClr>
                  </a:outerShdw>
                </a:effectLst>
                <a:latin typeface="Garamond" panose="02020404030301010803" pitchFamily="18" charset="0"/>
              </a:rPr>
              <a:t> and plasma density irregularities are directly driven by the solar activity…</a:t>
            </a:r>
          </a:p>
          <a:p>
            <a:r>
              <a:rPr lang="en-US" sz="2500" dirty="0">
                <a:latin typeface="Garamond" panose="02020404030301010803" pitchFamily="18" charset="0"/>
              </a:rPr>
              <a:t>The solar wind (SW) parameters and the geomagnetic indices (i.e., </a:t>
            </a:r>
            <a:r>
              <a:rPr lang="en-US" sz="2500" dirty="0" err="1">
                <a:latin typeface="Garamond" panose="02020404030301010803" pitchFamily="18" charset="0"/>
              </a:rPr>
              <a:t>Sym</a:t>
            </a:r>
            <a:r>
              <a:rPr lang="en-US" sz="2500" dirty="0">
                <a:latin typeface="Garamond" panose="02020404030301010803" pitchFamily="18" charset="0"/>
              </a:rPr>
              <a:t>-H) confirms that the August 14, 2021 was a solar quiet day;</a:t>
            </a:r>
          </a:p>
          <a:p>
            <a:pPr marL="627063" indent="-360363">
              <a:buFont typeface="Wingdings" panose="05000000000000000000" pitchFamily="2" charset="2"/>
              <a:buChar char="Ø"/>
            </a:pPr>
            <a:r>
              <a:rPr lang="en-US" sz="2500" dirty="0">
                <a:latin typeface="Garamond" panose="02020404030301010803" pitchFamily="18" charset="0"/>
              </a:rPr>
              <a:t>Absence of any structure coming from the Sun;</a:t>
            </a:r>
          </a:p>
          <a:p>
            <a:pPr marL="627063" indent="-360363">
              <a:buFont typeface="Wingdings" panose="05000000000000000000" pitchFamily="2" charset="2"/>
              <a:buChar char="Ø"/>
            </a:pPr>
            <a:r>
              <a:rPr lang="en-US" sz="2500" dirty="0">
                <a:latin typeface="Garamond" panose="02020404030301010803" pitchFamily="18" charset="0"/>
              </a:rPr>
              <a:t>Low geomagnetic activity (</a:t>
            </a:r>
            <a:r>
              <a:rPr lang="en-US" sz="2500" dirty="0" err="1">
                <a:latin typeface="Garamond" panose="02020404030301010803" pitchFamily="18" charset="0"/>
              </a:rPr>
              <a:t>Sym</a:t>
            </a:r>
            <a:r>
              <a:rPr lang="en-US" sz="2500" dirty="0">
                <a:latin typeface="Garamond" panose="02020404030301010803" pitchFamily="18" charset="0"/>
              </a:rPr>
              <a:t>-H = [-10 nT ; 5 nT])</a:t>
            </a:r>
          </a:p>
        </p:txBody>
      </p:sp>
      <p:sp>
        <p:nvSpPr>
          <p:cNvPr id="3" name="Titolo 2"/>
          <p:cNvSpPr>
            <a:spLocks noGrp="1"/>
          </p:cNvSpPr>
          <p:nvPr>
            <p:ph type="title"/>
          </p:nvPr>
        </p:nvSpPr>
        <p:spPr>
          <a:xfrm>
            <a:off x="243910" y="-122830"/>
            <a:ext cx="6941638" cy="983112"/>
          </a:xfrm>
        </p:spPr>
        <p:txBody>
          <a:bodyPr>
            <a:normAutofit/>
          </a:bodyPr>
          <a:lstStyle/>
          <a:p>
            <a:r>
              <a:rPr lang="it-IT" b="1" dirty="0" err="1">
                <a:solidFill>
                  <a:srgbClr val="FF0000"/>
                </a:solidFill>
                <a:effectLst>
                  <a:outerShdw blurRad="38100" dist="38100" dir="2700000" algn="tl">
                    <a:srgbClr val="000000">
                      <a:alpha val="43137"/>
                    </a:srgbClr>
                  </a:outerShdw>
                </a:effectLst>
                <a:latin typeface="Garamond" panose="02020404030301010803" pitchFamily="18" charset="0"/>
              </a:rPr>
              <a:t>Discussion</a:t>
            </a:r>
            <a:r>
              <a:rPr lang="it-IT" b="1" dirty="0">
                <a:solidFill>
                  <a:srgbClr val="FF0000"/>
                </a:solidFill>
                <a:effectLst>
                  <a:outerShdw blurRad="38100" dist="38100" dir="2700000" algn="tl">
                    <a:srgbClr val="000000">
                      <a:alpha val="43137"/>
                    </a:srgbClr>
                  </a:outerShdw>
                </a:effectLst>
                <a:latin typeface="Garamond" panose="02020404030301010803" pitchFamily="18" charset="0"/>
              </a:rPr>
              <a:t> – Space </a:t>
            </a:r>
            <a:r>
              <a:rPr lang="it-IT" b="1" dirty="0" err="1">
                <a:solidFill>
                  <a:srgbClr val="FF0000"/>
                </a:solidFill>
                <a:effectLst>
                  <a:outerShdw blurRad="38100" dist="38100" dir="2700000" algn="tl">
                    <a:srgbClr val="000000">
                      <a:alpha val="43137"/>
                    </a:srgbClr>
                  </a:outerShdw>
                </a:effectLst>
                <a:latin typeface="Garamond" panose="02020404030301010803" pitchFamily="18" charset="0"/>
              </a:rPr>
              <a:t>Weather</a:t>
            </a:r>
            <a:endParaRPr lang="it-IT" b="1" dirty="0">
              <a:solidFill>
                <a:srgbClr val="FF0000"/>
              </a:solidFill>
              <a:effectLst>
                <a:outerShdw blurRad="38100" dist="38100" dir="2700000" algn="tl">
                  <a:srgbClr val="000000">
                    <a:alpha val="43137"/>
                  </a:srgbClr>
                </a:outerShdw>
              </a:effectLst>
              <a:latin typeface="Garamond" panose="02020404030301010803" pitchFamily="18" charset="0"/>
            </a:endParaRPr>
          </a:p>
        </p:txBody>
      </p:sp>
      <p:sp>
        <p:nvSpPr>
          <p:cNvPr id="4" name="Rettangolo 3"/>
          <p:cNvSpPr/>
          <p:nvPr/>
        </p:nvSpPr>
        <p:spPr>
          <a:xfrm>
            <a:off x="81821" y="4850296"/>
            <a:ext cx="7358663" cy="1938992"/>
          </a:xfrm>
          <a:prstGeom prst="rect">
            <a:avLst/>
          </a:prstGeom>
        </p:spPr>
        <p:txBody>
          <a:bodyPr wrap="square">
            <a:spAutoFit/>
          </a:bodyPr>
          <a:lstStyle/>
          <a:p>
            <a:pPr marL="347663"/>
            <a:r>
              <a:rPr lang="en-US" sz="2400" b="1" dirty="0" err="1">
                <a:solidFill>
                  <a:schemeClr val="accent6"/>
                </a:solidFill>
                <a:effectLst>
                  <a:outerShdw blurRad="38100" dist="38100" dir="2700000" algn="tl">
                    <a:srgbClr val="000000">
                      <a:alpha val="43137"/>
                    </a:srgbClr>
                  </a:outerShdw>
                </a:effectLst>
                <a:latin typeface="Garamond" panose="02020404030301010803" pitchFamily="18" charset="0"/>
              </a:rPr>
              <a:t>vTEC</a:t>
            </a:r>
            <a:r>
              <a:rPr lang="en-US" sz="2400" b="1" dirty="0">
                <a:solidFill>
                  <a:schemeClr val="accent6"/>
                </a:solidFill>
                <a:effectLst>
                  <a:outerShdw blurRad="38100" dist="38100" dir="2700000" algn="tl">
                    <a:srgbClr val="000000">
                      <a:alpha val="43137"/>
                    </a:srgbClr>
                  </a:outerShdw>
                </a:effectLst>
                <a:latin typeface="Garamond" panose="02020404030301010803" pitchFamily="18" charset="0"/>
              </a:rPr>
              <a:t> variations observed are not driven by the Sun and can be reasonably associated to the earthquake activity. </a:t>
            </a:r>
          </a:p>
          <a:p>
            <a:pPr marL="347663"/>
            <a:r>
              <a:rPr lang="en-US" sz="2400" b="1" dirty="0">
                <a:solidFill>
                  <a:schemeClr val="accent6"/>
                </a:solidFill>
                <a:effectLst>
                  <a:outerShdw blurRad="38100" dist="38100" dir="2700000" algn="tl">
                    <a:srgbClr val="000000">
                      <a:alpha val="43137"/>
                    </a:srgbClr>
                  </a:outerShdw>
                </a:effectLst>
                <a:latin typeface="Garamond" panose="02020404030301010803" pitchFamily="18" charset="0"/>
              </a:rPr>
              <a:t>FLR frequency variation is linked to the seismic activity.</a:t>
            </a:r>
          </a:p>
        </p:txBody>
      </p:sp>
      <p:pic>
        <p:nvPicPr>
          <p:cNvPr id="6" name="Immagine 5"/>
          <p:cNvPicPr>
            <a:picLocks noChangeAspect="1"/>
          </p:cNvPicPr>
          <p:nvPr/>
        </p:nvPicPr>
        <p:blipFill rotWithShape="1">
          <a:blip r:embed="rId2" cstate="print">
            <a:extLst>
              <a:ext uri="{28A0092B-C50C-407E-A947-70E740481C1C}">
                <a14:useLocalDpi xmlns:a14="http://schemas.microsoft.com/office/drawing/2010/main" val="0"/>
              </a:ext>
            </a:extLst>
          </a:blip>
          <a:srcRect l="3661" t="1435" r="16732" b="4136"/>
          <a:stretch/>
        </p:blipFill>
        <p:spPr>
          <a:xfrm>
            <a:off x="7789761" y="144685"/>
            <a:ext cx="4172673" cy="6603640"/>
          </a:xfrm>
          <a:prstGeom prst="rect">
            <a:avLst/>
          </a:prstGeom>
        </p:spPr>
      </p:pic>
    </p:spTree>
    <p:extLst>
      <p:ext uri="{BB962C8B-B14F-4D97-AF65-F5344CB8AC3E}">
        <p14:creationId xmlns:p14="http://schemas.microsoft.com/office/powerpoint/2010/main" val="52755997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25000"/>
            <a:lum/>
          </a:blip>
          <a:srcRect/>
          <a:stretch>
            <a:fillRect t="-2000" b="-2000"/>
          </a:stretch>
        </a:blipFill>
        <a:effectLst/>
      </p:bgPr>
    </p:bg>
    <p:spTree>
      <p:nvGrpSpPr>
        <p:cNvPr id="1" name=""/>
        <p:cNvGrpSpPr/>
        <p:nvPr/>
      </p:nvGrpSpPr>
      <p:grpSpPr>
        <a:xfrm>
          <a:off x="0" y="0"/>
          <a:ext cx="0" cy="0"/>
          <a:chOff x="0" y="0"/>
          <a:chExt cx="0" cy="0"/>
        </a:xfrm>
      </p:grpSpPr>
      <p:sp>
        <p:nvSpPr>
          <p:cNvPr id="5" name="CasellaDiTesto 4"/>
          <p:cNvSpPr txBox="1"/>
          <p:nvPr/>
        </p:nvSpPr>
        <p:spPr>
          <a:xfrm>
            <a:off x="52087" y="4763658"/>
            <a:ext cx="7509164" cy="2139047"/>
          </a:xfrm>
          <a:prstGeom prst="rect">
            <a:avLst/>
          </a:prstGeom>
          <a:noFill/>
        </p:spPr>
        <p:txBody>
          <a:bodyPr wrap="square" rtlCol="0">
            <a:spAutoFit/>
          </a:bodyPr>
          <a:lstStyle/>
          <a:p>
            <a:pPr marL="285750" indent="-285750">
              <a:buFont typeface="Arial" panose="020B0604020202020204" pitchFamily="34" charset="0"/>
              <a:buChar char="•"/>
            </a:pPr>
            <a:r>
              <a:rPr lang="en-US" sz="1900" dirty="0">
                <a:latin typeface="Garamond" panose="02020404030301010803" pitchFamily="18" charset="0"/>
              </a:rPr>
              <a:t>Six wave crests are found in the temperature deviation profile at the altitudes of </a:t>
            </a:r>
            <a:r>
              <a:rPr lang="en-US" sz="1900" dirty="0">
                <a:solidFill>
                  <a:srgbClr val="FF0000"/>
                </a:solidFill>
                <a:effectLst>
                  <a:outerShdw blurRad="38100" dist="38100" dir="2700000" algn="tl">
                    <a:srgbClr val="000000">
                      <a:alpha val="43137"/>
                    </a:srgbClr>
                  </a:outerShdw>
                </a:effectLst>
                <a:latin typeface="Garamond" panose="02020404030301010803" pitchFamily="18" charset="0"/>
              </a:rPr>
              <a:t>10.6, 13.6, 27.6, 31, 37 and 45.8 km</a:t>
            </a:r>
            <a:r>
              <a:rPr lang="en-US" sz="1900" dirty="0">
                <a:latin typeface="Garamond" panose="02020404030301010803" pitchFamily="18" charset="0"/>
              </a:rPr>
              <a:t>. </a:t>
            </a:r>
          </a:p>
          <a:p>
            <a:pPr marL="285750" indent="-285750">
              <a:buFont typeface="Arial" panose="020B0604020202020204" pitchFamily="34" charset="0"/>
              <a:buChar char="•"/>
            </a:pPr>
            <a:r>
              <a:rPr lang="en-US" sz="1900" dirty="0">
                <a:latin typeface="Garamond" panose="02020404030301010803" pitchFamily="18" charset="0"/>
              </a:rPr>
              <a:t>There exist two sinusoidal periods, whose corresponding vertical wavelengths are about </a:t>
            </a:r>
            <a:r>
              <a:rPr lang="en-US" sz="1900" dirty="0">
                <a:solidFill>
                  <a:srgbClr val="FF0000"/>
                </a:solidFill>
                <a:effectLst>
                  <a:outerShdw blurRad="38100" dist="38100" dir="2700000" algn="tl">
                    <a:srgbClr val="000000">
                      <a:alpha val="43137"/>
                    </a:srgbClr>
                  </a:outerShdw>
                </a:effectLst>
                <a:latin typeface="Garamond" panose="02020404030301010803" pitchFamily="18" charset="0"/>
              </a:rPr>
              <a:t>3 and 9 </a:t>
            </a:r>
            <a:r>
              <a:rPr lang="en-US" sz="1900" dirty="0">
                <a:latin typeface="Garamond" panose="02020404030301010803" pitchFamily="18" charset="0"/>
              </a:rPr>
              <a:t>km, respectively. </a:t>
            </a:r>
          </a:p>
          <a:p>
            <a:pPr marL="285750" indent="-285750">
              <a:buFont typeface="Arial" panose="020B0604020202020204" pitchFamily="34" charset="0"/>
              <a:buChar char="•"/>
            </a:pPr>
            <a:r>
              <a:rPr lang="en-US" sz="1900" dirty="0">
                <a:latin typeface="Garamond" panose="02020404030301010803" pitchFamily="18" charset="0"/>
              </a:rPr>
              <a:t>But, since the </a:t>
            </a:r>
            <a:r>
              <a:rPr lang="en-US" sz="1900" i="1" dirty="0">
                <a:latin typeface="Garamond" panose="02020404030301010803" pitchFamily="18" charset="0"/>
              </a:rPr>
              <a:t>E</a:t>
            </a:r>
            <a:r>
              <a:rPr lang="en-US" sz="1900" dirty="0">
                <a:latin typeface="Garamond" panose="02020404030301010803" pitchFamily="18" charset="0"/>
              </a:rPr>
              <a:t>P profile maximizes only for the first wavelength.</a:t>
            </a:r>
          </a:p>
          <a:p>
            <a:r>
              <a:rPr lang="en-US" sz="1900" b="1" dirty="0">
                <a:solidFill>
                  <a:srgbClr val="FF0000"/>
                </a:solidFill>
                <a:effectLst>
                  <a:outerShdw blurRad="38100" dist="38100" dir="2700000" algn="tl">
                    <a:srgbClr val="000000">
                      <a:alpha val="43137"/>
                    </a:srgbClr>
                  </a:outerShdw>
                </a:effectLst>
                <a:latin typeface="Garamond" panose="02020404030301010803" pitchFamily="18" charset="0"/>
              </a:rPr>
              <a:t>There is only an AGW of about 3 km wavelength propagating in the atmosphere .</a:t>
            </a:r>
          </a:p>
        </p:txBody>
      </p:sp>
      <p:pic>
        <p:nvPicPr>
          <p:cNvPr id="19" name="Picture 3" descr="D:\dati\CSES_analysis\Haiti_EQ_2021\AGW\map_AGW_HAITI_tot.png"/>
          <p:cNvPicPr>
            <a:picLocks noChangeAspect="1" noChangeArrowheads="1"/>
          </p:cNvPicPr>
          <p:nvPr/>
        </p:nvPicPr>
        <p:blipFill rotWithShape="1">
          <a:blip r:embed="rId3">
            <a:extLst>
              <a:ext uri="{28A0092B-C50C-407E-A947-70E740481C1C}">
                <a14:useLocalDpi xmlns:a14="http://schemas.microsoft.com/office/drawing/2010/main" val="0"/>
              </a:ext>
            </a:extLst>
          </a:blip>
          <a:srcRect l="7603" t="52522" r="9381" b="5307"/>
          <a:stretch/>
        </p:blipFill>
        <p:spPr bwMode="auto">
          <a:xfrm>
            <a:off x="7913032" y="4126375"/>
            <a:ext cx="4229362" cy="2731625"/>
          </a:xfrm>
          <a:prstGeom prst="rect">
            <a:avLst/>
          </a:prstGeom>
          <a:noFill/>
          <a:extLst>
            <a:ext uri="{909E8E84-426E-40DD-AFC4-6F175D3DCCD1}">
              <a14:hiddenFill xmlns:a14="http://schemas.microsoft.com/office/drawing/2010/main">
                <a:solidFill>
                  <a:srgbClr val="FFFFFF"/>
                </a:solidFill>
              </a14:hiddenFill>
            </a:ext>
          </a:extLst>
        </p:spPr>
      </p:pic>
      <p:grpSp>
        <p:nvGrpSpPr>
          <p:cNvPr id="20" name="Gruppo 19"/>
          <p:cNvGrpSpPr/>
          <p:nvPr/>
        </p:nvGrpSpPr>
        <p:grpSpPr>
          <a:xfrm>
            <a:off x="208583" y="130326"/>
            <a:ext cx="6082258" cy="4574445"/>
            <a:chOff x="133349" y="636277"/>
            <a:chExt cx="5534042" cy="4479157"/>
          </a:xfrm>
        </p:grpSpPr>
        <p:pic>
          <p:nvPicPr>
            <p:cNvPr id="21" name="Picture 2" descr="D:\dati\CSES_analysis\Haiti_EQ_2021\AGW\AGW_HAITI.png"/>
            <p:cNvPicPr>
              <a:picLocks noChangeAspect="1" noChangeArrowheads="1"/>
            </p:cNvPicPr>
            <p:nvPr/>
          </p:nvPicPr>
          <p:blipFill rotWithShape="1">
            <a:blip r:embed="rId4">
              <a:extLst>
                <a:ext uri="{28A0092B-C50C-407E-A947-70E740481C1C}">
                  <a14:useLocalDpi xmlns:a14="http://schemas.microsoft.com/office/drawing/2010/main" val="0"/>
                </a:ext>
              </a:extLst>
            </a:blip>
            <a:srcRect l="7903" r="8077" b="3791"/>
            <a:stretch/>
          </p:blipFill>
          <p:spPr bwMode="auto">
            <a:xfrm>
              <a:off x="133349" y="636277"/>
              <a:ext cx="5534042" cy="4479157"/>
            </a:xfrm>
            <a:prstGeom prst="rect">
              <a:avLst/>
            </a:prstGeom>
            <a:noFill/>
            <a:extLst>
              <a:ext uri="{909E8E84-426E-40DD-AFC4-6F175D3DCCD1}">
                <a14:hiddenFill xmlns:a14="http://schemas.microsoft.com/office/drawing/2010/main">
                  <a:solidFill>
                    <a:srgbClr val="FFFFFF"/>
                  </a:solidFill>
                </a14:hiddenFill>
              </a:ext>
            </a:extLst>
          </p:spPr>
        </p:pic>
        <p:cxnSp>
          <p:nvCxnSpPr>
            <p:cNvPr id="22" name="Connettore 1 21"/>
            <p:cNvCxnSpPr/>
            <p:nvPr/>
          </p:nvCxnSpPr>
          <p:spPr>
            <a:xfrm flipV="1">
              <a:off x="2611068" y="4089697"/>
              <a:ext cx="2838333" cy="5286"/>
            </a:xfrm>
            <a:prstGeom prst="line">
              <a:avLst/>
            </a:prstGeom>
            <a:ln w="15875">
              <a:solidFill>
                <a:srgbClr val="FF0000"/>
              </a:solidFill>
              <a:prstDash val="dash"/>
            </a:ln>
          </p:spPr>
          <p:style>
            <a:lnRef idx="2">
              <a:schemeClr val="accent2"/>
            </a:lnRef>
            <a:fillRef idx="0">
              <a:schemeClr val="accent2"/>
            </a:fillRef>
            <a:effectRef idx="1">
              <a:schemeClr val="accent2"/>
            </a:effectRef>
            <a:fontRef idx="minor">
              <a:schemeClr val="tx1"/>
            </a:fontRef>
          </p:style>
        </p:cxnSp>
        <p:cxnSp>
          <p:nvCxnSpPr>
            <p:cNvPr id="23" name="Connettore 1 22"/>
            <p:cNvCxnSpPr/>
            <p:nvPr/>
          </p:nvCxnSpPr>
          <p:spPr>
            <a:xfrm flipV="1">
              <a:off x="2611067" y="3896110"/>
              <a:ext cx="2838333" cy="5286"/>
            </a:xfrm>
            <a:prstGeom prst="line">
              <a:avLst/>
            </a:prstGeom>
            <a:ln w="15875">
              <a:solidFill>
                <a:srgbClr val="FF0000"/>
              </a:solidFill>
              <a:prstDash val="dash"/>
            </a:ln>
          </p:spPr>
          <p:style>
            <a:lnRef idx="2">
              <a:schemeClr val="accent2"/>
            </a:lnRef>
            <a:fillRef idx="0">
              <a:schemeClr val="accent2"/>
            </a:fillRef>
            <a:effectRef idx="1">
              <a:schemeClr val="accent2"/>
            </a:effectRef>
            <a:fontRef idx="minor">
              <a:schemeClr val="tx1"/>
            </a:fontRef>
          </p:style>
        </p:cxnSp>
        <p:cxnSp>
          <p:nvCxnSpPr>
            <p:cNvPr id="24" name="Connettore 1 23"/>
            <p:cNvCxnSpPr/>
            <p:nvPr/>
          </p:nvCxnSpPr>
          <p:spPr>
            <a:xfrm flipV="1">
              <a:off x="2611067" y="3620282"/>
              <a:ext cx="2838333" cy="5286"/>
            </a:xfrm>
            <a:prstGeom prst="line">
              <a:avLst/>
            </a:prstGeom>
            <a:ln w="15875">
              <a:solidFill>
                <a:srgbClr val="00B050"/>
              </a:solidFill>
              <a:prstDash val="dash"/>
            </a:ln>
          </p:spPr>
          <p:style>
            <a:lnRef idx="2">
              <a:schemeClr val="accent2"/>
            </a:lnRef>
            <a:fillRef idx="0">
              <a:schemeClr val="accent2"/>
            </a:fillRef>
            <a:effectRef idx="1">
              <a:schemeClr val="accent2"/>
            </a:effectRef>
            <a:fontRef idx="minor">
              <a:schemeClr val="tx1"/>
            </a:fontRef>
          </p:style>
        </p:cxnSp>
        <p:cxnSp>
          <p:nvCxnSpPr>
            <p:cNvPr id="25" name="Connettore 1 24"/>
            <p:cNvCxnSpPr/>
            <p:nvPr/>
          </p:nvCxnSpPr>
          <p:spPr>
            <a:xfrm flipV="1">
              <a:off x="2649351" y="2298884"/>
              <a:ext cx="2838333" cy="5286"/>
            </a:xfrm>
            <a:prstGeom prst="line">
              <a:avLst/>
            </a:prstGeom>
            <a:ln w="15875">
              <a:solidFill>
                <a:srgbClr val="00B050"/>
              </a:solidFill>
              <a:prstDash val="dash"/>
            </a:ln>
          </p:spPr>
          <p:style>
            <a:lnRef idx="2">
              <a:schemeClr val="accent2"/>
            </a:lnRef>
            <a:fillRef idx="0">
              <a:schemeClr val="accent2"/>
            </a:fillRef>
            <a:effectRef idx="1">
              <a:schemeClr val="accent2"/>
            </a:effectRef>
            <a:fontRef idx="minor">
              <a:schemeClr val="tx1"/>
            </a:fontRef>
          </p:style>
        </p:cxnSp>
        <p:cxnSp>
          <p:nvCxnSpPr>
            <p:cNvPr id="26" name="Connettore 1 25"/>
            <p:cNvCxnSpPr/>
            <p:nvPr/>
          </p:nvCxnSpPr>
          <p:spPr>
            <a:xfrm flipV="1">
              <a:off x="2611066" y="3256039"/>
              <a:ext cx="2838333" cy="5286"/>
            </a:xfrm>
            <a:prstGeom prst="line">
              <a:avLst/>
            </a:prstGeom>
            <a:ln w="15875">
              <a:solidFill>
                <a:srgbClr val="FF0000"/>
              </a:solidFill>
              <a:prstDash val="dash"/>
            </a:ln>
          </p:spPr>
          <p:style>
            <a:lnRef idx="2">
              <a:schemeClr val="accent2"/>
            </a:lnRef>
            <a:fillRef idx="0">
              <a:schemeClr val="accent2"/>
            </a:fillRef>
            <a:effectRef idx="1">
              <a:schemeClr val="accent2"/>
            </a:effectRef>
            <a:fontRef idx="minor">
              <a:schemeClr val="tx1"/>
            </a:fontRef>
          </p:style>
        </p:cxnSp>
        <p:cxnSp>
          <p:nvCxnSpPr>
            <p:cNvPr id="27" name="Connettore 1 26"/>
            <p:cNvCxnSpPr/>
            <p:nvPr/>
          </p:nvCxnSpPr>
          <p:spPr>
            <a:xfrm flipV="1">
              <a:off x="2611066" y="2820069"/>
              <a:ext cx="2838333" cy="5286"/>
            </a:xfrm>
            <a:prstGeom prst="line">
              <a:avLst/>
            </a:prstGeom>
            <a:ln w="15875">
              <a:solidFill>
                <a:srgbClr val="FF0000"/>
              </a:solidFill>
              <a:prstDash val="dash"/>
            </a:ln>
          </p:spPr>
          <p:style>
            <a:lnRef idx="2">
              <a:schemeClr val="accent2"/>
            </a:lnRef>
            <a:fillRef idx="0">
              <a:schemeClr val="accent2"/>
            </a:fillRef>
            <a:effectRef idx="1">
              <a:schemeClr val="accent2"/>
            </a:effectRef>
            <a:fontRef idx="minor">
              <a:schemeClr val="tx1"/>
            </a:fontRef>
          </p:style>
        </p:cxnSp>
        <p:cxnSp>
          <p:nvCxnSpPr>
            <p:cNvPr id="28" name="Connettore 1 27"/>
            <p:cNvCxnSpPr/>
            <p:nvPr/>
          </p:nvCxnSpPr>
          <p:spPr>
            <a:xfrm flipV="1">
              <a:off x="2611065" y="2475719"/>
              <a:ext cx="2838333" cy="5286"/>
            </a:xfrm>
            <a:prstGeom prst="line">
              <a:avLst/>
            </a:prstGeom>
            <a:ln w="15875">
              <a:solidFill>
                <a:srgbClr val="FF0000"/>
              </a:solidFill>
              <a:prstDash val="dash"/>
            </a:ln>
          </p:spPr>
          <p:style>
            <a:lnRef idx="2">
              <a:schemeClr val="accent2"/>
            </a:lnRef>
            <a:fillRef idx="0">
              <a:schemeClr val="accent2"/>
            </a:fillRef>
            <a:effectRef idx="1">
              <a:schemeClr val="accent2"/>
            </a:effectRef>
            <a:fontRef idx="minor">
              <a:schemeClr val="tx1"/>
            </a:fontRef>
          </p:style>
        </p:cxnSp>
        <p:cxnSp>
          <p:nvCxnSpPr>
            <p:cNvPr id="29" name="Connettore 1 28"/>
            <p:cNvCxnSpPr/>
            <p:nvPr/>
          </p:nvCxnSpPr>
          <p:spPr>
            <a:xfrm flipV="1">
              <a:off x="2611064" y="1880528"/>
              <a:ext cx="2838333" cy="5286"/>
            </a:xfrm>
            <a:prstGeom prst="line">
              <a:avLst/>
            </a:prstGeom>
            <a:ln w="15875">
              <a:solidFill>
                <a:srgbClr val="FF0000"/>
              </a:solidFill>
              <a:prstDash val="dash"/>
            </a:ln>
          </p:spPr>
          <p:style>
            <a:lnRef idx="2">
              <a:schemeClr val="accent2"/>
            </a:lnRef>
            <a:fillRef idx="0">
              <a:schemeClr val="accent2"/>
            </a:fillRef>
            <a:effectRef idx="1">
              <a:schemeClr val="accent2"/>
            </a:effectRef>
            <a:fontRef idx="minor">
              <a:schemeClr val="tx1"/>
            </a:fontRef>
          </p:style>
        </p:cxnSp>
      </p:grpSp>
      <p:pic>
        <p:nvPicPr>
          <p:cNvPr id="30" name="Picture 3" descr="D:\dati\CSES_analysis\Haiti_EQ_2021\AGW\map_AGW_HAITI_tot.png"/>
          <p:cNvPicPr>
            <a:picLocks noChangeAspect="1" noChangeArrowheads="1"/>
          </p:cNvPicPr>
          <p:nvPr/>
        </p:nvPicPr>
        <p:blipFill rotWithShape="1">
          <a:blip r:embed="rId3">
            <a:extLst>
              <a:ext uri="{28A0092B-C50C-407E-A947-70E740481C1C}">
                <a14:useLocalDpi xmlns:a14="http://schemas.microsoft.com/office/drawing/2010/main" val="0"/>
              </a:ext>
            </a:extLst>
          </a:blip>
          <a:srcRect l="7603" t="4201" r="9381" b="53549"/>
          <a:stretch/>
        </p:blipFill>
        <p:spPr bwMode="auto">
          <a:xfrm>
            <a:off x="7913032" y="1348451"/>
            <a:ext cx="4229362" cy="2736739"/>
          </a:xfrm>
          <a:prstGeom prst="rect">
            <a:avLst/>
          </a:prstGeom>
          <a:noFill/>
          <a:extLst>
            <a:ext uri="{909E8E84-426E-40DD-AFC4-6F175D3DCCD1}">
              <a14:hiddenFill xmlns:a14="http://schemas.microsoft.com/office/drawing/2010/main">
                <a:solidFill>
                  <a:srgbClr val="FFFFFF"/>
                </a:solidFill>
              </a14:hiddenFill>
            </a:ext>
          </a:extLst>
        </p:spPr>
      </p:pic>
      <p:sp>
        <p:nvSpPr>
          <p:cNvPr id="31" name="Titolo 1"/>
          <p:cNvSpPr>
            <a:spLocks noGrp="1"/>
          </p:cNvSpPr>
          <p:nvPr>
            <p:ph type="title"/>
          </p:nvPr>
        </p:nvSpPr>
        <p:spPr>
          <a:xfrm>
            <a:off x="6881150" y="75484"/>
            <a:ext cx="5272336" cy="1325563"/>
          </a:xfrm>
        </p:spPr>
        <p:txBody>
          <a:bodyPr/>
          <a:lstStyle/>
          <a:p>
            <a:pPr algn="ctr"/>
            <a:r>
              <a:rPr lang="it-IT" b="1" dirty="0">
                <a:solidFill>
                  <a:srgbClr val="FF0000"/>
                </a:solidFill>
                <a:effectLst>
                  <a:outerShdw blurRad="38100" dist="38100" dir="2700000" algn="tl">
                    <a:srgbClr val="000000">
                      <a:alpha val="43137"/>
                    </a:srgbClr>
                  </a:outerShdw>
                </a:effectLst>
                <a:latin typeface="Garamond" panose="02020404030301010803" pitchFamily="18" charset="0"/>
              </a:rPr>
              <a:t>AGW </a:t>
            </a:r>
            <a:r>
              <a:rPr lang="it-IT" b="1" dirty="0" err="1">
                <a:solidFill>
                  <a:srgbClr val="FF0000"/>
                </a:solidFill>
                <a:effectLst>
                  <a:outerShdw blurRad="38100" dist="38100" dir="2700000" algn="tl">
                    <a:srgbClr val="000000">
                      <a:alpha val="43137"/>
                    </a:srgbClr>
                  </a:outerShdw>
                </a:effectLst>
                <a:latin typeface="Garamond" panose="02020404030301010803" pitchFamily="18" charset="0"/>
              </a:rPr>
              <a:t>evaluation</a:t>
            </a:r>
            <a:r>
              <a:rPr lang="it-IT" b="1" dirty="0">
                <a:solidFill>
                  <a:srgbClr val="FF0000"/>
                </a:solidFill>
                <a:effectLst>
                  <a:outerShdw blurRad="38100" dist="38100" dir="2700000" algn="tl">
                    <a:srgbClr val="000000">
                      <a:alpha val="43137"/>
                    </a:srgbClr>
                  </a:outerShdw>
                </a:effectLst>
                <a:latin typeface="Garamond" panose="02020404030301010803" pitchFamily="18" charset="0"/>
              </a:rPr>
              <a:t> – </a:t>
            </a:r>
            <a:r>
              <a:rPr lang="it-IT" b="1" dirty="0" err="1">
                <a:solidFill>
                  <a:srgbClr val="FF0000"/>
                </a:solidFill>
                <a:effectLst>
                  <a:outerShdw blurRad="38100" dist="38100" dir="2700000" algn="tl">
                    <a:srgbClr val="000000">
                      <a:alpha val="43137"/>
                    </a:srgbClr>
                  </a:outerShdw>
                </a:effectLst>
                <a:latin typeface="Garamond" panose="02020404030301010803" pitchFamily="18" charset="0"/>
              </a:rPr>
              <a:t>observations</a:t>
            </a:r>
            <a:endParaRPr lang="it-IT" b="1" dirty="0">
              <a:solidFill>
                <a:srgbClr val="FF0000"/>
              </a:solidFill>
              <a:effectLst>
                <a:outerShdw blurRad="38100" dist="38100" dir="2700000" algn="tl">
                  <a:srgbClr val="000000">
                    <a:alpha val="43137"/>
                  </a:srgbClr>
                </a:outerShdw>
              </a:effectLst>
              <a:latin typeface="Garamond" panose="02020404030301010803" pitchFamily="18" charset="0"/>
            </a:endParaRPr>
          </a:p>
        </p:txBody>
      </p:sp>
    </p:spTree>
    <p:extLst>
      <p:ext uri="{BB962C8B-B14F-4D97-AF65-F5344CB8AC3E}">
        <p14:creationId xmlns:p14="http://schemas.microsoft.com/office/powerpoint/2010/main" val="260863741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25000"/>
            <a:lum/>
          </a:blip>
          <a:srcRect/>
          <a:stretch>
            <a:fillRect t="-2000" b="-2000"/>
          </a:stretch>
        </a:blipFill>
        <a:effectLst/>
      </p:bgPr>
    </p:bg>
    <p:spTree>
      <p:nvGrpSpPr>
        <p:cNvPr id="1" name=""/>
        <p:cNvGrpSpPr/>
        <p:nvPr/>
      </p:nvGrpSpPr>
      <p:grpSpPr>
        <a:xfrm>
          <a:off x="0" y="0"/>
          <a:ext cx="0" cy="0"/>
          <a:chOff x="0" y="0"/>
          <a:chExt cx="0" cy="0"/>
        </a:xfrm>
      </p:grpSpPr>
      <p:sp>
        <p:nvSpPr>
          <p:cNvPr id="2" name="Titolo 1"/>
          <p:cNvSpPr>
            <a:spLocks noGrp="1"/>
          </p:cNvSpPr>
          <p:nvPr>
            <p:ph type="title"/>
          </p:nvPr>
        </p:nvSpPr>
        <p:spPr>
          <a:xfrm>
            <a:off x="21849" y="-178609"/>
            <a:ext cx="4503008" cy="1325563"/>
          </a:xfrm>
        </p:spPr>
        <p:txBody>
          <a:bodyPr>
            <a:normAutofit/>
          </a:bodyPr>
          <a:lstStyle/>
          <a:p>
            <a:r>
              <a:rPr lang="it-IT" sz="4000" b="1" dirty="0">
                <a:solidFill>
                  <a:srgbClr val="FF0000"/>
                </a:solidFill>
                <a:effectLst>
                  <a:outerShdw blurRad="38100" dist="38100" dir="2700000" algn="tl">
                    <a:srgbClr val="000000">
                      <a:alpha val="43137"/>
                    </a:srgbClr>
                  </a:outerShdw>
                </a:effectLst>
                <a:latin typeface="Garamond" panose="02020404030301010803" pitchFamily="18" charset="0"/>
                <a:ea typeface="+mn-ea"/>
                <a:cs typeface="+mn-cs"/>
              </a:rPr>
              <a:t>The MILC model</a:t>
            </a:r>
          </a:p>
        </p:txBody>
      </p:sp>
      <mc:AlternateContent xmlns:mc="http://schemas.openxmlformats.org/markup-compatibility/2006" xmlns:a14="http://schemas.microsoft.com/office/drawing/2010/main">
        <mc:Choice Requires="a14">
          <p:sp>
            <p:nvSpPr>
              <p:cNvPr id="14" name="Segnaposto contenuto 13"/>
              <p:cNvSpPr>
                <a:spLocks noGrp="1"/>
              </p:cNvSpPr>
              <p:nvPr>
                <p:ph idx="1"/>
              </p:nvPr>
            </p:nvSpPr>
            <p:spPr>
              <a:xfrm>
                <a:off x="21849" y="2222911"/>
                <a:ext cx="4137274" cy="3910733"/>
              </a:xfrm>
            </p:spPr>
            <p:txBody>
              <a:bodyPr>
                <a:normAutofit fontScale="77500" lnSpcReduction="20000"/>
              </a:bodyPr>
              <a:lstStyle/>
              <a:p>
                <a:pPr>
                  <a:lnSpc>
                    <a:spcPct val="120000"/>
                  </a:lnSpc>
                </a:pPr>
                <a:r>
                  <a:rPr lang="en-GB" sz="2300" dirty="0">
                    <a:latin typeface="Garamond" panose="02020404030301010803" pitchFamily="18" charset="0"/>
                  </a:rPr>
                  <a:t>If the principal characteristics of an earthquake are known, the AGW propagation can be easily predicted.</a:t>
                </a:r>
              </a:p>
              <a:p>
                <a:pPr marL="0" indent="0">
                  <a:lnSpc>
                    <a:spcPct val="120000"/>
                  </a:lnSpc>
                  <a:buNone/>
                </a:pPr>
                <a:endParaRPr lang="en-GB" sz="100" dirty="0">
                  <a:latin typeface="Garamond" panose="02020404030301010803" pitchFamily="18" charset="0"/>
                </a:endParaRPr>
              </a:p>
              <a:p>
                <a:r>
                  <a:rPr lang="en-GB" sz="2300" dirty="0">
                    <a:latin typeface="Garamond" panose="02020404030301010803" pitchFamily="18" charset="0"/>
                  </a:rPr>
                  <a:t>What we need is:</a:t>
                </a:r>
              </a:p>
              <a:p>
                <a:pPr marL="514350" indent="-514350">
                  <a:buFont typeface="+mj-lt"/>
                  <a:buAutoNum type="arabicPeriod"/>
                </a:pPr>
                <a:r>
                  <a:rPr lang="en-GB" sz="2600" dirty="0">
                    <a:solidFill>
                      <a:schemeClr val="accent6">
                        <a:lumMod val="50000"/>
                      </a:schemeClr>
                    </a:solidFill>
                    <a:effectLst>
                      <a:outerShdw blurRad="38100" dist="38100" dir="2700000" algn="tl">
                        <a:srgbClr val="000000">
                          <a:alpha val="43137"/>
                        </a:srgbClr>
                      </a:outerShdw>
                    </a:effectLst>
                    <a:latin typeface="Garamond" panose="02020404030301010803" pitchFamily="18" charset="0"/>
                  </a:rPr>
                  <a:t>L: length of the fault;</a:t>
                </a:r>
              </a:p>
              <a:p>
                <a:pPr marL="514350" indent="-514350">
                  <a:buFont typeface="+mj-lt"/>
                  <a:buAutoNum type="arabicPeriod"/>
                </a:pPr>
                <a14:m>
                  <m:oMath xmlns:m="http://schemas.openxmlformats.org/officeDocument/2006/math">
                    <m:sSub>
                      <m:sSubPr>
                        <m:ctrlPr>
                          <a:rPr lang="en-GB" sz="2600" i="1" smtClean="0">
                            <a:solidFill>
                              <a:schemeClr val="accent6">
                                <a:lumMod val="50000"/>
                              </a:schemeClr>
                            </a:solidFill>
                            <a:effectLst>
                              <a:outerShdw blurRad="38100" dist="38100" dir="2700000" algn="tl">
                                <a:srgbClr val="000000">
                                  <a:alpha val="43137"/>
                                </a:srgbClr>
                              </a:outerShdw>
                            </a:effectLst>
                            <a:latin typeface="Cambria Math"/>
                            <a:ea typeface="Cambria Math"/>
                          </a:rPr>
                        </m:ctrlPr>
                      </m:sSubPr>
                      <m:e>
                        <m:r>
                          <a:rPr lang="en-GB" sz="2600" i="1" smtClean="0">
                            <a:solidFill>
                              <a:schemeClr val="accent6">
                                <a:lumMod val="50000"/>
                              </a:schemeClr>
                            </a:solidFill>
                            <a:effectLst>
                              <a:outerShdw blurRad="38100" dist="38100" dir="2700000" algn="tl">
                                <a:srgbClr val="000000">
                                  <a:alpha val="43137"/>
                                </a:srgbClr>
                              </a:outerShdw>
                            </a:effectLst>
                            <a:latin typeface="Cambria Math"/>
                            <a:ea typeface="Cambria Math"/>
                          </a:rPr>
                          <m:t>𝜔</m:t>
                        </m:r>
                      </m:e>
                      <m:sub>
                        <m:r>
                          <a:rPr lang="en-GB" sz="2600" b="0" i="1" smtClean="0">
                            <a:solidFill>
                              <a:schemeClr val="accent6">
                                <a:lumMod val="50000"/>
                              </a:schemeClr>
                            </a:solidFill>
                            <a:effectLst>
                              <a:outerShdw blurRad="38100" dist="38100" dir="2700000" algn="tl">
                                <a:srgbClr val="000000">
                                  <a:alpha val="43137"/>
                                </a:srgbClr>
                              </a:outerShdw>
                            </a:effectLst>
                            <a:latin typeface="Cambria Math"/>
                            <a:ea typeface="Cambria Math"/>
                          </a:rPr>
                          <m:t>𝑠</m:t>
                        </m:r>
                      </m:sub>
                    </m:sSub>
                  </m:oMath>
                </a14:m>
                <a:r>
                  <a:rPr lang="en-GB" sz="2600" dirty="0">
                    <a:solidFill>
                      <a:schemeClr val="accent6">
                        <a:lumMod val="50000"/>
                      </a:schemeClr>
                    </a:solidFill>
                    <a:effectLst>
                      <a:outerShdw blurRad="38100" dist="38100" dir="2700000" algn="tl">
                        <a:srgbClr val="000000">
                          <a:alpha val="43137"/>
                        </a:srgbClr>
                      </a:outerShdw>
                    </a:effectLst>
                    <a:latin typeface="Garamond" panose="02020404030301010803" pitchFamily="18" charset="0"/>
                  </a:rPr>
                  <a:t>: decay time of the seismic event;</a:t>
                </a:r>
              </a:p>
              <a:p>
                <a:pPr marL="514350" indent="-514350">
                  <a:buFont typeface="+mj-lt"/>
                  <a:buAutoNum type="arabicPeriod"/>
                </a:pPr>
                <a:r>
                  <a:rPr lang="en-GB" sz="2600" dirty="0">
                    <a:solidFill>
                      <a:schemeClr val="accent6">
                        <a:lumMod val="50000"/>
                      </a:schemeClr>
                    </a:solidFill>
                    <a:effectLst>
                      <a:outerShdw blurRad="38100" dist="38100" dir="2700000" algn="tl">
                        <a:srgbClr val="000000">
                          <a:alpha val="43137"/>
                        </a:srgbClr>
                      </a:outerShdw>
                    </a:effectLst>
                    <a:latin typeface="Garamond" panose="02020404030301010803" pitchFamily="18" charset="0"/>
                  </a:rPr>
                  <a:t>β</a:t>
                </a:r>
                <a:r>
                  <a:rPr lang="en-GB" sz="2600" baseline="-25000" dirty="0">
                    <a:solidFill>
                      <a:schemeClr val="accent6">
                        <a:lumMod val="50000"/>
                      </a:schemeClr>
                    </a:solidFill>
                    <a:effectLst>
                      <a:outerShdw blurRad="38100" dist="38100" dir="2700000" algn="tl">
                        <a:srgbClr val="000000">
                          <a:alpha val="43137"/>
                        </a:srgbClr>
                      </a:outerShdw>
                    </a:effectLst>
                    <a:latin typeface="Garamond" panose="02020404030301010803" pitchFamily="18" charset="0"/>
                  </a:rPr>
                  <a:t>0</a:t>
                </a:r>
                <a:r>
                  <a:rPr lang="en-GB" sz="2600" dirty="0">
                    <a:solidFill>
                      <a:schemeClr val="accent6">
                        <a:lumMod val="50000"/>
                      </a:schemeClr>
                    </a:solidFill>
                    <a:effectLst>
                      <a:outerShdw blurRad="38100" dist="38100" dir="2700000" algn="tl">
                        <a:srgbClr val="000000">
                          <a:alpha val="43137"/>
                        </a:srgbClr>
                      </a:outerShdw>
                    </a:effectLst>
                    <a:latin typeface="Garamond" panose="02020404030301010803" pitchFamily="18" charset="0"/>
                  </a:rPr>
                  <a:t>: the Peak Ground Acceleration;</a:t>
                </a:r>
              </a:p>
              <a:p>
                <a:pPr marL="514350" indent="-514350">
                  <a:buFont typeface="+mj-lt"/>
                  <a:buAutoNum type="arabicPeriod"/>
                </a:pPr>
                <a:r>
                  <a:rPr lang="en-GB" sz="2600" dirty="0">
                    <a:solidFill>
                      <a:schemeClr val="accent6">
                        <a:lumMod val="50000"/>
                      </a:schemeClr>
                    </a:solidFill>
                    <a:effectLst>
                      <a:outerShdw blurRad="38100" dist="38100" dir="2700000" algn="tl">
                        <a:srgbClr val="000000">
                          <a:alpha val="43137"/>
                        </a:srgbClr>
                      </a:outerShdw>
                    </a:effectLst>
                    <a:latin typeface="Garamond" panose="02020404030301010803" pitchFamily="18" charset="0"/>
                  </a:rPr>
                  <a:t>α: the time duration of the seismic event;</a:t>
                </a:r>
              </a:p>
              <a:p>
                <a:pPr marL="514350" indent="-514350">
                  <a:buFont typeface="+mj-lt"/>
                  <a:buAutoNum type="arabicPeriod"/>
                </a:pPr>
                <a:r>
                  <a:rPr lang="en-GB" sz="2600" dirty="0">
                    <a:solidFill>
                      <a:schemeClr val="accent6">
                        <a:lumMod val="50000"/>
                      </a:schemeClr>
                    </a:solidFill>
                    <a:effectLst>
                      <a:outerShdw blurRad="38100" dist="38100" dir="2700000" algn="tl">
                        <a:srgbClr val="000000">
                          <a:alpha val="43137"/>
                        </a:srgbClr>
                      </a:outerShdw>
                    </a:effectLst>
                    <a:latin typeface="Garamond" panose="02020404030301010803" pitchFamily="18" charset="0"/>
                  </a:rPr>
                  <a:t>v</a:t>
                </a:r>
                <a:r>
                  <a:rPr lang="en-GB" sz="2600" baseline="-25000" dirty="0">
                    <a:solidFill>
                      <a:schemeClr val="accent6">
                        <a:lumMod val="50000"/>
                      </a:schemeClr>
                    </a:solidFill>
                    <a:effectLst>
                      <a:outerShdw blurRad="38100" dist="38100" dir="2700000" algn="tl">
                        <a:srgbClr val="000000">
                          <a:alpha val="43137"/>
                        </a:srgbClr>
                      </a:outerShdw>
                    </a:effectLst>
                    <a:latin typeface="Garamond" panose="02020404030301010803" pitchFamily="18" charset="0"/>
                  </a:rPr>
                  <a:t>s</a:t>
                </a:r>
                <a:r>
                  <a:rPr lang="en-GB" sz="2600" dirty="0">
                    <a:solidFill>
                      <a:schemeClr val="accent6">
                        <a:lumMod val="50000"/>
                      </a:schemeClr>
                    </a:solidFill>
                    <a:effectLst>
                      <a:outerShdw blurRad="38100" dist="38100" dir="2700000" algn="tl">
                        <a:srgbClr val="000000">
                          <a:alpha val="43137"/>
                        </a:srgbClr>
                      </a:outerShdw>
                    </a:effectLst>
                    <a:latin typeface="Garamond" panose="02020404030301010803" pitchFamily="18" charset="0"/>
                  </a:rPr>
                  <a:t>: ground speed of the earthquake;</a:t>
                </a:r>
              </a:p>
              <a:p>
                <a:endParaRPr lang="en-GB" dirty="0">
                  <a:effectLst>
                    <a:outerShdw blurRad="38100" dist="38100" dir="2700000" algn="tl">
                      <a:srgbClr val="000000">
                        <a:alpha val="43137"/>
                      </a:srgbClr>
                    </a:outerShdw>
                  </a:effectLst>
                </a:endParaRPr>
              </a:p>
            </p:txBody>
          </p:sp>
        </mc:Choice>
        <mc:Fallback xmlns="">
          <p:sp>
            <p:nvSpPr>
              <p:cNvPr id="14" name="Segnaposto contenuto 13"/>
              <p:cNvSpPr>
                <a:spLocks noGrp="1" noRot="1" noChangeAspect="1" noMove="1" noResize="1" noEditPoints="1" noAdjustHandles="1" noChangeArrowheads="1" noChangeShapeType="1" noTextEdit="1"/>
              </p:cNvSpPr>
              <p:nvPr>
                <p:ph idx="1"/>
              </p:nvPr>
            </p:nvSpPr>
            <p:spPr>
              <a:xfrm>
                <a:off x="21849" y="2222911"/>
                <a:ext cx="4137274" cy="3910733"/>
              </a:xfrm>
              <a:blipFill>
                <a:blip r:embed="rId4"/>
                <a:stretch>
                  <a:fillRect l="-1622" t="-936" r="-2950"/>
                </a:stretch>
              </a:blipFill>
            </p:spPr>
            <p:txBody>
              <a:bodyPr/>
              <a:lstStyle/>
              <a:p>
                <a:r>
                  <a:rPr lang="it-IT">
                    <a:noFill/>
                  </a:rPr>
                  <a:t> </a:t>
                </a:r>
              </a:p>
            </p:txBody>
          </p:sp>
        </mc:Fallback>
      </mc:AlternateContent>
      <p:sp>
        <p:nvSpPr>
          <p:cNvPr id="17" name="Rettangolo 16"/>
          <p:cNvSpPr/>
          <p:nvPr/>
        </p:nvSpPr>
        <p:spPr>
          <a:xfrm>
            <a:off x="6742190" y="5598908"/>
            <a:ext cx="5427961" cy="1323439"/>
          </a:xfrm>
          <a:prstGeom prst="rect">
            <a:avLst/>
          </a:prstGeom>
        </p:spPr>
        <p:txBody>
          <a:bodyPr wrap="square">
            <a:spAutoFit/>
          </a:bodyPr>
          <a:lstStyle/>
          <a:p>
            <a:pPr algn="ctr"/>
            <a:r>
              <a:rPr lang="en-US" sz="2000" b="1" dirty="0">
                <a:solidFill>
                  <a:srgbClr val="FF0000"/>
                </a:solidFill>
                <a:effectLst>
                  <a:outerShdw blurRad="38100" dist="38100" dir="2700000" algn="tl">
                    <a:srgbClr val="000000">
                      <a:alpha val="43137"/>
                    </a:srgbClr>
                  </a:outerShdw>
                </a:effectLst>
                <a:latin typeface="Garamond" panose="02020404030301010803" pitchFamily="18" charset="0"/>
              </a:rPr>
              <a:t>In case of the Haiti Earthquake, the dispersion relation confirms the injection of AGW propagating till the ionosphere with periods between 5 and 9 min.</a:t>
            </a:r>
            <a:endParaRPr lang="it-IT" sz="2000" b="1" dirty="0">
              <a:solidFill>
                <a:srgbClr val="FF0000"/>
              </a:solidFill>
              <a:effectLst>
                <a:outerShdw blurRad="38100" dist="38100" dir="2700000" algn="tl">
                  <a:srgbClr val="000000">
                    <a:alpha val="43137"/>
                  </a:srgbClr>
                </a:outerShdw>
              </a:effectLst>
              <a:latin typeface="Garamond" panose="02020404030301010803" pitchFamily="18" charset="0"/>
            </a:endParaRPr>
          </a:p>
        </p:txBody>
      </p:sp>
      <mc:AlternateContent xmlns:mc="http://schemas.openxmlformats.org/markup-compatibility/2006" xmlns:a14="http://schemas.microsoft.com/office/drawing/2010/main">
        <mc:Choice Requires="a14">
          <p:graphicFrame>
            <p:nvGraphicFramePr>
              <p:cNvPr id="4" name="Tabella 3"/>
              <p:cNvGraphicFramePr>
                <a:graphicFrameLocks noGrp="1"/>
              </p:cNvGraphicFramePr>
              <p:nvPr>
                <p:extLst>
                  <p:ext uri="{D42A27DB-BD31-4B8C-83A1-F6EECF244321}">
                    <p14:modId xmlns:p14="http://schemas.microsoft.com/office/powerpoint/2010/main" val="2380787209"/>
                  </p:ext>
                </p:extLst>
              </p:nvPr>
            </p:nvGraphicFramePr>
            <p:xfrm>
              <a:off x="163757" y="6036663"/>
              <a:ext cx="6578433" cy="793921"/>
            </p:xfrm>
            <a:graphic>
              <a:graphicData uri="http://schemas.openxmlformats.org/drawingml/2006/table">
                <a:tbl>
                  <a:tblPr firstRow="1" bandRow="1">
                    <a:tableStyleId>{5C22544A-7EE6-4342-B048-85BDC9FD1C3A}</a:tableStyleId>
                  </a:tblPr>
                  <a:tblGrid>
                    <a:gridCol w="759043">
                      <a:extLst>
                        <a:ext uri="{9D8B030D-6E8A-4147-A177-3AD203B41FA5}">
                          <a16:colId xmlns="" xmlns:a16="http://schemas.microsoft.com/office/drawing/2014/main" val="20000"/>
                        </a:ext>
                      </a:extLst>
                    </a:gridCol>
                    <a:gridCol w="549697">
                      <a:extLst>
                        <a:ext uri="{9D8B030D-6E8A-4147-A177-3AD203B41FA5}">
                          <a16:colId xmlns="" xmlns:a16="http://schemas.microsoft.com/office/drawing/2014/main" val="20001"/>
                        </a:ext>
                      </a:extLst>
                    </a:gridCol>
                    <a:gridCol w="924971">
                      <a:extLst>
                        <a:ext uri="{9D8B030D-6E8A-4147-A177-3AD203B41FA5}">
                          <a16:colId xmlns="" xmlns:a16="http://schemas.microsoft.com/office/drawing/2014/main" val="20002"/>
                        </a:ext>
                      </a:extLst>
                    </a:gridCol>
                    <a:gridCol w="988398">
                      <a:extLst>
                        <a:ext uri="{9D8B030D-6E8A-4147-A177-3AD203B41FA5}">
                          <a16:colId xmlns="" xmlns:a16="http://schemas.microsoft.com/office/drawing/2014/main" val="20003"/>
                        </a:ext>
                      </a:extLst>
                    </a:gridCol>
                    <a:gridCol w="1115251">
                      <a:extLst>
                        <a:ext uri="{9D8B030D-6E8A-4147-A177-3AD203B41FA5}">
                          <a16:colId xmlns="" xmlns:a16="http://schemas.microsoft.com/office/drawing/2014/main" val="20004"/>
                        </a:ext>
                      </a:extLst>
                    </a:gridCol>
                    <a:gridCol w="1178677">
                      <a:extLst>
                        <a:ext uri="{9D8B030D-6E8A-4147-A177-3AD203B41FA5}">
                          <a16:colId xmlns="" xmlns:a16="http://schemas.microsoft.com/office/drawing/2014/main" val="20005"/>
                        </a:ext>
                      </a:extLst>
                    </a:gridCol>
                    <a:gridCol w="1062396">
                      <a:extLst>
                        <a:ext uri="{9D8B030D-6E8A-4147-A177-3AD203B41FA5}">
                          <a16:colId xmlns="" xmlns:a16="http://schemas.microsoft.com/office/drawing/2014/main" val="20006"/>
                        </a:ext>
                      </a:extLst>
                    </a:gridCol>
                  </a:tblGrid>
                  <a:tr h="423081">
                    <a:tc>
                      <a:txBody>
                        <a:bodyPr/>
                        <a:lstStyle/>
                        <a:p>
                          <a:pPr algn="ctr"/>
                          <a:r>
                            <a:rPr lang="it-IT" dirty="0"/>
                            <a:t>EQ</a:t>
                          </a:r>
                          <a:endParaRPr lang="it-IT" dirty="0">
                            <a:latin typeface="Garamond" panose="02020404030301010803" pitchFamily="18" charset="0"/>
                          </a:endParaRPr>
                        </a:p>
                      </a:txBody>
                      <a:tcPr/>
                    </a:tc>
                    <a:tc>
                      <a:txBody>
                        <a:bodyPr/>
                        <a:lstStyle/>
                        <a:p>
                          <a:pPr algn="ctr"/>
                          <a:r>
                            <a:rPr lang="it-IT" dirty="0"/>
                            <a:t>M</a:t>
                          </a:r>
                          <a:endParaRPr lang="it-IT" dirty="0">
                            <a:latin typeface="Garamond" panose="02020404030301010803" pitchFamily="18" charset="0"/>
                          </a:endParaRPr>
                        </a:p>
                      </a:txBody>
                      <a:tcPr/>
                    </a:tc>
                    <a:tc>
                      <a:txBody>
                        <a:bodyPr/>
                        <a:lstStyle/>
                        <a:p>
                          <a:pPr algn="ctr"/>
                          <a:r>
                            <a:rPr lang="it-IT" dirty="0"/>
                            <a:t>L (km)</a:t>
                          </a:r>
                          <a:endParaRPr lang="it-IT" dirty="0">
                            <a:latin typeface="Garamond" panose="02020404030301010803" pitchFamily="18" charset="0"/>
                          </a:endParaRPr>
                        </a:p>
                      </a:txBody>
                      <a:tcPr/>
                    </a:tc>
                    <a:tc>
                      <a:txBody>
                        <a:bodyPr/>
                        <a:lstStyle/>
                        <a:p>
                          <a:pPr algn="ctr"/>
                          <a14:m>
                            <m:oMath xmlns:m="http://schemas.openxmlformats.org/officeDocument/2006/math">
                              <m:sSub>
                                <m:sSubPr>
                                  <m:ctrlPr>
                                    <a:rPr lang="it-IT" i="1" smtClean="0">
                                      <a:latin typeface="Cambria Math"/>
                                    </a:rPr>
                                  </m:ctrlPr>
                                </m:sSubPr>
                                <m:e>
                                  <m:r>
                                    <a:rPr lang="it-IT">
                                      <a:latin typeface="Cambria Math" panose="02040503050406030204" pitchFamily="18" charset="0"/>
                                    </a:rPr>
                                    <m:t>𝜔</m:t>
                                  </m:r>
                                </m:e>
                                <m:sub>
                                  <m:r>
                                    <a:rPr lang="it-IT">
                                      <a:latin typeface="Cambria Math" panose="02040503050406030204" pitchFamily="18" charset="0"/>
                                    </a:rPr>
                                    <m:t>𝑠</m:t>
                                  </m:r>
                                </m:sub>
                              </m:sSub>
                            </m:oMath>
                          </a14:m>
                          <a:r>
                            <a:rPr lang="it-IT" dirty="0"/>
                            <a:t> (Hz)</a:t>
                          </a:r>
                          <a:endParaRPr lang="it-IT" dirty="0">
                            <a:latin typeface="Garamond" panose="02020404030301010803" pitchFamily="18" charset="0"/>
                          </a:endParaRPr>
                        </a:p>
                      </a:txBody>
                      <a:tcPr/>
                    </a:tc>
                    <a:tc>
                      <a:txBody>
                        <a:bodyPr/>
                        <a:lstStyle/>
                        <a:p>
                          <a:pPr algn="ctr"/>
                          <a:r>
                            <a:rPr lang="en-US" dirty="0"/>
                            <a:t>PGA (g)</a:t>
                          </a:r>
                          <a:endParaRPr lang="it-IT" dirty="0">
                            <a:latin typeface="Garamond" panose="02020404030301010803" pitchFamily="18" charset="0"/>
                          </a:endParaRPr>
                        </a:p>
                      </a:txBody>
                      <a:tcPr/>
                    </a:tc>
                    <a:tc>
                      <a:txBody>
                        <a:bodyPr/>
                        <a:lstStyle/>
                        <a:p>
                          <a:pPr algn="ctr"/>
                          <a:r>
                            <a:rPr lang="it-IT" dirty="0"/>
                            <a:t>α (1/s^2)</a:t>
                          </a:r>
                          <a:endParaRPr lang="it-IT" dirty="0">
                            <a:latin typeface="Garamond" panose="02020404030301010803" pitchFamily="18" charset="0"/>
                          </a:endParaRPr>
                        </a:p>
                      </a:txBody>
                      <a:tcPr/>
                    </a:tc>
                    <a:tc>
                      <a:txBody>
                        <a:bodyPr/>
                        <a:lstStyle/>
                        <a:p>
                          <a:pPr algn="ctr"/>
                          <a:r>
                            <a:rPr lang="it-IT" sz="1800" dirty="0"/>
                            <a:t>v</a:t>
                          </a:r>
                          <a:r>
                            <a:rPr lang="it-IT" sz="1100" dirty="0"/>
                            <a:t>s </a:t>
                          </a:r>
                          <a:r>
                            <a:rPr lang="it-IT" sz="1800" dirty="0"/>
                            <a:t>(m/s)</a:t>
                          </a:r>
                          <a:endParaRPr lang="it-IT" sz="1800" dirty="0">
                            <a:latin typeface="Garamond" panose="02020404030301010803" pitchFamily="18" charset="0"/>
                          </a:endParaRPr>
                        </a:p>
                      </a:txBody>
                      <a:tcPr/>
                    </a:tc>
                    <a:extLst>
                      <a:ext uri="{0D108BD9-81ED-4DB2-BD59-A6C34878D82A}">
                        <a16:rowId xmlns="" xmlns:a16="http://schemas.microsoft.com/office/drawing/2014/main" val="10000"/>
                      </a:ext>
                    </a:extLst>
                  </a:tr>
                  <a:tr h="370840">
                    <a:tc>
                      <a:txBody>
                        <a:bodyPr/>
                        <a:lstStyle/>
                        <a:p>
                          <a:pPr algn="ctr"/>
                          <a:r>
                            <a:rPr lang="it-IT" dirty="0" err="1"/>
                            <a:t>Bayan</a:t>
                          </a:r>
                          <a:endParaRPr lang="it-IT" dirty="0">
                            <a:latin typeface="Garamond" panose="02020404030301010803" pitchFamily="18" charset="0"/>
                          </a:endParaRPr>
                        </a:p>
                      </a:txBody>
                      <a:tcPr/>
                    </a:tc>
                    <a:tc>
                      <a:txBody>
                        <a:bodyPr/>
                        <a:lstStyle/>
                        <a:p>
                          <a:r>
                            <a:rPr lang="it-IT" dirty="0">
                              <a:effectLst>
                                <a:outerShdw blurRad="38100" dist="38100" dir="2700000" algn="tl">
                                  <a:srgbClr val="000000">
                                    <a:alpha val="43137"/>
                                  </a:srgbClr>
                                </a:outerShdw>
                              </a:effectLst>
                            </a:rPr>
                            <a:t>7.5</a:t>
                          </a:r>
                          <a:endParaRPr lang="it-IT" dirty="0">
                            <a:effectLst>
                              <a:outerShdw blurRad="38100" dist="38100" dir="2700000" algn="tl">
                                <a:srgbClr val="000000">
                                  <a:alpha val="43137"/>
                                </a:srgbClr>
                              </a:outerShdw>
                            </a:effectLst>
                            <a:latin typeface="Garamond" panose="02020404030301010803" pitchFamily="18" charset="0"/>
                          </a:endParaRPr>
                        </a:p>
                      </a:txBody>
                      <a:tcPr/>
                    </a:tc>
                    <a:tc>
                      <a:txBody>
                        <a:bodyPr/>
                        <a:lstStyle/>
                        <a:p>
                          <a:pPr marL="0" algn="ctr" defTabSz="914400" rtl="0" eaLnBrk="1" latinLnBrk="0" hangingPunct="1"/>
                          <a:r>
                            <a:rPr lang="it-IT" sz="1800" kern="1200" dirty="0">
                              <a:effectLst>
                                <a:outerShdw blurRad="38100" dist="38100" dir="2700000" algn="tl">
                                  <a:srgbClr val="000000">
                                    <a:alpha val="43137"/>
                                  </a:srgbClr>
                                </a:outerShdw>
                              </a:effectLst>
                            </a:rPr>
                            <a:t>48</a:t>
                          </a:r>
                          <a:endParaRPr lang="it-IT" sz="1800" kern="1200" dirty="0">
                            <a:solidFill>
                              <a:schemeClr val="dk1"/>
                            </a:solidFill>
                            <a:effectLst>
                              <a:outerShdw blurRad="38100" dist="38100" dir="2700000" algn="tl">
                                <a:srgbClr val="000000">
                                  <a:alpha val="43137"/>
                                </a:srgbClr>
                              </a:outerShdw>
                            </a:effectLst>
                            <a:latin typeface="Garamond" panose="02020404030301010803" pitchFamily="18" charset="0"/>
                            <a:ea typeface="+mn-ea"/>
                            <a:cs typeface="+mn-cs"/>
                          </a:endParaRPr>
                        </a:p>
                      </a:txBody>
                      <a:tcPr/>
                    </a:tc>
                    <a:tc>
                      <a:txBody>
                        <a:bodyPr/>
                        <a:lstStyle/>
                        <a:p>
                          <a:pPr marL="0" algn="ctr" defTabSz="914400" rtl="0" eaLnBrk="1" latinLnBrk="0" hangingPunct="1"/>
                          <a:r>
                            <a:rPr lang="it-IT" sz="1800" kern="1200" dirty="0">
                              <a:effectLst>
                                <a:outerShdw blurRad="38100" dist="38100" dir="2700000" algn="tl">
                                  <a:srgbClr val="000000">
                                    <a:alpha val="43137"/>
                                  </a:srgbClr>
                                </a:outerShdw>
                              </a:effectLst>
                            </a:rPr>
                            <a:t>0.041</a:t>
                          </a:r>
                          <a:endParaRPr lang="it-IT" sz="1800" kern="1200" dirty="0">
                            <a:solidFill>
                              <a:schemeClr val="dk1"/>
                            </a:solidFill>
                            <a:effectLst>
                              <a:outerShdw blurRad="38100" dist="38100" dir="2700000" algn="tl">
                                <a:srgbClr val="000000">
                                  <a:alpha val="43137"/>
                                </a:srgbClr>
                              </a:outerShdw>
                            </a:effectLst>
                            <a:latin typeface="Garamond" panose="02020404030301010803" pitchFamily="18" charset="0"/>
                            <a:ea typeface="+mn-ea"/>
                            <a:cs typeface="+mn-cs"/>
                          </a:endParaRPr>
                        </a:p>
                      </a:txBody>
                      <a:tcPr/>
                    </a:tc>
                    <a:tc>
                      <a:txBody>
                        <a:bodyPr/>
                        <a:lstStyle/>
                        <a:p>
                          <a:pPr marL="0" algn="ctr" defTabSz="914400" rtl="0" eaLnBrk="1" latinLnBrk="0" hangingPunct="1"/>
                          <a:r>
                            <a:rPr lang="it-IT" sz="1800" kern="1200" dirty="0">
                              <a:effectLst>
                                <a:outerShdw blurRad="38100" dist="38100" dir="2700000" algn="tl">
                                  <a:srgbClr val="000000">
                                    <a:alpha val="43137"/>
                                  </a:srgbClr>
                                </a:outerShdw>
                              </a:effectLst>
                            </a:rPr>
                            <a:t>0.78</a:t>
                          </a:r>
                          <a:endParaRPr lang="it-IT" sz="1800" kern="1200" dirty="0">
                            <a:solidFill>
                              <a:schemeClr val="dk1"/>
                            </a:solidFill>
                            <a:effectLst>
                              <a:outerShdw blurRad="38100" dist="38100" dir="2700000" algn="tl">
                                <a:srgbClr val="000000">
                                  <a:alpha val="43137"/>
                                </a:srgbClr>
                              </a:outerShdw>
                            </a:effectLst>
                            <a:latin typeface="Garamond" panose="02020404030301010803" pitchFamily="18" charset="0"/>
                            <a:ea typeface="+mn-ea"/>
                            <a:cs typeface="+mn-cs"/>
                          </a:endParaRPr>
                        </a:p>
                      </a:txBody>
                      <a:tcPr/>
                    </a:tc>
                    <a:tc>
                      <a:txBody>
                        <a:bodyPr/>
                        <a:lstStyle/>
                        <a:p>
                          <a:pPr marL="0" algn="ctr" defTabSz="914400" rtl="0" eaLnBrk="1" latinLnBrk="0" hangingPunct="1"/>
                          <a:r>
                            <a:rPr lang="it-IT" sz="1800" kern="1200" dirty="0">
                              <a:effectLst>
                                <a:outerShdw blurRad="38100" dist="38100" dir="2700000" algn="tl">
                                  <a:srgbClr val="000000">
                                    <a:alpha val="43137"/>
                                  </a:srgbClr>
                                </a:outerShdw>
                              </a:effectLst>
                            </a:rPr>
                            <a:t>0.0043</a:t>
                          </a:r>
                          <a:endParaRPr lang="it-IT" sz="1800" kern="1200" dirty="0">
                            <a:solidFill>
                              <a:schemeClr val="dk1"/>
                            </a:solidFill>
                            <a:effectLst>
                              <a:outerShdw blurRad="38100" dist="38100" dir="2700000" algn="tl">
                                <a:srgbClr val="000000">
                                  <a:alpha val="43137"/>
                                </a:srgbClr>
                              </a:outerShdw>
                            </a:effectLst>
                            <a:latin typeface="Garamond" panose="02020404030301010803" pitchFamily="18" charset="0"/>
                            <a:ea typeface="+mn-ea"/>
                            <a:cs typeface="+mn-cs"/>
                          </a:endParaRPr>
                        </a:p>
                      </a:txBody>
                      <a:tcPr/>
                    </a:tc>
                    <a:tc>
                      <a:txBody>
                        <a:bodyPr/>
                        <a:lstStyle/>
                        <a:p>
                          <a:pPr marL="0" algn="ctr" defTabSz="914400" rtl="0" eaLnBrk="1" latinLnBrk="0" hangingPunct="1"/>
                          <a:r>
                            <a:rPr lang="it-IT" sz="1800" kern="1200" dirty="0">
                              <a:effectLst>
                                <a:outerShdw blurRad="38100" dist="38100" dir="2700000" algn="tl">
                                  <a:srgbClr val="000000">
                                    <a:alpha val="43137"/>
                                  </a:srgbClr>
                                </a:outerShdw>
                              </a:effectLst>
                            </a:rPr>
                            <a:t>1,8 10</a:t>
                          </a:r>
                          <a:r>
                            <a:rPr lang="it-IT" sz="1800" kern="1200" baseline="30000" dirty="0">
                              <a:effectLst>
                                <a:outerShdw blurRad="38100" dist="38100" dir="2700000" algn="tl">
                                  <a:srgbClr val="000000">
                                    <a:alpha val="43137"/>
                                  </a:srgbClr>
                                </a:outerShdw>
                              </a:effectLst>
                            </a:rPr>
                            <a:t>3</a:t>
                          </a:r>
                          <a:endParaRPr lang="it-IT" sz="1800" kern="1200" baseline="30000" dirty="0">
                            <a:solidFill>
                              <a:schemeClr val="dk1"/>
                            </a:solidFill>
                            <a:effectLst>
                              <a:outerShdw blurRad="38100" dist="38100" dir="2700000" algn="tl">
                                <a:srgbClr val="000000">
                                  <a:alpha val="43137"/>
                                </a:srgbClr>
                              </a:outerShdw>
                            </a:effectLst>
                            <a:latin typeface="Garamond" panose="02020404030301010803" pitchFamily="18" charset="0"/>
                            <a:ea typeface="+mn-ea"/>
                            <a:cs typeface="+mn-cs"/>
                          </a:endParaRPr>
                        </a:p>
                      </a:txBody>
                      <a:tcPr/>
                    </a:tc>
                    <a:extLst>
                      <a:ext uri="{0D108BD9-81ED-4DB2-BD59-A6C34878D82A}">
                        <a16:rowId xmlns="" xmlns:a16="http://schemas.microsoft.com/office/drawing/2014/main" val="10001"/>
                      </a:ext>
                    </a:extLst>
                  </a:tr>
                </a:tbl>
              </a:graphicData>
            </a:graphic>
          </p:graphicFrame>
        </mc:Choice>
        <mc:Fallback xmlns="">
          <p:graphicFrame>
            <p:nvGraphicFramePr>
              <p:cNvPr id="4" name="Tabella 3"/>
              <p:cNvGraphicFramePr>
                <a:graphicFrameLocks noGrp="1"/>
              </p:cNvGraphicFramePr>
              <p:nvPr>
                <p:extLst>
                  <p:ext uri="{D42A27DB-BD31-4B8C-83A1-F6EECF244321}">
                    <p14:modId xmlns:p14="http://schemas.microsoft.com/office/powerpoint/2010/main" val="2380787209"/>
                  </p:ext>
                </p:extLst>
              </p:nvPr>
            </p:nvGraphicFramePr>
            <p:xfrm>
              <a:off x="163757" y="6036663"/>
              <a:ext cx="6578433" cy="793921"/>
            </p:xfrm>
            <a:graphic>
              <a:graphicData uri="http://schemas.openxmlformats.org/drawingml/2006/table">
                <a:tbl>
                  <a:tblPr firstRow="1" bandRow="1">
                    <a:tableStyleId>{5C22544A-7EE6-4342-B048-85BDC9FD1C3A}</a:tableStyleId>
                  </a:tblPr>
                  <a:tblGrid>
                    <a:gridCol w="759043">
                      <a:extLst>
                        <a:ext uri="{9D8B030D-6E8A-4147-A177-3AD203B41FA5}">
                          <a16:colId xmlns:a16="http://schemas.microsoft.com/office/drawing/2014/main" val="20000"/>
                        </a:ext>
                      </a:extLst>
                    </a:gridCol>
                    <a:gridCol w="549697">
                      <a:extLst>
                        <a:ext uri="{9D8B030D-6E8A-4147-A177-3AD203B41FA5}">
                          <a16:colId xmlns:a16="http://schemas.microsoft.com/office/drawing/2014/main" val="20001"/>
                        </a:ext>
                      </a:extLst>
                    </a:gridCol>
                    <a:gridCol w="924971">
                      <a:extLst>
                        <a:ext uri="{9D8B030D-6E8A-4147-A177-3AD203B41FA5}">
                          <a16:colId xmlns:a16="http://schemas.microsoft.com/office/drawing/2014/main" val="20002"/>
                        </a:ext>
                      </a:extLst>
                    </a:gridCol>
                    <a:gridCol w="988398">
                      <a:extLst>
                        <a:ext uri="{9D8B030D-6E8A-4147-A177-3AD203B41FA5}">
                          <a16:colId xmlns:a16="http://schemas.microsoft.com/office/drawing/2014/main" val="20003"/>
                        </a:ext>
                      </a:extLst>
                    </a:gridCol>
                    <a:gridCol w="1115251">
                      <a:extLst>
                        <a:ext uri="{9D8B030D-6E8A-4147-A177-3AD203B41FA5}">
                          <a16:colId xmlns:a16="http://schemas.microsoft.com/office/drawing/2014/main" val="20004"/>
                        </a:ext>
                      </a:extLst>
                    </a:gridCol>
                    <a:gridCol w="1178677">
                      <a:extLst>
                        <a:ext uri="{9D8B030D-6E8A-4147-A177-3AD203B41FA5}">
                          <a16:colId xmlns:a16="http://schemas.microsoft.com/office/drawing/2014/main" val="20005"/>
                        </a:ext>
                      </a:extLst>
                    </a:gridCol>
                    <a:gridCol w="1062396">
                      <a:extLst>
                        <a:ext uri="{9D8B030D-6E8A-4147-A177-3AD203B41FA5}">
                          <a16:colId xmlns:a16="http://schemas.microsoft.com/office/drawing/2014/main" val="20006"/>
                        </a:ext>
                      </a:extLst>
                    </a:gridCol>
                  </a:tblGrid>
                  <a:tr h="423081">
                    <a:tc>
                      <a:txBody>
                        <a:bodyPr/>
                        <a:lstStyle/>
                        <a:p>
                          <a:pPr algn="ctr"/>
                          <a:r>
                            <a:rPr lang="it-IT" dirty="0"/>
                            <a:t>EQ</a:t>
                          </a:r>
                          <a:endParaRPr lang="it-IT" dirty="0">
                            <a:latin typeface="Garamond" panose="02020404030301010803" pitchFamily="18" charset="0"/>
                          </a:endParaRPr>
                        </a:p>
                      </a:txBody>
                      <a:tcPr/>
                    </a:tc>
                    <a:tc>
                      <a:txBody>
                        <a:bodyPr/>
                        <a:lstStyle/>
                        <a:p>
                          <a:pPr algn="ctr"/>
                          <a:r>
                            <a:rPr lang="it-IT" dirty="0"/>
                            <a:t>M</a:t>
                          </a:r>
                          <a:endParaRPr lang="it-IT" dirty="0">
                            <a:latin typeface="Garamond" panose="02020404030301010803" pitchFamily="18" charset="0"/>
                          </a:endParaRPr>
                        </a:p>
                      </a:txBody>
                      <a:tcPr/>
                    </a:tc>
                    <a:tc>
                      <a:txBody>
                        <a:bodyPr/>
                        <a:lstStyle/>
                        <a:p>
                          <a:pPr algn="ctr"/>
                          <a:r>
                            <a:rPr lang="it-IT" dirty="0"/>
                            <a:t>L (km)</a:t>
                          </a:r>
                          <a:endParaRPr lang="it-IT" dirty="0">
                            <a:latin typeface="Garamond" panose="02020404030301010803" pitchFamily="18" charset="0"/>
                          </a:endParaRPr>
                        </a:p>
                      </a:txBody>
                      <a:tcPr/>
                    </a:tc>
                    <a:tc>
                      <a:txBody>
                        <a:bodyPr/>
                        <a:lstStyle/>
                        <a:p>
                          <a:endParaRPr lang="it-IT"/>
                        </a:p>
                      </a:txBody>
                      <a:tcPr>
                        <a:blipFill>
                          <a:blip r:embed="rId5"/>
                          <a:stretch>
                            <a:fillRect l="-227160" t="-7143" r="-343210" b="-114286"/>
                          </a:stretch>
                        </a:blipFill>
                      </a:tcPr>
                    </a:tc>
                    <a:tc>
                      <a:txBody>
                        <a:bodyPr/>
                        <a:lstStyle/>
                        <a:p>
                          <a:pPr algn="ctr"/>
                          <a:r>
                            <a:rPr lang="en-US" dirty="0"/>
                            <a:t>PGA (g)</a:t>
                          </a:r>
                          <a:endParaRPr lang="it-IT" dirty="0">
                            <a:latin typeface="Garamond" panose="02020404030301010803" pitchFamily="18" charset="0"/>
                          </a:endParaRPr>
                        </a:p>
                      </a:txBody>
                      <a:tcPr/>
                    </a:tc>
                    <a:tc>
                      <a:txBody>
                        <a:bodyPr/>
                        <a:lstStyle/>
                        <a:p>
                          <a:pPr algn="ctr"/>
                          <a:r>
                            <a:rPr lang="it-IT" dirty="0"/>
                            <a:t>α (1/s^2)</a:t>
                          </a:r>
                          <a:endParaRPr lang="it-IT" dirty="0">
                            <a:latin typeface="Garamond" panose="02020404030301010803" pitchFamily="18" charset="0"/>
                          </a:endParaRPr>
                        </a:p>
                      </a:txBody>
                      <a:tcPr/>
                    </a:tc>
                    <a:tc>
                      <a:txBody>
                        <a:bodyPr/>
                        <a:lstStyle/>
                        <a:p>
                          <a:pPr algn="ctr"/>
                          <a:r>
                            <a:rPr lang="it-IT" sz="1800" dirty="0"/>
                            <a:t>v</a:t>
                          </a:r>
                          <a:r>
                            <a:rPr lang="it-IT" sz="1100" dirty="0"/>
                            <a:t>s </a:t>
                          </a:r>
                          <a:r>
                            <a:rPr lang="it-IT" sz="1800" dirty="0"/>
                            <a:t>(m/s)</a:t>
                          </a:r>
                          <a:endParaRPr lang="it-IT" sz="1800" dirty="0">
                            <a:latin typeface="Garamond" panose="02020404030301010803" pitchFamily="18" charset="0"/>
                          </a:endParaRPr>
                        </a:p>
                      </a:txBody>
                      <a:tcPr/>
                    </a:tc>
                    <a:extLst>
                      <a:ext uri="{0D108BD9-81ED-4DB2-BD59-A6C34878D82A}">
                        <a16:rowId xmlns:a16="http://schemas.microsoft.com/office/drawing/2014/main" val="10000"/>
                      </a:ext>
                    </a:extLst>
                  </a:tr>
                  <a:tr h="370840">
                    <a:tc>
                      <a:txBody>
                        <a:bodyPr/>
                        <a:lstStyle/>
                        <a:p>
                          <a:pPr algn="ctr"/>
                          <a:r>
                            <a:rPr lang="it-IT" dirty="0" err="1"/>
                            <a:t>Bayan</a:t>
                          </a:r>
                          <a:endParaRPr lang="it-IT" dirty="0">
                            <a:latin typeface="Garamond" panose="02020404030301010803" pitchFamily="18" charset="0"/>
                          </a:endParaRPr>
                        </a:p>
                      </a:txBody>
                      <a:tcPr/>
                    </a:tc>
                    <a:tc>
                      <a:txBody>
                        <a:bodyPr/>
                        <a:lstStyle/>
                        <a:p>
                          <a:r>
                            <a:rPr lang="it-IT" dirty="0">
                              <a:effectLst>
                                <a:outerShdw blurRad="38100" dist="38100" dir="2700000" algn="tl">
                                  <a:srgbClr val="000000">
                                    <a:alpha val="43137"/>
                                  </a:srgbClr>
                                </a:outerShdw>
                              </a:effectLst>
                            </a:rPr>
                            <a:t>7.5</a:t>
                          </a:r>
                          <a:endParaRPr lang="it-IT" dirty="0">
                            <a:effectLst>
                              <a:outerShdw blurRad="38100" dist="38100" dir="2700000" algn="tl">
                                <a:srgbClr val="000000">
                                  <a:alpha val="43137"/>
                                </a:srgbClr>
                              </a:outerShdw>
                            </a:effectLst>
                            <a:latin typeface="Garamond" panose="02020404030301010803" pitchFamily="18" charset="0"/>
                          </a:endParaRPr>
                        </a:p>
                      </a:txBody>
                      <a:tcPr/>
                    </a:tc>
                    <a:tc>
                      <a:txBody>
                        <a:bodyPr/>
                        <a:lstStyle/>
                        <a:p>
                          <a:pPr marL="0" algn="ctr" defTabSz="914400" rtl="0" eaLnBrk="1" latinLnBrk="0" hangingPunct="1"/>
                          <a:r>
                            <a:rPr lang="it-IT" sz="1800" kern="1200" dirty="0">
                              <a:effectLst>
                                <a:outerShdw blurRad="38100" dist="38100" dir="2700000" algn="tl">
                                  <a:srgbClr val="000000">
                                    <a:alpha val="43137"/>
                                  </a:srgbClr>
                                </a:outerShdw>
                              </a:effectLst>
                            </a:rPr>
                            <a:t>48</a:t>
                          </a:r>
                          <a:endParaRPr lang="it-IT" sz="1800" kern="1200" dirty="0">
                            <a:solidFill>
                              <a:schemeClr val="dk1"/>
                            </a:solidFill>
                            <a:effectLst>
                              <a:outerShdw blurRad="38100" dist="38100" dir="2700000" algn="tl">
                                <a:srgbClr val="000000">
                                  <a:alpha val="43137"/>
                                </a:srgbClr>
                              </a:outerShdw>
                            </a:effectLst>
                            <a:latin typeface="Garamond" panose="02020404030301010803" pitchFamily="18" charset="0"/>
                            <a:ea typeface="+mn-ea"/>
                            <a:cs typeface="+mn-cs"/>
                          </a:endParaRPr>
                        </a:p>
                      </a:txBody>
                      <a:tcPr/>
                    </a:tc>
                    <a:tc>
                      <a:txBody>
                        <a:bodyPr/>
                        <a:lstStyle/>
                        <a:p>
                          <a:pPr marL="0" algn="ctr" defTabSz="914400" rtl="0" eaLnBrk="1" latinLnBrk="0" hangingPunct="1"/>
                          <a:r>
                            <a:rPr lang="it-IT" sz="1800" kern="1200" dirty="0">
                              <a:effectLst>
                                <a:outerShdw blurRad="38100" dist="38100" dir="2700000" algn="tl">
                                  <a:srgbClr val="000000">
                                    <a:alpha val="43137"/>
                                  </a:srgbClr>
                                </a:outerShdw>
                              </a:effectLst>
                            </a:rPr>
                            <a:t>0.041</a:t>
                          </a:r>
                          <a:endParaRPr lang="it-IT" sz="1800" kern="1200" dirty="0">
                            <a:solidFill>
                              <a:schemeClr val="dk1"/>
                            </a:solidFill>
                            <a:effectLst>
                              <a:outerShdw blurRad="38100" dist="38100" dir="2700000" algn="tl">
                                <a:srgbClr val="000000">
                                  <a:alpha val="43137"/>
                                </a:srgbClr>
                              </a:outerShdw>
                            </a:effectLst>
                            <a:latin typeface="Garamond" panose="02020404030301010803" pitchFamily="18" charset="0"/>
                            <a:ea typeface="+mn-ea"/>
                            <a:cs typeface="+mn-cs"/>
                          </a:endParaRPr>
                        </a:p>
                      </a:txBody>
                      <a:tcPr/>
                    </a:tc>
                    <a:tc>
                      <a:txBody>
                        <a:bodyPr/>
                        <a:lstStyle/>
                        <a:p>
                          <a:pPr marL="0" algn="ctr" defTabSz="914400" rtl="0" eaLnBrk="1" latinLnBrk="0" hangingPunct="1"/>
                          <a:r>
                            <a:rPr lang="it-IT" sz="1800" kern="1200" dirty="0">
                              <a:effectLst>
                                <a:outerShdw blurRad="38100" dist="38100" dir="2700000" algn="tl">
                                  <a:srgbClr val="000000">
                                    <a:alpha val="43137"/>
                                  </a:srgbClr>
                                </a:outerShdw>
                              </a:effectLst>
                            </a:rPr>
                            <a:t>0.78</a:t>
                          </a:r>
                          <a:endParaRPr lang="it-IT" sz="1800" kern="1200" dirty="0">
                            <a:solidFill>
                              <a:schemeClr val="dk1"/>
                            </a:solidFill>
                            <a:effectLst>
                              <a:outerShdw blurRad="38100" dist="38100" dir="2700000" algn="tl">
                                <a:srgbClr val="000000">
                                  <a:alpha val="43137"/>
                                </a:srgbClr>
                              </a:outerShdw>
                            </a:effectLst>
                            <a:latin typeface="Garamond" panose="02020404030301010803" pitchFamily="18" charset="0"/>
                            <a:ea typeface="+mn-ea"/>
                            <a:cs typeface="+mn-cs"/>
                          </a:endParaRPr>
                        </a:p>
                      </a:txBody>
                      <a:tcPr/>
                    </a:tc>
                    <a:tc>
                      <a:txBody>
                        <a:bodyPr/>
                        <a:lstStyle/>
                        <a:p>
                          <a:pPr marL="0" algn="ctr" defTabSz="914400" rtl="0" eaLnBrk="1" latinLnBrk="0" hangingPunct="1"/>
                          <a:r>
                            <a:rPr lang="it-IT" sz="1800" kern="1200" dirty="0">
                              <a:effectLst>
                                <a:outerShdw blurRad="38100" dist="38100" dir="2700000" algn="tl">
                                  <a:srgbClr val="000000">
                                    <a:alpha val="43137"/>
                                  </a:srgbClr>
                                </a:outerShdw>
                              </a:effectLst>
                            </a:rPr>
                            <a:t>0.0043</a:t>
                          </a:r>
                          <a:endParaRPr lang="it-IT" sz="1800" kern="1200" dirty="0">
                            <a:solidFill>
                              <a:schemeClr val="dk1"/>
                            </a:solidFill>
                            <a:effectLst>
                              <a:outerShdw blurRad="38100" dist="38100" dir="2700000" algn="tl">
                                <a:srgbClr val="000000">
                                  <a:alpha val="43137"/>
                                </a:srgbClr>
                              </a:outerShdw>
                            </a:effectLst>
                            <a:latin typeface="Garamond" panose="02020404030301010803" pitchFamily="18" charset="0"/>
                            <a:ea typeface="+mn-ea"/>
                            <a:cs typeface="+mn-cs"/>
                          </a:endParaRPr>
                        </a:p>
                      </a:txBody>
                      <a:tcPr/>
                    </a:tc>
                    <a:tc>
                      <a:txBody>
                        <a:bodyPr/>
                        <a:lstStyle/>
                        <a:p>
                          <a:pPr marL="0" algn="ctr" defTabSz="914400" rtl="0" eaLnBrk="1" latinLnBrk="0" hangingPunct="1"/>
                          <a:r>
                            <a:rPr lang="it-IT" sz="1800" kern="1200" dirty="0">
                              <a:effectLst>
                                <a:outerShdw blurRad="38100" dist="38100" dir="2700000" algn="tl">
                                  <a:srgbClr val="000000">
                                    <a:alpha val="43137"/>
                                  </a:srgbClr>
                                </a:outerShdw>
                              </a:effectLst>
                            </a:rPr>
                            <a:t>1,8 10</a:t>
                          </a:r>
                          <a:r>
                            <a:rPr lang="it-IT" sz="1800" kern="1200" baseline="30000" dirty="0">
                              <a:effectLst>
                                <a:outerShdw blurRad="38100" dist="38100" dir="2700000" algn="tl">
                                  <a:srgbClr val="000000">
                                    <a:alpha val="43137"/>
                                  </a:srgbClr>
                                </a:outerShdw>
                              </a:effectLst>
                            </a:rPr>
                            <a:t>3</a:t>
                          </a:r>
                          <a:endParaRPr lang="it-IT" sz="1800" kern="1200" baseline="30000" dirty="0">
                            <a:solidFill>
                              <a:schemeClr val="dk1"/>
                            </a:solidFill>
                            <a:effectLst>
                              <a:outerShdw blurRad="38100" dist="38100" dir="2700000" algn="tl">
                                <a:srgbClr val="000000">
                                  <a:alpha val="43137"/>
                                </a:srgbClr>
                              </a:outerShdw>
                            </a:effectLst>
                            <a:latin typeface="Garamond" panose="02020404030301010803" pitchFamily="18" charset="0"/>
                            <a:ea typeface="+mn-ea"/>
                            <a:cs typeface="+mn-cs"/>
                          </a:endParaRPr>
                        </a:p>
                      </a:txBody>
                      <a:tcPr/>
                    </a:tc>
                    <a:extLst>
                      <a:ext uri="{0D108BD9-81ED-4DB2-BD59-A6C34878D82A}">
                        <a16:rowId xmlns:a16="http://schemas.microsoft.com/office/drawing/2014/main" val="10001"/>
                      </a:ext>
                    </a:extLst>
                  </a:tr>
                </a:tbl>
              </a:graphicData>
            </a:graphic>
          </p:graphicFrame>
        </mc:Fallback>
      </mc:AlternateContent>
      <p:sp>
        <p:nvSpPr>
          <p:cNvPr id="9" name="Rettangolo 8"/>
          <p:cNvSpPr/>
          <p:nvPr/>
        </p:nvSpPr>
        <p:spPr>
          <a:xfrm>
            <a:off x="4264868" y="4285729"/>
            <a:ext cx="7727360" cy="923330"/>
          </a:xfrm>
          <a:prstGeom prst="rect">
            <a:avLst/>
          </a:prstGeom>
        </p:spPr>
        <p:txBody>
          <a:bodyPr wrap="square">
            <a:spAutoFit/>
          </a:bodyPr>
          <a:lstStyle/>
          <a:p>
            <a:pPr algn="just"/>
            <a:r>
              <a:rPr lang="en-GB" dirty="0">
                <a:solidFill>
                  <a:srgbClr val="FF0000"/>
                </a:solidFill>
                <a:effectLst>
                  <a:outerShdw blurRad="38100" dist="38100" dir="2700000" algn="tl">
                    <a:srgbClr val="000000">
                      <a:alpha val="43137"/>
                    </a:srgbClr>
                  </a:outerShdw>
                </a:effectLst>
                <a:latin typeface="Garamond" panose="02020404030301010803" pitchFamily="18" charset="0"/>
              </a:rPr>
              <a:t>Temperature fluctuations predicted by MILC </a:t>
            </a:r>
            <a:r>
              <a:rPr lang="en-GB" dirty="0">
                <a:effectLst>
                  <a:outerShdw blurRad="38100" dist="38100" dir="2700000" algn="tl">
                    <a:srgbClr val="000000">
                      <a:alpha val="43137"/>
                    </a:srgbClr>
                  </a:outerShdw>
                </a:effectLst>
                <a:latin typeface="Garamond" panose="02020404030301010803" pitchFamily="18" charset="0"/>
              </a:rPr>
              <a:t>agree very well with the </a:t>
            </a:r>
            <a:r>
              <a:rPr lang="en-GB" b="1" dirty="0">
                <a:solidFill>
                  <a:srgbClr val="0070C0"/>
                </a:solidFill>
                <a:effectLst>
                  <a:outerShdw blurRad="38100" dist="38100" dir="2700000" algn="tl">
                    <a:srgbClr val="000000">
                      <a:alpha val="43137"/>
                    </a:srgbClr>
                  </a:outerShdw>
                </a:effectLst>
                <a:latin typeface="Garamond" panose="02020404030301010803" pitchFamily="18" charset="0"/>
              </a:rPr>
              <a:t>observations</a:t>
            </a:r>
            <a:r>
              <a:rPr lang="en-GB" dirty="0">
                <a:effectLst>
                  <a:outerShdw blurRad="38100" dist="38100" dir="2700000" algn="tl">
                    <a:srgbClr val="000000">
                      <a:alpha val="43137"/>
                    </a:srgbClr>
                  </a:outerShdw>
                </a:effectLst>
                <a:latin typeface="Garamond" panose="02020404030301010803" pitchFamily="18" charset="0"/>
              </a:rPr>
              <a:t> </a:t>
            </a:r>
            <a:r>
              <a:rPr lang="it-IT" dirty="0">
                <a:effectLst>
                  <a:outerShdw blurRad="38100" dist="38100" dir="2700000" algn="tl">
                    <a:srgbClr val="000000">
                      <a:alpha val="43137"/>
                    </a:srgbClr>
                  </a:outerShdw>
                </a:effectLst>
                <a:latin typeface="Garamond" panose="02020404030301010803" pitchFamily="18" charset="0"/>
              </a:rPr>
              <a:t>(</a:t>
            </a:r>
            <a:r>
              <a:rPr lang="en-GB" dirty="0">
                <a:effectLst>
                  <a:outerShdw blurRad="38100" dist="38100" dir="2700000" algn="tl">
                    <a:srgbClr val="000000">
                      <a:alpha val="43137"/>
                    </a:srgbClr>
                  </a:outerShdw>
                </a:effectLst>
                <a:latin typeface="Garamond" panose="02020404030301010803" pitchFamily="18" charset="0"/>
              </a:rPr>
              <a:t>RMSE = 0.8 K </a:t>
            </a:r>
            <a:r>
              <a:rPr lang="el-GR" dirty="0">
                <a:effectLst>
                  <a:outerShdw blurRad="38100" dist="38100" dir="2700000" algn="tl">
                    <a:srgbClr val="000000">
                      <a:alpha val="43137"/>
                    </a:srgbClr>
                  </a:outerShdw>
                </a:effectLst>
                <a:latin typeface="Garamond" panose="02020404030301010803" pitchFamily="18" charset="0"/>
              </a:rPr>
              <a:t>ρ</a:t>
            </a:r>
            <a:r>
              <a:rPr lang="it-IT" baseline="-25000" dirty="0" err="1">
                <a:effectLst>
                  <a:outerShdw blurRad="38100" dist="38100" dir="2700000" algn="tl">
                    <a:srgbClr val="000000">
                      <a:alpha val="43137"/>
                    </a:srgbClr>
                  </a:outerShdw>
                </a:effectLst>
                <a:latin typeface="Garamond" panose="02020404030301010803" pitchFamily="18" charset="0"/>
              </a:rPr>
              <a:t>corr</a:t>
            </a:r>
            <a:r>
              <a:rPr lang="it-IT" dirty="0">
                <a:effectLst>
                  <a:outerShdw blurRad="38100" dist="38100" dir="2700000" algn="tl">
                    <a:srgbClr val="000000">
                      <a:alpha val="43137"/>
                    </a:srgbClr>
                  </a:outerShdw>
                </a:effectLst>
                <a:latin typeface="Garamond" panose="02020404030301010803" pitchFamily="18" charset="0"/>
              </a:rPr>
              <a:t> </a:t>
            </a:r>
            <a:r>
              <a:rPr lang="en-GB" dirty="0">
                <a:effectLst>
                  <a:outerShdw blurRad="38100" dist="38100" dir="2700000" algn="tl">
                    <a:srgbClr val="000000">
                      <a:alpha val="43137"/>
                    </a:srgbClr>
                  </a:outerShdw>
                </a:effectLst>
                <a:latin typeface="Garamond" panose="02020404030301010803" pitchFamily="18" charset="0"/>
              </a:rPr>
              <a:t>= 0.86). In addition, the χ2 test gives 47.3, suggesting that our model is able to reproduce the observations with 85% probability. </a:t>
            </a:r>
            <a:endParaRPr lang="en-US" dirty="0">
              <a:effectLst>
                <a:outerShdw blurRad="38100" dist="38100" dir="2700000" algn="tl">
                  <a:srgbClr val="000000">
                    <a:alpha val="43137"/>
                  </a:srgbClr>
                </a:outerShdw>
              </a:effectLst>
            </a:endParaRPr>
          </a:p>
        </p:txBody>
      </p:sp>
      <p:pic>
        <p:nvPicPr>
          <p:cNvPr id="11" name="Picture 3" descr="D:\dati\CSES_analysis\Haiti_EQ_2021\AGW\HAITI_AGW_Obs_vs_MILC.png"/>
          <p:cNvPicPr>
            <a:picLocks noChangeAspect="1" noChangeArrowheads="1"/>
          </p:cNvPicPr>
          <p:nvPr/>
        </p:nvPicPr>
        <p:blipFill rotWithShape="1">
          <a:blip r:embed="rId6">
            <a:extLst>
              <a:ext uri="{28A0092B-C50C-407E-A947-70E740481C1C}">
                <a14:useLocalDpi xmlns:a14="http://schemas.microsoft.com/office/drawing/2010/main" val="0"/>
              </a:ext>
            </a:extLst>
          </a:blip>
          <a:srcRect l="7533" t="49484" r="7057" b="3810"/>
          <a:stretch/>
        </p:blipFill>
        <p:spPr bwMode="auto">
          <a:xfrm>
            <a:off x="4159219" y="292235"/>
            <a:ext cx="7938659" cy="3861352"/>
          </a:xfrm>
          <a:prstGeom prst="rect">
            <a:avLst/>
          </a:prstGeom>
          <a:noFill/>
          <a:extLst>
            <a:ext uri="{909E8E84-426E-40DD-AFC4-6F175D3DCCD1}">
              <a14:hiddenFill xmlns:a14="http://schemas.microsoft.com/office/drawing/2010/main">
                <a:solidFill>
                  <a:srgbClr val="FFFFFF"/>
                </a:solidFill>
              </a14:hiddenFill>
            </a:ext>
          </a:extLst>
        </p:spPr>
      </p:pic>
      <p:sp>
        <p:nvSpPr>
          <p:cNvPr id="5" name="Rettangolo 4"/>
          <p:cNvSpPr/>
          <p:nvPr/>
        </p:nvSpPr>
        <p:spPr>
          <a:xfrm>
            <a:off x="185606" y="1022582"/>
            <a:ext cx="3869385" cy="1200329"/>
          </a:xfrm>
          <a:prstGeom prst="rect">
            <a:avLst/>
          </a:prstGeom>
        </p:spPr>
        <p:txBody>
          <a:bodyPr wrap="square">
            <a:spAutoFit/>
          </a:bodyPr>
          <a:lstStyle/>
          <a:p>
            <a:pPr algn="just"/>
            <a:r>
              <a:rPr lang="en-GB" b="1" dirty="0">
                <a:solidFill>
                  <a:srgbClr val="0070C0"/>
                </a:solidFill>
                <a:effectLst>
                  <a:outerShdw blurRad="38100" dist="38100" dir="2700000" algn="tl">
                    <a:srgbClr val="000000">
                      <a:alpha val="43137"/>
                    </a:srgbClr>
                  </a:outerShdw>
                </a:effectLst>
                <a:latin typeface="Garamond" panose="02020404030301010803" pitchFamily="18" charset="0"/>
              </a:rPr>
              <a:t>To confirm the seismic origin of the observed AGW we compared observation with MILC model predictions</a:t>
            </a:r>
            <a:endParaRPr lang="en-GB" b="1" dirty="0">
              <a:solidFill>
                <a:srgbClr val="0070C0"/>
              </a:solidFill>
              <a:effectLst>
                <a:outerShdw blurRad="38100" dist="38100" dir="2700000" algn="tl">
                  <a:srgbClr val="000000">
                    <a:alpha val="43137"/>
                  </a:srgbClr>
                </a:outerShdw>
              </a:effectLst>
            </a:endParaRPr>
          </a:p>
        </p:txBody>
      </p:sp>
      <p:cxnSp>
        <p:nvCxnSpPr>
          <p:cNvPr id="13" name="Connettore diritto 12">
            <a:extLst>
              <a:ext uri="{FF2B5EF4-FFF2-40B4-BE49-F238E27FC236}">
                <a16:creationId xmlns="" xmlns:a16="http://schemas.microsoft.com/office/drawing/2014/main" id="{91D6DB28-A75C-8409-0369-0C359D0B9F9D}"/>
              </a:ext>
            </a:extLst>
          </p:cNvPr>
          <p:cNvCxnSpPr/>
          <p:nvPr/>
        </p:nvCxnSpPr>
        <p:spPr>
          <a:xfrm>
            <a:off x="4086946" y="5325582"/>
            <a:ext cx="8083204" cy="0"/>
          </a:xfrm>
          <a:prstGeom prst="line">
            <a:avLst/>
          </a:prstGeom>
          <a:ln w="50800"/>
        </p:spPr>
        <p:style>
          <a:lnRef idx="3">
            <a:schemeClr val="dk1"/>
          </a:lnRef>
          <a:fillRef idx="0">
            <a:schemeClr val="dk1"/>
          </a:fillRef>
          <a:effectRef idx="2">
            <a:schemeClr val="dk1"/>
          </a:effectRef>
          <a:fontRef idx="minor">
            <a:schemeClr val="tx1"/>
          </a:fontRef>
        </p:style>
      </p:cxnSp>
    </p:spTree>
    <p:extLst>
      <p:ext uri="{BB962C8B-B14F-4D97-AF65-F5344CB8AC3E}">
        <p14:creationId xmlns:p14="http://schemas.microsoft.com/office/powerpoint/2010/main" val="150855988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olo 1"/>
          <p:cNvSpPr>
            <a:spLocks noGrp="1"/>
          </p:cNvSpPr>
          <p:nvPr>
            <p:ph type="title"/>
          </p:nvPr>
        </p:nvSpPr>
        <p:spPr>
          <a:xfrm>
            <a:off x="122945" y="126038"/>
            <a:ext cx="6785002" cy="601741"/>
          </a:xfrm>
        </p:spPr>
        <p:txBody>
          <a:bodyPr>
            <a:noAutofit/>
          </a:bodyPr>
          <a:lstStyle/>
          <a:p>
            <a:pPr algn="ctr"/>
            <a:r>
              <a:rPr lang="it-IT" b="1" dirty="0">
                <a:solidFill>
                  <a:srgbClr val="FF0000"/>
                </a:solidFill>
                <a:effectLst>
                  <a:outerShdw blurRad="38100" dist="38100" dir="2700000" algn="tl">
                    <a:srgbClr val="000000">
                      <a:alpha val="43137"/>
                    </a:srgbClr>
                  </a:outerShdw>
                </a:effectLst>
                <a:latin typeface="Garamond" panose="02020404030301010803" pitchFamily="18" charset="0"/>
              </a:rPr>
              <a:t>TID – MILC model </a:t>
            </a:r>
            <a:r>
              <a:rPr lang="it-IT" b="1" dirty="0" err="1">
                <a:solidFill>
                  <a:srgbClr val="FF0000"/>
                </a:solidFill>
                <a:effectLst>
                  <a:outerShdw blurRad="38100" dist="38100" dir="2700000" algn="tl">
                    <a:srgbClr val="000000">
                      <a:alpha val="43137"/>
                    </a:srgbClr>
                  </a:outerShdw>
                </a:effectLst>
                <a:latin typeface="Garamond" panose="02020404030301010803" pitchFamily="18" charset="0"/>
              </a:rPr>
              <a:t>results</a:t>
            </a:r>
            <a:endParaRPr lang="it-IT" b="1" dirty="0">
              <a:solidFill>
                <a:srgbClr val="FF0000"/>
              </a:solidFill>
              <a:effectLst>
                <a:outerShdw blurRad="38100" dist="38100" dir="2700000" algn="tl">
                  <a:srgbClr val="000000">
                    <a:alpha val="43137"/>
                  </a:srgbClr>
                </a:outerShdw>
              </a:effectLst>
              <a:latin typeface="Garamond" panose="02020404030301010803" pitchFamily="18" charset="0"/>
            </a:endParaRPr>
          </a:p>
        </p:txBody>
      </p:sp>
      <p:sp>
        <p:nvSpPr>
          <p:cNvPr id="5" name="Segnaposto contenuto 2"/>
          <p:cNvSpPr>
            <a:spLocks noGrp="1"/>
          </p:cNvSpPr>
          <p:nvPr>
            <p:ph idx="1"/>
          </p:nvPr>
        </p:nvSpPr>
        <p:spPr>
          <a:xfrm>
            <a:off x="361790" y="1771837"/>
            <a:ext cx="5846909" cy="4351338"/>
          </a:xfrm>
        </p:spPr>
        <p:txBody>
          <a:bodyPr/>
          <a:lstStyle/>
          <a:p>
            <a:r>
              <a:rPr lang="en-US" dirty="0">
                <a:latin typeface="Garamond" panose="02020404030301010803" pitchFamily="18" charset="0"/>
              </a:rPr>
              <a:t>The MILC model expects a plasma wave (TID) caused by the AGW injected by the EQ;</a:t>
            </a:r>
          </a:p>
          <a:p>
            <a:r>
              <a:rPr lang="en-US" dirty="0">
                <a:latin typeface="Garamond" panose="02020404030301010803" pitchFamily="18" charset="0"/>
              </a:rPr>
              <a:t>The comparison between the </a:t>
            </a:r>
            <a:r>
              <a:rPr lang="en-US" dirty="0" err="1">
                <a:latin typeface="Garamond" panose="02020404030301010803" pitchFamily="18" charset="0"/>
              </a:rPr>
              <a:t>vTEC</a:t>
            </a:r>
            <a:r>
              <a:rPr lang="en-US" dirty="0">
                <a:latin typeface="Garamond" panose="02020404030301010803" pitchFamily="18" charset="0"/>
              </a:rPr>
              <a:t> observations filtered with FIF and the model results is very good;</a:t>
            </a:r>
          </a:p>
          <a:p>
            <a:r>
              <a:rPr lang="en-US" b="1" dirty="0">
                <a:solidFill>
                  <a:srgbClr val="FF0000"/>
                </a:solidFill>
                <a:latin typeface="Garamond" panose="02020404030301010803" pitchFamily="18" charset="0"/>
              </a:rPr>
              <a:t>The </a:t>
            </a:r>
            <a:r>
              <a:rPr lang="el-GR" b="1" dirty="0">
                <a:solidFill>
                  <a:srgbClr val="FF0000"/>
                </a:solidFill>
                <a:latin typeface="Garamond" panose="02020404030301010803" pitchFamily="18" charset="0"/>
              </a:rPr>
              <a:t>χ</a:t>
            </a:r>
            <a:r>
              <a:rPr lang="it-IT" b="1" dirty="0">
                <a:solidFill>
                  <a:srgbClr val="FF0000"/>
                </a:solidFill>
                <a:latin typeface="Garamond" panose="02020404030301010803" pitchFamily="18" charset="0"/>
              </a:rPr>
              <a:t>2 test </a:t>
            </a:r>
            <a:r>
              <a:rPr lang="it-IT" b="1" dirty="0" err="1">
                <a:solidFill>
                  <a:srgbClr val="FF0000"/>
                </a:solidFill>
                <a:latin typeface="Garamond" panose="02020404030301010803" pitchFamily="18" charset="0"/>
              </a:rPr>
              <a:t>gives</a:t>
            </a:r>
            <a:r>
              <a:rPr lang="it-IT" b="1" dirty="0">
                <a:solidFill>
                  <a:srgbClr val="FF0000"/>
                </a:solidFill>
                <a:latin typeface="Garamond" panose="02020404030301010803" pitchFamily="18" charset="0"/>
              </a:rPr>
              <a:t> a 87% </a:t>
            </a:r>
            <a:r>
              <a:rPr lang="it-IT" b="1" dirty="0" err="1">
                <a:solidFill>
                  <a:srgbClr val="FF0000"/>
                </a:solidFill>
                <a:latin typeface="Garamond" panose="02020404030301010803" pitchFamily="18" charset="0"/>
              </a:rPr>
              <a:t>probability</a:t>
            </a:r>
            <a:r>
              <a:rPr lang="it-IT" b="1" dirty="0">
                <a:solidFill>
                  <a:srgbClr val="FF0000"/>
                </a:solidFill>
                <a:latin typeface="Garamond" panose="02020404030301010803" pitchFamily="18" charset="0"/>
              </a:rPr>
              <a:t> of </a:t>
            </a:r>
            <a:r>
              <a:rPr lang="it-IT" b="1" dirty="0" err="1">
                <a:solidFill>
                  <a:srgbClr val="FF0000"/>
                </a:solidFill>
                <a:latin typeface="Garamond" panose="02020404030301010803" pitchFamily="18" charset="0"/>
              </a:rPr>
              <a:t>our</a:t>
            </a:r>
            <a:r>
              <a:rPr lang="it-IT" b="1" dirty="0">
                <a:solidFill>
                  <a:srgbClr val="FF0000"/>
                </a:solidFill>
                <a:latin typeface="Garamond" panose="02020404030301010803" pitchFamily="18" charset="0"/>
              </a:rPr>
              <a:t> model to </a:t>
            </a:r>
            <a:r>
              <a:rPr lang="it-IT" b="1" dirty="0" err="1">
                <a:solidFill>
                  <a:srgbClr val="FF0000"/>
                </a:solidFill>
                <a:latin typeface="Garamond" panose="02020404030301010803" pitchFamily="18" charset="0"/>
              </a:rPr>
              <a:t>reproduce</a:t>
            </a:r>
            <a:r>
              <a:rPr lang="it-IT" b="1" dirty="0">
                <a:solidFill>
                  <a:srgbClr val="FF0000"/>
                </a:solidFill>
                <a:latin typeface="Garamond" panose="02020404030301010803" pitchFamily="18" charset="0"/>
              </a:rPr>
              <a:t> the </a:t>
            </a:r>
            <a:r>
              <a:rPr lang="it-IT" b="1" dirty="0" err="1">
                <a:solidFill>
                  <a:srgbClr val="FF0000"/>
                </a:solidFill>
                <a:latin typeface="Garamond" panose="02020404030301010803" pitchFamily="18" charset="0"/>
              </a:rPr>
              <a:t>observed</a:t>
            </a:r>
            <a:r>
              <a:rPr lang="it-IT" b="1" dirty="0">
                <a:solidFill>
                  <a:srgbClr val="FF0000"/>
                </a:solidFill>
                <a:latin typeface="Garamond" panose="02020404030301010803" pitchFamily="18" charset="0"/>
              </a:rPr>
              <a:t> </a:t>
            </a:r>
            <a:r>
              <a:rPr lang="it-IT" b="1" dirty="0" err="1">
                <a:solidFill>
                  <a:srgbClr val="FF0000"/>
                </a:solidFill>
                <a:latin typeface="Garamond" panose="02020404030301010803" pitchFamily="18" charset="0"/>
              </a:rPr>
              <a:t>signal</a:t>
            </a:r>
            <a:r>
              <a:rPr lang="it-IT" b="1" dirty="0">
                <a:solidFill>
                  <a:srgbClr val="FF0000"/>
                </a:solidFill>
                <a:latin typeface="Garamond" panose="02020404030301010803" pitchFamily="18" charset="0"/>
              </a:rPr>
              <a:t>.</a:t>
            </a:r>
            <a:endParaRPr lang="en-US" b="1" dirty="0">
              <a:solidFill>
                <a:srgbClr val="FF0000"/>
              </a:solidFill>
              <a:latin typeface="Garamond" panose="02020404030301010803" pitchFamily="18" charset="0"/>
            </a:endParaRPr>
          </a:p>
        </p:txBody>
      </p:sp>
      <p:pic>
        <p:nvPicPr>
          <p:cNvPr id="6" name="Picture 2" descr="C:\Users\piers\OneDrive\Desktop\vTECvsMILC_HAITI.png"/>
          <p:cNvPicPr>
            <a:picLocks noChangeAspect="1" noChangeArrowheads="1"/>
          </p:cNvPicPr>
          <p:nvPr/>
        </p:nvPicPr>
        <p:blipFill rotWithShape="1">
          <a:blip r:embed="rId2">
            <a:extLst>
              <a:ext uri="{28A0092B-C50C-407E-A947-70E740481C1C}">
                <a14:useLocalDpi xmlns:a14="http://schemas.microsoft.com/office/drawing/2010/main" val="0"/>
              </a:ext>
            </a:extLst>
          </a:blip>
          <a:srcRect l="3572" t="3022" r="5292" b="5973"/>
          <a:stretch/>
        </p:blipFill>
        <p:spPr bwMode="auto">
          <a:xfrm>
            <a:off x="6831108" y="92207"/>
            <a:ext cx="5286616" cy="671192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4587754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olo 1"/>
          <p:cNvSpPr>
            <a:spLocks noGrp="1"/>
          </p:cNvSpPr>
          <p:nvPr>
            <p:ph type="title"/>
          </p:nvPr>
        </p:nvSpPr>
        <p:spPr>
          <a:xfrm>
            <a:off x="2104870" y="32033"/>
            <a:ext cx="8133413" cy="616731"/>
          </a:xfrm>
        </p:spPr>
        <p:txBody>
          <a:bodyPr>
            <a:normAutofit fontScale="90000"/>
          </a:bodyPr>
          <a:lstStyle/>
          <a:p>
            <a:r>
              <a:rPr lang="it-IT" b="1" dirty="0">
                <a:solidFill>
                  <a:srgbClr val="FF0000"/>
                </a:solidFill>
                <a:effectLst>
                  <a:outerShdw blurRad="38100" dist="38100" dir="2700000" algn="tl">
                    <a:srgbClr val="000000">
                      <a:alpha val="43137"/>
                    </a:srgbClr>
                  </a:outerShdw>
                </a:effectLst>
                <a:latin typeface="Garamond" panose="02020404030301010803" pitchFamily="18" charset="0"/>
              </a:rPr>
              <a:t>Ionospheric Plasma </a:t>
            </a:r>
            <a:r>
              <a:rPr lang="it-IT" b="1" dirty="0" err="1">
                <a:solidFill>
                  <a:srgbClr val="FF0000"/>
                </a:solidFill>
                <a:effectLst>
                  <a:outerShdw blurRad="38100" dist="38100" dir="2700000" algn="tl">
                    <a:srgbClr val="000000">
                      <a:alpha val="43137"/>
                    </a:srgbClr>
                  </a:outerShdw>
                </a:effectLst>
                <a:latin typeface="Garamond" panose="02020404030301010803" pitchFamily="18" charset="0"/>
              </a:rPr>
              <a:t>Waves</a:t>
            </a:r>
            <a:r>
              <a:rPr lang="it-IT" b="1" dirty="0">
                <a:solidFill>
                  <a:srgbClr val="FF0000"/>
                </a:solidFill>
                <a:effectLst>
                  <a:outerShdw blurRad="38100" dist="38100" dir="2700000" algn="tl">
                    <a:srgbClr val="000000">
                      <a:alpha val="43137"/>
                    </a:srgbClr>
                  </a:outerShdw>
                </a:effectLst>
                <a:latin typeface="Garamond" panose="02020404030301010803" pitchFamily="18" charset="0"/>
              </a:rPr>
              <a:t> - TID</a:t>
            </a:r>
          </a:p>
        </p:txBody>
      </p:sp>
      <p:sp>
        <p:nvSpPr>
          <p:cNvPr id="5" name="Segnaposto contenuto 2"/>
          <p:cNvSpPr>
            <a:spLocks noGrp="1"/>
          </p:cNvSpPr>
          <p:nvPr>
            <p:ph idx="1"/>
          </p:nvPr>
        </p:nvSpPr>
        <p:spPr>
          <a:xfrm>
            <a:off x="277318" y="5596359"/>
            <a:ext cx="11579902" cy="1261641"/>
          </a:xfrm>
        </p:spPr>
        <p:txBody>
          <a:bodyPr>
            <a:normAutofit/>
          </a:bodyPr>
          <a:lstStyle/>
          <a:p>
            <a:pPr algn="ctr"/>
            <a:r>
              <a:rPr lang="it-IT" dirty="0">
                <a:solidFill>
                  <a:srgbClr val="FF0000"/>
                </a:solidFill>
                <a:effectLst>
                  <a:outerShdw blurRad="38100" dist="38100" dir="2700000" algn="tl">
                    <a:srgbClr val="000000">
                      <a:alpha val="43137"/>
                    </a:srgbClr>
                  </a:outerShdw>
                </a:effectLst>
                <a:latin typeface="Garamond" panose="02020404030301010803" pitchFamily="18" charset="0"/>
              </a:rPr>
              <a:t>Clear TID </a:t>
            </a:r>
            <a:r>
              <a:rPr lang="it-IT" dirty="0" err="1">
                <a:solidFill>
                  <a:srgbClr val="FF0000"/>
                </a:solidFill>
                <a:effectLst>
                  <a:outerShdw blurRad="38100" dist="38100" dir="2700000" algn="tl">
                    <a:srgbClr val="000000">
                      <a:alpha val="43137"/>
                    </a:srgbClr>
                  </a:outerShdw>
                </a:effectLst>
                <a:latin typeface="Garamond" panose="02020404030301010803" pitchFamily="18" charset="0"/>
              </a:rPr>
              <a:t>injection</a:t>
            </a:r>
            <a:r>
              <a:rPr lang="it-IT" dirty="0">
                <a:solidFill>
                  <a:srgbClr val="FF0000"/>
                </a:solidFill>
                <a:effectLst>
                  <a:outerShdw blurRad="38100" dist="38100" dir="2700000" algn="tl">
                    <a:srgbClr val="000000">
                      <a:alpha val="43137"/>
                    </a:srgbClr>
                  </a:outerShdw>
                </a:effectLst>
                <a:latin typeface="Garamond" panose="02020404030301010803" pitchFamily="18" charset="0"/>
              </a:rPr>
              <a:t> </a:t>
            </a:r>
            <a:r>
              <a:rPr lang="it-IT" dirty="0" err="1">
                <a:solidFill>
                  <a:srgbClr val="FF0000"/>
                </a:solidFill>
                <a:effectLst>
                  <a:outerShdw blurRad="38100" dist="38100" dir="2700000" algn="tl">
                    <a:srgbClr val="000000">
                      <a:alpha val="43137"/>
                    </a:srgbClr>
                  </a:outerShdw>
                </a:effectLst>
                <a:latin typeface="Garamond" panose="02020404030301010803" pitchFamily="18" charset="0"/>
              </a:rPr>
              <a:t>at</a:t>
            </a:r>
            <a:r>
              <a:rPr lang="it-IT" dirty="0">
                <a:solidFill>
                  <a:srgbClr val="FF0000"/>
                </a:solidFill>
                <a:effectLst>
                  <a:outerShdw blurRad="38100" dist="38100" dir="2700000" algn="tl">
                    <a:srgbClr val="000000">
                      <a:alpha val="43137"/>
                    </a:srgbClr>
                  </a:outerShdw>
                </a:effectLst>
                <a:latin typeface="Garamond" panose="02020404030301010803" pitchFamily="18" charset="0"/>
              </a:rPr>
              <a:t> the moment of the EQ </a:t>
            </a:r>
            <a:r>
              <a:rPr lang="it-IT" dirty="0" err="1">
                <a:solidFill>
                  <a:srgbClr val="FF0000"/>
                </a:solidFill>
                <a:effectLst>
                  <a:outerShdw blurRad="38100" dist="38100" dir="2700000" algn="tl">
                    <a:srgbClr val="000000">
                      <a:alpha val="43137"/>
                    </a:srgbClr>
                  </a:outerShdw>
                </a:effectLst>
                <a:latin typeface="Garamond" panose="02020404030301010803" pitchFamily="18" charset="0"/>
              </a:rPr>
              <a:t>occurrence</a:t>
            </a:r>
            <a:r>
              <a:rPr lang="it-IT" dirty="0">
                <a:solidFill>
                  <a:srgbClr val="FF0000"/>
                </a:solidFill>
                <a:effectLst>
                  <a:outerShdw blurRad="38100" dist="38100" dir="2700000" algn="tl">
                    <a:srgbClr val="000000">
                      <a:alpha val="43137"/>
                    </a:srgbClr>
                  </a:outerShdw>
                </a:effectLst>
                <a:latin typeface="Garamond" panose="02020404030301010803" pitchFamily="18" charset="0"/>
              </a:rPr>
              <a:t>. </a:t>
            </a:r>
          </a:p>
          <a:p>
            <a:pPr algn="ctr"/>
            <a:r>
              <a:rPr lang="it-IT" dirty="0" err="1">
                <a:solidFill>
                  <a:srgbClr val="FF0000"/>
                </a:solidFill>
                <a:effectLst>
                  <a:outerShdw blurRad="38100" dist="38100" dir="2700000" algn="tl">
                    <a:srgbClr val="000000">
                      <a:alpha val="43137"/>
                    </a:srgbClr>
                  </a:outerShdw>
                </a:effectLst>
                <a:latin typeface="Garamond" panose="02020404030301010803" pitchFamily="18" charset="0"/>
              </a:rPr>
              <a:t>It</a:t>
            </a:r>
            <a:r>
              <a:rPr lang="it-IT" dirty="0">
                <a:solidFill>
                  <a:srgbClr val="FF0000"/>
                </a:solidFill>
                <a:effectLst>
                  <a:outerShdw blurRad="38100" dist="38100" dir="2700000" algn="tl">
                    <a:srgbClr val="000000">
                      <a:alpha val="43137"/>
                    </a:srgbClr>
                  </a:outerShdw>
                </a:effectLst>
                <a:latin typeface="Garamond" panose="02020404030301010803" pitchFamily="18" charset="0"/>
              </a:rPr>
              <a:t> </a:t>
            </a:r>
            <a:r>
              <a:rPr lang="it-IT" dirty="0" err="1">
                <a:solidFill>
                  <a:srgbClr val="FF0000"/>
                </a:solidFill>
                <a:effectLst>
                  <a:outerShdw blurRad="38100" dist="38100" dir="2700000" algn="tl">
                    <a:srgbClr val="000000">
                      <a:alpha val="43137"/>
                    </a:srgbClr>
                  </a:outerShdw>
                </a:effectLst>
                <a:latin typeface="Garamond" panose="02020404030301010803" pitchFamily="18" charset="0"/>
              </a:rPr>
              <a:t>has</a:t>
            </a:r>
            <a:r>
              <a:rPr lang="it-IT" dirty="0">
                <a:solidFill>
                  <a:srgbClr val="FF0000"/>
                </a:solidFill>
                <a:effectLst>
                  <a:outerShdw blurRad="38100" dist="38100" dir="2700000" algn="tl">
                    <a:srgbClr val="000000">
                      <a:alpha val="43137"/>
                    </a:srgbClr>
                  </a:outerShdw>
                </a:effectLst>
                <a:latin typeface="Garamond" panose="02020404030301010803" pitchFamily="18" charset="0"/>
              </a:rPr>
              <a:t> a </a:t>
            </a:r>
            <a:r>
              <a:rPr lang="it-IT" dirty="0" err="1">
                <a:solidFill>
                  <a:srgbClr val="FF0000"/>
                </a:solidFill>
                <a:effectLst>
                  <a:outerShdw blurRad="38100" dist="38100" dir="2700000" algn="tl">
                    <a:srgbClr val="000000">
                      <a:alpha val="43137"/>
                    </a:srgbClr>
                  </a:outerShdw>
                </a:effectLst>
                <a:latin typeface="Garamond" panose="02020404030301010803" pitchFamily="18" charset="0"/>
              </a:rPr>
              <a:t>period</a:t>
            </a:r>
            <a:r>
              <a:rPr lang="it-IT" dirty="0">
                <a:solidFill>
                  <a:srgbClr val="FF0000"/>
                </a:solidFill>
                <a:effectLst>
                  <a:outerShdw blurRad="38100" dist="38100" dir="2700000" algn="tl">
                    <a:srgbClr val="000000">
                      <a:alpha val="43137"/>
                    </a:srgbClr>
                  </a:outerShdw>
                </a:effectLst>
                <a:latin typeface="Garamond" panose="02020404030301010803" pitchFamily="18" charset="0"/>
              </a:rPr>
              <a:t> of </a:t>
            </a:r>
            <a:r>
              <a:rPr lang="it-IT" dirty="0" err="1">
                <a:solidFill>
                  <a:srgbClr val="FF0000"/>
                </a:solidFill>
                <a:effectLst>
                  <a:outerShdw blurRad="38100" dist="38100" dir="2700000" algn="tl">
                    <a:srgbClr val="000000">
                      <a:alpha val="43137"/>
                    </a:srgbClr>
                  </a:outerShdw>
                </a:effectLst>
                <a:latin typeface="Garamond" panose="02020404030301010803" pitchFamily="18" charset="0"/>
              </a:rPr>
              <a:t>about</a:t>
            </a:r>
            <a:r>
              <a:rPr lang="it-IT" dirty="0">
                <a:solidFill>
                  <a:srgbClr val="FF0000"/>
                </a:solidFill>
                <a:effectLst>
                  <a:outerShdw blurRad="38100" dist="38100" dir="2700000" algn="tl">
                    <a:srgbClr val="000000">
                      <a:alpha val="43137"/>
                    </a:srgbClr>
                  </a:outerShdw>
                </a:effectLst>
                <a:latin typeface="Garamond" panose="02020404030301010803" pitchFamily="18" charset="0"/>
              </a:rPr>
              <a:t> 7 minutes and </a:t>
            </a:r>
            <a:r>
              <a:rPr lang="it-IT" dirty="0" err="1">
                <a:solidFill>
                  <a:srgbClr val="FF0000"/>
                </a:solidFill>
                <a:effectLst>
                  <a:outerShdw blurRad="38100" dist="38100" dir="2700000" algn="tl">
                    <a:srgbClr val="000000">
                      <a:alpha val="43137"/>
                    </a:srgbClr>
                  </a:outerShdw>
                </a:effectLst>
                <a:latin typeface="Garamond" panose="02020404030301010803" pitchFamily="18" charset="0"/>
              </a:rPr>
              <a:t>lasts</a:t>
            </a:r>
            <a:r>
              <a:rPr lang="it-IT" dirty="0">
                <a:solidFill>
                  <a:srgbClr val="FF0000"/>
                </a:solidFill>
                <a:effectLst>
                  <a:outerShdw blurRad="38100" dist="38100" dir="2700000" algn="tl">
                    <a:srgbClr val="000000">
                      <a:alpha val="43137"/>
                    </a:srgbClr>
                  </a:outerShdw>
                </a:effectLst>
                <a:latin typeface="Garamond" panose="02020404030301010803" pitchFamily="18" charset="0"/>
              </a:rPr>
              <a:t> for 30 minutes.</a:t>
            </a:r>
          </a:p>
        </p:txBody>
      </p:sp>
      <p:pic>
        <p:nvPicPr>
          <p:cNvPr id="6" name="Picture 2" descr="D:\dati\CSES_analysis\Haiti_EQ_2021\TID\waves\DP_1235.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12580" y="684147"/>
            <a:ext cx="2803007" cy="2102756"/>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3" descr="D:\dati\CSES_analysis\Haiti_EQ_2021\TID\waves\DP_1240.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172371" y="669330"/>
            <a:ext cx="2822758" cy="2117573"/>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4" descr="D:\dati\CSES_analysis\Haiti_EQ_2021\TID\waves\DP_1245.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220917" y="669330"/>
            <a:ext cx="2790021" cy="2093014"/>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5" descr="D:\dati\CSES_analysis\Haiti_EQ_2021\TID\waves\DP_1250.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9241588" y="684147"/>
            <a:ext cx="2803007" cy="2102756"/>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6" descr="D:\dati\CSES_analysis\Haiti_EQ_2021\TID\waves\DP_1255.p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12580" y="3002394"/>
            <a:ext cx="2803007" cy="2102756"/>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7" descr="D:\dati\CSES_analysis\Haiti_EQ_2021\TID\waves\DP_1300.pn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3172371" y="3002394"/>
            <a:ext cx="2822757" cy="2117573"/>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8" descr="D:\dati\CSES_analysis\Haiti_EQ_2021\TID\waves\DP_1305.pn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6220917" y="3002393"/>
            <a:ext cx="2822759" cy="2117573"/>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9" descr="D:\dati\CSES_analysis\Haiti_EQ_2021\TID\waves\DP_1310.png"/>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9241587" y="3002394"/>
            <a:ext cx="2803007" cy="210275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7103987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25000"/>
            <a:lum/>
          </a:blip>
          <a:srcRect/>
          <a:stretch>
            <a:fillRect t="-2000" b="-2000"/>
          </a:stretch>
        </a:blipFill>
        <a:effectLst/>
      </p:bgPr>
    </p:bg>
    <p:spTree>
      <p:nvGrpSpPr>
        <p:cNvPr id="1" name=""/>
        <p:cNvGrpSpPr/>
        <p:nvPr/>
      </p:nvGrpSpPr>
      <p:grpSpPr>
        <a:xfrm>
          <a:off x="0" y="0"/>
          <a:ext cx="0" cy="0"/>
          <a:chOff x="0" y="0"/>
          <a:chExt cx="0" cy="0"/>
        </a:xfrm>
      </p:grpSpPr>
      <p:sp>
        <p:nvSpPr>
          <p:cNvPr id="2" name="Segnaposto contenuto 1"/>
          <p:cNvSpPr>
            <a:spLocks noGrp="1"/>
          </p:cNvSpPr>
          <p:nvPr>
            <p:ph idx="1"/>
          </p:nvPr>
        </p:nvSpPr>
        <p:spPr>
          <a:xfrm>
            <a:off x="104171" y="1597751"/>
            <a:ext cx="5140358" cy="4500679"/>
          </a:xfrm>
        </p:spPr>
        <p:txBody>
          <a:bodyPr>
            <a:normAutofit/>
          </a:bodyPr>
          <a:lstStyle/>
          <a:p>
            <a:r>
              <a:rPr lang="en-GB" dirty="0">
                <a:latin typeface="Garamond" panose="02020404030301010803" pitchFamily="18" charset="0"/>
              </a:rPr>
              <a:t>As expected, the </a:t>
            </a:r>
            <a:r>
              <a:rPr lang="en-GB" dirty="0" err="1">
                <a:latin typeface="Garamond" panose="02020404030301010803" pitchFamily="18" charset="0"/>
              </a:rPr>
              <a:t>eigen</a:t>
            </a:r>
            <a:r>
              <a:rPr lang="en-GB" dirty="0">
                <a:latin typeface="Garamond" panose="02020404030301010803" pitchFamily="18" charset="0"/>
              </a:rPr>
              <a:t>-frequency </a:t>
            </a:r>
            <a:r>
              <a:rPr lang="en-GB" b="1" i="1" dirty="0">
                <a:effectLst>
                  <a:outerShdw blurRad="38100" dist="38100" dir="2700000" algn="tl">
                    <a:srgbClr val="000000">
                      <a:alpha val="43137"/>
                    </a:srgbClr>
                  </a:outerShdw>
                </a:effectLst>
                <a:latin typeface="Garamond" panose="02020404030301010803" pitchFamily="18" charset="0"/>
              </a:rPr>
              <a:t>(f)</a:t>
            </a:r>
            <a:r>
              <a:rPr lang="en-GB" dirty="0">
                <a:latin typeface="Garamond" panose="02020404030301010803" pitchFamily="18" charset="0"/>
              </a:rPr>
              <a:t> is around 80 mHz (close equatorial station).</a:t>
            </a:r>
          </a:p>
          <a:p>
            <a:r>
              <a:rPr lang="it-IT" dirty="0">
                <a:latin typeface="Garamond" panose="02020404030301010803" pitchFamily="18" charset="0"/>
              </a:rPr>
              <a:t>A </a:t>
            </a:r>
            <a:r>
              <a:rPr lang="it-IT" dirty="0" err="1">
                <a:latin typeface="Garamond" panose="02020404030301010803" pitchFamily="18" charset="0"/>
              </a:rPr>
              <a:t>clear</a:t>
            </a:r>
            <a:r>
              <a:rPr lang="it-IT" dirty="0">
                <a:latin typeface="Garamond" panose="02020404030301010803" pitchFamily="18" charset="0"/>
              </a:rPr>
              <a:t> </a:t>
            </a:r>
            <a:r>
              <a:rPr lang="it-IT" dirty="0" err="1">
                <a:latin typeface="Garamond" panose="02020404030301010803" pitchFamily="18" charset="0"/>
              </a:rPr>
              <a:t>decrease</a:t>
            </a:r>
            <a:r>
              <a:rPr lang="it-IT" dirty="0">
                <a:latin typeface="Garamond" panose="02020404030301010803" pitchFamily="18" charset="0"/>
              </a:rPr>
              <a:t> of the </a:t>
            </a:r>
            <a:r>
              <a:rPr lang="it-IT" dirty="0" err="1">
                <a:latin typeface="Garamond" panose="02020404030301010803" pitchFamily="18" charset="0"/>
              </a:rPr>
              <a:t>eigenfrequency</a:t>
            </a:r>
            <a:r>
              <a:rPr lang="it-IT" dirty="0">
                <a:latin typeface="Garamond" panose="02020404030301010803" pitchFamily="18" charset="0"/>
              </a:rPr>
              <a:t> </a:t>
            </a:r>
            <a:r>
              <a:rPr lang="it-IT" dirty="0" err="1">
                <a:latin typeface="Garamond" panose="02020404030301010803" pitchFamily="18" charset="0"/>
              </a:rPr>
              <a:t>detected</a:t>
            </a:r>
            <a:r>
              <a:rPr lang="it-IT" dirty="0">
                <a:latin typeface="Garamond" panose="02020404030301010803" pitchFamily="18" charset="0"/>
              </a:rPr>
              <a:t> </a:t>
            </a:r>
            <a:r>
              <a:rPr lang="it-IT" dirty="0" err="1">
                <a:latin typeface="Garamond" panose="02020404030301010803" pitchFamily="18" charset="0"/>
              </a:rPr>
              <a:t>at</a:t>
            </a:r>
            <a:r>
              <a:rPr lang="it-IT" dirty="0">
                <a:latin typeface="Garamond" panose="02020404030301010803" pitchFamily="18" charset="0"/>
              </a:rPr>
              <a:t> the moment of the EQ </a:t>
            </a:r>
            <a:r>
              <a:rPr lang="it-IT" dirty="0" err="1">
                <a:latin typeface="Garamond" panose="02020404030301010803" pitchFamily="18" charset="0"/>
              </a:rPr>
              <a:t>occurrence</a:t>
            </a:r>
            <a:r>
              <a:rPr lang="it-IT" dirty="0">
                <a:latin typeface="Garamond" panose="02020404030301010803" pitchFamily="18" charset="0"/>
              </a:rPr>
              <a:t>.</a:t>
            </a:r>
          </a:p>
          <a:p>
            <a:r>
              <a:rPr lang="it-IT" dirty="0" err="1">
                <a:solidFill>
                  <a:srgbClr val="FF0000"/>
                </a:solidFill>
                <a:latin typeface="Garamond" panose="02020404030301010803" pitchFamily="18" charset="0"/>
              </a:rPr>
              <a:t>df</a:t>
            </a:r>
            <a:r>
              <a:rPr lang="it-IT" dirty="0">
                <a:solidFill>
                  <a:srgbClr val="FF0000"/>
                </a:solidFill>
                <a:latin typeface="Garamond" panose="02020404030301010803" pitchFamily="18" charset="0"/>
              </a:rPr>
              <a:t>=7 ± 2 </a:t>
            </a:r>
            <a:r>
              <a:rPr lang="it-IT" dirty="0" err="1">
                <a:solidFill>
                  <a:srgbClr val="FF0000"/>
                </a:solidFill>
                <a:latin typeface="Garamond" panose="02020404030301010803" pitchFamily="18" charset="0"/>
              </a:rPr>
              <a:t>mHz</a:t>
            </a:r>
            <a:r>
              <a:rPr lang="it-IT" dirty="0">
                <a:solidFill>
                  <a:srgbClr val="FF0000"/>
                </a:solidFill>
                <a:latin typeface="Garamond" panose="02020404030301010803" pitchFamily="18" charset="0"/>
              </a:rPr>
              <a:t>;</a:t>
            </a:r>
          </a:p>
          <a:p>
            <a:r>
              <a:rPr lang="it-IT" dirty="0" err="1">
                <a:solidFill>
                  <a:srgbClr val="FF0000"/>
                </a:solidFill>
                <a:latin typeface="Garamond" panose="02020404030301010803" pitchFamily="18" charset="0"/>
              </a:rPr>
              <a:t>dt</a:t>
            </a:r>
            <a:r>
              <a:rPr lang="it-IT" dirty="0">
                <a:solidFill>
                  <a:srgbClr val="FF0000"/>
                </a:solidFill>
                <a:latin typeface="Garamond" panose="02020404030301010803" pitchFamily="18" charset="0"/>
              </a:rPr>
              <a:t>=32 ± 6 </a:t>
            </a:r>
            <a:r>
              <a:rPr lang="it-IT" dirty="0" err="1">
                <a:solidFill>
                  <a:srgbClr val="FF0000"/>
                </a:solidFill>
                <a:latin typeface="Garamond" panose="02020404030301010803" pitchFamily="18" charset="0"/>
              </a:rPr>
              <a:t>mins</a:t>
            </a:r>
            <a:r>
              <a:rPr lang="it-IT" dirty="0">
                <a:solidFill>
                  <a:srgbClr val="FF0000"/>
                </a:solidFill>
                <a:latin typeface="Garamond" panose="02020404030301010803" pitchFamily="18" charset="0"/>
              </a:rPr>
              <a:t>;</a:t>
            </a:r>
          </a:p>
          <a:p>
            <a:pPr marL="0" indent="0">
              <a:buNone/>
            </a:pPr>
            <a:endParaRPr lang="it-IT" dirty="0"/>
          </a:p>
          <a:p>
            <a:pPr marL="514350" indent="-514350">
              <a:buFont typeface="+mj-lt"/>
              <a:buAutoNum type="arabicPeriod"/>
            </a:pPr>
            <a:endParaRPr lang="it-IT" dirty="0"/>
          </a:p>
        </p:txBody>
      </p:sp>
      <p:sp>
        <p:nvSpPr>
          <p:cNvPr id="3" name="Titolo 2"/>
          <p:cNvSpPr>
            <a:spLocks noGrp="1"/>
          </p:cNvSpPr>
          <p:nvPr>
            <p:ph type="title"/>
          </p:nvPr>
        </p:nvSpPr>
        <p:spPr>
          <a:xfrm>
            <a:off x="1821576" y="0"/>
            <a:ext cx="8422013" cy="983112"/>
          </a:xfrm>
        </p:spPr>
        <p:txBody>
          <a:bodyPr>
            <a:normAutofit fontScale="90000"/>
          </a:bodyPr>
          <a:lstStyle/>
          <a:p>
            <a:r>
              <a:rPr lang="it-IT" b="1" dirty="0">
                <a:solidFill>
                  <a:srgbClr val="FF0000"/>
                </a:solidFill>
                <a:effectLst>
                  <a:outerShdw blurRad="38100" dist="38100" dir="2700000" algn="tl">
                    <a:srgbClr val="000000">
                      <a:alpha val="43137"/>
                    </a:srgbClr>
                  </a:outerShdw>
                </a:effectLst>
                <a:latin typeface="Garamond" panose="02020404030301010803" pitchFamily="18" charset="0"/>
              </a:rPr>
              <a:t>FLR </a:t>
            </a:r>
            <a:r>
              <a:rPr lang="en-US" b="1" dirty="0">
                <a:solidFill>
                  <a:srgbClr val="FF0000"/>
                </a:solidFill>
                <a:effectLst>
                  <a:outerShdw blurRad="38100" dist="38100" dir="2700000" algn="tl">
                    <a:srgbClr val="000000">
                      <a:alpha val="43137"/>
                    </a:srgbClr>
                  </a:outerShdw>
                </a:effectLst>
                <a:latin typeface="Garamond" panose="02020404030301010803" pitchFamily="18" charset="0"/>
              </a:rPr>
              <a:t>evaluation</a:t>
            </a:r>
            <a:r>
              <a:rPr lang="it-IT" b="1" dirty="0">
                <a:solidFill>
                  <a:srgbClr val="FF0000"/>
                </a:solidFill>
                <a:effectLst>
                  <a:outerShdw blurRad="38100" dist="38100" dir="2700000" algn="tl">
                    <a:srgbClr val="000000">
                      <a:alpha val="43137"/>
                    </a:srgbClr>
                  </a:outerShdw>
                </a:effectLst>
                <a:latin typeface="Garamond" panose="02020404030301010803" pitchFamily="18" charset="0"/>
              </a:rPr>
              <a:t> over the EQ location</a:t>
            </a:r>
          </a:p>
        </p:txBody>
      </p:sp>
      <p:pic>
        <p:nvPicPr>
          <p:cNvPr id="5" name="Picture 2" descr="D:\dati\CSES_analysis\Haiti_EQ_2021\FLR\FLR_HAITI.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46836" y="1025555"/>
            <a:ext cx="6665913" cy="50006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1450947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25000"/>
            <a:lum/>
          </a:blip>
          <a:srcRect/>
          <a:stretch>
            <a:fillRect t="-2000" b="-2000"/>
          </a:stretch>
        </a:blipFill>
        <a:effectLst/>
      </p:bgPr>
    </p:bg>
    <p:spTree>
      <p:nvGrpSpPr>
        <p:cNvPr id="1" name=""/>
        <p:cNvGrpSpPr/>
        <p:nvPr/>
      </p:nvGrpSpPr>
      <p:grpSpPr>
        <a:xfrm>
          <a:off x="0" y="0"/>
          <a:ext cx="0" cy="0"/>
          <a:chOff x="0" y="0"/>
          <a:chExt cx="0" cy="0"/>
        </a:xfrm>
      </p:grpSpPr>
      <p:sp>
        <p:nvSpPr>
          <p:cNvPr id="2" name="Segnaposto contenuto 1"/>
          <p:cNvSpPr>
            <a:spLocks noGrp="1"/>
          </p:cNvSpPr>
          <p:nvPr>
            <p:ph idx="1"/>
          </p:nvPr>
        </p:nvSpPr>
        <p:spPr>
          <a:xfrm>
            <a:off x="310342" y="1432804"/>
            <a:ext cx="11532522" cy="5023995"/>
          </a:xfrm>
        </p:spPr>
        <p:txBody>
          <a:bodyPr>
            <a:noAutofit/>
          </a:bodyPr>
          <a:lstStyle/>
          <a:p>
            <a:pPr>
              <a:lnSpc>
                <a:spcPct val="120000"/>
              </a:lnSpc>
            </a:pPr>
            <a:r>
              <a:rPr lang="en-US" sz="2200" dirty="0">
                <a:latin typeface="Garamond" panose="02020404030301010803" pitchFamily="18" charset="0"/>
              </a:rPr>
              <a:t>During the Haitian EQ there is an activation of the lithosphere - atmosphere - ionosphere - magnetosphere chain, which: </a:t>
            </a:r>
          </a:p>
          <a:p>
            <a:pPr marL="627063" indent="-360363">
              <a:lnSpc>
                <a:spcPct val="120000"/>
              </a:lnSpc>
              <a:buFont typeface="+mj-lt"/>
              <a:buAutoNum type="arabicPeriod"/>
            </a:pPr>
            <a:r>
              <a:rPr lang="en-US" sz="2200" dirty="0">
                <a:latin typeface="Garamond" panose="02020404030301010803" pitchFamily="18" charset="0"/>
              </a:rPr>
              <a:t>starting from the fault break, generates an AGW able to mechanically perturb the ionospheric plasma density, driving the generation of both TID and magnetospheric FLR </a:t>
            </a:r>
            <a:r>
              <a:rPr lang="en-US" sz="2200" dirty="0" err="1">
                <a:latin typeface="Garamond" panose="02020404030301010803" pitchFamily="18" charset="0"/>
              </a:rPr>
              <a:t>eigen</a:t>
            </a:r>
            <a:r>
              <a:rPr lang="en-US" sz="2200" dirty="0">
                <a:latin typeface="Garamond" panose="02020404030301010803" pitchFamily="18" charset="0"/>
              </a:rPr>
              <a:t>-frequency variation. </a:t>
            </a:r>
          </a:p>
          <a:p>
            <a:pPr marL="627063" indent="-360363">
              <a:lnSpc>
                <a:spcPct val="120000"/>
              </a:lnSpc>
              <a:buFont typeface="+mj-lt"/>
              <a:buAutoNum type="arabicPeriod"/>
            </a:pPr>
            <a:r>
              <a:rPr lang="en-US" sz="2200" dirty="0">
                <a:latin typeface="Garamond" panose="02020404030301010803" pitchFamily="18" charset="0"/>
              </a:rPr>
              <a:t>The EQ scenario presented here represents an optimal case event to be studied and understood since it happened during both solar quiet and fair weather conditions. </a:t>
            </a:r>
          </a:p>
          <a:p>
            <a:pPr marL="627063" indent="-360363" algn="ctr">
              <a:lnSpc>
                <a:spcPct val="120000"/>
              </a:lnSpc>
              <a:buFont typeface="+mj-lt"/>
              <a:buAutoNum type="arabicPeriod"/>
            </a:pPr>
            <a:r>
              <a:rPr lang="en-US" b="1" u="sng" dirty="0">
                <a:solidFill>
                  <a:schemeClr val="accent6"/>
                </a:solidFill>
                <a:effectLst>
                  <a:outerShdw blurRad="38100" dist="38100" dir="2700000" algn="tl">
                    <a:srgbClr val="000000">
                      <a:alpha val="43137"/>
                    </a:srgbClr>
                  </a:outerShdw>
                </a:effectLst>
                <a:latin typeface="Garamond" panose="02020404030301010803" pitchFamily="18" charset="0"/>
              </a:rPr>
              <a:t>The observations was explained through </a:t>
            </a:r>
            <a:r>
              <a:rPr lang="en-US" b="1" u="sng" dirty="0" err="1">
                <a:solidFill>
                  <a:schemeClr val="accent6"/>
                </a:solidFill>
                <a:effectLst>
                  <a:outerShdw blurRad="38100" dist="38100" dir="2700000" algn="tl">
                    <a:srgbClr val="000000">
                      <a:alpha val="43137"/>
                    </a:srgbClr>
                  </a:outerShdw>
                </a:effectLst>
                <a:latin typeface="Garamond" panose="02020404030301010803" pitchFamily="18" charset="0"/>
              </a:rPr>
              <a:t>the``M.I.L.C</a:t>
            </a:r>
            <a:r>
              <a:rPr lang="en-US" b="1" u="sng" dirty="0">
                <a:solidFill>
                  <a:schemeClr val="accent6"/>
                </a:solidFill>
                <a:effectLst>
                  <a:outerShdw blurRad="38100" dist="38100" dir="2700000" algn="tl">
                    <a:srgbClr val="000000">
                      <a:alpha val="43137"/>
                    </a:srgbClr>
                  </a:outerShdw>
                </a:effectLst>
                <a:latin typeface="Garamond" panose="02020404030301010803" pitchFamily="18" charset="0"/>
              </a:rPr>
              <a:t>.'' </a:t>
            </a:r>
            <a:r>
              <a:rPr lang="en-US" b="1" u="sng" dirty="0" smtClean="0">
                <a:solidFill>
                  <a:schemeClr val="accent6"/>
                </a:solidFill>
                <a:effectLst>
                  <a:outerShdw blurRad="38100" dist="38100" dir="2700000" algn="tl">
                    <a:srgbClr val="000000">
                      <a:alpha val="43137"/>
                    </a:srgbClr>
                  </a:outerShdw>
                </a:effectLst>
                <a:latin typeface="Garamond" panose="02020404030301010803" pitchFamily="18" charset="0"/>
              </a:rPr>
              <a:t>analytical model</a:t>
            </a:r>
            <a:r>
              <a:rPr lang="en-US" b="1" u="sng" dirty="0">
                <a:solidFill>
                  <a:schemeClr val="accent6"/>
                </a:solidFill>
                <a:effectLst>
                  <a:outerShdw blurRad="38100" dist="38100" dir="2700000" algn="tl">
                    <a:srgbClr val="000000">
                      <a:alpha val="43137"/>
                    </a:srgbClr>
                  </a:outerShdw>
                </a:effectLst>
                <a:latin typeface="Garamond" panose="02020404030301010803" pitchFamily="18" charset="0"/>
              </a:rPr>
              <a:t>, which confirms the causality link between the EQ occurrence and the atmosphere-ionosphere-magnetosphere observations. </a:t>
            </a:r>
          </a:p>
        </p:txBody>
      </p:sp>
      <p:sp>
        <p:nvSpPr>
          <p:cNvPr id="3" name="Titolo 2"/>
          <p:cNvSpPr>
            <a:spLocks noGrp="1"/>
          </p:cNvSpPr>
          <p:nvPr>
            <p:ph type="title"/>
          </p:nvPr>
        </p:nvSpPr>
        <p:spPr>
          <a:xfrm>
            <a:off x="4478868" y="332509"/>
            <a:ext cx="3195470" cy="983112"/>
          </a:xfrm>
        </p:spPr>
        <p:txBody>
          <a:bodyPr/>
          <a:lstStyle/>
          <a:p>
            <a:r>
              <a:rPr lang="it-IT" b="1" dirty="0" err="1">
                <a:solidFill>
                  <a:srgbClr val="FF0000"/>
                </a:solidFill>
                <a:effectLst>
                  <a:outerShdw blurRad="38100" dist="38100" dir="2700000" algn="tl">
                    <a:srgbClr val="000000">
                      <a:alpha val="43137"/>
                    </a:srgbClr>
                  </a:outerShdw>
                </a:effectLst>
                <a:latin typeface="Garamond" panose="02020404030301010803" pitchFamily="18" charset="0"/>
              </a:rPr>
              <a:t>Conclusions</a:t>
            </a:r>
            <a:endParaRPr lang="it-IT" b="1" dirty="0">
              <a:solidFill>
                <a:srgbClr val="FF0000"/>
              </a:solidFill>
              <a:effectLst>
                <a:outerShdw blurRad="38100" dist="38100" dir="2700000" algn="tl">
                  <a:srgbClr val="000000">
                    <a:alpha val="43137"/>
                  </a:srgbClr>
                </a:outerShdw>
              </a:effectLst>
              <a:latin typeface="Garamond" panose="02020404030301010803" pitchFamily="18" charset="0"/>
            </a:endParaRPr>
          </a:p>
        </p:txBody>
      </p:sp>
    </p:spTree>
    <p:extLst>
      <p:ext uri="{BB962C8B-B14F-4D97-AF65-F5344CB8AC3E}">
        <p14:creationId xmlns:p14="http://schemas.microsoft.com/office/powerpoint/2010/main" val="3592742146"/>
      </p:ext>
    </p:extLst>
  </p:cSld>
  <p:clrMapOvr>
    <a:masterClrMapping/>
  </p:clrMapOvr>
</p:sld>
</file>

<file path=ppt/theme/theme1.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61</TotalTime>
  <Words>3288</Words>
  <Application>Microsoft Office PowerPoint</Application>
  <PresentationFormat>Personalizzato</PresentationFormat>
  <Paragraphs>263</Paragraphs>
  <Slides>30</Slides>
  <Notes>5</Notes>
  <HiddenSlides>0</HiddenSlides>
  <MMClips>0</MMClips>
  <ScaleCrop>false</ScaleCrop>
  <HeadingPairs>
    <vt:vector size="6" baseType="variant">
      <vt:variant>
        <vt:lpstr>Tema</vt:lpstr>
      </vt:variant>
      <vt:variant>
        <vt:i4>1</vt:i4>
      </vt:variant>
      <vt:variant>
        <vt:lpstr>Server OLE incorporati</vt:lpstr>
      </vt:variant>
      <vt:variant>
        <vt:i4>1</vt:i4>
      </vt:variant>
      <vt:variant>
        <vt:lpstr>Titoli diapositive</vt:lpstr>
      </vt:variant>
      <vt:variant>
        <vt:i4>30</vt:i4>
      </vt:variant>
    </vt:vector>
  </HeadingPairs>
  <TitlesOfParts>
    <vt:vector size="32" baseType="lpstr">
      <vt:lpstr>Tema di Office</vt:lpstr>
      <vt:lpstr>Equation</vt:lpstr>
      <vt:lpstr>Presentazione standard di PowerPoint</vt:lpstr>
      <vt:lpstr>The MILC model</vt:lpstr>
      <vt:lpstr>Presentazione standard di PowerPoint</vt:lpstr>
      <vt:lpstr>AGW evaluation – observations</vt:lpstr>
      <vt:lpstr>The MILC model</vt:lpstr>
      <vt:lpstr>TID – MILC model results</vt:lpstr>
      <vt:lpstr>Ionospheric Plasma Waves - TID</vt:lpstr>
      <vt:lpstr>FLR evaluation over the EQ location</vt:lpstr>
      <vt:lpstr>Conclusions</vt:lpstr>
      <vt:lpstr>Presentazione standard di PowerPoint</vt:lpstr>
      <vt:lpstr>Presentazione standard di PowerPoint</vt:lpstr>
      <vt:lpstr>Introduction</vt:lpstr>
      <vt:lpstr>Introduction</vt:lpstr>
      <vt:lpstr>Total Electron Content (TEC)</vt:lpstr>
      <vt:lpstr>The LAIC model – STEP 1 – Lithosphere</vt:lpstr>
      <vt:lpstr>We found the solution starting from the pressure gradient induced by the AGW injection at the moment of the EQ.</vt:lpstr>
      <vt:lpstr>Example of Plasma wave induced by AGW</vt:lpstr>
      <vt:lpstr>The LAIC model – STEP 3</vt:lpstr>
      <vt:lpstr>AGW – What?</vt:lpstr>
      <vt:lpstr>Acoustic Gravity Waves - Detection</vt:lpstr>
      <vt:lpstr>Presentazione standard di PowerPoint</vt:lpstr>
      <vt:lpstr>AGW evaluation – observations</vt:lpstr>
      <vt:lpstr>The MILC model</vt:lpstr>
      <vt:lpstr>Presentazione standard di PowerPoint</vt:lpstr>
      <vt:lpstr>Presentazione standard di PowerPoint</vt:lpstr>
      <vt:lpstr>Presentazione standard di PowerPoint</vt:lpstr>
      <vt:lpstr>FLR – MILC model results</vt:lpstr>
      <vt:lpstr>Discussion</vt:lpstr>
      <vt:lpstr>Discussion – Weather Reports</vt:lpstr>
      <vt:lpstr>Discussion – Space Weather</vt:lpstr>
    </vt:vector>
  </TitlesOfParts>
  <Company>Microsoft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Presentazione standard di PowerPoint</dc:title>
  <dc:creator>giulia</dc:creator>
  <cp:lastModifiedBy>Piersanti mirko</cp:lastModifiedBy>
  <cp:revision>70</cp:revision>
  <dcterms:created xsi:type="dcterms:W3CDTF">2022-03-22T13:47:58Z</dcterms:created>
  <dcterms:modified xsi:type="dcterms:W3CDTF">2022-05-27T08:46:00Z</dcterms:modified>
</cp:coreProperties>
</file>