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10"/>
  </p:notesMasterIdLst>
  <p:sldIdLst>
    <p:sldId id="256" r:id="rId2"/>
    <p:sldId id="262" r:id="rId3"/>
    <p:sldId id="265" r:id="rId4"/>
    <p:sldId id="264" r:id="rId5"/>
    <p:sldId id="268" r:id="rId6"/>
    <p:sldId id="267" r:id="rId7"/>
    <p:sldId id="258" r:id="rId8"/>
    <p:sldId id="26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6322"/>
  </p:normalViewPr>
  <p:slideViewPr>
    <p:cSldViewPr snapToGrid="0" snapToObjects="1">
      <p:cViewPr varScale="1">
        <p:scale>
          <a:sx n="93" d="100"/>
          <a:sy n="93" d="100"/>
        </p:scale>
        <p:origin x="208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AB479-9F27-AA4C-AF56-D27F4EB1C062}" type="datetimeFigureOut">
              <a:rPr lang="en-US" smtClean="0"/>
              <a:t>5/26/22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A88A9-9F20-3540-8D72-01966E4A7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3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9" name="Google Shape;3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E743-AA1A-2246-97FF-99CE65FEE0C7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56FCB634-1147-9345-A239-270A88578084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5937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E743-AA1A-2246-97FF-99CE65FEE0C7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B634-1147-9345-A239-270A88578084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06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E743-AA1A-2246-97FF-99CE65FEE0C7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B634-1147-9345-A239-270A88578084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737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B5C2E743-AA1A-2246-97FF-99CE65FEE0C7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B634-1147-9345-A239-270A88578084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352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E743-AA1A-2246-97FF-99CE65FEE0C7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B634-1147-9345-A239-270A88578084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9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E743-AA1A-2246-97FF-99CE65FEE0C7}" type="datetimeFigureOut">
              <a:rPr lang="en-US" smtClean="0"/>
              <a:t>5/26/22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B634-1147-9345-A239-270A88578084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98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E743-AA1A-2246-97FF-99CE65FEE0C7}" type="datetimeFigureOut">
              <a:rPr lang="en-US" smtClean="0"/>
              <a:t>5/26/22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B634-1147-9345-A239-270A88578084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891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E743-AA1A-2246-97FF-99CE65FEE0C7}" type="datetimeFigureOut">
              <a:rPr lang="en-US" smtClean="0"/>
              <a:t>5/26/22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B634-1147-9345-A239-270A88578084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382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E743-AA1A-2246-97FF-99CE65FEE0C7}" type="datetimeFigureOut">
              <a:rPr lang="en-US" smtClean="0"/>
              <a:t>5/26/22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B634-1147-9345-A239-270A88578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67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E743-AA1A-2246-97FF-99CE65FEE0C7}" type="datetimeFigureOut">
              <a:rPr lang="en-US" smtClean="0"/>
              <a:t>5/26/22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B634-1147-9345-A239-270A88578084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72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B5C2E743-AA1A-2246-97FF-99CE65FEE0C7}" type="datetimeFigureOut">
              <a:rPr lang="en-US" smtClean="0"/>
              <a:t>5/26/22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56FCB634-1147-9345-A239-270A88578084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293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2E743-AA1A-2246-97FF-99CE65FEE0C7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6FCB634-1147-9345-A239-270A88578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6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12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odp.org/images/ships_platforms/iodp_platforms.jpg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s://unsplash.com/@worksite?utm_source=unsplash&amp;utm_medium=referral&amp;utm_content=creditCopyText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jp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F0B00-8769-6677-659B-7406CAF90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The Critical Role of Unique Identification of Samples for the </a:t>
            </a:r>
            <a:r>
              <a:rPr lang="en-US" sz="4000" dirty="0" err="1"/>
              <a:t>Geoanalytical</a:t>
            </a:r>
            <a:r>
              <a:rPr lang="en-US" sz="4000" dirty="0"/>
              <a:t> Data Pipeline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D8577-540B-E8F7-EE9F-28BAAC3E76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cap="none" dirty="0"/>
              <a:t>Kerstin Lehnert</a:t>
            </a:r>
            <a:r>
              <a:rPr lang="en-US" cap="none" dirty="0"/>
              <a:t>, Jens </a:t>
            </a:r>
            <a:r>
              <a:rPr lang="en-US" cap="none" dirty="0" err="1"/>
              <a:t>Klump</a:t>
            </a:r>
            <a:r>
              <a:rPr lang="en-US" cap="none" dirty="0"/>
              <a:t>, Sarah </a:t>
            </a:r>
            <a:r>
              <a:rPr lang="en-US" cap="none" dirty="0" err="1"/>
              <a:t>Ramdeen</a:t>
            </a:r>
            <a:r>
              <a:rPr lang="en-US" cap="none" dirty="0"/>
              <a:t>, Kirsten </a:t>
            </a:r>
            <a:r>
              <a:rPr lang="en-US" cap="none" dirty="0" err="1"/>
              <a:t>Elger</a:t>
            </a:r>
            <a:r>
              <a:rPr lang="en-US" cap="none" dirty="0"/>
              <a:t>, &amp; Lesley Wyborn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643EE-7FB1-6486-0CB0-2D568F61E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8027"/>
          <a:stretch/>
        </p:blipFill>
        <p:spPr>
          <a:xfrm>
            <a:off x="8944820" y="4143044"/>
            <a:ext cx="2924881" cy="23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22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99E40-C2B1-AC85-1162-602C02745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the Scene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E4FC6-B313-AFCF-1910-4E489AD76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756131"/>
            <a:ext cx="6184930" cy="4436849"/>
          </a:xfrm>
        </p:spPr>
        <p:txBody>
          <a:bodyPr>
            <a:normAutofit/>
          </a:bodyPr>
          <a:lstStyle/>
          <a:p>
            <a:r>
              <a:rPr lang="en-US" dirty="0"/>
              <a:t>Globally unique, persistent, resolvable identifier (GUPRI) enable transparent and traceable connections between a sample or specimen and its sampling context to any related data, publications, people, organizations, instruments, and grants. </a:t>
            </a:r>
          </a:p>
          <a:p>
            <a:pPr lvl="0"/>
            <a:r>
              <a:rPr lang="en-US" dirty="0"/>
              <a:t>Since 2011, the IGSN (International Generic Sample Number) has provided a central registration system for users to apply a GUPRI to any physical specimen/sample/sampling feature related to any sampling procedure. </a:t>
            </a:r>
          </a:p>
        </p:txBody>
      </p:sp>
      <p:pic>
        <p:nvPicPr>
          <p:cNvPr id="6" name="Google Shape;177;p5">
            <a:extLst>
              <a:ext uri="{FF2B5EF4-FFF2-40B4-BE49-F238E27FC236}">
                <a16:creationId xmlns:a16="http://schemas.microsoft.com/office/drawing/2014/main" id="{67694754-E93B-B9D5-050D-8EE20E1D5F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92216" y="953324"/>
            <a:ext cx="1241329" cy="124132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" name="Google Shape;286;p9">
            <a:extLst>
              <a:ext uri="{FF2B5EF4-FFF2-40B4-BE49-F238E27FC236}">
                <a16:creationId xmlns:a16="http://schemas.microsoft.com/office/drawing/2014/main" id="{27329E2A-5C43-C729-6EE1-44306890BDB3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2582" r="759"/>
          <a:stretch/>
        </p:blipFill>
        <p:spPr>
          <a:xfrm>
            <a:off x="7495310" y="2414478"/>
            <a:ext cx="4558271" cy="34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162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2D2C-97D0-35D4-8787-AC7EEB1F9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Naming Throughout the Lifecycle of a Physical Sample</a:t>
            </a:r>
          </a:p>
        </p:txBody>
      </p:sp>
      <p:sp>
        <p:nvSpPr>
          <p:cNvPr id="4" name="Google Shape;179;p5">
            <a:extLst>
              <a:ext uri="{FF2B5EF4-FFF2-40B4-BE49-F238E27FC236}">
                <a16:creationId xmlns:a16="http://schemas.microsoft.com/office/drawing/2014/main" id="{C955E802-C15F-3FF0-DFB0-302CF1C87C0E}"/>
              </a:ext>
            </a:extLst>
          </p:cNvPr>
          <p:cNvSpPr/>
          <p:nvPr/>
        </p:nvSpPr>
        <p:spPr>
          <a:xfrm>
            <a:off x="3796152" y="1704895"/>
            <a:ext cx="4331671" cy="4184231"/>
          </a:xfrm>
          <a:prstGeom prst="donut">
            <a:avLst>
              <a:gd name="adj" fmla="val 4364"/>
            </a:avLst>
          </a:prstGeom>
          <a:solidFill>
            <a:srgbClr val="F3E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80;p5">
            <a:extLst>
              <a:ext uri="{FF2B5EF4-FFF2-40B4-BE49-F238E27FC236}">
                <a16:creationId xmlns:a16="http://schemas.microsoft.com/office/drawing/2014/main" id="{F9F3F97F-CBC2-9EAA-3515-2961C47A6936}"/>
              </a:ext>
            </a:extLst>
          </p:cNvPr>
          <p:cNvSpPr/>
          <p:nvPr/>
        </p:nvSpPr>
        <p:spPr>
          <a:xfrm>
            <a:off x="4763592" y="5320196"/>
            <a:ext cx="2427670" cy="5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oogle Shape;181;p5">
            <a:extLst>
              <a:ext uri="{FF2B5EF4-FFF2-40B4-BE49-F238E27FC236}">
                <a16:creationId xmlns:a16="http://schemas.microsoft.com/office/drawing/2014/main" id="{4DB274FE-39BC-F5FF-1B2A-8575491C7485}"/>
              </a:ext>
            </a:extLst>
          </p:cNvPr>
          <p:cNvGrpSpPr/>
          <p:nvPr/>
        </p:nvGrpSpPr>
        <p:grpSpPr>
          <a:xfrm>
            <a:off x="1963294" y="1966301"/>
            <a:ext cx="7892472" cy="3750903"/>
            <a:chOff x="-408835" y="929699"/>
            <a:chExt cx="9506658" cy="4518047"/>
          </a:xfrm>
        </p:grpSpPr>
        <p:sp>
          <p:nvSpPr>
            <p:cNvPr id="13" name="Google Shape;182;p5">
              <a:extLst>
                <a:ext uri="{FF2B5EF4-FFF2-40B4-BE49-F238E27FC236}">
                  <a16:creationId xmlns:a16="http://schemas.microsoft.com/office/drawing/2014/main" id="{06793DDB-6E66-D2E9-6DD8-81FB17AE5843}"/>
                </a:ext>
              </a:extLst>
            </p:cNvPr>
            <p:cNvSpPr/>
            <p:nvPr/>
          </p:nvSpPr>
          <p:spPr>
            <a:xfrm>
              <a:off x="2986839" y="1570735"/>
              <a:ext cx="2823600" cy="2901000"/>
            </a:xfrm>
            <a:prstGeom prst="donut">
              <a:avLst>
                <a:gd name="adj" fmla="val 16067"/>
              </a:avLst>
            </a:prstGeom>
            <a:solidFill>
              <a:srgbClr val="000000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83;p5">
              <a:extLst>
                <a:ext uri="{FF2B5EF4-FFF2-40B4-BE49-F238E27FC236}">
                  <a16:creationId xmlns:a16="http://schemas.microsoft.com/office/drawing/2014/main" id="{6439661C-EA18-C96E-30FE-5E6833C65CEB}"/>
                </a:ext>
              </a:extLst>
            </p:cNvPr>
            <p:cNvSpPr/>
            <p:nvPr/>
          </p:nvSpPr>
          <p:spPr>
            <a:xfrm rot="-8959792" flipH="1">
              <a:off x="2896603" y="1488575"/>
              <a:ext cx="3011795" cy="3052678"/>
            </a:xfrm>
            <a:prstGeom prst="blockArc">
              <a:avLst>
                <a:gd name="adj1" fmla="val 20178804"/>
                <a:gd name="adj2" fmla="val 2623923"/>
                <a:gd name="adj3" fmla="val 8858"/>
              </a:avLst>
            </a:prstGeom>
            <a:solidFill>
              <a:srgbClr val="505050"/>
            </a:solidFill>
            <a:ln>
              <a:noFill/>
            </a:ln>
            <a:effectLst>
              <a:outerShdw blurRad="71438" dist="9525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84;p5">
              <a:extLst>
                <a:ext uri="{FF2B5EF4-FFF2-40B4-BE49-F238E27FC236}">
                  <a16:creationId xmlns:a16="http://schemas.microsoft.com/office/drawing/2014/main" id="{BE9035D1-6DAE-2441-F75E-0B337F90A700}"/>
                </a:ext>
              </a:extLst>
            </p:cNvPr>
            <p:cNvSpPr/>
            <p:nvPr/>
          </p:nvSpPr>
          <p:spPr>
            <a:xfrm rot="-3819517">
              <a:off x="5493918" y="2366179"/>
              <a:ext cx="412424" cy="405787"/>
            </a:xfrm>
            <a:prstGeom prst="rtTriangle">
              <a:avLst/>
            </a:prstGeom>
            <a:solidFill>
              <a:srgbClr val="2F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85;p5">
              <a:extLst>
                <a:ext uri="{FF2B5EF4-FFF2-40B4-BE49-F238E27FC236}">
                  <a16:creationId xmlns:a16="http://schemas.microsoft.com/office/drawing/2014/main" id="{8F864217-C55A-0279-BD0D-D0C3E8FF279B}"/>
                </a:ext>
              </a:extLst>
            </p:cNvPr>
            <p:cNvGrpSpPr/>
            <p:nvPr/>
          </p:nvGrpSpPr>
          <p:grpSpPr>
            <a:xfrm>
              <a:off x="-408835" y="929699"/>
              <a:ext cx="9506658" cy="4518047"/>
              <a:chOff x="-408835" y="929699"/>
              <a:chExt cx="9506658" cy="4518047"/>
            </a:xfrm>
          </p:grpSpPr>
          <p:grpSp>
            <p:nvGrpSpPr>
              <p:cNvPr id="23" name="Google Shape;186;p5">
                <a:extLst>
                  <a:ext uri="{FF2B5EF4-FFF2-40B4-BE49-F238E27FC236}">
                    <a16:creationId xmlns:a16="http://schemas.microsoft.com/office/drawing/2014/main" id="{5182F2B9-EFDB-5E15-8CA7-DEA969E9D11B}"/>
                  </a:ext>
                </a:extLst>
              </p:cNvPr>
              <p:cNvGrpSpPr/>
              <p:nvPr/>
            </p:nvGrpSpPr>
            <p:grpSpPr>
              <a:xfrm>
                <a:off x="5117364" y="1169930"/>
                <a:ext cx="2175137" cy="819341"/>
                <a:chOff x="5214050" y="814799"/>
                <a:chExt cx="1956590" cy="717273"/>
              </a:xfrm>
            </p:grpSpPr>
            <p:cxnSp>
              <p:nvCxnSpPr>
                <p:cNvPr id="38" name="Google Shape;187;p5">
                  <a:extLst>
                    <a:ext uri="{FF2B5EF4-FFF2-40B4-BE49-F238E27FC236}">
                      <a16:creationId xmlns:a16="http://schemas.microsoft.com/office/drawing/2014/main" id="{C946DED4-28C6-F099-3B27-EEBC48DB3DE4}"/>
                    </a:ext>
                  </a:extLst>
                </p:cNvPr>
                <p:cNvCxnSpPr/>
                <p:nvPr/>
              </p:nvCxnSpPr>
              <p:spPr>
                <a:xfrm flipH="1">
                  <a:off x="5214050" y="1153772"/>
                  <a:ext cx="273000" cy="3783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2F2F2F"/>
                  </a:solidFill>
                  <a:prstDash val="solid"/>
                  <a:round/>
                  <a:headEnd type="oval" w="med" len="med"/>
                  <a:tailEnd type="none" w="sm" len="sm"/>
                </a:ln>
              </p:spPr>
            </p:cxnSp>
            <p:sp>
              <p:nvSpPr>
                <p:cNvPr id="39" name="Google Shape;188;p5">
                  <a:extLst>
                    <a:ext uri="{FF2B5EF4-FFF2-40B4-BE49-F238E27FC236}">
                      <a16:creationId xmlns:a16="http://schemas.microsoft.com/office/drawing/2014/main" id="{35DF0966-F96C-2D0C-1A10-3C20EEA115CB}"/>
                    </a:ext>
                  </a:extLst>
                </p:cNvPr>
                <p:cNvSpPr txBox="1"/>
                <p:nvPr/>
              </p:nvSpPr>
              <p:spPr>
                <a:xfrm>
                  <a:off x="5675438" y="814799"/>
                  <a:ext cx="1495202" cy="4412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1" i="0" u="none" strike="noStrike" cap="none" dirty="0">
                      <a:solidFill>
                        <a:srgbClr val="00000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Collection</a:t>
                  </a:r>
                  <a:endParaRPr sz="1600" b="1" i="0" u="none" strike="noStrike" cap="none" dirty="0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grpSp>
            <p:nvGrpSpPr>
              <p:cNvPr id="24" name="Google Shape;189;p5">
                <a:extLst>
                  <a:ext uri="{FF2B5EF4-FFF2-40B4-BE49-F238E27FC236}">
                    <a16:creationId xmlns:a16="http://schemas.microsoft.com/office/drawing/2014/main" id="{8DA87055-89ED-42AE-DA67-32CD8DE4E752}"/>
                  </a:ext>
                </a:extLst>
              </p:cNvPr>
              <p:cNvGrpSpPr/>
              <p:nvPr/>
            </p:nvGrpSpPr>
            <p:grpSpPr>
              <a:xfrm>
                <a:off x="-408835" y="1196377"/>
                <a:ext cx="4074154" cy="792880"/>
                <a:chOff x="780731" y="837956"/>
                <a:chExt cx="3127230" cy="694116"/>
              </a:xfrm>
            </p:grpSpPr>
            <p:cxnSp>
              <p:nvCxnSpPr>
                <p:cNvPr id="36" name="Google Shape;190;p5">
                  <a:extLst>
                    <a:ext uri="{FF2B5EF4-FFF2-40B4-BE49-F238E27FC236}">
                      <a16:creationId xmlns:a16="http://schemas.microsoft.com/office/drawing/2014/main" id="{D25BCFF1-7F39-DCFE-9BE8-08C21502D882}"/>
                    </a:ext>
                  </a:extLst>
                </p:cNvPr>
                <p:cNvCxnSpPr/>
                <p:nvPr/>
              </p:nvCxnSpPr>
              <p:spPr>
                <a:xfrm>
                  <a:off x="3634961" y="1153772"/>
                  <a:ext cx="273000" cy="3783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AAAAAA"/>
                  </a:solidFill>
                  <a:prstDash val="solid"/>
                  <a:round/>
                  <a:headEnd type="oval" w="med" len="med"/>
                  <a:tailEnd type="none" w="sm" len="sm"/>
                </a:ln>
              </p:spPr>
            </p:cxnSp>
            <p:sp>
              <p:nvSpPr>
                <p:cNvPr id="37" name="Google Shape;191;p5">
                  <a:extLst>
                    <a:ext uri="{FF2B5EF4-FFF2-40B4-BE49-F238E27FC236}">
                      <a16:creationId xmlns:a16="http://schemas.microsoft.com/office/drawing/2014/main" id="{B9D242C4-A99B-6F3D-1944-38362BC08BF2}"/>
                    </a:ext>
                  </a:extLst>
                </p:cNvPr>
                <p:cNvSpPr txBox="1"/>
                <p:nvPr/>
              </p:nvSpPr>
              <p:spPr>
                <a:xfrm>
                  <a:off x="780731" y="837956"/>
                  <a:ext cx="2817493" cy="4412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1" i="0" u="none" strike="noStrike" cap="none" dirty="0">
                      <a:solidFill>
                        <a:srgbClr val="B7B7B7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Dissemination</a:t>
                  </a:r>
                  <a:endParaRPr sz="1600" b="1" i="0" u="none" strike="noStrike" cap="none" dirty="0">
                    <a:solidFill>
                      <a:srgbClr val="B7B7B7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grpSp>
            <p:nvGrpSpPr>
              <p:cNvPr id="25" name="Google Shape;192;p5">
                <a:extLst>
                  <a:ext uri="{FF2B5EF4-FFF2-40B4-BE49-F238E27FC236}">
                    <a16:creationId xmlns:a16="http://schemas.microsoft.com/office/drawing/2014/main" id="{0617EE6B-BBB6-9497-211A-CC7B9533C75C}"/>
                  </a:ext>
                </a:extLst>
              </p:cNvPr>
              <p:cNvGrpSpPr/>
              <p:nvPr/>
            </p:nvGrpSpPr>
            <p:grpSpPr>
              <a:xfrm>
                <a:off x="5574744" y="3381452"/>
                <a:ext cx="3523079" cy="504000"/>
                <a:chOff x="5625475" y="2750826"/>
                <a:chExt cx="3169095" cy="441215"/>
              </a:xfrm>
            </p:grpSpPr>
            <p:cxnSp>
              <p:nvCxnSpPr>
                <p:cNvPr id="34" name="Google Shape;193;p5">
                  <a:extLst>
                    <a:ext uri="{FF2B5EF4-FFF2-40B4-BE49-F238E27FC236}">
                      <a16:creationId xmlns:a16="http://schemas.microsoft.com/office/drawing/2014/main" id="{21E2AE78-6680-BF9C-D40E-5248F42D2847}"/>
                    </a:ext>
                  </a:extLst>
                </p:cNvPr>
                <p:cNvCxnSpPr/>
                <p:nvPr/>
              </p:nvCxnSpPr>
              <p:spPr>
                <a:xfrm rot="10800000">
                  <a:off x="5625475" y="2771675"/>
                  <a:ext cx="442200" cy="1533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505050"/>
                  </a:solidFill>
                  <a:prstDash val="solid"/>
                  <a:round/>
                  <a:headEnd type="oval" w="med" len="med"/>
                  <a:tailEnd type="none" w="sm" len="sm"/>
                </a:ln>
              </p:spPr>
            </p:cxnSp>
            <p:sp>
              <p:nvSpPr>
                <p:cNvPr id="35" name="Google Shape;194;p5">
                  <a:extLst>
                    <a:ext uri="{FF2B5EF4-FFF2-40B4-BE49-F238E27FC236}">
                      <a16:creationId xmlns:a16="http://schemas.microsoft.com/office/drawing/2014/main" id="{BCF1AA2D-1DD1-5DDF-0EF3-8E4585CB854A}"/>
                    </a:ext>
                  </a:extLst>
                </p:cNvPr>
                <p:cNvSpPr txBox="1"/>
                <p:nvPr/>
              </p:nvSpPr>
              <p:spPr>
                <a:xfrm>
                  <a:off x="6162032" y="2750826"/>
                  <a:ext cx="2632538" cy="4412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1" i="0" u="none" strike="noStrike" cap="none" dirty="0">
                      <a:solidFill>
                        <a:srgbClr val="434343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Transport and Storage</a:t>
                  </a:r>
                  <a:endParaRPr sz="1600" b="1" i="0" u="none" strike="noStrike" cap="none" dirty="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grpSp>
            <p:nvGrpSpPr>
              <p:cNvPr id="26" name="Google Shape;195;p5">
                <a:extLst>
                  <a:ext uri="{FF2B5EF4-FFF2-40B4-BE49-F238E27FC236}">
                    <a16:creationId xmlns:a16="http://schemas.microsoft.com/office/drawing/2014/main" id="{BFA8BEE8-C919-A23B-14A3-1D2DD683F9EA}"/>
                  </a:ext>
                </a:extLst>
              </p:cNvPr>
              <p:cNvGrpSpPr/>
              <p:nvPr/>
            </p:nvGrpSpPr>
            <p:grpSpPr>
              <a:xfrm>
                <a:off x="948843" y="3390690"/>
                <a:ext cx="2273772" cy="432000"/>
                <a:chOff x="1464363" y="2758912"/>
                <a:chExt cx="2045312" cy="378184"/>
              </a:xfrm>
            </p:grpSpPr>
            <p:cxnSp>
              <p:nvCxnSpPr>
                <p:cNvPr id="32" name="Google Shape;196;p5">
                  <a:extLst>
                    <a:ext uri="{FF2B5EF4-FFF2-40B4-BE49-F238E27FC236}">
                      <a16:creationId xmlns:a16="http://schemas.microsoft.com/office/drawing/2014/main" id="{56A8E0AE-5BA4-7CAC-DA8A-536FCD4CE868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059375" y="2771675"/>
                  <a:ext cx="450300" cy="1452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999999"/>
                  </a:solidFill>
                  <a:prstDash val="solid"/>
                  <a:round/>
                  <a:headEnd type="oval" w="med" len="med"/>
                  <a:tailEnd type="none" w="sm" len="sm"/>
                </a:ln>
              </p:spPr>
            </p:cxnSp>
            <p:sp>
              <p:nvSpPr>
                <p:cNvPr id="33" name="Google Shape;197;p5">
                  <a:extLst>
                    <a:ext uri="{FF2B5EF4-FFF2-40B4-BE49-F238E27FC236}">
                      <a16:creationId xmlns:a16="http://schemas.microsoft.com/office/drawing/2014/main" id="{F8A02B79-6A3F-3AF7-F806-8E1D9E024105}"/>
                    </a:ext>
                  </a:extLst>
                </p:cNvPr>
                <p:cNvSpPr txBox="1"/>
                <p:nvPr/>
              </p:nvSpPr>
              <p:spPr>
                <a:xfrm>
                  <a:off x="1464363" y="2758912"/>
                  <a:ext cx="1495202" cy="3781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r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1" i="0" u="none" strike="noStrike" cap="none">
                      <a:solidFill>
                        <a:srgbClr val="999999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Publication</a:t>
                  </a:r>
                  <a:endParaRPr sz="1600" b="1" i="0" u="none" strike="noStrike" cap="none">
                    <a:solidFill>
                      <a:srgbClr val="999999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grpSp>
            <p:nvGrpSpPr>
              <p:cNvPr id="27" name="Google Shape;198;p5">
                <a:extLst>
                  <a:ext uri="{FF2B5EF4-FFF2-40B4-BE49-F238E27FC236}">
                    <a16:creationId xmlns:a16="http://schemas.microsoft.com/office/drawing/2014/main" id="{2CC7F362-CA2C-DA2F-215B-CD314F625B98}"/>
                  </a:ext>
                </a:extLst>
              </p:cNvPr>
              <p:cNvGrpSpPr/>
              <p:nvPr/>
            </p:nvGrpSpPr>
            <p:grpSpPr>
              <a:xfrm>
                <a:off x="2896057" y="4335439"/>
                <a:ext cx="3103182" cy="1112307"/>
                <a:chOff x="3575144" y="3585950"/>
                <a:chExt cx="3103182" cy="973736"/>
              </a:xfrm>
            </p:grpSpPr>
            <p:cxnSp>
              <p:nvCxnSpPr>
                <p:cNvPr id="30" name="Google Shape;199;p5">
                  <a:extLst>
                    <a:ext uri="{FF2B5EF4-FFF2-40B4-BE49-F238E27FC236}">
                      <a16:creationId xmlns:a16="http://schemas.microsoft.com/office/drawing/2014/main" id="{266A8116-E5C4-A15C-41D8-51F7C0764462}"/>
                    </a:ext>
                  </a:extLst>
                </p:cNvPr>
                <p:cNvCxnSpPr/>
                <p:nvPr/>
              </p:nvCxnSpPr>
              <p:spPr>
                <a:xfrm rot="10800000">
                  <a:off x="5019038" y="3585950"/>
                  <a:ext cx="0" cy="4896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2F2F2F"/>
                  </a:solidFill>
                  <a:prstDash val="solid"/>
                  <a:round/>
                  <a:headEnd type="oval" w="med" len="med"/>
                  <a:tailEnd type="none" w="sm" len="sm"/>
                </a:ln>
              </p:spPr>
            </p:cxnSp>
            <p:sp>
              <p:nvSpPr>
                <p:cNvPr id="31" name="Google Shape;200;p5">
                  <a:extLst>
                    <a:ext uri="{FF2B5EF4-FFF2-40B4-BE49-F238E27FC236}">
                      <a16:creationId xmlns:a16="http://schemas.microsoft.com/office/drawing/2014/main" id="{F0945EE3-9B7F-B204-F663-7C6EBB8D8C6C}"/>
                    </a:ext>
                  </a:extLst>
                </p:cNvPr>
                <p:cNvSpPr txBox="1"/>
                <p:nvPr/>
              </p:nvSpPr>
              <p:spPr>
                <a:xfrm>
                  <a:off x="3575144" y="4118474"/>
                  <a:ext cx="3103182" cy="4412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1" i="0" u="none" strike="noStrike" cap="none" dirty="0">
                      <a:solidFill>
                        <a:srgbClr val="666666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Preparation and Analysis</a:t>
                  </a:r>
                  <a:endParaRPr sz="1600" b="1" i="0" u="none" strike="noStrike" cap="none" dirty="0">
                    <a:solidFill>
                      <a:srgbClr val="666666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sp>
            <p:nvSpPr>
              <p:cNvPr id="28" name="Google Shape;201;p5">
                <a:extLst>
                  <a:ext uri="{FF2B5EF4-FFF2-40B4-BE49-F238E27FC236}">
                    <a16:creationId xmlns:a16="http://schemas.microsoft.com/office/drawing/2014/main" id="{17F1A8AF-964E-EFD6-8333-0296C6966857}"/>
                  </a:ext>
                </a:extLst>
              </p:cNvPr>
              <p:cNvSpPr/>
              <p:nvPr/>
            </p:nvSpPr>
            <p:spPr>
              <a:xfrm rot="1840447">
                <a:off x="2890022" y="1490253"/>
                <a:ext cx="3012617" cy="3053527"/>
              </a:xfrm>
              <a:prstGeom prst="blockArc">
                <a:avLst>
                  <a:gd name="adj1" fmla="val 14414370"/>
                  <a:gd name="adj2" fmla="val 18998613"/>
                  <a:gd name="adj3" fmla="val 8907"/>
                </a:avLst>
              </a:prstGeom>
              <a:solidFill>
                <a:srgbClr val="2F2F2F"/>
              </a:solidFill>
              <a:ln>
                <a:noFill/>
              </a:ln>
              <a:effectLst>
                <a:outerShdw blurRad="71438" dist="9525" dir="54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02;p5">
                <a:extLst>
                  <a:ext uri="{FF2B5EF4-FFF2-40B4-BE49-F238E27FC236}">
                    <a16:creationId xmlns:a16="http://schemas.microsoft.com/office/drawing/2014/main" id="{2674F3F1-8FF7-73F3-DB2E-90226B0EEBDC}"/>
                  </a:ext>
                </a:extLst>
              </p:cNvPr>
              <p:cNvSpPr/>
              <p:nvPr/>
            </p:nvSpPr>
            <p:spPr>
              <a:xfrm rot="-1840129" flipH="1">
                <a:off x="2885137" y="1485482"/>
                <a:ext cx="3018381" cy="3060227"/>
              </a:xfrm>
              <a:prstGeom prst="blockArc">
                <a:avLst>
                  <a:gd name="adj1" fmla="val 14334136"/>
                  <a:gd name="adj2" fmla="val 18854681"/>
                  <a:gd name="adj3" fmla="val 8846"/>
                </a:avLst>
              </a:prstGeom>
              <a:solidFill>
                <a:srgbClr val="AAAAAA"/>
              </a:solidFill>
              <a:ln>
                <a:noFill/>
              </a:ln>
              <a:effectLst>
                <a:outerShdw blurRad="71438" dist="9525" dir="54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" name="Google Shape;203;p5">
              <a:extLst>
                <a:ext uri="{FF2B5EF4-FFF2-40B4-BE49-F238E27FC236}">
                  <a16:creationId xmlns:a16="http://schemas.microsoft.com/office/drawing/2014/main" id="{C91F71C0-CDE6-8B90-6FDE-B9E6FD914F0E}"/>
                </a:ext>
              </a:extLst>
            </p:cNvPr>
            <p:cNvSpPr/>
            <p:nvPr/>
          </p:nvSpPr>
          <p:spPr>
            <a:xfrm rot="8959792">
              <a:off x="2876147" y="1491802"/>
              <a:ext cx="3011795" cy="3052678"/>
            </a:xfrm>
            <a:prstGeom prst="blockArc">
              <a:avLst>
                <a:gd name="adj1" fmla="val 20184517"/>
                <a:gd name="adj2" fmla="val 3007258"/>
                <a:gd name="adj3" fmla="val 9336"/>
              </a:avLst>
            </a:prstGeom>
            <a:solidFill>
              <a:srgbClr val="99999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1438" dist="9525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04;p5">
              <a:extLst>
                <a:ext uri="{FF2B5EF4-FFF2-40B4-BE49-F238E27FC236}">
                  <a16:creationId xmlns:a16="http://schemas.microsoft.com/office/drawing/2014/main" id="{F54AD723-D52A-48B4-F1E3-AC7D80A6C198}"/>
                </a:ext>
              </a:extLst>
            </p:cNvPr>
            <p:cNvSpPr/>
            <p:nvPr/>
          </p:nvSpPr>
          <p:spPr>
            <a:xfrm rot="-8959792" flipH="1">
              <a:off x="2906093" y="1502745"/>
              <a:ext cx="3011795" cy="3052678"/>
            </a:xfrm>
            <a:prstGeom prst="blockArc">
              <a:avLst>
                <a:gd name="adj1" fmla="val 15738599"/>
                <a:gd name="adj2" fmla="val 20008131"/>
                <a:gd name="adj3" fmla="val 9063"/>
              </a:avLst>
            </a:prstGeom>
            <a:solidFill>
              <a:srgbClr val="666666"/>
            </a:solidFill>
            <a:ln>
              <a:noFill/>
            </a:ln>
            <a:effectLst>
              <a:outerShdw blurRad="71438" dist="9525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05;p5">
              <a:extLst>
                <a:ext uri="{FF2B5EF4-FFF2-40B4-BE49-F238E27FC236}">
                  <a16:creationId xmlns:a16="http://schemas.microsoft.com/office/drawing/2014/main" id="{2DC08345-E953-2AD5-8D19-38B367733BC8}"/>
                </a:ext>
              </a:extLst>
            </p:cNvPr>
            <p:cNvSpPr/>
            <p:nvPr/>
          </p:nvSpPr>
          <p:spPr>
            <a:xfrm rot="9206097">
              <a:off x="2892432" y="2361504"/>
              <a:ext cx="405846" cy="413575"/>
            </a:xfrm>
            <a:prstGeom prst="rtTriangle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6;p5">
              <a:extLst>
                <a:ext uri="{FF2B5EF4-FFF2-40B4-BE49-F238E27FC236}">
                  <a16:creationId xmlns:a16="http://schemas.microsoft.com/office/drawing/2014/main" id="{3B28DAA5-878D-DABF-7F45-F140EBA11CE0}"/>
                </a:ext>
              </a:extLst>
            </p:cNvPr>
            <p:cNvSpPr/>
            <p:nvPr/>
          </p:nvSpPr>
          <p:spPr>
            <a:xfrm rot="492871">
              <a:off x="5012881" y="3939416"/>
              <a:ext cx="403136" cy="413838"/>
            </a:xfrm>
            <a:prstGeom prst="rtTriangle">
              <a:avLst/>
            </a:pr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07;p5">
              <a:extLst>
                <a:ext uri="{FF2B5EF4-FFF2-40B4-BE49-F238E27FC236}">
                  <a16:creationId xmlns:a16="http://schemas.microsoft.com/office/drawing/2014/main" id="{795A1A16-A88C-06DB-0FE5-370E002FD681}"/>
                </a:ext>
              </a:extLst>
            </p:cNvPr>
            <p:cNvSpPr/>
            <p:nvPr/>
          </p:nvSpPr>
          <p:spPr>
            <a:xfrm rot="4873150">
              <a:off x="3377206" y="3944410"/>
              <a:ext cx="414660" cy="403932"/>
            </a:xfrm>
            <a:prstGeom prst="rtTriangle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08;p5">
              <a:extLst>
                <a:ext uri="{FF2B5EF4-FFF2-40B4-BE49-F238E27FC236}">
                  <a16:creationId xmlns:a16="http://schemas.microsoft.com/office/drawing/2014/main" id="{B9D544BC-CC8A-54B5-869B-370D85090242}"/>
                </a:ext>
              </a:extLst>
            </p:cNvPr>
            <p:cNvSpPr/>
            <p:nvPr/>
          </p:nvSpPr>
          <p:spPr>
            <a:xfrm rot="-8051885">
              <a:off x="4190556" y="1415426"/>
              <a:ext cx="409243" cy="409243"/>
            </a:xfrm>
            <a:prstGeom prst="rtTriangle">
              <a:avLst/>
            </a:prstGeom>
            <a:solidFill>
              <a:srgbClr val="AAA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209;p5">
            <a:extLst>
              <a:ext uri="{FF2B5EF4-FFF2-40B4-BE49-F238E27FC236}">
                <a16:creationId xmlns:a16="http://schemas.microsoft.com/office/drawing/2014/main" id="{97B7293A-FE8E-CBD0-FA6F-A4B8269734BC}"/>
              </a:ext>
            </a:extLst>
          </p:cNvPr>
          <p:cNvSpPr/>
          <p:nvPr/>
        </p:nvSpPr>
        <p:spPr>
          <a:xfrm rot="9646180">
            <a:off x="3987994" y="2591956"/>
            <a:ext cx="407269" cy="399030"/>
          </a:xfrm>
          <a:prstGeom prst="rtTriangle">
            <a:avLst/>
          </a:prstGeom>
          <a:solidFill>
            <a:srgbClr val="F3E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10;p5">
            <a:extLst>
              <a:ext uri="{FF2B5EF4-FFF2-40B4-BE49-F238E27FC236}">
                <a16:creationId xmlns:a16="http://schemas.microsoft.com/office/drawing/2014/main" id="{8D6C1F30-8B73-0A59-2C92-C4813F043427}"/>
              </a:ext>
            </a:extLst>
          </p:cNvPr>
          <p:cNvSpPr/>
          <p:nvPr/>
        </p:nvSpPr>
        <p:spPr>
          <a:xfrm rot="7141671">
            <a:off x="3815501" y="4364083"/>
            <a:ext cx="407268" cy="399030"/>
          </a:xfrm>
          <a:prstGeom prst="rtTriangle">
            <a:avLst/>
          </a:prstGeom>
          <a:solidFill>
            <a:srgbClr val="F3E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11;p5">
            <a:extLst>
              <a:ext uri="{FF2B5EF4-FFF2-40B4-BE49-F238E27FC236}">
                <a16:creationId xmlns:a16="http://schemas.microsoft.com/office/drawing/2014/main" id="{45462622-F93C-D72B-10A8-526D225F06E4}"/>
              </a:ext>
            </a:extLst>
          </p:cNvPr>
          <p:cNvSpPr/>
          <p:nvPr/>
        </p:nvSpPr>
        <p:spPr>
          <a:xfrm rot="273078">
            <a:off x="7214677" y="4999641"/>
            <a:ext cx="407268" cy="399030"/>
          </a:xfrm>
          <a:prstGeom prst="rtTriangle">
            <a:avLst/>
          </a:prstGeom>
          <a:solidFill>
            <a:srgbClr val="F3E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12;p5">
            <a:extLst>
              <a:ext uri="{FF2B5EF4-FFF2-40B4-BE49-F238E27FC236}">
                <a16:creationId xmlns:a16="http://schemas.microsoft.com/office/drawing/2014/main" id="{29985905-C67C-BEE8-DF3F-5869F6A79A65}"/>
              </a:ext>
            </a:extLst>
          </p:cNvPr>
          <p:cNvSpPr/>
          <p:nvPr/>
        </p:nvSpPr>
        <p:spPr>
          <a:xfrm rot="19323073">
            <a:off x="7806419" y="3662187"/>
            <a:ext cx="407269" cy="399030"/>
          </a:xfrm>
          <a:prstGeom prst="rtTriangle">
            <a:avLst/>
          </a:prstGeom>
          <a:solidFill>
            <a:srgbClr val="F3E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14;p5">
            <a:extLst>
              <a:ext uri="{FF2B5EF4-FFF2-40B4-BE49-F238E27FC236}">
                <a16:creationId xmlns:a16="http://schemas.microsoft.com/office/drawing/2014/main" id="{B3F337C4-6DCF-54C7-D215-02205B9454B5}"/>
              </a:ext>
            </a:extLst>
          </p:cNvPr>
          <p:cNvSpPr txBox="1"/>
          <p:nvPr/>
        </p:nvSpPr>
        <p:spPr>
          <a:xfrm>
            <a:off x="5118938" y="2931889"/>
            <a:ext cx="1646296" cy="1448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 u="none" strike="noStrike" cap="none" dirty="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Lifecycle </a:t>
            </a:r>
            <a:br>
              <a:rPr lang="en-US" sz="1600" b="1" i="1" u="none" strike="noStrike" cap="none" dirty="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600" b="1" i="1" u="none" strike="noStrike" cap="none" dirty="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of </a:t>
            </a:r>
            <a:br>
              <a:rPr lang="en-US" sz="1600" b="1" i="1" u="none" strike="noStrike" cap="none" dirty="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600" b="1" i="1" u="none" strike="noStrike" cap="none" dirty="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physical samples</a:t>
            </a:r>
            <a:endParaRPr sz="1600" b="1" i="1" u="none" strike="noStrike" cap="none" dirty="0">
              <a:solidFill>
                <a:srgbClr val="009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215;p5">
            <a:extLst>
              <a:ext uri="{FF2B5EF4-FFF2-40B4-BE49-F238E27FC236}">
                <a16:creationId xmlns:a16="http://schemas.microsoft.com/office/drawing/2014/main" id="{74F7510A-C785-0FD1-292E-3D407FAEA2BB}"/>
              </a:ext>
            </a:extLst>
          </p:cNvPr>
          <p:cNvSpPr/>
          <p:nvPr/>
        </p:nvSpPr>
        <p:spPr>
          <a:xfrm>
            <a:off x="8533387" y="2272979"/>
            <a:ext cx="1476285" cy="552186"/>
          </a:xfrm>
          <a:prstGeom prst="wedgeRectCallout">
            <a:avLst>
              <a:gd name="adj1" fmla="val -81520"/>
              <a:gd name="adj2" fmla="val -28036"/>
            </a:avLst>
          </a:prstGeom>
          <a:solidFill>
            <a:srgbClr val="F3EF00"/>
          </a:solidFill>
          <a:ln w="25400" cap="flat" cmpd="sng">
            <a:solidFill>
              <a:srgbClr val="5E7C7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IGSNs can be assigned here</a:t>
            </a:r>
            <a:endParaRPr sz="16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" name="Google Shape;216;p5">
            <a:extLst>
              <a:ext uri="{FF2B5EF4-FFF2-40B4-BE49-F238E27FC236}">
                <a16:creationId xmlns:a16="http://schemas.microsoft.com/office/drawing/2014/main" id="{72754B47-14C1-6AD1-D75E-09968DE784BF}"/>
              </a:ext>
            </a:extLst>
          </p:cNvPr>
          <p:cNvSpPr/>
          <p:nvPr/>
        </p:nvSpPr>
        <p:spPr>
          <a:xfrm>
            <a:off x="902097" y="2172950"/>
            <a:ext cx="2312094" cy="772635"/>
          </a:xfrm>
          <a:prstGeom prst="wedgeRectCallout">
            <a:avLst>
              <a:gd name="adj1" fmla="val 64161"/>
              <a:gd name="adj2" fmla="val -31867"/>
            </a:avLst>
          </a:prstGeom>
          <a:solidFill>
            <a:srgbClr val="C9BFDC"/>
          </a:solidFill>
          <a:ln w="25400" cap="flat" cmpd="sng">
            <a:solidFill>
              <a:srgbClr val="5E7C7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Museum Identifiers are usually assigned here</a:t>
            </a:r>
            <a:endParaRPr sz="16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" name="Google Shape;217;p5">
            <a:extLst>
              <a:ext uri="{FF2B5EF4-FFF2-40B4-BE49-F238E27FC236}">
                <a16:creationId xmlns:a16="http://schemas.microsoft.com/office/drawing/2014/main" id="{CEF58F24-D41E-0D60-119C-532055D7926F}"/>
              </a:ext>
            </a:extLst>
          </p:cNvPr>
          <p:cNvSpPr txBox="1"/>
          <p:nvPr/>
        </p:nvSpPr>
        <p:spPr>
          <a:xfrm>
            <a:off x="3536757" y="2015120"/>
            <a:ext cx="16165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rPr>
              <a:t>Archiving and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307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A41960A-1854-99B9-41D6-ECBB36A18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953324"/>
            <a:ext cx="5517956" cy="2475676"/>
          </a:xfrm>
        </p:spPr>
        <p:txBody>
          <a:bodyPr>
            <a:normAutofit/>
          </a:bodyPr>
          <a:lstStyle/>
          <a:p>
            <a:r>
              <a:rPr lang="en-US" dirty="0"/>
              <a:t>The Fate of a Sample Without a Globally Unique, Persistent, and Resolvable Identifier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9D72A7-34F4-C4C8-7963-BB4C21B8CA97}"/>
              </a:ext>
            </a:extLst>
          </p:cNvPr>
          <p:cNvSpPr/>
          <p:nvPr/>
        </p:nvSpPr>
        <p:spPr>
          <a:xfrm>
            <a:off x="1414929" y="5788823"/>
            <a:ext cx="1411432" cy="93965"/>
          </a:xfrm>
          <a:prstGeom prst="rect">
            <a:avLst/>
          </a:prstGeom>
          <a:solidFill>
            <a:srgbClr val="BD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F455D3-08F1-1C67-F60A-3570CF44C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6" t="20855" r="9812" b="18633"/>
          <a:stretch/>
        </p:blipFill>
        <p:spPr>
          <a:xfrm>
            <a:off x="6648227" y="953324"/>
            <a:ext cx="4238826" cy="55731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DA3FDF-9765-5F61-FECB-BD2E0AA1FBAA}"/>
              </a:ext>
            </a:extLst>
          </p:cNvPr>
          <p:cNvSpPr txBox="1"/>
          <p:nvPr/>
        </p:nvSpPr>
        <p:spPr>
          <a:xfrm>
            <a:off x="3001383" y="5013063"/>
            <a:ext cx="311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“Who misses this sample?”</a:t>
            </a:r>
          </a:p>
        </p:txBody>
      </p:sp>
    </p:spTree>
    <p:extLst>
      <p:ext uri="{BB962C8B-B14F-4D97-AF65-F5344CB8AC3E}">
        <p14:creationId xmlns:p14="http://schemas.microsoft.com/office/powerpoint/2010/main" val="1049489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E3AE0-B176-FA14-097A-5CE8BFA6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953324"/>
            <a:ext cx="4965730" cy="2220182"/>
          </a:xfrm>
        </p:spPr>
        <p:txBody>
          <a:bodyPr/>
          <a:lstStyle/>
          <a:p>
            <a:r>
              <a:rPr lang="en-US" dirty="0"/>
              <a:t>The Fate of a Sample with an IGSN </a:t>
            </a:r>
          </a:p>
        </p:txBody>
      </p:sp>
      <p:pic>
        <p:nvPicPr>
          <p:cNvPr id="3" name="Picture 2" descr="IGSN_GRO.jpg">
            <a:extLst>
              <a:ext uri="{FF2B5EF4-FFF2-40B4-BE49-F238E27FC236}">
                <a16:creationId xmlns:a16="http://schemas.microsoft.com/office/drawing/2014/main" id="{622BA373-380C-293C-6B91-FA353F17A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12205" r="20141" b="22062"/>
          <a:stretch/>
        </p:blipFill>
        <p:spPr>
          <a:xfrm>
            <a:off x="1783503" y="2440801"/>
            <a:ext cx="3009247" cy="4102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37C9C2-C1E0-DBD5-65C1-45C76532F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514" y="0"/>
            <a:ext cx="3312914" cy="6858000"/>
          </a:xfrm>
          <a:prstGeom prst="rect">
            <a:avLst/>
          </a:prstGeom>
        </p:spPr>
      </p:pic>
      <p:pic>
        <p:nvPicPr>
          <p:cNvPr id="1026" name="Picture 2" descr="Hand Is Scanning QR Code With Mobile Phone Stock Photo, Picture And Royalty  Free Image. Image 16915363.">
            <a:extLst>
              <a:ext uri="{FF2B5EF4-FFF2-40B4-BE49-F238E27FC236}">
                <a16:creationId xmlns:a16="http://schemas.microsoft.com/office/drawing/2014/main" id="{5FAA3889-A10C-D473-26CE-77DCED399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r="39929"/>
          <a:stretch/>
        </p:blipFill>
        <p:spPr bwMode="auto">
          <a:xfrm>
            <a:off x="5445982" y="2528289"/>
            <a:ext cx="1959429" cy="332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D382B013-2981-BB44-5720-0A62006A4F47}"/>
              </a:ext>
            </a:extLst>
          </p:cNvPr>
          <p:cNvSpPr/>
          <p:nvPr/>
        </p:nvSpPr>
        <p:spPr>
          <a:xfrm rot="1193513">
            <a:off x="4045114" y="3228172"/>
            <a:ext cx="2119712" cy="716323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29ACB64-1FEB-C5E0-22A6-533AE16BFB0F}"/>
              </a:ext>
            </a:extLst>
          </p:cNvPr>
          <p:cNvSpPr/>
          <p:nvPr/>
        </p:nvSpPr>
        <p:spPr>
          <a:xfrm rot="20266181">
            <a:off x="6945273" y="3461748"/>
            <a:ext cx="1800558" cy="716323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35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6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566551" y="437225"/>
            <a:ext cx="10958274" cy="565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4" name="Google Shape;364;p11"/>
          <p:cNvSpPr txBox="1">
            <a:spLocks noGrp="1"/>
          </p:cNvSpPr>
          <p:nvPr>
            <p:ph type="title"/>
          </p:nvPr>
        </p:nvSpPr>
        <p:spPr>
          <a:xfrm>
            <a:off x="1951217" y="525673"/>
            <a:ext cx="9486900" cy="10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Sorts Mill Goudy"/>
              <a:buNone/>
            </a:pPr>
            <a:r>
              <a:rPr lang="en-US" sz="2800"/>
              <a:t>ASSIGNING DERIVATIVE SAMPLES FROM A BOREHOLE SAMPLING </a:t>
            </a:r>
            <a:r>
              <a:rPr lang="en-US" sz="2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FEATURE</a:t>
            </a:r>
            <a:endParaRPr sz="2800"/>
          </a:p>
        </p:txBody>
      </p:sp>
      <p:sp>
        <p:nvSpPr>
          <p:cNvPr id="365" name="Google Shape;365;p11"/>
          <p:cNvSpPr txBox="1">
            <a:spLocks noGrp="1"/>
          </p:cNvSpPr>
          <p:nvPr>
            <p:ph type="body" idx="1"/>
          </p:nvPr>
        </p:nvSpPr>
        <p:spPr>
          <a:xfrm>
            <a:off x="566550" y="5631475"/>
            <a:ext cx="110589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98"/>
              <a:buNone/>
            </a:pPr>
            <a:r>
              <a:rPr lang="en-US" sz="1740"/>
              <a:t>An IGSN can be assigned to the ‘SamplingFeature, the ‘Sample’, as well as any subsamples taken from that Sample </a:t>
            </a:r>
            <a:endParaRPr sz="1740"/>
          </a:p>
          <a:p>
            <a:pPr marL="228600" lvl="0" indent="-12992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798"/>
              <a:buNone/>
            </a:pPr>
            <a:endParaRPr sz="1140"/>
          </a:p>
        </p:txBody>
      </p:sp>
      <p:grpSp>
        <p:nvGrpSpPr>
          <p:cNvPr id="366" name="Google Shape;366;p11"/>
          <p:cNvGrpSpPr/>
          <p:nvPr/>
        </p:nvGrpSpPr>
        <p:grpSpPr>
          <a:xfrm>
            <a:off x="3373050" y="1892936"/>
            <a:ext cx="7828290" cy="3540685"/>
            <a:chOff x="-31343" y="765586"/>
            <a:chExt cx="12648715" cy="5816798"/>
          </a:xfrm>
        </p:grpSpPr>
        <p:cxnSp>
          <p:nvCxnSpPr>
            <p:cNvPr id="367" name="Google Shape;367;p11"/>
            <p:cNvCxnSpPr/>
            <p:nvPr/>
          </p:nvCxnSpPr>
          <p:spPr>
            <a:xfrm rot="10800000" flipH="1">
              <a:off x="8661876" y="3897583"/>
              <a:ext cx="725259" cy="9751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68" name="Google Shape;368;p11"/>
            <p:cNvCxnSpPr/>
            <p:nvPr/>
          </p:nvCxnSpPr>
          <p:spPr>
            <a:xfrm>
              <a:off x="6293385" y="2404665"/>
              <a:ext cx="807088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69" name="Google Shape;369;p11"/>
            <p:cNvCxnSpPr/>
            <p:nvPr/>
          </p:nvCxnSpPr>
          <p:spPr>
            <a:xfrm rot="10800000" flipH="1">
              <a:off x="6293385" y="2883341"/>
              <a:ext cx="876464" cy="392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70" name="Google Shape;370;p11"/>
            <p:cNvCxnSpPr/>
            <p:nvPr/>
          </p:nvCxnSpPr>
          <p:spPr>
            <a:xfrm>
              <a:off x="6293384" y="3598460"/>
              <a:ext cx="899353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71" name="Google Shape;371;p11"/>
            <p:cNvCxnSpPr/>
            <p:nvPr/>
          </p:nvCxnSpPr>
          <p:spPr>
            <a:xfrm rot="10800000" flipH="1">
              <a:off x="6285329" y="3953002"/>
              <a:ext cx="862488" cy="1366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72" name="Google Shape;372;p11"/>
            <p:cNvCxnSpPr/>
            <p:nvPr/>
          </p:nvCxnSpPr>
          <p:spPr>
            <a:xfrm>
              <a:off x="6231844" y="4757229"/>
              <a:ext cx="938006" cy="7687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73" name="Google Shape;373;p11"/>
            <p:cNvCxnSpPr/>
            <p:nvPr/>
          </p:nvCxnSpPr>
          <p:spPr>
            <a:xfrm rot="10800000" flipH="1">
              <a:off x="6285329" y="5273903"/>
              <a:ext cx="862488" cy="1394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74" name="Google Shape;374;p11"/>
            <p:cNvCxnSpPr/>
            <p:nvPr/>
          </p:nvCxnSpPr>
          <p:spPr>
            <a:xfrm>
              <a:off x="6285328" y="5732065"/>
              <a:ext cx="884521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75" name="Google Shape;375;p11"/>
            <p:cNvCxnSpPr/>
            <p:nvPr/>
          </p:nvCxnSpPr>
          <p:spPr>
            <a:xfrm rot="10800000" flipH="1">
              <a:off x="6285328" y="6209610"/>
              <a:ext cx="884521" cy="505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pic>
          <p:nvPicPr>
            <p:cNvPr id="376" name="Google Shape;376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31343" y="1340501"/>
              <a:ext cx="1900238" cy="52308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7" name="Google Shape;377;p11"/>
            <p:cNvSpPr/>
            <p:nvPr/>
          </p:nvSpPr>
          <p:spPr>
            <a:xfrm>
              <a:off x="1755402" y="1524018"/>
              <a:ext cx="1080000" cy="4951718"/>
            </a:xfrm>
            <a:prstGeom prst="rect">
              <a:avLst/>
            </a:prstGeom>
            <a:solidFill>
              <a:srgbClr val="A5A5A5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pic>
          <p:nvPicPr>
            <p:cNvPr id="378" name="Google Shape;378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44939" y="1351571"/>
              <a:ext cx="1900238" cy="52308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Google Shape;379;p11"/>
            <p:cNvSpPr txBox="1"/>
            <p:nvPr/>
          </p:nvSpPr>
          <p:spPr>
            <a:xfrm>
              <a:off x="1790986" y="3085461"/>
              <a:ext cx="1246500" cy="85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Whole </a:t>
              </a:r>
              <a:br>
                <a:rPr lang="en-US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Core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1"/>
            <p:cNvSpPr/>
            <p:nvPr/>
          </p:nvSpPr>
          <p:spPr>
            <a:xfrm>
              <a:off x="5243049" y="1556977"/>
              <a:ext cx="1080000" cy="1735893"/>
            </a:xfrm>
            <a:prstGeom prst="rect">
              <a:avLst/>
            </a:prstGeom>
            <a:solidFill>
              <a:srgbClr val="A5A5A5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Core </a:t>
              </a:r>
              <a:endPara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Section </a:t>
              </a:r>
              <a:br>
                <a:rPr lang="en-US" sz="1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1.1</a:t>
              </a:r>
              <a:endPara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1"/>
            <p:cNvSpPr/>
            <p:nvPr/>
          </p:nvSpPr>
          <p:spPr>
            <a:xfrm>
              <a:off x="5243049" y="4959014"/>
              <a:ext cx="1080000" cy="1536900"/>
            </a:xfrm>
            <a:prstGeom prst="rect">
              <a:avLst/>
            </a:prstGeom>
            <a:solidFill>
              <a:srgbClr val="A5A5A5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Core </a:t>
              </a:r>
              <a:endPara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Section </a:t>
              </a:r>
              <a:br>
                <a:rPr lang="en-US" sz="1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1.3</a:t>
              </a:r>
              <a:endPara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1"/>
            <p:cNvSpPr/>
            <p:nvPr/>
          </p:nvSpPr>
          <p:spPr>
            <a:xfrm>
              <a:off x="5243049" y="3327558"/>
              <a:ext cx="1080000" cy="1648673"/>
            </a:xfrm>
            <a:prstGeom prst="rect">
              <a:avLst/>
            </a:prstGeom>
            <a:solidFill>
              <a:srgbClr val="A5A5A5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Core </a:t>
              </a:r>
              <a:endPara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Section </a:t>
              </a:r>
              <a:endPara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1.2</a:t>
              </a:r>
              <a:endPara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1"/>
            <p:cNvSpPr txBox="1"/>
            <p:nvPr/>
          </p:nvSpPr>
          <p:spPr>
            <a:xfrm>
              <a:off x="7142038" y="2195114"/>
              <a:ext cx="15390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Sample 1.1.1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 txBox="1"/>
            <p:nvPr/>
          </p:nvSpPr>
          <p:spPr>
            <a:xfrm>
              <a:off x="7142038" y="2683798"/>
              <a:ext cx="15390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Sample 1.1.2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 txBox="1"/>
            <p:nvPr/>
          </p:nvSpPr>
          <p:spPr>
            <a:xfrm>
              <a:off x="7142038" y="3391683"/>
              <a:ext cx="15390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Sample 1.2.1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 txBox="1"/>
            <p:nvPr/>
          </p:nvSpPr>
          <p:spPr>
            <a:xfrm>
              <a:off x="7135093" y="3706291"/>
              <a:ext cx="15930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Sample 1.2.2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 txBox="1"/>
            <p:nvPr/>
          </p:nvSpPr>
          <p:spPr>
            <a:xfrm>
              <a:off x="7142038" y="5084647"/>
              <a:ext cx="15390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Sample 1.3.1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 txBox="1"/>
            <p:nvPr/>
          </p:nvSpPr>
          <p:spPr>
            <a:xfrm>
              <a:off x="7142038" y="5532040"/>
              <a:ext cx="15390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Sample 1.3.2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1"/>
            <p:cNvSpPr txBox="1"/>
            <p:nvPr/>
          </p:nvSpPr>
          <p:spPr>
            <a:xfrm>
              <a:off x="7131819" y="6025354"/>
              <a:ext cx="15390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Sample 1.3.3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90" name="Google Shape;390;p11"/>
            <p:cNvCxnSpPr/>
            <p:nvPr/>
          </p:nvCxnSpPr>
          <p:spPr>
            <a:xfrm>
              <a:off x="3749049" y="1540235"/>
              <a:ext cx="2574000" cy="536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91" name="Google Shape;391;p11"/>
            <p:cNvSpPr txBox="1"/>
            <p:nvPr/>
          </p:nvSpPr>
          <p:spPr>
            <a:xfrm>
              <a:off x="9345572" y="3289798"/>
              <a:ext cx="22644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Rock powder 1.2.2.1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 txBox="1"/>
            <p:nvPr/>
          </p:nvSpPr>
          <p:spPr>
            <a:xfrm>
              <a:off x="9345572" y="3688437"/>
              <a:ext cx="32718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Mineral concentrate 1.2.2.2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 txBox="1"/>
            <p:nvPr/>
          </p:nvSpPr>
          <p:spPr>
            <a:xfrm>
              <a:off x="9345572" y="4105772"/>
              <a:ext cx="18681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Leachate 1.2.2.3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8886981" y="3534110"/>
              <a:ext cx="519967" cy="373225"/>
            </a:xfrm>
            <a:custGeom>
              <a:avLst/>
              <a:gdLst/>
              <a:ahLst/>
              <a:cxnLst/>
              <a:rect l="l" t="t" r="r" b="b"/>
              <a:pathLst>
                <a:path w="296" h="232" extrusionOk="0">
                  <a:moveTo>
                    <a:pt x="0" y="232"/>
                  </a:moveTo>
                  <a:cubicBezTo>
                    <a:pt x="34" y="232"/>
                    <a:pt x="69" y="232"/>
                    <a:pt x="104" y="232"/>
                  </a:cubicBezTo>
                  <a:cubicBezTo>
                    <a:pt x="104" y="154"/>
                    <a:pt x="104" y="77"/>
                    <a:pt x="104" y="0"/>
                  </a:cubicBezTo>
                  <a:lnTo>
                    <a:pt x="296" y="0"/>
                  </a:lnTo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95" name="Google Shape;395;p11"/>
            <p:cNvSpPr txBox="1"/>
            <p:nvPr/>
          </p:nvSpPr>
          <p:spPr>
            <a:xfrm>
              <a:off x="9345572" y="2007590"/>
              <a:ext cx="24714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Fossil separate 1.1.1.1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 txBox="1"/>
            <p:nvPr/>
          </p:nvSpPr>
          <p:spPr>
            <a:xfrm>
              <a:off x="9345572" y="2451774"/>
              <a:ext cx="27744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Microprobe mount 1.1.1.2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8843777" y="2176065"/>
              <a:ext cx="508000" cy="215900"/>
            </a:xfrm>
            <a:custGeom>
              <a:avLst/>
              <a:gdLst/>
              <a:ahLst/>
              <a:cxnLst/>
              <a:rect l="l" t="t" r="r" b="b"/>
              <a:pathLst>
                <a:path w="320" h="136" extrusionOk="0">
                  <a:moveTo>
                    <a:pt x="0" y="136"/>
                  </a:moveTo>
                  <a:cubicBezTo>
                    <a:pt x="45" y="136"/>
                    <a:pt x="90" y="136"/>
                    <a:pt x="136" y="136"/>
                  </a:cubicBezTo>
                  <a:lnTo>
                    <a:pt x="136" y="0"/>
                  </a:lnTo>
                  <a:lnTo>
                    <a:pt x="320" y="0"/>
                  </a:lnTo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9059677" y="2391965"/>
              <a:ext cx="292100" cy="266700"/>
            </a:xfrm>
            <a:custGeom>
              <a:avLst/>
              <a:gdLst/>
              <a:ahLst/>
              <a:cxnLst/>
              <a:rect l="l" t="t" r="r" b="b"/>
              <a:pathLst>
                <a:path w="184" h="168" extrusionOk="0">
                  <a:moveTo>
                    <a:pt x="0" y="0"/>
                  </a:moveTo>
                  <a:cubicBezTo>
                    <a:pt x="0" y="56"/>
                    <a:pt x="0" y="112"/>
                    <a:pt x="0" y="168"/>
                  </a:cubicBezTo>
                  <a:lnTo>
                    <a:pt x="184" y="168"/>
                  </a:lnTo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9070277" y="3851773"/>
              <a:ext cx="342900" cy="457200"/>
            </a:xfrm>
            <a:custGeom>
              <a:avLst/>
              <a:gdLst/>
              <a:ahLst/>
              <a:cxnLst/>
              <a:rect l="l" t="t" r="r" b="b"/>
              <a:pathLst>
                <a:path w="216" h="288" extrusionOk="0">
                  <a:moveTo>
                    <a:pt x="0" y="0"/>
                  </a:moveTo>
                  <a:cubicBezTo>
                    <a:pt x="0" y="96"/>
                    <a:pt x="0" y="192"/>
                    <a:pt x="0" y="288"/>
                  </a:cubicBezTo>
                  <a:lnTo>
                    <a:pt x="216" y="288"/>
                  </a:lnTo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400" name="Google Shape;400;p11"/>
            <p:cNvCxnSpPr/>
            <p:nvPr/>
          </p:nvCxnSpPr>
          <p:spPr>
            <a:xfrm>
              <a:off x="4228033" y="1121965"/>
              <a:ext cx="660400" cy="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401" name="Google Shape;401;p11"/>
            <p:cNvCxnSpPr/>
            <p:nvPr/>
          </p:nvCxnSpPr>
          <p:spPr>
            <a:xfrm>
              <a:off x="5814180" y="1332820"/>
              <a:ext cx="66040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402" name="Google Shape;402;p11"/>
            <p:cNvSpPr txBox="1"/>
            <p:nvPr/>
          </p:nvSpPr>
          <p:spPr>
            <a:xfrm>
              <a:off x="4020416" y="765586"/>
              <a:ext cx="1502700" cy="505799"/>
            </a:xfrm>
            <a:prstGeom prst="rect">
              <a:avLst/>
            </a:prstGeom>
            <a:solidFill>
              <a:srgbClr val="FFCC66"/>
            </a:solidFill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Child 1.1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 txBox="1"/>
            <p:nvPr/>
          </p:nvSpPr>
          <p:spPr>
            <a:xfrm>
              <a:off x="851032" y="765586"/>
              <a:ext cx="1681499" cy="505799"/>
            </a:xfrm>
            <a:prstGeom prst="rect">
              <a:avLst/>
            </a:prstGeom>
            <a:solidFill>
              <a:srgbClr val="FFCC66"/>
            </a:solidFill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Child 1.0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 txBox="1"/>
            <p:nvPr/>
          </p:nvSpPr>
          <p:spPr>
            <a:xfrm>
              <a:off x="609639" y="4127298"/>
              <a:ext cx="2339400" cy="455099"/>
            </a:xfrm>
            <a:prstGeom prst="rect">
              <a:avLst/>
            </a:prstGeom>
            <a:solidFill>
              <a:srgbClr val="FFCC66"/>
            </a:solidFill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IGSN:ODP000120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 txBox="1"/>
            <p:nvPr/>
          </p:nvSpPr>
          <p:spPr>
            <a:xfrm>
              <a:off x="3849552" y="2864023"/>
              <a:ext cx="2339400" cy="455100"/>
            </a:xfrm>
            <a:prstGeom prst="rect">
              <a:avLst/>
            </a:prstGeom>
            <a:solidFill>
              <a:srgbClr val="FFCC66"/>
            </a:solidFill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IGSN:ODP000121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 txBox="1"/>
            <p:nvPr/>
          </p:nvSpPr>
          <p:spPr>
            <a:xfrm>
              <a:off x="3966901" y="6119171"/>
              <a:ext cx="2339400" cy="455100"/>
            </a:xfrm>
            <a:prstGeom prst="rect">
              <a:avLst/>
            </a:prstGeom>
            <a:solidFill>
              <a:srgbClr val="FFCC66"/>
            </a:solidFill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IGSN:ODP000123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 txBox="1"/>
            <p:nvPr/>
          </p:nvSpPr>
          <p:spPr>
            <a:xfrm>
              <a:off x="3958169" y="4599164"/>
              <a:ext cx="2339400" cy="455100"/>
            </a:xfrm>
            <a:prstGeom prst="rect">
              <a:avLst/>
            </a:prstGeom>
            <a:solidFill>
              <a:srgbClr val="FFCC66"/>
            </a:solidFill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IGSN:ODP000122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 txBox="1"/>
            <p:nvPr/>
          </p:nvSpPr>
          <p:spPr>
            <a:xfrm>
              <a:off x="6752577" y="4187912"/>
              <a:ext cx="2339400" cy="455100"/>
            </a:xfrm>
            <a:prstGeom prst="rect">
              <a:avLst/>
            </a:prstGeom>
            <a:solidFill>
              <a:srgbClr val="FFCC66"/>
            </a:solidFill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IGSN:ODP000124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 txBox="1"/>
            <p:nvPr/>
          </p:nvSpPr>
          <p:spPr>
            <a:xfrm>
              <a:off x="9500063" y="4752445"/>
              <a:ext cx="2339400" cy="455100"/>
            </a:xfrm>
            <a:prstGeom prst="rect">
              <a:avLst/>
            </a:prstGeom>
            <a:solidFill>
              <a:srgbClr val="FFCC66"/>
            </a:solidFill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IGSN:ODP000125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0" name="Google Shape;410;p11"/>
            <p:cNvCxnSpPr/>
            <p:nvPr/>
          </p:nvCxnSpPr>
          <p:spPr>
            <a:xfrm>
              <a:off x="3754555" y="3313854"/>
              <a:ext cx="2580768" cy="1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1" name="Google Shape;411;p11"/>
            <p:cNvCxnSpPr/>
            <p:nvPr/>
          </p:nvCxnSpPr>
          <p:spPr>
            <a:xfrm rot="10800000" flipH="1">
              <a:off x="3749049" y="4987608"/>
              <a:ext cx="2574000" cy="1117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2" name="Google Shape;412;p11"/>
            <p:cNvCxnSpPr/>
            <p:nvPr/>
          </p:nvCxnSpPr>
          <p:spPr>
            <a:xfrm rot="10800000" flipH="1">
              <a:off x="3749049" y="6495914"/>
              <a:ext cx="2574000" cy="1117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3" name="Google Shape;413;p11"/>
            <p:cNvCxnSpPr/>
            <p:nvPr/>
          </p:nvCxnSpPr>
          <p:spPr>
            <a:xfrm>
              <a:off x="10367388" y="4418594"/>
              <a:ext cx="0" cy="210153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414" name="Google Shape;414;p11"/>
            <p:cNvCxnSpPr/>
            <p:nvPr/>
          </p:nvCxnSpPr>
          <p:spPr>
            <a:xfrm rot="10800000" flipH="1">
              <a:off x="260446" y="6475735"/>
              <a:ext cx="2584482" cy="2661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5" name="Google Shape;415;p11"/>
            <p:cNvCxnSpPr/>
            <p:nvPr/>
          </p:nvCxnSpPr>
          <p:spPr>
            <a:xfrm>
              <a:off x="250921" y="1524018"/>
              <a:ext cx="2584481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16" name="Google Shape;416;p11"/>
            <p:cNvSpPr txBox="1"/>
            <p:nvPr/>
          </p:nvSpPr>
          <p:spPr>
            <a:xfrm>
              <a:off x="7131819" y="4575658"/>
              <a:ext cx="16182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Sample 1.2.3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7" name="Google Shape;417;p11"/>
            <p:cNvCxnSpPr/>
            <p:nvPr/>
          </p:nvCxnSpPr>
          <p:spPr>
            <a:xfrm>
              <a:off x="8632541" y="2391965"/>
              <a:ext cx="344006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8" name="Google Shape;418;p11"/>
            <p:cNvCxnSpPr>
              <a:stCxn id="403" idx="3"/>
              <a:endCxn id="402" idx="1"/>
            </p:cNvCxnSpPr>
            <p:nvPr/>
          </p:nvCxnSpPr>
          <p:spPr>
            <a:xfrm>
              <a:off x="2532531" y="1018486"/>
              <a:ext cx="14880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419" name="Google Shape;419;p11"/>
            <p:cNvSpPr txBox="1"/>
            <p:nvPr/>
          </p:nvSpPr>
          <p:spPr>
            <a:xfrm>
              <a:off x="9785853" y="765586"/>
              <a:ext cx="1984500" cy="505799"/>
            </a:xfrm>
            <a:prstGeom prst="rect">
              <a:avLst/>
            </a:prstGeom>
            <a:solidFill>
              <a:srgbClr val="FFCC66"/>
            </a:solidFill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Child 1.1.1.1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0" name="Google Shape;420;p11"/>
            <p:cNvCxnSpPr>
              <a:stCxn id="402" idx="3"/>
              <a:endCxn id="421" idx="1"/>
            </p:cNvCxnSpPr>
            <p:nvPr/>
          </p:nvCxnSpPr>
          <p:spPr>
            <a:xfrm>
              <a:off x="5523116" y="1018486"/>
              <a:ext cx="13122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421" name="Google Shape;421;p11"/>
            <p:cNvSpPr txBox="1"/>
            <p:nvPr/>
          </p:nvSpPr>
          <p:spPr>
            <a:xfrm>
              <a:off x="6835433" y="765586"/>
              <a:ext cx="1743600" cy="505799"/>
            </a:xfrm>
            <a:prstGeom prst="rect">
              <a:avLst/>
            </a:prstGeom>
            <a:solidFill>
              <a:srgbClr val="FFCC66"/>
            </a:solidFill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Child 1.1.1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2" name="Google Shape;422;p11"/>
            <p:cNvCxnSpPr>
              <a:stCxn id="421" idx="3"/>
              <a:endCxn id="419" idx="1"/>
            </p:cNvCxnSpPr>
            <p:nvPr/>
          </p:nvCxnSpPr>
          <p:spPr>
            <a:xfrm>
              <a:off x="8579033" y="1018486"/>
              <a:ext cx="12069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423" name="Google Shape;423;p11"/>
            <p:cNvCxnSpPr>
              <a:stCxn id="404" idx="3"/>
              <a:endCxn id="405" idx="1"/>
            </p:cNvCxnSpPr>
            <p:nvPr/>
          </p:nvCxnSpPr>
          <p:spPr>
            <a:xfrm rot="10800000" flipH="1">
              <a:off x="2949039" y="3091548"/>
              <a:ext cx="900600" cy="126330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424" name="Google Shape;424;p11"/>
            <p:cNvCxnSpPr>
              <a:stCxn id="404" idx="3"/>
              <a:endCxn id="407" idx="1"/>
            </p:cNvCxnSpPr>
            <p:nvPr/>
          </p:nvCxnSpPr>
          <p:spPr>
            <a:xfrm>
              <a:off x="2949039" y="4354848"/>
              <a:ext cx="1009200" cy="47190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425" name="Google Shape;425;p11"/>
            <p:cNvCxnSpPr>
              <a:stCxn id="404" idx="3"/>
              <a:endCxn id="406" idx="1"/>
            </p:cNvCxnSpPr>
            <p:nvPr/>
          </p:nvCxnSpPr>
          <p:spPr>
            <a:xfrm>
              <a:off x="2949039" y="4354848"/>
              <a:ext cx="1017900" cy="199200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426" name="Google Shape;426;p11"/>
            <p:cNvCxnSpPr>
              <a:stCxn id="408" idx="1"/>
              <a:endCxn id="407" idx="3"/>
            </p:cNvCxnSpPr>
            <p:nvPr/>
          </p:nvCxnSpPr>
          <p:spPr>
            <a:xfrm flipH="1">
              <a:off x="6297477" y="4415462"/>
              <a:ext cx="455100" cy="41130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427" name="Google Shape;427;p11"/>
            <p:cNvCxnSpPr>
              <a:stCxn id="409" idx="1"/>
              <a:endCxn id="408" idx="3"/>
            </p:cNvCxnSpPr>
            <p:nvPr/>
          </p:nvCxnSpPr>
          <p:spPr>
            <a:xfrm rot="10800000">
              <a:off x="9092063" y="4415395"/>
              <a:ext cx="408000" cy="56460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428" name="Google Shape;428;p11"/>
            <p:cNvCxnSpPr/>
            <p:nvPr/>
          </p:nvCxnSpPr>
          <p:spPr>
            <a:xfrm>
              <a:off x="7976646" y="4008019"/>
              <a:ext cx="0" cy="210153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429" name="Google Shape;429;p11"/>
            <p:cNvCxnSpPr/>
            <p:nvPr/>
          </p:nvCxnSpPr>
          <p:spPr>
            <a:xfrm>
              <a:off x="3323661" y="2607252"/>
              <a:ext cx="288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430" name="Google Shape;430;p11"/>
            <p:cNvCxnSpPr/>
            <p:nvPr/>
          </p:nvCxnSpPr>
          <p:spPr>
            <a:xfrm rot="10800000" flipH="1">
              <a:off x="2844928" y="4273954"/>
              <a:ext cx="829584" cy="1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431" name="Google Shape;431;p11"/>
            <p:cNvCxnSpPr/>
            <p:nvPr/>
          </p:nvCxnSpPr>
          <p:spPr>
            <a:xfrm>
              <a:off x="3323661" y="5725915"/>
              <a:ext cx="288000" cy="1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432" name="Google Shape;432;p11"/>
            <p:cNvCxnSpPr/>
            <p:nvPr/>
          </p:nvCxnSpPr>
          <p:spPr>
            <a:xfrm rot="-5400000">
              <a:off x="1764724" y="4159675"/>
              <a:ext cx="3142112" cy="2447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33" name="Google Shape;433;p11"/>
          <p:cNvSpPr txBox="1"/>
          <p:nvPr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34" name="Google Shape;43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903" y="525668"/>
            <a:ext cx="1241329" cy="124132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35" name="Google Shape;435;p11"/>
          <p:cNvSpPr txBox="1"/>
          <p:nvPr/>
        </p:nvSpPr>
        <p:spPr>
          <a:xfrm rot="-5400000">
            <a:off x="-250550" y="3592475"/>
            <a:ext cx="216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 by</a:t>
            </a:r>
            <a:r>
              <a:rPr lang="en-US" sz="1100" b="0" i="0" u="none" strike="noStrike" cap="none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IODP.org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8944" y="2373572"/>
            <a:ext cx="1555200" cy="312923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1"/>
          <p:cNvSpPr txBox="1"/>
          <p:nvPr/>
        </p:nvSpPr>
        <p:spPr>
          <a:xfrm>
            <a:off x="995276" y="1892266"/>
            <a:ext cx="1691975" cy="307736"/>
          </a:xfrm>
          <a:prstGeom prst="rect">
            <a:avLst/>
          </a:prstGeom>
          <a:solidFill>
            <a:srgbClr val="FFCC66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Sampling Feature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8" name="Google Shape;438;p11"/>
          <p:cNvCxnSpPr/>
          <p:nvPr/>
        </p:nvCxnSpPr>
        <p:spPr>
          <a:xfrm rot="10800000" flipH="1">
            <a:off x="1812971" y="2395307"/>
            <a:ext cx="1706158" cy="21012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439" name="Google Shape;439;p11"/>
          <p:cNvCxnSpPr/>
          <p:nvPr/>
        </p:nvCxnSpPr>
        <p:spPr>
          <a:xfrm>
            <a:off x="1866544" y="5233066"/>
            <a:ext cx="1693666" cy="19561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440" name="Google Shape;440;p11"/>
          <p:cNvCxnSpPr>
            <a:stCxn id="437" idx="3"/>
            <a:endCxn id="403" idx="1"/>
          </p:cNvCxnSpPr>
          <p:nvPr/>
        </p:nvCxnSpPr>
        <p:spPr>
          <a:xfrm>
            <a:off x="2687251" y="2046134"/>
            <a:ext cx="1231800" cy="6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441" name="Google Shape;441;p11"/>
          <p:cNvSpPr txBox="1"/>
          <p:nvPr/>
        </p:nvSpPr>
        <p:spPr>
          <a:xfrm>
            <a:off x="1189491" y="3941440"/>
            <a:ext cx="1447855" cy="277019"/>
          </a:xfrm>
          <a:prstGeom prst="rect">
            <a:avLst/>
          </a:prstGeom>
          <a:solidFill>
            <a:srgbClr val="FFCC66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IGSN:ODP000119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2" name="Google Shape;442;p11"/>
          <p:cNvCxnSpPr>
            <a:stCxn id="441" idx="3"/>
            <a:endCxn id="404" idx="1"/>
          </p:cNvCxnSpPr>
          <p:nvPr/>
        </p:nvCxnSpPr>
        <p:spPr>
          <a:xfrm rot="10800000" flipH="1">
            <a:off x="2637346" y="4077850"/>
            <a:ext cx="1132500" cy="21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443" name="Google Shape;443;p11"/>
          <p:cNvSpPr txBox="1"/>
          <p:nvPr/>
        </p:nvSpPr>
        <p:spPr>
          <a:xfrm>
            <a:off x="189689" y="98859"/>
            <a:ext cx="62218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SPNCH 2022, Edinburgh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4" name="Google Shape;444;p11"/>
          <p:cNvGrpSpPr/>
          <p:nvPr/>
        </p:nvGrpSpPr>
        <p:grpSpPr>
          <a:xfrm>
            <a:off x="-131156" y="6212372"/>
            <a:ext cx="8242853" cy="685656"/>
            <a:chOff x="-131156" y="6212372"/>
            <a:chExt cx="8242853" cy="685656"/>
          </a:xfrm>
        </p:grpSpPr>
        <p:pic>
          <p:nvPicPr>
            <p:cNvPr id="445" name="Google Shape;445;p11" descr="https://lh5.googleusercontent.com/2U21Qw585F5mtjKx-TzsO8Ht5oI0zuF342xX5Qa9FOTcywVWQkZyzDlRvSJM73SrNNzyLesA9oCmkP5ZOTsGCTE4R4Lgrv02GML0QCF2sNlTYri53JhB6hyWrhYlhQAy1bWSJ9aNMk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9689" y="6212372"/>
              <a:ext cx="992221" cy="3693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6" name="Google Shape;446;p11"/>
            <p:cNvSpPr/>
            <p:nvPr/>
          </p:nvSpPr>
          <p:spPr>
            <a:xfrm>
              <a:off x="-131156" y="6528696"/>
              <a:ext cx="186753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2725" tIns="151300" rIns="302725" bIns="151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© IGSN 2022</a:t>
              </a:r>
              <a:endParaRPr sz="105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47" name="Google Shape;447;p1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468528" y="6248171"/>
              <a:ext cx="1574710" cy="57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1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099723" y="6248171"/>
              <a:ext cx="609232" cy="57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11" descr="Home - ARDC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020300" y="6248171"/>
              <a:ext cx="1759258" cy="57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11" descr="Columbia University logo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836043" y="6248171"/>
              <a:ext cx="576000" cy="57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1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765440" y="6248171"/>
              <a:ext cx="713773" cy="576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87815" y="6248171"/>
              <a:ext cx="576000" cy="57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id="453" name="Google Shape;453;p11" descr="TERN - Australia's Terrestrial Ecosystem Research Network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535697" y="6248171"/>
              <a:ext cx="576000" cy="57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BD8B4-6E73-D1CC-D117-DB3D2561D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Geoanalytical</a:t>
            </a:r>
            <a:r>
              <a:rPr lang="en-US" dirty="0"/>
              <a:t> Data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993BA-9E84-EDC2-F599-294388122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624405"/>
            <a:ext cx="10240563" cy="2074759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F117E8-21A6-20D0-D976-F72ADFD11559}"/>
              </a:ext>
            </a:extLst>
          </p:cNvPr>
          <p:cNvGrpSpPr/>
          <p:nvPr/>
        </p:nvGrpSpPr>
        <p:grpSpPr>
          <a:xfrm>
            <a:off x="821167" y="1624405"/>
            <a:ext cx="10881980" cy="3886944"/>
            <a:chOff x="779929" y="2172805"/>
            <a:chExt cx="10887635" cy="330034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0B98BD-384F-97C4-29C7-DD0A99926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929" y="2172805"/>
              <a:ext cx="10887635" cy="330034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95D876-6489-1EFE-B644-8ED856069D29}"/>
                </a:ext>
              </a:extLst>
            </p:cNvPr>
            <p:cNvSpPr/>
            <p:nvPr/>
          </p:nvSpPr>
          <p:spPr>
            <a:xfrm>
              <a:off x="1102659" y="2326341"/>
              <a:ext cx="1600200" cy="94129"/>
            </a:xfrm>
            <a:prstGeom prst="rect">
              <a:avLst/>
            </a:prstGeom>
            <a:solidFill>
              <a:srgbClr val="BDF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A55E405-1E60-5A75-3F44-7F807168A6B3}"/>
              </a:ext>
            </a:extLst>
          </p:cNvPr>
          <p:cNvSpPr txBox="1"/>
          <p:nvPr/>
        </p:nvSpPr>
        <p:spPr>
          <a:xfrm>
            <a:off x="821167" y="5601194"/>
            <a:ext cx="3661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Illustration by Beck Strauss</a:t>
            </a:r>
          </a:p>
        </p:txBody>
      </p:sp>
    </p:spTree>
    <p:extLst>
      <p:ext uri="{BB962C8B-B14F-4D97-AF65-F5344CB8AC3E}">
        <p14:creationId xmlns:p14="http://schemas.microsoft.com/office/powerpoint/2010/main" val="3941907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31D175-D012-AFED-F283-774E15F62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BE78E-D51A-EE5F-89FC-FC06794D2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220598">
              <a:lnSpc>
                <a:spcPct val="100000"/>
              </a:lnSpc>
              <a:buClr>
                <a:schemeClr val="dk2"/>
              </a:buClr>
              <a:buSzPct val="70000"/>
            </a:pPr>
            <a:r>
              <a:rPr lang="en-US" dirty="0"/>
              <a:t>IGSNs are a critical part of identifiers in the Scientific Research Ecosystem: they are not just for labels on boxes on shelves in museums</a:t>
            </a:r>
          </a:p>
          <a:p>
            <a:pPr lvl="0" indent="-220598">
              <a:lnSpc>
                <a:spcPct val="100000"/>
              </a:lnSpc>
              <a:buClr>
                <a:schemeClr val="dk2"/>
              </a:buClr>
              <a:buSzPct val="70000"/>
            </a:pPr>
            <a:r>
              <a:rPr lang="en-US" dirty="0"/>
              <a:t>IGSNs should be assigned to the specimen/sample and the sampling feature it comes from when it becomes a standalone identifiable ‘thing’. </a:t>
            </a:r>
          </a:p>
          <a:p>
            <a:pPr lvl="0" indent="-220598">
              <a:lnSpc>
                <a:spcPct val="100000"/>
              </a:lnSpc>
              <a:buClr>
                <a:schemeClr val="dk2"/>
              </a:buClr>
              <a:buSzPct val="70000"/>
            </a:pPr>
            <a:r>
              <a:rPr lang="en-US" dirty="0"/>
              <a:t>Where any subsamples are derived, they, and any data generated on them, can also be linked back to the parent identifier.</a:t>
            </a:r>
          </a:p>
          <a:p>
            <a:pPr lvl="0" indent="-220598">
              <a:lnSpc>
                <a:spcPct val="100000"/>
              </a:lnSpc>
              <a:buClr>
                <a:schemeClr val="dk2"/>
              </a:buClr>
              <a:buSzPct val="70000"/>
            </a:pPr>
            <a:r>
              <a:rPr lang="en-US" dirty="0"/>
              <a:t>This IGSN then anchors the specimen through the progressive stages of its subsequent ‘life-cycle’ including laboratory analysis, generation of further data, images, publication, and ultimately curation and preservation. </a:t>
            </a:r>
          </a:p>
        </p:txBody>
      </p:sp>
    </p:spTree>
    <p:extLst>
      <p:ext uri="{BB962C8B-B14F-4D97-AF65-F5344CB8AC3E}">
        <p14:creationId xmlns:p14="http://schemas.microsoft.com/office/powerpoint/2010/main" val="283135240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{98D691B3-DFC3-4A45-B8FD-BB19903537C0}tf10001119</Template>
  <TotalTime>348</TotalTime>
  <Words>413</Words>
  <Application>Microsoft Macintosh PowerPoint</Application>
  <PresentationFormat>Widescreen</PresentationFormat>
  <Paragraphs>64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Arial Narrow</vt:lpstr>
      <vt:lpstr>Calibri</vt:lpstr>
      <vt:lpstr>Century Gothic</vt:lpstr>
      <vt:lpstr>Gill Sans</vt:lpstr>
      <vt:lpstr>Roboto</vt:lpstr>
      <vt:lpstr>Sorts Mill Goudy</vt:lpstr>
      <vt:lpstr>Times</vt:lpstr>
      <vt:lpstr>Twentieth Century</vt:lpstr>
      <vt:lpstr>Gallery</vt:lpstr>
      <vt:lpstr>The Critical Role of Unique Identification of Samples for the Geoanalytical Data Pipeline</vt:lpstr>
      <vt:lpstr>Setting the Scene</vt:lpstr>
      <vt:lpstr>Unique Naming Throughout the Lifecycle of a Physical Sample</vt:lpstr>
      <vt:lpstr>The Fate of a Sample Without a Globally Unique, Persistent, and Resolvable Identifier</vt:lpstr>
      <vt:lpstr>The Fate of a Sample with an IGSN </vt:lpstr>
      <vt:lpstr>ASSIGNING DERIVATIVE SAMPLES FROM A BOREHOLE SAMPLING FEATURE</vt:lpstr>
      <vt:lpstr>The Geoanalytical Data Pipeline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critical role of unique identification of samples for the geoanalytical data pipeline</dc:title>
  <dc:creator>Kerstin Lehnert</dc:creator>
  <cp:lastModifiedBy>Kerstin Lehnert</cp:lastModifiedBy>
  <cp:revision>8</cp:revision>
  <dcterms:created xsi:type="dcterms:W3CDTF">2022-05-16T22:52:16Z</dcterms:created>
  <dcterms:modified xsi:type="dcterms:W3CDTF">2022-05-26T15:11:46Z</dcterms:modified>
</cp:coreProperties>
</file>