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vsdx" ContentType="application/vnd.ms-visio.drawi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436" r:id="rId2"/>
    <p:sldId id="411" r:id="rId3"/>
    <p:sldId id="341" r:id="rId4"/>
    <p:sldId id="342" r:id="rId5"/>
    <p:sldId id="348" r:id="rId6"/>
    <p:sldId id="349" r:id="rId7"/>
    <p:sldId id="440" r:id="rId8"/>
    <p:sldId id="439" r:id="rId9"/>
    <p:sldId id="258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60CF"/>
    <a:srgbClr val="FFD380"/>
    <a:srgbClr val="C4463A"/>
    <a:srgbClr val="1373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5326" autoAdjust="0"/>
  </p:normalViewPr>
  <p:slideViewPr>
    <p:cSldViewPr snapToGrid="0">
      <p:cViewPr varScale="1">
        <p:scale>
          <a:sx n="84" d="100"/>
          <a:sy n="84" d="100"/>
        </p:scale>
        <p:origin x="581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image" Target="../media/image12.emf"/><Relationship Id="rId7" Type="http://schemas.openxmlformats.org/officeDocument/2006/relationships/image" Target="../media/image16.emf"/><Relationship Id="rId2" Type="http://schemas.openxmlformats.org/officeDocument/2006/relationships/image" Target="../media/image11.emf"/><Relationship Id="rId1" Type="http://schemas.openxmlformats.org/officeDocument/2006/relationships/image" Target="../media/image10.emf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A95D2B-7EC7-4168-A630-FFBEB46D850D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497F4C-7062-452A-B3C9-E19589D2A9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384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077E3-2802-425C-8C1D-BFE99F7E853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7562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077E3-2802-425C-8C1D-BFE99F7E853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2744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077E3-2802-425C-8C1D-BFE99F7E853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588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077E3-2802-425C-8C1D-BFE99F7E853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9997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077E3-2802-425C-8C1D-BFE99F7E853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1586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077E3-2802-425C-8C1D-BFE99F7E853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5059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077E3-2802-425C-8C1D-BFE99F7E853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8879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8CB4-F4E8-4714-A3D7-FC960A0DCBAD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F5607-44CA-4269-A0A0-3FDFCBFDEF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367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8CB4-F4E8-4714-A3D7-FC960A0DCBAD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F5607-44CA-4269-A0A0-3FDFCBFDEF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646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8CB4-F4E8-4714-A3D7-FC960A0DCBAD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F5607-44CA-4269-A0A0-3FDFCBFDEF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692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8CB4-F4E8-4714-A3D7-FC960A0DCBAD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F5607-44CA-4269-A0A0-3FDFCBFDEF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583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8CB4-F4E8-4714-A3D7-FC960A0DCBAD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F5607-44CA-4269-A0A0-3FDFCBFDEF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608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8CB4-F4E8-4714-A3D7-FC960A0DCBAD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F5607-44CA-4269-A0A0-3FDFCBFDEF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865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8CB4-F4E8-4714-A3D7-FC960A0DCBAD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F5607-44CA-4269-A0A0-3FDFCBFDEF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856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8CB4-F4E8-4714-A3D7-FC960A0DCBAD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F5607-44CA-4269-A0A0-3FDFCBFDEF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088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8CB4-F4E8-4714-A3D7-FC960A0DCBAD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F5607-44CA-4269-A0A0-3FDFCBFDEF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373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8CB4-F4E8-4714-A3D7-FC960A0DCBAD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F5607-44CA-4269-A0A0-3FDFCBFDEF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341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8CB4-F4E8-4714-A3D7-FC960A0DCBAD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F5607-44CA-4269-A0A0-3FDFCBFDEF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607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838CB4-F4E8-4714-A3D7-FC960A0DCBAD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F5607-44CA-4269-A0A0-3FDFCBFDEF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737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Visio_Drawing2.vsdx"/><Relationship Id="rId13" Type="http://schemas.openxmlformats.org/officeDocument/2006/relationships/image" Target="../media/image14.emf"/><Relationship Id="rId18" Type="http://schemas.openxmlformats.org/officeDocument/2006/relationships/oleObject" Target="../embeddings/oleObject5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1.emf"/><Relationship Id="rId12" Type="http://schemas.openxmlformats.org/officeDocument/2006/relationships/oleObject" Target="../embeddings/oleObject2.bin"/><Relationship Id="rId17" Type="http://schemas.openxmlformats.org/officeDocument/2006/relationships/image" Target="../media/image16.e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4.bin"/><Relationship Id="rId20" Type="http://schemas.openxmlformats.org/officeDocument/2006/relationships/image" Target="../media/image18.emf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Microsoft_Visio_Drawing1.vsdx"/><Relationship Id="rId11" Type="http://schemas.openxmlformats.org/officeDocument/2006/relationships/image" Target="../media/image13.emf"/><Relationship Id="rId5" Type="http://schemas.openxmlformats.org/officeDocument/2006/relationships/image" Target="../media/image10.emf"/><Relationship Id="rId15" Type="http://schemas.openxmlformats.org/officeDocument/2006/relationships/image" Target="../media/image15.emf"/><Relationship Id="rId10" Type="http://schemas.openxmlformats.org/officeDocument/2006/relationships/oleObject" Target="../embeddings/oleObject1.bin"/><Relationship Id="rId19" Type="http://schemas.openxmlformats.org/officeDocument/2006/relationships/image" Target="../media/image17.emf"/><Relationship Id="rId4" Type="http://schemas.openxmlformats.org/officeDocument/2006/relationships/package" Target="../embeddings/Microsoft_Visio_Drawing.vsdx"/><Relationship Id="rId9" Type="http://schemas.openxmlformats.org/officeDocument/2006/relationships/image" Target="../media/image12.emf"/><Relationship Id="rId14" Type="http://schemas.openxmlformats.org/officeDocument/2006/relationships/oleObject" Target="../embeddings/oleObject3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59FDEBB-A194-4031-AD1A-46E577BE721F}"/>
              </a:ext>
            </a:extLst>
          </p:cNvPr>
          <p:cNvSpPr txBox="1">
            <a:spLocks/>
          </p:cNvSpPr>
          <p:nvPr/>
        </p:nvSpPr>
        <p:spPr>
          <a:xfrm>
            <a:off x="0" y="1978268"/>
            <a:ext cx="12191999" cy="2901463"/>
          </a:xfrm>
          <a:prstGeom prst="rect">
            <a:avLst/>
          </a:prstGeom>
          <a:blipFill>
            <a:blip r:embed="rId2">
              <a:alphaModFix amt="3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fr-FR" sz="3200" b="1" cap="small" dirty="0" err="1">
                <a:solidFill>
                  <a:srgbClr val="1373BA"/>
                </a:solidFill>
              </a:rPr>
              <a:t>Evaluating</a:t>
            </a:r>
            <a:r>
              <a:rPr lang="fr-FR" sz="3200" b="1" cap="small" dirty="0">
                <a:solidFill>
                  <a:srgbClr val="1373BA"/>
                </a:solidFill>
              </a:rPr>
              <a:t> </a:t>
            </a:r>
            <a:r>
              <a:rPr lang="fr-FR" sz="3200" b="1" cap="small" dirty="0" err="1">
                <a:solidFill>
                  <a:srgbClr val="1373BA"/>
                </a:solidFill>
              </a:rPr>
              <a:t>Geomorphometric</a:t>
            </a:r>
            <a:r>
              <a:rPr lang="fr-FR" sz="3200" b="1" cap="small" dirty="0">
                <a:solidFill>
                  <a:srgbClr val="1373BA"/>
                </a:solidFill>
              </a:rPr>
              <a:t> Variables to </a:t>
            </a:r>
            <a:r>
              <a:rPr lang="fr-FR" sz="3200" b="1" cap="small" dirty="0" err="1">
                <a:solidFill>
                  <a:srgbClr val="1373BA"/>
                </a:solidFill>
              </a:rPr>
              <a:t>Identify</a:t>
            </a:r>
            <a:r>
              <a:rPr lang="fr-FR" sz="3200" b="1" cap="small" dirty="0">
                <a:solidFill>
                  <a:srgbClr val="1373BA"/>
                </a:solidFill>
              </a:rPr>
              <a:t> </a:t>
            </a:r>
            <a:r>
              <a:rPr lang="fr-FR" sz="3200" b="1" cap="small" dirty="0" err="1">
                <a:solidFill>
                  <a:srgbClr val="1373BA"/>
                </a:solidFill>
              </a:rPr>
              <a:t>Groundwater</a:t>
            </a:r>
            <a:r>
              <a:rPr lang="fr-FR" sz="3200" b="1" cap="small" dirty="0">
                <a:solidFill>
                  <a:srgbClr val="1373BA"/>
                </a:solidFill>
              </a:rPr>
              <a:t> </a:t>
            </a:r>
            <a:r>
              <a:rPr lang="fr-FR" sz="3200" b="1" cap="small" dirty="0" err="1">
                <a:solidFill>
                  <a:srgbClr val="1373BA"/>
                </a:solidFill>
              </a:rPr>
              <a:t>Potential</a:t>
            </a:r>
            <a:r>
              <a:rPr lang="fr-FR" sz="3200" b="1" cap="small" dirty="0">
                <a:solidFill>
                  <a:srgbClr val="1373BA"/>
                </a:solidFill>
              </a:rPr>
              <a:t> Zones in Sahel-Doukkala, Morocco</a:t>
            </a:r>
          </a:p>
          <a:p>
            <a:pPr algn="ctr">
              <a:lnSpc>
                <a:spcPct val="100000"/>
              </a:lnSpc>
            </a:pPr>
            <a:br>
              <a:rPr lang="fr-FR" sz="2000" b="1" cap="small" dirty="0">
                <a:solidFill>
                  <a:srgbClr val="002060"/>
                </a:solidFill>
              </a:rPr>
            </a:br>
            <a:r>
              <a:rPr lang="fr-FR" sz="1600" b="1" u="sng" dirty="0">
                <a:solidFill>
                  <a:srgbClr val="1373BA"/>
                </a:solidFill>
              </a:rPr>
              <a:t>Adnane Habib (1)*</a:t>
            </a:r>
            <a:r>
              <a:rPr lang="fr-FR" sz="1600" dirty="0">
                <a:solidFill>
                  <a:srgbClr val="1373BA"/>
                </a:solidFill>
              </a:rPr>
              <a:t>, Aziz El Arabi (2) &amp; Kamal </a:t>
            </a:r>
            <a:r>
              <a:rPr lang="fr-FR" sz="1600" dirty="0" err="1">
                <a:solidFill>
                  <a:srgbClr val="1373BA"/>
                </a:solidFill>
              </a:rPr>
              <a:t>Labbassi</a:t>
            </a:r>
            <a:r>
              <a:rPr lang="fr-FR" sz="1600" dirty="0">
                <a:solidFill>
                  <a:srgbClr val="1373BA"/>
                </a:solidFill>
              </a:rPr>
              <a:t> (2)</a:t>
            </a:r>
          </a:p>
          <a:p>
            <a:pPr algn="ctr">
              <a:lnSpc>
                <a:spcPct val="100000"/>
              </a:lnSpc>
            </a:pPr>
            <a:endParaRPr lang="fr-FR" sz="1600" dirty="0">
              <a:solidFill>
                <a:srgbClr val="1373BA"/>
              </a:solidFill>
            </a:endParaRPr>
          </a:p>
          <a:p>
            <a:pPr marL="741363" indent="-282575" algn="just">
              <a:lnSpc>
                <a:spcPct val="100000"/>
              </a:lnSpc>
              <a:buAutoNum type="arabicParenBoth"/>
            </a:pPr>
            <a:r>
              <a:rPr lang="en-US" sz="1400" dirty="0" err="1">
                <a:solidFill>
                  <a:srgbClr val="1373BA"/>
                </a:solidFill>
              </a:rPr>
              <a:t>MAScIR</a:t>
            </a:r>
            <a:r>
              <a:rPr lang="en-US" sz="1400" dirty="0">
                <a:solidFill>
                  <a:srgbClr val="1373BA"/>
                </a:solidFill>
              </a:rPr>
              <a:t>, University Mohammed VI Polytechnic (UM6P), Rabat, Morocco. </a:t>
            </a:r>
            <a:r>
              <a:rPr lang="en-US" sz="1400" b="1" dirty="0">
                <a:solidFill>
                  <a:srgbClr val="1373BA"/>
                </a:solidFill>
              </a:rPr>
              <a:t>* </a:t>
            </a:r>
            <a:r>
              <a:rPr lang="en-US" sz="1400" b="1" i="1" dirty="0">
                <a:solidFill>
                  <a:srgbClr val="1373BA"/>
                </a:solidFill>
              </a:rPr>
              <a:t>Email: a.</a:t>
            </a:r>
            <a:r>
              <a:rPr lang="en-US" sz="1400" b="1" i="1" dirty="0" err="1">
                <a:solidFill>
                  <a:srgbClr val="1373BA"/>
                </a:solidFill>
              </a:rPr>
              <a:t>habib@mascir</a:t>
            </a:r>
            <a:r>
              <a:rPr lang="en-US" sz="1400" b="1" i="1" dirty="0">
                <a:solidFill>
                  <a:srgbClr val="1373BA"/>
                </a:solidFill>
              </a:rPr>
              <a:t>..ma / adnanehabib@gmail.com</a:t>
            </a:r>
          </a:p>
          <a:p>
            <a:pPr marL="741363" indent="-282575" algn="just">
              <a:lnSpc>
                <a:spcPct val="100000"/>
              </a:lnSpc>
              <a:buAutoNum type="arabicParenBoth"/>
            </a:pPr>
            <a:r>
              <a:rPr lang="en-US" sz="1400" dirty="0" err="1">
                <a:solidFill>
                  <a:srgbClr val="1373BA"/>
                </a:solidFill>
              </a:rPr>
              <a:t>Chouaib</a:t>
            </a:r>
            <a:r>
              <a:rPr lang="en-US" sz="1400" dirty="0">
                <a:solidFill>
                  <a:srgbClr val="1373BA"/>
                </a:solidFill>
              </a:rPr>
              <a:t> Doukkali University, El Jadida, Morocco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4ADC8D8-13E2-4F3C-BD8C-BDB56090BABA}"/>
              </a:ext>
            </a:extLst>
          </p:cNvPr>
          <p:cNvSpPr/>
          <p:nvPr/>
        </p:nvSpPr>
        <p:spPr>
          <a:xfrm>
            <a:off x="3174858" y="6189785"/>
            <a:ext cx="9017140" cy="668215"/>
          </a:xfrm>
          <a:prstGeom prst="rect">
            <a:avLst/>
          </a:prstGeom>
          <a:solidFill>
            <a:srgbClr val="1373BA"/>
          </a:solidFill>
          <a:ln w="38100">
            <a:solidFill>
              <a:srgbClr val="1373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bg1"/>
                </a:solidFill>
              </a:rPr>
              <a:t>Novel Data, Methods and Applications in Geomorphometry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B191F059-0FF4-495F-8299-63DD397037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2150" y="385250"/>
            <a:ext cx="4417635" cy="114446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192C06E-51A8-45F0-8D64-684D2A1365B2}"/>
              </a:ext>
            </a:extLst>
          </p:cNvPr>
          <p:cNvSpPr txBox="1"/>
          <p:nvPr/>
        </p:nvSpPr>
        <p:spPr>
          <a:xfrm>
            <a:off x="6013209" y="757427"/>
            <a:ext cx="566664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000" b="1" dirty="0">
                <a:solidFill>
                  <a:srgbClr val="1373BA"/>
                </a:solidFill>
                <a:latin typeface="+mj-lt"/>
                <a:cs typeface="Arial" panose="020B0604020202020204" pitchFamily="34" charset="0"/>
              </a:rPr>
              <a:t>Vienna, Austria &amp; Online | 23–27 May 2022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4A70461-AEAF-482E-A684-4311005D79BF}"/>
              </a:ext>
            </a:extLst>
          </p:cNvPr>
          <p:cNvSpPr/>
          <p:nvPr/>
        </p:nvSpPr>
        <p:spPr>
          <a:xfrm>
            <a:off x="0" y="6189785"/>
            <a:ext cx="3138854" cy="668215"/>
          </a:xfrm>
          <a:prstGeom prst="rect">
            <a:avLst/>
          </a:prstGeom>
          <a:noFill/>
          <a:ln w="38100">
            <a:solidFill>
              <a:srgbClr val="1373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b="1" dirty="0">
                <a:solidFill>
                  <a:srgbClr val="1373BA"/>
                </a:solidFill>
              </a:rPr>
              <a:t>Session GM2.3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16226CC-C5CD-4A0B-9F33-3924A5747CD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69" t="15558" r="16182" b="14338"/>
          <a:stretch/>
        </p:blipFill>
        <p:spPr>
          <a:xfrm>
            <a:off x="8768726" y="5168998"/>
            <a:ext cx="1348542" cy="731520"/>
          </a:xfrm>
          <a:prstGeom prst="rect">
            <a:avLst/>
          </a:prstGeom>
        </p:spPr>
      </p:pic>
      <p:pic>
        <p:nvPicPr>
          <p:cNvPr id="11" name="Picture 2" descr="DEMANDE DE PRESTATION">
            <a:extLst>
              <a:ext uri="{FF2B5EF4-FFF2-40B4-BE49-F238E27FC236}">
                <a16:creationId xmlns:a16="http://schemas.microsoft.com/office/drawing/2014/main" id="{E83352CB-A07B-407E-AAE9-4FE215915B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7" t="8544" r="4792" b="6817"/>
          <a:stretch/>
        </p:blipFill>
        <p:spPr bwMode="auto">
          <a:xfrm>
            <a:off x="2074732" y="5168998"/>
            <a:ext cx="1418854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1437439-F647-4DB6-9C45-F4A0C890537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98" t="6516" r="13014" b="9526"/>
          <a:stretch/>
        </p:blipFill>
        <p:spPr>
          <a:xfrm>
            <a:off x="5544629" y="5077558"/>
            <a:ext cx="1173055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0113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5190" y="462911"/>
            <a:ext cx="8427183" cy="5932178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5653346" y="2103334"/>
            <a:ext cx="1409244" cy="2104221"/>
            <a:chOff x="2682510" y="2163634"/>
            <a:chExt cx="1409244" cy="2104221"/>
          </a:xfrm>
        </p:grpSpPr>
        <p:sp>
          <p:nvSpPr>
            <p:cNvPr id="18" name="Rectangle 17"/>
            <p:cNvSpPr/>
            <p:nvPr/>
          </p:nvSpPr>
          <p:spPr>
            <a:xfrm rot="782077">
              <a:off x="2879585" y="2163634"/>
              <a:ext cx="1212169" cy="1273277"/>
            </a:xfrm>
            <a:prstGeom prst="rect">
              <a:avLst/>
            </a:pr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 rot="782077">
              <a:off x="2682510" y="2994578"/>
              <a:ext cx="1212169" cy="1273277"/>
            </a:xfrm>
            <a:prstGeom prst="rect">
              <a:avLst/>
            </a:pr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Rectangle 19"/>
          <p:cNvSpPr/>
          <p:nvPr/>
        </p:nvSpPr>
        <p:spPr>
          <a:xfrm rot="21427207">
            <a:off x="4200767" y="2037228"/>
            <a:ext cx="4529253" cy="3207976"/>
          </a:xfrm>
          <a:prstGeom prst="rect">
            <a:avLst/>
          </a:prstGeom>
          <a:noFill/>
          <a:ln w="28575">
            <a:solidFill>
              <a:srgbClr val="4ADA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5337825" y="2105868"/>
            <a:ext cx="1852736" cy="2120471"/>
            <a:chOff x="2366989" y="2166168"/>
            <a:chExt cx="1852736" cy="2120471"/>
          </a:xfrm>
        </p:grpSpPr>
        <p:sp>
          <p:nvSpPr>
            <p:cNvPr id="4" name="Rectangle 3"/>
            <p:cNvSpPr/>
            <p:nvPr/>
          </p:nvSpPr>
          <p:spPr>
            <a:xfrm>
              <a:off x="3862388" y="2166168"/>
              <a:ext cx="357337" cy="423862"/>
            </a:xfrm>
            <a:prstGeom prst="rect">
              <a:avLst/>
            </a:prstGeom>
            <a:noFill/>
            <a:ln w="19050">
              <a:solidFill>
                <a:srgbClr val="73DB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505050" y="2166168"/>
              <a:ext cx="357337" cy="423862"/>
            </a:xfrm>
            <a:prstGeom prst="rect">
              <a:avLst/>
            </a:prstGeom>
            <a:noFill/>
            <a:ln w="19050">
              <a:solidFill>
                <a:srgbClr val="73DB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3147712" y="2166168"/>
              <a:ext cx="357337" cy="423862"/>
            </a:xfrm>
            <a:prstGeom prst="rect">
              <a:avLst/>
            </a:prstGeom>
            <a:noFill/>
            <a:ln w="19050">
              <a:solidFill>
                <a:srgbClr val="73DB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862388" y="2590030"/>
              <a:ext cx="357337" cy="423862"/>
            </a:xfrm>
            <a:prstGeom prst="rect">
              <a:avLst/>
            </a:prstGeom>
            <a:noFill/>
            <a:ln w="19050">
              <a:solidFill>
                <a:srgbClr val="73DB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3505050" y="2590030"/>
              <a:ext cx="357337" cy="423862"/>
            </a:xfrm>
            <a:prstGeom prst="rect">
              <a:avLst/>
            </a:prstGeom>
            <a:noFill/>
            <a:ln w="19050">
              <a:solidFill>
                <a:srgbClr val="73DB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3147712" y="2587729"/>
              <a:ext cx="357337" cy="423862"/>
            </a:xfrm>
            <a:prstGeom prst="rect">
              <a:avLst/>
            </a:prstGeom>
            <a:noFill/>
            <a:ln w="19050">
              <a:solidFill>
                <a:srgbClr val="73DB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3862388" y="3013972"/>
              <a:ext cx="357337" cy="423862"/>
            </a:xfrm>
            <a:prstGeom prst="rect">
              <a:avLst/>
            </a:prstGeom>
            <a:noFill/>
            <a:ln w="19050">
              <a:solidFill>
                <a:srgbClr val="73DB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3505050" y="3013972"/>
              <a:ext cx="357337" cy="423862"/>
            </a:xfrm>
            <a:prstGeom prst="rect">
              <a:avLst/>
            </a:prstGeom>
            <a:noFill/>
            <a:ln w="19050">
              <a:solidFill>
                <a:srgbClr val="73DB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3147712" y="3013972"/>
              <a:ext cx="357337" cy="423862"/>
            </a:xfrm>
            <a:prstGeom prst="rect">
              <a:avLst/>
            </a:prstGeom>
            <a:noFill/>
            <a:ln w="19050">
              <a:solidFill>
                <a:srgbClr val="73DB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2790575" y="3013972"/>
              <a:ext cx="357337" cy="423862"/>
            </a:xfrm>
            <a:prstGeom prst="rect">
              <a:avLst/>
            </a:prstGeom>
            <a:noFill/>
            <a:ln w="19050">
              <a:solidFill>
                <a:srgbClr val="73DB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3505050" y="3439525"/>
              <a:ext cx="357337" cy="423862"/>
            </a:xfrm>
            <a:prstGeom prst="rect">
              <a:avLst/>
            </a:prstGeom>
            <a:noFill/>
            <a:ln w="19050">
              <a:solidFill>
                <a:srgbClr val="73DB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3147813" y="3439525"/>
              <a:ext cx="357337" cy="423862"/>
            </a:xfrm>
            <a:prstGeom prst="rect">
              <a:avLst/>
            </a:prstGeom>
            <a:noFill/>
            <a:ln w="19050">
              <a:solidFill>
                <a:srgbClr val="73DB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2790575" y="3439525"/>
              <a:ext cx="357337" cy="423862"/>
            </a:xfrm>
            <a:prstGeom prst="rect">
              <a:avLst/>
            </a:prstGeom>
            <a:noFill/>
            <a:ln w="19050">
              <a:solidFill>
                <a:srgbClr val="73DB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2366989" y="3439525"/>
              <a:ext cx="424868" cy="423862"/>
            </a:xfrm>
            <a:prstGeom prst="rect">
              <a:avLst/>
            </a:prstGeom>
            <a:noFill/>
            <a:ln w="19050">
              <a:solidFill>
                <a:srgbClr val="73DB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3147813" y="3862777"/>
              <a:ext cx="357337" cy="423862"/>
            </a:xfrm>
            <a:prstGeom prst="rect">
              <a:avLst/>
            </a:prstGeom>
            <a:noFill/>
            <a:ln w="19050">
              <a:solidFill>
                <a:srgbClr val="73DB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2791167" y="3862777"/>
              <a:ext cx="357337" cy="423862"/>
            </a:xfrm>
            <a:prstGeom prst="rect">
              <a:avLst/>
            </a:prstGeom>
            <a:noFill/>
            <a:ln w="19050">
              <a:solidFill>
                <a:srgbClr val="73DB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2434520" y="3862777"/>
              <a:ext cx="357337" cy="423862"/>
            </a:xfrm>
            <a:prstGeom prst="rect">
              <a:avLst/>
            </a:prstGeom>
            <a:noFill/>
            <a:ln w="19050">
              <a:solidFill>
                <a:srgbClr val="73DB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4401644" y="2183139"/>
            <a:ext cx="5022913" cy="3521383"/>
            <a:chOff x="1430807" y="2243439"/>
            <a:chExt cx="5022913" cy="3521383"/>
          </a:xfrm>
        </p:grpSpPr>
        <p:sp>
          <p:nvSpPr>
            <p:cNvPr id="22" name="Rectangle 21"/>
            <p:cNvSpPr/>
            <p:nvPr/>
          </p:nvSpPr>
          <p:spPr>
            <a:xfrm rot="21438152">
              <a:off x="1513729" y="4003724"/>
              <a:ext cx="4939991" cy="1761098"/>
            </a:xfrm>
            <a:prstGeom prst="rect">
              <a:avLst/>
            </a:prstGeom>
            <a:noFill/>
            <a:ln w="28575">
              <a:solidFill>
                <a:srgbClr val="A6277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/>
                </a:solidFill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 rot="21438152">
              <a:off x="1430807" y="2243439"/>
              <a:ext cx="4939991" cy="1761098"/>
            </a:xfrm>
            <a:prstGeom prst="rect">
              <a:avLst/>
            </a:prstGeom>
            <a:noFill/>
            <a:ln w="28575">
              <a:solidFill>
                <a:srgbClr val="A6277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/>
                </a:solidFill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9443786" y="2554182"/>
            <a:ext cx="2196515" cy="150532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9483593" y="2510940"/>
            <a:ext cx="7269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Legend</a:t>
            </a:r>
          </a:p>
        </p:txBody>
      </p:sp>
      <p:sp>
        <p:nvSpPr>
          <p:cNvPr id="40" name="Rectangle 39"/>
          <p:cNvSpPr/>
          <p:nvPr/>
        </p:nvSpPr>
        <p:spPr>
          <a:xfrm>
            <a:off x="9526636" y="2848109"/>
            <a:ext cx="229278" cy="154112"/>
          </a:xfrm>
          <a:prstGeom prst="rect">
            <a:avLst/>
          </a:prstGeom>
          <a:noFill/>
          <a:ln w="28575">
            <a:solidFill>
              <a:srgbClr val="E00F0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44" name="TextBox 43"/>
          <p:cNvSpPr txBox="1"/>
          <p:nvPr/>
        </p:nvSpPr>
        <p:spPr>
          <a:xfrm>
            <a:off x="9718768" y="2821421"/>
            <a:ext cx="69033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Study Area</a:t>
            </a:r>
          </a:p>
        </p:txBody>
      </p:sp>
      <p:grpSp>
        <p:nvGrpSpPr>
          <p:cNvPr id="43" name="Group 42"/>
          <p:cNvGrpSpPr/>
          <p:nvPr/>
        </p:nvGrpSpPr>
        <p:grpSpPr>
          <a:xfrm>
            <a:off x="9526636" y="3050582"/>
            <a:ext cx="1432568" cy="215444"/>
            <a:chOff x="6555800" y="3110883"/>
            <a:chExt cx="1432568" cy="215444"/>
          </a:xfrm>
        </p:grpSpPr>
        <p:sp>
          <p:nvSpPr>
            <p:cNvPr id="45" name="Rectangle 44"/>
            <p:cNvSpPr/>
            <p:nvPr/>
          </p:nvSpPr>
          <p:spPr>
            <a:xfrm>
              <a:off x="6555800" y="3138530"/>
              <a:ext cx="229278" cy="154112"/>
            </a:xfrm>
            <a:prstGeom prst="rect">
              <a:avLst/>
            </a:pr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6747931" y="3110883"/>
              <a:ext cx="1240437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latin typeface="Arial" panose="020B0604020202020204" pitchFamily="34" charset="0"/>
                  <a:cs typeface="Arial" panose="020B0604020202020204" pitchFamily="34" charset="0"/>
                </a:rPr>
                <a:t>ALOS PRISM Footprint</a:t>
              </a: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9526636" y="3275080"/>
            <a:ext cx="2138498" cy="215444"/>
            <a:chOff x="6555800" y="3798366"/>
            <a:chExt cx="2138498" cy="215444"/>
          </a:xfrm>
        </p:grpSpPr>
        <p:sp>
          <p:nvSpPr>
            <p:cNvPr id="51" name="Rectangle 50"/>
            <p:cNvSpPr/>
            <p:nvPr/>
          </p:nvSpPr>
          <p:spPr>
            <a:xfrm>
              <a:off x="6555800" y="3828890"/>
              <a:ext cx="229278" cy="154112"/>
            </a:xfrm>
            <a:prstGeom prst="rect">
              <a:avLst/>
            </a:prstGeom>
            <a:noFill/>
            <a:ln w="28575">
              <a:solidFill>
                <a:srgbClr val="73DB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6747931" y="3798366"/>
              <a:ext cx="1946367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latin typeface="Arial" panose="020B0604020202020204" pitchFamily="34" charset="0"/>
                  <a:cs typeface="Arial" panose="020B0604020202020204" pitchFamily="34" charset="0"/>
                </a:rPr>
                <a:t>Topographic Maps Footprint (1:25000)</a:t>
              </a: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9526636" y="3504242"/>
            <a:ext cx="2144842" cy="215444"/>
            <a:chOff x="6555800" y="4027528"/>
            <a:chExt cx="2144842" cy="215444"/>
          </a:xfrm>
        </p:grpSpPr>
        <p:sp>
          <p:nvSpPr>
            <p:cNvPr id="53" name="Rectangle 52"/>
            <p:cNvSpPr/>
            <p:nvPr/>
          </p:nvSpPr>
          <p:spPr>
            <a:xfrm>
              <a:off x="6555800" y="4059011"/>
              <a:ext cx="229278" cy="154112"/>
            </a:xfrm>
            <a:prstGeom prst="rect">
              <a:avLst/>
            </a:prstGeom>
            <a:noFill/>
            <a:ln w="28575">
              <a:solidFill>
                <a:srgbClr val="A6277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6747931" y="4027528"/>
              <a:ext cx="1952711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latin typeface="Arial" panose="020B0604020202020204" pitchFamily="34" charset="0"/>
                  <a:cs typeface="Arial" panose="020B0604020202020204" pitchFamily="34" charset="0"/>
                </a:rPr>
                <a:t>Geologic Maps Footprint (</a:t>
              </a:r>
              <a:r>
                <a:rPr lang="en-US" sz="800" dirty="0" err="1">
                  <a:latin typeface="Arial" panose="020B0604020202020204" pitchFamily="34" charset="0"/>
                  <a:cs typeface="Arial" panose="020B0604020202020204" pitchFamily="34" charset="0"/>
                </a:rPr>
                <a:t>Gigout</a:t>
              </a:r>
              <a:r>
                <a:rPr lang="en-US" sz="800" dirty="0">
                  <a:latin typeface="Arial" panose="020B0604020202020204" pitchFamily="34" charset="0"/>
                  <a:cs typeface="Arial" panose="020B0604020202020204" pitchFamily="34" charset="0"/>
                </a:rPr>
                <a:t> 1965)</a:t>
              </a: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9526636" y="3733404"/>
            <a:ext cx="2068528" cy="215444"/>
            <a:chOff x="6555800" y="4256690"/>
            <a:chExt cx="2068528" cy="215444"/>
          </a:xfrm>
        </p:grpSpPr>
        <p:sp>
          <p:nvSpPr>
            <p:cNvPr id="55" name="Rectangle 54"/>
            <p:cNvSpPr/>
            <p:nvPr/>
          </p:nvSpPr>
          <p:spPr>
            <a:xfrm>
              <a:off x="6555800" y="4289133"/>
              <a:ext cx="229278" cy="154112"/>
            </a:xfrm>
            <a:prstGeom prst="rect">
              <a:avLst/>
            </a:prstGeom>
            <a:noFill/>
            <a:ln w="28575">
              <a:solidFill>
                <a:srgbClr val="4ADAB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6747931" y="4256690"/>
              <a:ext cx="1876397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latin typeface="Arial" panose="020B0604020202020204" pitchFamily="34" charset="0"/>
                  <a:cs typeface="Arial" panose="020B0604020202020204" pitchFamily="34" charset="0"/>
                </a:rPr>
                <a:t>Structural Map Footprint (</a:t>
              </a:r>
              <a:r>
                <a:rPr lang="en-US" sz="800" dirty="0" err="1">
                  <a:latin typeface="Arial" panose="020B0604020202020204" pitchFamily="34" charset="0"/>
                  <a:cs typeface="Arial" panose="020B0604020202020204" pitchFamily="34" charset="0"/>
                </a:rPr>
                <a:t>Ferré</a:t>
              </a:r>
              <a:r>
                <a:rPr lang="en-US" sz="800" dirty="0">
                  <a:latin typeface="Arial" panose="020B0604020202020204" pitchFamily="34" charset="0"/>
                  <a:cs typeface="Arial" panose="020B0604020202020204" pitchFamily="34" charset="0"/>
                </a:rPr>
                <a:t> 1969)</a:t>
              </a:r>
            </a:p>
          </p:txBody>
        </p:sp>
      </p:grpSp>
      <p:pic>
        <p:nvPicPr>
          <p:cNvPr id="57" name="Image 6"/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3" t="7023" r="54807" b="69215"/>
          <a:stretch/>
        </p:blipFill>
        <p:spPr>
          <a:xfrm>
            <a:off x="9450931" y="628177"/>
            <a:ext cx="2185416" cy="192024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63" name="Title 3">
            <a:extLst>
              <a:ext uri="{FF2B5EF4-FFF2-40B4-BE49-F238E27FC236}">
                <a16:creationId xmlns:a16="http://schemas.microsoft.com/office/drawing/2014/main" id="{475C9B12-171A-499C-98FC-1B39C9BBE9A5}"/>
              </a:ext>
            </a:extLst>
          </p:cNvPr>
          <p:cNvSpPr txBox="1">
            <a:spLocks/>
          </p:cNvSpPr>
          <p:nvPr/>
        </p:nvSpPr>
        <p:spPr>
          <a:xfrm>
            <a:off x="219885" y="167886"/>
            <a:ext cx="6485792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b="1" dirty="0" err="1">
                <a:solidFill>
                  <a:srgbClr val="1373BA"/>
                </a:solidFill>
              </a:rPr>
              <a:t>Datasets</a:t>
            </a:r>
            <a:endParaRPr lang="fr-FR" sz="3300" b="1" dirty="0">
              <a:solidFill>
                <a:srgbClr val="1373BA"/>
              </a:solidFill>
            </a:endParaRP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7FFD28FB-F27F-4C06-9853-CAB458BECEA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35" b="2422"/>
          <a:stretch/>
        </p:blipFill>
        <p:spPr>
          <a:xfrm>
            <a:off x="164902" y="1774781"/>
            <a:ext cx="3013697" cy="3431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147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8253404"/>
              </p:ext>
            </p:extLst>
          </p:nvPr>
        </p:nvGraphicFramePr>
        <p:xfrm>
          <a:off x="4917684" y="1102090"/>
          <a:ext cx="4552950" cy="44583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2" name="Visio" r:id="rId4" imgW="4648333" imgH="4594772" progId="Visio.Drawing.15">
                  <p:embed/>
                </p:oleObj>
              </mc:Choice>
              <mc:Fallback>
                <p:oleObj name="Visio" r:id="rId4" imgW="4648333" imgH="4594772" progId="Visio.Drawing.15">
                  <p:embed/>
                  <p:pic>
                    <p:nvPicPr>
                      <p:cNvPr id="24" name="Object 2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917684" y="1102090"/>
                        <a:ext cx="4552950" cy="44583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1919525"/>
              </p:ext>
            </p:extLst>
          </p:nvPr>
        </p:nvGraphicFramePr>
        <p:xfrm>
          <a:off x="3212021" y="1101923"/>
          <a:ext cx="5000625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3" name="Visio" r:id="rId6" imgW="5006671" imgH="526163" progId="Visio.Drawing.15">
                  <p:embed/>
                </p:oleObj>
              </mc:Choice>
              <mc:Fallback>
                <p:oleObj name="Visio" r:id="rId6" imgW="5006671" imgH="526163" progId="Visio.Drawing.15">
                  <p:embed/>
                  <p:pic>
                    <p:nvPicPr>
                      <p:cNvPr id="15" name="Object 14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212021" y="1101923"/>
                        <a:ext cx="5000625" cy="514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6836260"/>
              </p:ext>
            </p:extLst>
          </p:nvPr>
        </p:nvGraphicFramePr>
        <p:xfrm>
          <a:off x="1147677" y="1252538"/>
          <a:ext cx="6619875" cy="154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4" name="Visio" r:id="rId8" imgW="6621846" imgH="1623089" progId="Visio.Drawing.15">
                  <p:embed/>
                </p:oleObj>
              </mc:Choice>
              <mc:Fallback>
                <p:oleObj name="Visio" r:id="rId8" imgW="6621846" imgH="1623089" progId="Visio.Drawing.15">
                  <p:embed/>
                  <p:pic>
                    <p:nvPicPr>
                      <p:cNvPr id="16" name="Object 15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147677" y="1252538"/>
                        <a:ext cx="6619875" cy="1543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5100874"/>
              </p:ext>
            </p:extLst>
          </p:nvPr>
        </p:nvGraphicFramePr>
        <p:xfrm>
          <a:off x="1699455" y="2766313"/>
          <a:ext cx="561975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5" name="Visio" r:id="rId10" imgW="5619649" imgH="762000" progId="Visio.Drawing.15">
                  <p:embed/>
                </p:oleObj>
              </mc:Choice>
              <mc:Fallback>
                <p:oleObj name="Visio" r:id="rId10" imgW="5619649" imgH="762000" progId="Visio.Drawing.15">
                  <p:embed/>
                  <p:pic>
                    <p:nvPicPr>
                      <p:cNvPr id="19" name="Object 18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699455" y="2766313"/>
                        <a:ext cx="5619750" cy="76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5669530"/>
              </p:ext>
            </p:extLst>
          </p:nvPr>
        </p:nvGraphicFramePr>
        <p:xfrm>
          <a:off x="3873592" y="3511749"/>
          <a:ext cx="1152525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6" name="Visio" r:id="rId12" imgW="1152576" imgH="762000" progId="Visio.Drawing.15">
                  <p:embed/>
                </p:oleObj>
              </mc:Choice>
              <mc:Fallback>
                <p:oleObj name="Visio" r:id="rId12" imgW="1152576" imgH="762000" progId="Visio.Drawing.15">
                  <p:embed/>
                  <p:pic>
                    <p:nvPicPr>
                      <p:cNvPr id="20" name="Object 19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873592" y="3511749"/>
                        <a:ext cx="1152525" cy="76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1624619"/>
              </p:ext>
            </p:extLst>
          </p:nvPr>
        </p:nvGraphicFramePr>
        <p:xfrm>
          <a:off x="3873592" y="4253110"/>
          <a:ext cx="1152525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7" name="Visio" r:id="rId14" imgW="1152576" imgH="800100" progId="Visio.Drawing.15">
                  <p:embed/>
                </p:oleObj>
              </mc:Choice>
              <mc:Fallback>
                <p:oleObj name="Visio" r:id="rId14" imgW="1152576" imgH="800100" progId="Visio.Drawing.15">
                  <p:embed/>
                  <p:pic>
                    <p:nvPicPr>
                      <p:cNvPr id="21" name="Object 20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3873592" y="4253110"/>
                        <a:ext cx="1152525" cy="800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9089986"/>
              </p:ext>
            </p:extLst>
          </p:nvPr>
        </p:nvGraphicFramePr>
        <p:xfrm>
          <a:off x="3873591" y="4998546"/>
          <a:ext cx="1152525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8" name="Visio" r:id="rId16" imgW="1152576" imgH="762000" progId="Visio.Drawing.15">
                  <p:embed/>
                </p:oleObj>
              </mc:Choice>
              <mc:Fallback>
                <p:oleObj name="Visio" r:id="rId16" imgW="1152576" imgH="762000" progId="Visio.Drawing.15">
                  <p:embed/>
                  <p:pic>
                    <p:nvPicPr>
                      <p:cNvPr id="22" name="Object 21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3873591" y="4998546"/>
                        <a:ext cx="1152525" cy="76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4485761"/>
              </p:ext>
            </p:extLst>
          </p:nvPr>
        </p:nvGraphicFramePr>
        <p:xfrm>
          <a:off x="3873590" y="5739047"/>
          <a:ext cx="1152525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9" name="Visio" r:id="rId18" imgW="1152576" imgH="762000" progId="Visio.Drawing.15">
                  <p:embed/>
                </p:oleObj>
              </mc:Choice>
              <mc:Fallback>
                <p:oleObj name="Visio" r:id="rId18" imgW="1152576" imgH="762000" progId="Visio.Drawing.15">
                  <p:embed/>
                  <p:pic>
                    <p:nvPicPr>
                      <p:cNvPr id="23" name="Object 22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3873590" y="5739047"/>
                        <a:ext cx="1152525" cy="76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7" name="Group 26"/>
          <p:cNvGrpSpPr/>
          <p:nvPr/>
        </p:nvGrpSpPr>
        <p:grpSpPr>
          <a:xfrm>
            <a:off x="219885" y="5379546"/>
            <a:ext cx="1881007" cy="1251925"/>
            <a:chOff x="82269" y="5376351"/>
            <a:chExt cx="1435742" cy="955574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82269" y="5376351"/>
              <a:ext cx="1435742" cy="955574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>
            <a:xfrm>
              <a:off x="290513" y="5895975"/>
              <a:ext cx="528637" cy="3762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710777" y="1842834"/>
            <a:ext cx="7226970" cy="1008191"/>
            <a:chOff x="-25754" y="1077328"/>
            <a:chExt cx="5005964" cy="2964659"/>
          </a:xfrm>
        </p:grpSpPr>
        <p:sp>
          <p:nvSpPr>
            <p:cNvPr id="31" name="Rectangle 30"/>
            <p:cNvSpPr/>
            <p:nvPr/>
          </p:nvSpPr>
          <p:spPr>
            <a:xfrm>
              <a:off x="192631" y="1891864"/>
              <a:ext cx="4787579" cy="2150123"/>
            </a:xfrm>
            <a:prstGeom prst="rect">
              <a:avLst/>
            </a:prstGeom>
            <a:noFill/>
            <a:ln w="38100" cap="rnd">
              <a:solidFill>
                <a:srgbClr val="C0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-25754" y="1077328"/>
              <a:ext cx="1304108" cy="8145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b="1" dirty="0">
                  <a:solidFill>
                    <a:srgbClr val="C00000"/>
                  </a:solidFill>
                </a:rPr>
                <a:t>Generation of factors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3705753" y="2959626"/>
            <a:ext cx="2737785" cy="1342055"/>
            <a:chOff x="192631" y="1807837"/>
            <a:chExt cx="4787579" cy="2150123"/>
          </a:xfrm>
        </p:grpSpPr>
        <p:sp>
          <p:nvSpPr>
            <p:cNvPr id="34" name="Rectangle 33"/>
            <p:cNvSpPr/>
            <p:nvPr/>
          </p:nvSpPr>
          <p:spPr>
            <a:xfrm>
              <a:off x="192631" y="1807837"/>
              <a:ext cx="4787579" cy="2150123"/>
            </a:xfrm>
            <a:prstGeom prst="rect">
              <a:avLst/>
            </a:prstGeom>
            <a:noFill/>
            <a:ln w="38100" cap="rnd">
              <a:solidFill>
                <a:srgbClr val="00206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839564" y="2874596"/>
              <a:ext cx="2096739" cy="10354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b="1" dirty="0">
                  <a:solidFill>
                    <a:srgbClr val="002060"/>
                  </a:solidFill>
                </a:rPr>
                <a:t>Weight Assignment &amp; Normalization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3718452" y="4358206"/>
            <a:ext cx="2288078" cy="2272656"/>
            <a:chOff x="587431" y="1807837"/>
            <a:chExt cx="4001174" cy="2150123"/>
          </a:xfrm>
        </p:grpSpPr>
        <p:sp>
          <p:nvSpPr>
            <p:cNvPr id="37" name="Rectangle 36"/>
            <p:cNvSpPr/>
            <p:nvPr/>
          </p:nvSpPr>
          <p:spPr>
            <a:xfrm>
              <a:off x="587431" y="1807837"/>
              <a:ext cx="4001174" cy="2150123"/>
            </a:xfrm>
            <a:prstGeom prst="rect">
              <a:avLst/>
            </a:prstGeom>
            <a:noFill/>
            <a:ln w="38100" cap="rnd">
              <a:solidFill>
                <a:srgbClr val="00B05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491865" y="3471334"/>
              <a:ext cx="2096740" cy="436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b="1" dirty="0">
                  <a:solidFill>
                    <a:srgbClr val="00B050"/>
                  </a:solidFill>
                </a:rPr>
                <a:t>Mapping of GWPZs</a:t>
              </a:r>
            </a:p>
          </p:txBody>
        </p:sp>
      </p:grpSp>
      <p:sp>
        <p:nvSpPr>
          <p:cNvPr id="39" name="Title 3">
            <a:extLst>
              <a:ext uri="{FF2B5EF4-FFF2-40B4-BE49-F238E27FC236}">
                <a16:creationId xmlns:a16="http://schemas.microsoft.com/office/drawing/2014/main" id="{E15C9E18-F3B2-4772-B3BC-97EE76729694}"/>
              </a:ext>
            </a:extLst>
          </p:cNvPr>
          <p:cNvSpPr txBox="1">
            <a:spLocks/>
          </p:cNvSpPr>
          <p:nvPr/>
        </p:nvSpPr>
        <p:spPr>
          <a:xfrm>
            <a:off x="219885" y="167886"/>
            <a:ext cx="6485792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b="1" dirty="0" err="1">
                <a:solidFill>
                  <a:srgbClr val="1373BA"/>
                </a:solidFill>
              </a:rPr>
              <a:t>Methodology</a:t>
            </a:r>
            <a:endParaRPr lang="fr-FR" sz="3300" b="1" dirty="0">
              <a:solidFill>
                <a:srgbClr val="1373BA"/>
              </a:solidFill>
            </a:endParaRPr>
          </a:p>
        </p:txBody>
      </p:sp>
      <p:sp>
        <p:nvSpPr>
          <p:cNvPr id="40" name="Text Placeholder 4">
            <a:extLst>
              <a:ext uri="{FF2B5EF4-FFF2-40B4-BE49-F238E27FC236}">
                <a16:creationId xmlns:a16="http://schemas.microsoft.com/office/drawing/2014/main" id="{C5537809-6057-496D-B809-E54F01B5BCA8}"/>
              </a:ext>
            </a:extLst>
          </p:cNvPr>
          <p:cNvSpPr txBox="1">
            <a:spLocks/>
          </p:cNvSpPr>
          <p:nvPr/>
        </p:nvSpPr>
        <p:spPr>
          <a:xfrm>
            <a:off x="6324599" y="5560476"/>
            <a:ext cx="5800725" cy="1229363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b="1" dirty="0"/>
              <a:t>* </a:t>
            </a:r>
            <a:r>
              <a:rPr lang="en-US" sz="900" b="1" dirty="0"/>
              <a:t>Habib, A.</a:t>
            </a:r>
            <a:r>
              <a:rPr lang="en-US" sz="900" dirty="0"/>
              <a:t>, Khoshelham, K., Akdim, N. </a:t>
            </a:r>
            <a:r>
              <a:rPr lang="en-US" sz="900" i="1" dirty="0"/>
              <a:t>et al.</a:t>
            </a:r>
            <a:r>
              <a:rPr lang="en-US" sz="900" dirty="0"/>
              <a:t> Impact of spatial resolution, interpolation and filtering algorithms on DEM accuracy for geomorphometric research: a case study from Sahel-Doukkala, Morocco. </a:t>
            </a:r>
            <a:r>
              <a:rPr lang="en-US" sz="900" b="1" dirty="0"/>
              <a:t>2018</a:t>
            </a:r>
            <a:r>
              <a:rPr lang="en-US" sz="900" dirty="0"/>
              <a:t>. </a:t>
            </a:r>
            <a:r>
              <a:rPr lang="en-US" sz="900" i="1" dirty="0"/>
              <a:t>Model. Earth Syst. Environ.</a:t>
            </a:r>
            <a:r>
              <a:rPr lang="en-US" sz="900" dirty="0"/>
              <a:t> 4</a:t>
            </a:r>
            <a:r>
              <a:rPr lang="en-US" sz="900" b="1" dirty="0"/>
              <a:t>, </a:t>
            </a:r>
            <a:r>
              <a:rPr lang="en-US" sz="900" dirty="0"/>
              <a:t>1537–1554</a:t>
            </a:r>
          </a:p>
          <a:p>
            <a:pPr marL="0" indent="0">
              <a:buNone/>
            </a:pPr>
            <a:r>
              <a:rPr lang="en-US" sz="1400" b="1" dirty="0"/>
              <a:t>* </a:t>
            </a:r>
            <a:r>
              <a:rPr lang="en-US" sz="900" b="1" dirty="0"/>
              <a:t>Habib, A.</a:t>
            </a:r>
            <a:r>
              <a:rPr lang="en-US" sz="900" dirty="0"/>
              <a:t>, Akdim, N., El </a:t>
            </a:r>
            <a:r>
              <a:rPr lang="en-US" sz="900" dirty="0" err="1"/>
              <a:t>Ghandour</a:t>
            </a:r>
            <a:r>
              <a:rPr lang="en-US" sz="900" dirty="0"/>
              <a:t>, Fe. </a:t>
            </a:r>
            <a:r>
              <a:rPr lang="en-US" sz="900" i="1" dirty="0"/>
              <a:t>et al.</a:t>
            </a:r>
            <a:r>
              <a:rPr lang="en-US" sz="900" dirty="0"/>
              <a:t> Extraction and accuracy assessment of high-resolution DEM and derived orthoimages from ALOS-PRISM data over Sahel-Doukkala (Morocco). </a:t>
            </a:r>
            <a:r>
              <a:rPr lang="en-US" sz="900" b="1" dirty="0"/>
              <a:t>2017</a:t>
            </a:r>
            <a:r>
              <a:rPr lang="en-US" sz="900" dirty="0"/>
              <a:t>.  </a:t>
            </a:r>
            <a:r>
              <a:rPr lang="en-US" sz="900" i="1" dirty="0"/>
              <a:t>Earth Sci Inform</a:t>
            </a:r>
            <a:r>
              <a:rPr lang="en-US" sz="900" dirty="0"/>
              <a:t> 10, 197–217</a:t>
            </a:r>
          </a:p>
        </p:txBody>
      </p:sp>
    </p:spTree>
    <p:extLst>
      <p:ext uri="{BB962C8B-B14F-4D97-AF65-F5344CB8AC3E}">
        <p14:creationId xmlns:p14="http://schemas.microsoft.com/office/powerpoint/2010/main" val="614176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>
            <a:extLst>
              <a:ext uri="{FF2B5EF4-FFF2-40B4-BE49-F238E27FC236}">
                <a16:creationId xmlns:a16="http://schemas.microsoft.com/office/drawing/2014/main" id="{A72AD53A-E3B6-492E-A07C-C518E423DE8F}"/>
              </a:ext>
            </a:extLst>
          </p:cNvPr>
          <p:cNvGrpSpPr/>
          <p:nvPr/>
        </p:nvGrpSpPr>
        <p:grpSpPr>
          <a:xfrm>
            <a:off x="168165" y="920624"/>
            <a:ext cx="5151912" cy="5817506"/>
            <a:chOff x="168164" y="861241"/>
            <a:chExt cx="5151912" cy="5817506"/>
          </a:xfrm>
        </p:grpSpPr>
        <p:sp>
          <p:nvSpPr>
            <p:cNvPr id="32" name="Title 3">
              <a:extLst>
                <a:ext uri="{FF2B5EF4-FFF2-40B4-BE49-F238E27FC236}">
                  <a16:creationId xmlns:a16="http://schemas.microsoft.com/office/drawing/2014/main" id="{2E7244B9-E1CA-4FFB-8060-53BB36E858C8}"/>
                </a:ext>
              </a:extLst>
            </p:cNvPr>
            <p:cNvSpPr txBox="1">
              <a:spLocks/>
            </p:cNvSpPr>
            <p:nvPr/>
          </p:nvSpPr>
          <p:spPr>
            <a:xfrm rot="16200000">
              <a:off x="3288198" y="3561338"/>
              <a:ext cx="3646442" cy="417314"/>
            </a:xfrm>
            <a:prstGeom prst="rect">
              <a:avLst/>
            </a:prstGeom>
          </p:spPr>
          <p:txBody>
            <a:bodyPr vert="horz" lIns="68580" tIns="34290" rIns="68580" bIns="3429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2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fr-FR" sz="2000" b="1" dirty="0" err="1">
                  <a:solidFill>
                    <a:srgbClr val="1373BA"/>
                  </a:solidFill>
                </a:rPr>
                <a:t>Lineament</a:t>
              </a:r>
              <a:r>
                <a:rPr lang="fr-FR" sz="2000" b="1" dirty="0">
                  <a:solidFill>
                    <a:srgbClr val="1373BA"/>
                  </a:solidFill>
                </a:rPr>
                <a:t> Density (</a:t>
              </a:r>
              <a:r>
                <a:rPr lang="fr-FR" sz="2000" b="1" dirty="0" err="1">
                  <a:solidFill>
                    <a:srgbClr val="1373BA"/>
                  </a:solidFill>
                </a:rPr>
                <a:t>L</a:t>
              </a:r>
              <a:r>
                <a:rPr lang="fr-FR" sz="2000" b="1" baseline="-25000" dirty="0" err="1">
                  <a:solidFill>
                    <a:srgbClr val="1373BA"/>
                  </a:solidFill>
                </a:rPr>
                <a:t>d</a:t>
              </a:r>
              <a:r>
                <a:rPr lang="fr-FR" sz="2000" b="1" dirty="0">
                  <a:solidFill>
                    <a:srgbClr val="1373BA"/>
                  </a:solidFill>
                </a:rPr>
                <a:t>)</a:t>
              </a: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164" y="861241"/>
              <a:ext cx="4737802" cy="5817506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D1D212C6-5A85-4884-8633-699CBFC55F2D}"/>
              </a:ext>
            </a:extLst>
          </p:cNvPr>
          <p:cNvGrpSpPr/>
          <p:nvPr/>
        </p:nvGrpSpPr>
        <p:grpSpPr>
          <a:xfrm>
            <a:off x="1527562" y="920504"/>
            <a:ext cx="5155115" cy="5817626"/>
            <a:chOff x="1490278" y="861121"/>
            <a:chExt cx="5155115" cy="5817626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CE2E48C3-BE7E-4D1C-8B88-5DF7638608D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0278" y="861121"/>
              <a:ext cx="4737802" cy="5817626"/>
            </a:xfrm>
            <a:prstGeom prst="rect">
              <a:avLst/>
            </a:prstGeom>
          </p:spPr>
        </p:pic>
        <p:sp>
          <p:nvSpPr>
            <p:cNvPr id="23" name="Title 3">
              <a:extLst>
                <a:ext uri="{FF2B5EF4-FFF2-40B4-BE49-F238E27FC236}">
                  <a16:creationId xmlns:a16="http://schemas.microsoft.com/office/drawing/2014/main" id="{55366B50-07DC-4B12-8100-653E60CEEF64}"/>
                </a:ext>
              </a:extLst>
            </p:cNvPr>
            <p:cNvSpPr txBox="1">
              <a:spLocks/>
            </p:cNvSpPr>
            <p:nvPr/>
          </p:nvSpPr>
          <p:spPr>
            <a:xfrm rot="16200000">
              <a:off x="4613515" y="3561278"/>
              <a:ext cx="3646442" cy="417314"/>
            </a:xfrm>
            <a:prstGeom prst="rect">
              <a:avLst/>
            </a:prstGeom>
          </p:spPr>
          <p:txBody>
            <a:bodyPr vert="horz" lIns="68580" tIns="34290" rIns="68580" bIns="3429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2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fr-FR" sz="2000" b="1" dirty="0">
                  <a:solidFill>
                    <a:srgbClr val="1373BA"/>
                  </a:solidFill>
                </a:rPr>
                <a:t>Cross Points Density (</a:t>
              </a:r>
              <a:r>
                <a:rPr lang="fr-FR" sz="2000" b="1" dirty="0" err="1">
                  <a:solidFill>
                    <a:srgbClr val="1373BA"/>
                  </a:solidFill>
                </a:rPr>
                <a:t>CP</a:t>
              </a:r>
              <a:r>
                <a:rPr lang="fr-FR" sz="2000" b="1" i="1" baseline="-25000" dirty="0" err="1">
                  <a:solidFill>
                    <a:srgbClr val="0070C0"/>
                  </a:solidFill>
                </a:rPr>
                <a:t>d</a:t>
              </a:r>
              <a:r>
                <a:rPr lang="fr-FR" sz="2000" b="1" dirty="0">
                  <a:solidFill>
                    <a:srgbClr val="1373BA"/>
                  </a:solidFill>
                </a:rPr>
                <a:t>)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EB21BB57-8557-4745-AF91-6643E2B01A23}"/>
              </a:ext>
            </a:extLst>
          </p:cNvPr>
          <p:cNvGrpSpPr/>
          <p:nvPr/>
        </p:nvGrpSpPr>
        <p:grpSpPr>
          <a:xfrm>
            <a:off x="2890162" y="920505"/>
            <a:ext cx="5147100" cy="5817625"/>
            <a:chOff x="2686893" y="814866"/>
            <a:chExt cx="5147100" cy="5817625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7AF93840-1BBE-44F6-8653-6F7F6EB5EB0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6893" y="814866"/>
              <a:ext cx="4737802" cy="5817625"/>
            </a:xfrm>
            <a:prstGeom prst="rect">
              <a:avLst/>
            </a:prstGeom>
          </p:spPr>
        </p:pic>
        <p:sp>
          <p:nvSpPr>
            <p:cNvPr id="22" name="Title 3">
              <a:extLst>
                <a:ext uri="{FF2B5EF4-FFF2-40B4-BE49-F238E27FC236}">
                  <a16:creationId xmlns:a16="http://schemas.microsoft.com/office/drawing/2014/main" id="{03570ED9-3018-4DB5-B423-D98FAE3A47C6}"/>
                </a:ext>
              </a:extLst>
            </p:cNvPr>
            <p:cNvSpPr txBox="1">
              <a:spLocks/>
            </p:cNvSpPr>
            <p:nvPr/>
          </p:nvSpPr>
          <p:spPr>
            <a:xfrm rot="16200000">
              <a:off x="5315679" y="3515021"/>
              <a:ext cx="4619313" cy="417314"/>
            </a:xfrm>
            <a:prstGeom prst="rect">
              <a:avLst/>
            </a:prstGeom>
          </p:spPr>
          <p:txBody>
            <a:bodyPr vert="horz" lIns="68580" tIns="34290" rIns="68580" bIns="3429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2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fr-FR" sz="2000" b="1" dirty="0">
                  <a:solidFill>
                    <a:srgbClr val="1373BA"/>
                  </a:solidFill>
                </a:rPr>
                <a:t>Drainage Network Density (</a:t>
              </a:r>
              <a:r>
                <a:rPr lang="fr-FR" sz="2000" b="1" i="1" dirty="0" err="1">
                  <a:solidFill>
                    <a:srgbClr val="0070C0"/>
                  </a:solidFill>
                </a:rPr>
                <a:t>DN</a:t>
              </a:r>
              <a:r>
                <a:rPr lang="fr-FR" sz="2000" b="1" i="1" baseline="-25000" dirty="0" err="1">
                  <a:solidFill>
                    <a:srgbClr val="0070C0"/>
                  </a:solidFill>
                </a:rPr>
                <a:t>d</a:t>
              </a:r>
              <a:r>
                <a:rPr lang="fr-FR" sz="2000" b="1" dirty="0">
                  <a:solidFill>
                    <a:srgbClr val="1373BA"/>
                  </a:solidFill>
                </a:rPr>
                <a:t>)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3F574D32-0FB2-4B70-91E9-A026B9827C0C}"/>
              </a:ext>
            </a:extLst>
          </p:cNvPr>
          <p:cNvGrpSpPr/>
          <p:nvPr/>
        </p:nvGrpSpPr>
        <p:grpSpPr>
          <a:xfrm>
            <a:off x="4244747" y="920504"/>
            <a:ext cx="5148089" cy="5817626"/>
            <a:chOff x="6778731" y="861121"/>
            <a:chExt cx="5148089" cy="5817626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13E23639-569D-4ACB-8802-72ABEB00C45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8731" y="861121"/>
              <a:ext cx="4737802" cy="5817626"/>
            </a:xfrm>
            <a:prstGeom prst="rect">
              <a:avLst/>
            </a:prstGeom>
          </p:spPr>
        </p:pic>
        <p:sp>
          <p:nvSpPr>
            <p:cNvPr id="30" name="Title 3">
              <a:extLst>
                <a:ext uri="{FF2B5EF4-FFF2-40B4-BE49-F238E27FC236}">
                  <a16:creationId xmlns:a16="http://schemas.microsoft.com/office/drawing/2014/main" id="{F2ACFDB5-55D6-4F92-9739-269359A199F1}"/>
                </a:ext>
              </a:extLst>
            </p:cNvPr>
            <p:cNvSpPr txBox="1">
              <a:spLocks/>
            </p:cNvSpPr>
            <p:nvPr/>
          </p:nvSpPr>
          <p:spPr>
            <a:xfrm rot="16200000">
              <a:off x="9894942" y="3561277"/>
              <a:ext cx="3646442" cy="417314"/>
            </a:xfrm>
            <a:prstGeom prst="rect">
              <a:avLst/>
            </a:prstGeom>
          </p:spPr>
          <p:txBody>
            <a:bodyPr vert="horz" lIns="68580" tIns="34290" rIns="68580" bIns="3429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2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fr-FR" sz="2000" b="1" dirty="0" err="1">
                  <a:solidFill>
                    <a:srgbClr val="1373BA"/>
                  </a:solidFill>
                </a:rPr>
                <a:t>Curvature</a:t>
              </a:r>
              <a:r>
                <a:rPr lang="fr-FR" sz="2000" b="1" dirty="0">
                  <a:solidFill>
                    <a:srgbClr val="1373BA"/>
                  </a:solidFill>
                </a:rPr>
                <a:t>  Index (CI)</a:t>
              </a:r>
            </a:p>
          </p:txBody>
        </p:sp>
      </p:grpSp>
      <p:sp>
        <p:nvSpPr>
          <p:cNvPr id="16" name="Title 3">
            <a:extLst>
              <a:ext uri="{FF2B5EF4-FFF2-40B4-BE49-F238E27FC236}">
                <a16:creationId xmlns:a16="http://schemas.microsoft.com/office/drawing/2014/main" id="{77D515A6-FFDB-455A-859D-7629CA99CAED}"/>
              </a:ext>
            </a:extLst>
          </p:cNvPr>
          <p:cNvSpPr txBox="1">
            <a:spLocks/>
          </p:cNvSpPr>
          <p:nvPr/>
        </p:nvSpPr>
        <p:spPr>
          <a:xfrm>
            <a:off x="168165" y="0"/>
            <a:ext cx="11130456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b="1" dirty="0" err="1">
                <a:solidFill>
                  <a:srgbClr val="1373BA"/>
                </a:solidFill>
              </a:rPr>
              <a:t>Results</a:t>
            </a:r>
            <a:r>
              <a:rPr lang="fr-FR" sz="3600" b="1" dirty="0">
                <a:solidFill>
                  <a:srgbClr val="1373BA"/>
                </a:solidFill>
              </a:rPr>
              <a:t> - </a:t>
            </a:r>
            <a:r>
              <a:rPr lang="en-US" sz="2800" b="1" i="1" dirty="0">
                <a:solidFill>
                  <a:srgbClr val="1373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Generation of factors</a:t>
            </a:r>
            <a:endParaRPr lang="en-US" sz="3600" b="1" i="1" dirty="0">
              <a:solidFill>
                <a:srgbClr val="1373B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B6ACA65-3A61-4B12-BAD7-3E994F805634}"/>
              </a:ext>
            </a:extLst>
          </p:cNvPr>
          <p:cNvGrpSpPr/>
          <p:nvPr/>
        </p:nvGrpSpPr>
        <p:grpSpPr>
          <a:xfrm>
            <a:off x="5600321" y="920064"/>
            <a:ext cx="5190202" cy="5818066"/>
            <a:chOff x="5456617" y="860901"/>
            <a:chExt cx="5190202" cy="5818066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2E3348C3-CCAB-4753-88FE-F316B7F28B4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6617" y="860901"/>
              <a:ext cx="4737803" cy="5818066"/>
            </a:xfrm>
            <a:prstGeom prst="rect">
              <a:avLst/>
            </a:prstGeom>
          </p:spPr>
        </p:pic>
        <p:sp>
          <p:nvSpPr>
            <p:cNvPr id="26" name="Title 3">
              <a:extLst>
                <a:ext uri="{FF2B5EF4-FFF2-40B4-BE49-F238E27FC236}">
                  <a16:creationId xmlns:a16="http://schemas.microsoft.com/office/drawing/2014/main" id="{C87FD922-A3F4-4A59-A5FF-5B2230D61001}"/>
                </a:ext>
              </a:extLst>
            </p:cNvPr>
            <p:cNvSpPr txBox="1">
              <a:spLocks/>
            </p:cNvSpPr>
            <p:nvPr/>
          </p:nvSpPr>
          <p:spPr>
            <a:xfrm rot="16200000">
              <a:off x="8128505" y="3561277"/>
              <a:ext cx="4619314" cy="417314"/>
            </a:xfrm>
            <a:prstGeom prst="rect">
              <a:avLst/>
            </a:prstGeom>
          </p:spPr>
          <p:txBody>
            <a:bodyPr vert="horz" lIns="68580" tIns="34290" rIns="68580" bIns="3429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2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fr-FR" sz="2000" b="1" dirty="0" err="1">
                  <a:solidFill>
                    <a:srgbClr val="1373BA"/>
                  </a:solidFill>
                </a:rPr>
                <a:t>Topographic</a:t>
              </a:r>
              <a:r>
                <a:rPr lang="fr-FR" sz="2000" b="1" dirty="0">
                  <a:solidFill>
                    <a:srgbClr val="1373BA"/>
                  </a:solidFill>
                </a:rPr>
                <a:t> </a:t>
              </a:r>
              <a:r>
                <a:rPr lang="fr-FR" sz="2000" b="1" dirty="0" err="1">
                  <a:solidFill>
                    <a:srgbClr val="1373BA"/>
                  </a:solidFill>
                </a:rPr>
                <a:t>Wetness</a:t>
              </a:r>
              <a:r>
                <a:rPr lang="fr-FR" sz="2000" b="1" dirty="0">
                  <a:solidFill>
                    <a:srgbClr val="1373BA"/>
                  </a:solidFill>
                </a:rPr>
                <a:t> Index (</a:t>
              </a:r>
              <a:r>
                <a:rPr lang="fr-FR" sz="2000" b="1" i="1" dirty="0">
                  <a:solidFill>
                    <a:srgbClr val="0070C0"/>
                  </a:solidFill>
                </a:rPr>
                <a:t>TWI</a:t>
              </a:r>
              <a:r>
                <a:rPr lang="fr-FR" sz="2000" b="1" dirty="0">
                  <a:solidFill>
                    <a:srgbClr val="1373BA"/>
                  </a:solidFill>
                </a:rPr>
                <a:t>)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ECA0558C-9684-4FD7-A02F-318C4E09DB99}"/>
              </a:ext>
            </a:extLst>
          </p:cNvPr>
          <p:cNvGrpSpPr/>
          <p:nvPr/>
        </p:nvGrpSpPr>
        <p:grpSpPr>
          <a:xfrm>
            <a:off x="6998007" y="920505"/>
            <a:ext cx="5146354" cy="5817625"/>
            <a:chOff x="2812390" y="861122"/>
            <a:chExt cx="5146354" cy="5817625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926FFB50-FB1C-4F24-9040-7C845E93A0E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2390" y="861122"/>
              <a:ext cx="4737802" cy="5817625"/>
            </a:xfrm>
            <a:prstGeom prst="rect">
              <a:avLst/>
            </a:prstGeom>
          </p:spPr>
        </p:pic>
        <p:sp>
          <p:nvSpPr>
            <p:cNvPr id="24" name="Title 3">
              <a:extLst>
                <a:ext uri="{FF2B5EF4-FFF2-40B4-BE49-F238E27FC236}">
                  <a16:creationId xmlns:a16="http://schemas.microsoft.com/office/drawing/2014/main" id="{AA68A218-BD00-48E1-9368-3D78DAF39516}"/>
                </a:ext>
              </a:extLst>
            </p:cNvPr>
            <p:cNvSpPr txBox="1">
              <a:spLocks/>
            </p:cNvSpPr>
            <p:nvPr/>
          </p:nvSpPr>
          <p:spPr>
            <a:xfrm rot="16200000">
              <a:off x="6307538" y="3561277"/>
              <a:ext cx="2885097" cy="417314"/>
            </a:xfrm>
            <a:prstGeom prst="rect">
              <a:avLst/>
            </a:prstGeom>
          </p:spPr>
          <p:txBody>
            <a:bodyPr vert="horz" lIns="68580" tIns="34290" rIns="68580" bIns="3429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2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fr-FR" sz="2000" b="1" dirty="0" err="1">
                  <a:solidFill>
                    <a:srgbClr val="1373BA"/>
                  </a:solidFill>
                </a:rPr>
                <a:t>Permeability</a:t>
              </a:r>
              <a:r>
                <a:rPr lang="fr-FR" sz="2000" b="1" dirty="0">
                  <a:solidFill>
                    <a:srgbClr val="1373BA"/>
                  </a:solidFill>
                </a:rPr>
                <a:t> (L)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89957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4010013"/>
              </p:ext>
            </p:extLst>
          </p:nvPr>
        </p:nvGraphicFramePr>
        <p:xfrm>
          <a:off x="352098" y="2133468"/>
          <a:ext cx="11487804" cy="25910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27448">
                  <a:extLst>
                    <a:ext uri="{9D8B030D-6E8A-4147-A177-3AD203B41FA5}">
                      <a16:colId xmlns:a16="http://schemas.microsoft.com/office/drawing/2014/main" val="792788235"/>
                    </a:ext>
                  </a:extLst>
                </a:gridCol>
                <a:gridCol w="1189539">
                  <a:extLst>
                    <a:ext uri="{9D8B030D-6E8A-4147-A177-3AD203B41FA5}">
                      <a16:colId xmlns:a16="http://schemas.microsoft.com/office/drawing/2014/main" val="1245994547"/>
                    </a:ext>
                  </a:extLst>
                </a:gridCol>
                <a:gridCol w="1189539">
                  <a:extLst>
                    <a:ext uri="{9D8B030D-6E8A-4147-A177-3AD203B41FA5}">
                      <a16:colId xmlns:a16="http://schemas.microsoft.com/office/drawing/2014/main" val="3411601810"/>
                    </a:ext>
                  </a:extLst>
                </a:gridCol>
                <a:gridCol w="1427448">
                  <a:extLst>
                    <a:ext uri="{9D8B030D-6E8A-4147-A177-3AD203B41FA5}">
                      <a16:colId xmlns:a16="http://schemas.microsoft.com/office/drawing/2014/main" val="4196739740"/>
                    </a:ext>
                  </a:extLst>
                </a:gridCol>
                <a:gridCol w="1189539">
                  <a:extLst>
                    <a:ext uri="{9D8B030D-6E8A-4147-A177-3AD203B41FA5}">
                      <a16:colId xmlns:a16="http://schemas.microsoft.com/office/drawing/2014/main" val="2313307402"/>
                    </a:ext>
                  </a:extLst>
                </a:gridCol>
                <a:gridCol w="1189539">
                  <a:extLst>
                    <a:ext uri="{9D8B030D-6E8A-4147-A177-3AD203B41FA5}">
                      <a16:colId xmlns:a16="http://schemas.microsoft.com/office/drawing/2014/main" val="492993540"/>
                    </a:ext>
                  </a:extLst>
                </a:gridCol>
                <a:gridCol w="1189539">
                  <a:extLst>
                    <a:ext uri="{9D8B030D-6E8A-4147-A177-3AD203B41FA5}">
                      <a16:colId xmlns:a16="http://schemas.microsoft.com/office/drawing/2014/main" val="4130879922"/>
                    </a:ext>
                  </a:extLst>
                </a:gridCol>
                <a:gridCol w="1257765">
                  <a:extLst>
                    <a:ext uri="{9D8B030D-6E8A-4147-A177-3AD203B41FA5}">
                      <a16:colId xmlns:a16="http://schemas.microsoft.com/office/drawing/2014/main" val="596859460"/>
                    </a:ext>
                  </a:extLst>
                </a:gridCol>
                <a:gridCol w="1427448">
                  <a:extLst>
                    <a:ext uri="{9D8B030D-6E8A-4147-A177-3AD203B41FA5}">
                      <a16:colId xmlns:a16="http://schemas.microsoft.com/office/drawing/2014/main" val="3441480009"/>
                    </a:ext>
                  </a:extLst>
                </a:gridCol>
              </a:tblGrid>
              <a:tr h="37015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dirty="0" err="1">
                          <a:solidFill>
                            <a:srgbClr val="002060"/>
                          </a:solidFill>
                          <a:effectLst/>
                        </a:rPr>
                        <a:t>L</a:t>
                      </a:r>
                      <a:r>
                        <a:rPr lang="fr-FR" sz="1800" baseline="-25000" dirty="0" err="1">
                          <a:solidFill>
                            <a:srgbClr val="002060"/>
                          </a:solidFill>
                          <a:effectLst/>
                        </a:rPr>
                        <a:t>d</a:t>
                      </a:r>
                      <a:endParaRPr lang="en-US" sz="18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dirty="0" err="1">
                          <a:solidFill>
                            <a:srgbClr val="002060"/>
                          </a:solidFill>
                          <a:effectLst/>
                        </a:rPr>
                        <a:t>CP</a:t>
                      </a:r>
                      <a:r>
                        <a:rPr lang="fr-FR" sz="1800" baseline="-25000" dirty="0" err="1">
                          <a:solidFill>
                            <a:srgbClr val="002060"/>
                          </a:solidFill>
                          <a:effectLst/>
                        </a:rPr>
                        <a:t>d</a:t>
                      </a:r>
                      <a:endParaRPr lang="en-US" sz="18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rgbClr val="002060"/>
                          </a:solidFill>
                          <a:effectLst/>
                        </a:rPr>
                        <a:t>L</a:t>
                      </a:r>
                      <a:endParaRPr lang="en-US" sz="18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dirty="0" err="1">
                          <a:solidFill>
                            <a:srgbClr val="002060"/>
                          </a:solidFill>
                          <a:effectLst/>
                        </a:rPr>
                        <a:t>DN</a:t>
                      </a:r>
                      <a:r>
                        <a:rPr lang="fr-FR" sz="1800" baseline="-25000" dirty="0" err="1">
                          <a:solidFill>
                            <a:srgbClr val="002060"/>
                          </a:solidFill>
                          <a:effectLst/>
                        </a:rPr>
                        <a:t>d</a:t>
                      </a:r>
                      <a:endParaRPr lang="en-US" sz="18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rgbClr val="002060"/>
                          </a:solidFill>
                          <a:effectLst/>
                        </a:rPr>
                        <a:t>TWI</a:t>
                      </a:r>
                      <a:endParaRPr lang="en-US" sz="18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rgbClr val="002060"/>
                          </a:solidFill>
                          <a:effectLst/>
                        </a:rPr>
                        <a:t>CI</a:t>
                      </a:r>
                      <a:endParaRPr lang="en-US" sz="18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dirty="0" err="1">
                          <a:solidFill>
                            <a:srgbClr val="002060"/>
                          </a:solidFill>
                          <a:effectLst/>
                        </a:rPr>
                        <a:t>Sum</a:t>
                      </a:r>
                      <a:endParaRPr lang="en-US" sz="18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dirty="0" err="1">
                          <a:solidFill>
                            <a:srgbClr val="002060"/>
                          </a:solidFill>
                          <a:effectLst/>
                        </a:rPr>
                        <a:t>Weight</a:t>
                      </a:r>
                      <a:r>
                        <a:rPr lang="fr-FR" sz="1800" dirty="0">
                          <a:solidFill>
                            <a:srgbClr val="002060"/>
                          </a:solidFill>
                          <a:effectLst/>
                        </a:rPr>
                        <a:t> (%)</a:t>
                      </a:r>
                      <a:endParaRPr lang="en-US" sz="18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9939872"/>
                  </a:ext>
                </a:extLst>
              </a:tr>
              <a:tr h="37015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dirty="0" err="1">
                          <a:solidFill>
                            <a:srgbClr val="002060"/>
                          </a:solidFill>
                          <a:effectLst/>
                        </a:rPr>
                        <a:t>L</a:t>
                      </a:r>
                      <a:r>
                        <a:rPr lang="fr-FR" sz="1800" baseline="-25000" dirty="0" err="1">
                          <a:solidFill>
                            <a:srgbClr val="002060"/>
                          </a:solidFill>
                          <a:effectLst/>
                        </a:rPr>
                        <a:t>d</a:t>
                      </a:r>
                      <a:endParaRPr lang="en-US" sz="18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b="1" dirty="0">
                          <a:effectLst/>
                        </a:rPr>
                        <a:t>1</a:t>
                      </a:r>
                      <a:endParaRPr lang="en-US" sz="1600" b="1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1</a:t>
                      </a:r>
                      <a:endParaRPr lang="en-US" sz="16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1</a:t>
                      </a:r>
                      <a:endParaRPr lang="en-US" sz="16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1</a:t>
                      </a:r>
                      <a:endParaRPr lang="en-US" sz="16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1</a:t>
                      </a:r>
                      <a:endParaRPr lang="en-US" sz="16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b="0" i="0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600" b="0" i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b="1" i="1" dirty="0">
                          <a:solidFill>
                            <a:srgbClr val="C00000"/>
                          </a:solidFill>
                          <a:effectLst/>
                        </a:rPr>
                        <a:t>24</a:t>
                      </a:r>
                      <a:endParaRPr lang="en-US" sz="1800" b="1" i="1" dirty="0">
                        <a:solidFill>
                          <a:srgbClr val="C00000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4869172"/>
                  </a:ext>
                </a:extLst>
              </a:tr>
              <a:tr h="37015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dirty="0" err="1">
                          <a:solidFill>
                            <a:srgbClr val="002060"/>
                          </a:solidFill>
                          <a:effectLst/>
                        </a:rPr>
                        <a:t>CP</a:t>
                      </a:r>
                      <a:r>
                        <a:rPr lang="fr-FR" sz="1800" baseline="-25000" dirty="0" err="1">
                          <a:solidFill>
                            <a:srgbClr val="002060"/>
                          </a:solidFill>
                          <a:effectLst/>
                        </a:rPr>
                        <a:t>d</a:t>
                      </a:r>
                      <a:endParaRPr lang="en-US" sz="18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0</a:t>
                      </a:r>
                      <a:endParaRPr lang="en-US" sz="16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b="1" dirty="0">
                          <a:effectLst/>
                        </a:rPr>
                        <a:t>1</a:t>
                      </a:r>
                      <a:endParaRPr lang="en-US" sz="1600" b="1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1</a:t>
                      </a:r>
                      <a:endParaRPr lang="en-US" sz="16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1</a:t>
                      </a:r>
                      <a:endParaRPr lang="en-US" sz="16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1</a:t>
                      </a:r>
                      <a:endParaRPr lang="en-US" sz="16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b="0" i="0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600" b="0" i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b="1" i="1" dirty="0">
                          <a:solidFill>
                            <a:srgbClr val="C00000"/>
                          </a:solidFill>
                          <a:effectLst/>
                        </a:rPr>
                        <a:t>20</a:t>
                      </a:r>
                      <a:endParaRPr lang="en-US" sz="1800" b="1" i="1" dirty="0">
                        <a:solidFill>
                          <a:srgbClr val="C00000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0929183"/>
                  </a:ext>
                </a:extLst>
              </a:tr>
              <a:tr h="37015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rgbClr val="002060"/>
                          </a:solidFill>
                          <a:effectLst/>
                        </a:rPr>
                        <a:t>L</a:t>
                      </a:r>
                      <a:endParaRPr lang="en-US" sz="18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1</a:t>
                      </a:r>
                      <a:endParaRPr lang="en-US" sz="16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1</a:t>
                      </a:r>
                      <a:endParaRPr lang="en-US" sz="16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b="1" dirty="0">
                          <a:effectLst/>
                        </a:rPr>
                        <a:t>1</a:t>
                      </a:r>
                      <a:endParaRPr lang="en-US" sz="1600" b="1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1</a:t>
                      </a:r>
                      <a:endParaRPr lang="en-US" sz="16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0</a:t>
                      </a:r>
                      <a:endParaRPr lang="en-US" sz="16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b="0" i="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600" b="0" i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b="1" i="1" dirty="0">
                          <a:solidFill>
                            <a:srgbClr val="C00000"/>
                          </a:solidFill>
                          <a:effectLst/>
                        </a:rPr>
                        <a:t>16</a:t>
                      </a:r>
                      <a:endParaRPr lang="en-US" sz="1800" b="1" i="1" dirty="0">
                        <a:solidFill>
                          <a:srgbClr val="C00000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5207923"/>
                  </a:ext>
                </a:extLst>
              </a:tr>
              <a:tr h="37015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dirty="0" err="1">
                          <a:solidFill>
                            <a:srgbClr val="002060"/>
                          </a:solidFill>
                          <a:effectLst/>
                        </a:rPr>
                        <a:t>DN</a:t>
                      </a:r>
                      <a:r>
                        <a:rPr lang="fr-FR" sz="1800" baseline="-25000" dirty="0" err="1">
                          <a:solidFill>
                            <a:srgbClr val="002060"/>
                          </a:solidFill>
                          <a:effectLst/>
                        </a:rPr>
                        <a:t>d</a:t>
                      </a:r>
                      <a:endParaRPr lang="en-US" sz="18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0</a:t>
                      </a:r>
                      <a:endParaRPr lang="en-US" sz="16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0</a:t>
                      </a:r>
                      <a:endParaRPr lang="en-US" sz="16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1</a:t>
                      </a:r>
                      <a:endParaRPr lang="en-US" sz="16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b="1" dirty="0">
                          <a:effectLst/>
                        </a:rPr>
                        <a:t>1</a:t>
                      </a:r>
                      <a:endParaRPr lang="en-US" sz="1600" b="1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0</a:t>
                      </a:r>
                      <a:endParaRPr lang="en-US" sz="16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b="0" i="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600" b="0" i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b="1" i="1" dirty="0">
                          <a:solidFill>
                            <a:srgbClr val="C00000"/>
                          </a:solidFill>
                          <a:effectLst/>
                        </a:rPr>
                        <a:t>12</a:t>
                      </a:r>
                      <a:endParaRPr lang="en-US" sz="1800" b="1" i="1" dirty="0">
                        <a:solidFill>
                          <a:srgbClr val="C00000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0734261"/>
                  </a:ext>
                </a:extLst>
              </a:tr>
              <a:tr h="37015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rgbClr val="002060"/>
                          </a:solidFill>
                          <a:effectLst/>
                        </a:rPr>
                        <a:t>TWI</a:t>
                      </a:r>
                      <a:endParaRPr lang="en-US" sz="18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0</a:t>
                      </a:r>
                      <a:endParaRPr lang="en-US" sz="16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0</a:t>
                      </a:r>
                      <a:endParaRPr lang="en-US" sz="16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1</a:t>
                      </a:r>
                      <a:endParaRPr lang="en-US" sz="16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1</a:t>
                      </a:r>
                      <a:endParaRPr lang="en-US" sz="16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b="1" dirty="0">
                          <a:effectLst/>
                        </a:rPr>
                        <a:t>1</a:t>
                      </a:r>
                      <a:endParaRPr lang="en-US" sz="1600" b="1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b="0" i="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600" b="0" i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b="1" i="1" dirty="0">
                          <a:solidFill>
                            <a:srgbClr val="C00000"/>
                          </a:solidFill>
                          <a:effectLst/>
                        </a:rPr>
                        <a:t>16</a:t>
                      </a:r>
                      <a:endParaRPr lang="en-US" sz="1800" b="1" i="1" dirty="0">
                        <a:solidFill>
                          <a:srgbClr val="C00000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2771260"/>
                  </a:ext>
                </a:extLst>
              </a:tr>
              <a:tr h="37015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rgbClr val="002060"/>
                          </a:solidFill>
                          <a:effectLst/>
                        </a:rPr>
                        <a:t>CI</a:t>
                      </a:r>
                      <a:endParaRPr lang="en-US" sz="18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0</a:t>
                      </a:r>
                      <a:endParaRPr lang="en-US" sz="16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0</a:t>
                      </a:r>
                      <a:endParaRPr lang="en-US" sz="16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0</a:t>
                      </a:r>
                      <a:endParaRPr lang="en-US" sz="16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1</a:t>
                      </a:r>
                      <a:endParaRPr lang="en-US" sz="16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1</a:t>
                      </a:r>
                      <a:endParaRPr lang="en-US" sz="16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b="0" i="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600" b="0" i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b="1" i="1" dirty="0">
                          <a:solidFill>
                            <a:srgbClr val="C00000"/>
                          </a:solidFill>
                          <a:effectLst/>
                        </a:rPr>
                        <a:t>12</a:t>
                      </a:r>
                      <a:endParaRPr lang="en-US" sz="1800" b="1" i="1" dirty="0">
                        <a:solidFill>
                          <a:srgbClr val="C00000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7227841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352098" y="1540540"/>
            <a:ext cx="83814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750"/>
              </a:spcAft>
            </a:pPr>
            <a:r>
              <a:rPr lang="en-US" sz="1600" b="1" i="1" dirty="0">
                <a:solidFill>
                  <a:srgbClr val="002060"/>
                </a:solidFill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Table: </a:t>
            </a:r>
            <a:r>
              <a:rPr lang="en-US" sz="1600" i="1" dirty="0">
                <a:solidFill>
                  <a:srgbClr val="002060"/>
                </a:solidFill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Main potential groundwater factors and cumulative effect matrix</a:t>
            </a:r>
            <a:endParaRPr lang="en-US" sz="2400" i="1" dirty="0">
              <a:solidFill>
                <a:srgbClr val="002060"/>
              </a:solidFill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711945" y="4978906"/>
                <a:ext cx="6466001" cy="17698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𝑮𝑾𝑷𝒁</m:t>
                          </m:r>
                        </m:e>
                        <m:sub>
                          <m:d>
                            <m:dPr>
                              <m:ctrlPr>
                                <a:rPr lang="en-US" sz="40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000" b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40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</m:d>
                        </m:sub>
                      </m:sSub>
                      <m:r>
                        <a:rPr lang="en-US" sz="4000" b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en-US" sz="4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4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sz="4000" b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4000" b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sz="4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p>
                        <m:e>
                          <m:sSub>
                            <m:sSubPr>
                              <m:ctrlPr>
                                <a:rPr lang="en-US" sz="40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sz="40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𝒗</m:t>
                                  </m:r>
                                </m:e>
                                <m:sub>
                                  <m:r>
                                    <a:rPr lang="en-US" sz="40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</m:e>
                            <m:sub>
                              <m:d>
                                <m:dPr>
                                  <m:ctrlPr>
                                    <a:rPr lang="en-US" sz="40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0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sz="4000" b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40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</m:d>
                            </m:sub>
                          </m:sSub>
                          <m:sSub>
                            <m:sSubPr>
                              <m:ctrlPr>
                                <a:rPr lang="en-US" sz="40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r>
                                <a:rPr lang="en-US" sz="40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  <m:sub>
                              <m:r>
                                <a:rPr lang="en-US" sz="40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40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1945" y="4978906"/>
                <a:ext cx="6466001" cy="17698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itle 3">
            <a:extLst>
              <a:ext uri="{FF2B5EF4-FFF2-40B4-BE49-F238E27FC236}">
                <a16:creationId xmlns:a16="http://schemas.microsoft.com/office/drawing/2014/main" id="{6C23D7AF-247D-461E-BFD4-3D8B6604170E}"/>
              </a:ext>
            </a:extLst>
          </p:cNvPr>
          <p:cNvSpPr txBox="1">
            <a:spLocks/>
          </p:cNvSpPr>
          <p:nvPr/>
        </p:nvSpPr>
        <p:spPr>
          <a:xfrm>
            <a:off x="168165" y="0"/>
            <a:ext cx="11130456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b="1" dirty="0" err="1">
                <a:solidFill>
                  <a:srgbClr val="1373BA"/>
                </a:solidFill>
              </a:rPr>
              <a:t>Results</a:t>
            </a:r>
            <a:r>
              <a:rPr lang="fr-FR" sz="3600" b="1" dirty="0">
                <a:solidFill>
                  <a:srgbClr val="1373BA"/>
                </a:solidFill>
              </a:rPr>
              <a:t> - </a:t>
            </a:r>
            <a:r>
              <a:rPr lang="en-US" sz="2800" b="1" i="1" dirty="0">
                <a:solidFill>
                  <a:srgbClr val="1373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Weight Assignment &amp; Normalization</a:t>
            </a:r>
          </a:p>
        </p:txBody>
      </p:sp>
    </p:spTree>
    <p:extLst>
      <p:ext uri="{BB962C8B-B14F-4D97-AF65-F5344CB8AC3E}">
        <p14:creationId xmlns:p14="http://schemas.microsoft.com/office/powerpoint/2010/main" val="1964926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694994" y="2536448"/>
            <a:ext cx="38896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C4463A"/>
                </a:solidFill>
              </a:rPr>
              <a:t>‘‘ </a:t>
            </a:r>
            <a:r>
              <a:rPr lang="fr-FR" sz="2400" b="1" dirty="0">
                <a:solidFill>
                  <a:srgbClr val="C4463A"/>
                </a:solidFill>
              </a:rPr>
              <a:t>Good</a:t>
            </a:r>
            <a:r>
              <a:rPr lang="fr-FR" sz="2400" dirty="0">
                <a:solidFill>
                  <a:srgbClr val="C4463A"/>
                </a:solidFill>
              </a:rPr>
              <a:t>’’ ⇨ </a:t>
            </a:r>
            <a:r>
              <a:rPr lang="fr-FR" sz="2400" b="1" dirty="0">
                <a:solidFill>
                  <a:srgbClr val="C4463A"/>
                </a:solidFill>
              </a:rPr>
              <a:t>43 %</a:t>
            </a:r>
          </a:p>
          <a:p>
            <a:endParaRPr lang="fr-FR" sz="2400" dirty="0"/>
          </a:p>
          <a:p>
            <a:r>
              <a:rPr lang="fr-FR" sz="2400" dirty="0">
                <a:solidFill>
                  <a:srgbClr val="FFD380"/>
                </a:solidFill>
              </a:rPr>
              <a:t>‘‘</a:t>
            </a:r>
            <a:r>
              <a:rPr lang="fr-FR" sz="2400" b="1" dirty="0" err="1">
                <a:solidFill>
                  <a:srgbClr val="FFD380"/>
                </a:solidFill>
                <a:latin typeface="Cambria" panose="02040503050406030204" pitchFamily="18" charset="0"/>
              </a:rPr>
              <a:t>Moderate</a:t>
            </a:r>
            <a:r>
              <a:rPr lang="fr-FR" sz="2400" dirty="0">
                <a:solidFill>
                  <a:srgbClr val="FFD380"/>
                </a:solidFill>
              </a:rPr>
              <a:t>’’ ⇨ </a:t>
            </a:r>
            <a:r>
              <a:rPr lang="fr-FR" sz="2400" b="1" dirty="0">
                <a:solidFill>
                  <a:srgbClr val="FFD380"/>
                </a:solidFill>
              </a:rPr>
              <a:t>46 % </a:t>
            </a:r>
          </a:p>
          <a:p>
            <a:endParaRPr lang="fr-FR" sz="2400" dirty="0"/>
          </a:p>
          <a:p>
            <a:r>
              <a:rPr lang="fr-FR" sz="2400" dirty="0">
                <a:solidFill>
                  <a:srgbClr val="3060CF"/>
                </a:solidFill>
              </a:rPr>
              <a:t>‘‘</a:t>
            </a:r>
            <a:r>
              <a:rPr lang="fr-FR" sz="2400" b="1" dirty="0">
                <a:solidFill>
                  <a:srgbClr val="3060CF"/>
                </a:solidFill>
                <a:latin typeface="Cambria" panose="02040503050406030204" pitchFamily="18" charset="0"/>
              </a:rPr>
              <a:t>Poor</a:t>
            </a:r>
            <a:r>
              <a:rPr lang="fr-FR" sz="2400" dirty="0">
                <a:solidFill>
                  <a:srgbClr val="3060CF"/>
                </a:solidFill>
              </a:rPr>
              <a:t>’’ ⇨ </a:t>
            </a:r>
            <a:r>
              <a:rPr lang="fr-FR" sz="2400" b="1" dirty="0">
                <a:solidFill>
                  <a:srgbClr val="3060CF"/>
                </a:solidFill>
              </a:rPr>
              <a:t>11 %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7395" y="0"/>
            <a:ext cx="5584606" cy="6858000"/>
          </a:xfrm>
          <a:prstGeom prst="rect">
            <a:avLst/>
          </a:prstGeom>
        </p:spPr>
      </p:pic>
      <p:sp>
        <p:nvSpPr>
          <p:cNvPr id="17" name="Title 3">
            <a:extLst>
              <a:ext uri="{FF2B5EF4-FFF2-40B4-BE49-F238E27FC236}">
                <a16:creationId xmlns:a16="http://schemas.microsoft.com/office/drawing/2014/main" id="{C61CD963-7516-45D8-AE24-AC278DD3541B}"/>
              </a:ext>
            </a:extLst>
          </p:cNvPr>
          <p:cNvSpPr txBox="1">
            <a:spLocks/>
          </p:cNvSpPr>
          <p:nvPr/>
        </p:nvSpPr>
        <p:spPr>
          <a:xfrm>
            <a:off x="168165" y="0"/>
            <a:ext cx="11130456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b="1" dirty="0" err="1">
                <a:solidFill>
                  <a:srgbClr val="1373BA"/>
                </a:solidFill>
              </a:rPr>
              <a:t>Results</a:t>
            </a:r>
            <a:r>
              <a:rPr lang="fr-FR" sz="3600" b="1" dirty="0">
                <a:solidFill>
                  <a:srgbClr val="1373BA"/>
                </a:solidFill>
              </a:rPr>
              <a:t> – </a:t>
            </a:r>
            <a:r>
              <a:rPr lang="en-US" sz="2800" b="1" i="1" dirty="0">
                <a:solidFill>
                  <a:srgbClr val="1373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GWPZs Mapping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0EFBB9A-A7A5-44DE-A837-A9B72C96EE54}"/>
              </a:ext>
            </a:extLst>
          </p:cNvPr>
          <p:cNvGrpSpPr/>
          <p:nvPr/>
        </p:nvGrpSpPr>
        <p:grpSpPr>
          <a:xfrm>
            <a:off x="5571793" y="6194630"/>
            <a:ext cx="1035602" cy="406259"/>
            <a:chOff x="5593194" y="4893478"/>
            <a:chExt cx="669841" cy="32624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7925CD3-334B-4BF5-B836-2E867B9F96FE}"/>
                </a:ext>
              </a:extLst>
            </p:cNvPr>
            <p:cNvSpPr/>
            <p:nvPr/>
          </p:nvSpPr>
          <p:spPr>
            <a:xfrm>
              <a:off x="5593194" y="4984920"/>
              <a:ext cx="669841" cy="2347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spcBef>
                  <a:spcPts val="450"/>
                </a:spcBef>
                <a:spcAft>
                  <a:spcPts val="1050"/>
                </a:spcAft>
              </a:pPr>
              <a:r>
                <a:rPr lang="fr-FR" sz="1300" i="1" spc="38" dirty="0">
                  <a:solidFill>
                    <a:srgbClr val="002060"/>
                  </a:solidFill>
                  <a:latin typeface="Cambria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GWPZ </a:t>
              </a:r>
              <a:r>
                <a:rPr lang="fr-FR" sz="1300" i="1" spc="38" dirty="0" err="1">
                  <a:solidFill>
                    <a:srgbClr val="002060"/>
                  </a:solidFill>
                  <a:latin typeface="Cambria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map</a:t>
              </a:r>
              <a:endParaRPr lang="fr-FR" sz="1300" i="1" spc="38" dirty="0">
                <a:solidFill>
                  <a:srgbClr val="00206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Isosceles Triangle 10">
              <a:extLst>
                <a:ext uri="{FF2B5EF4-FFF2-40B4-BE49-F238E27FC236}">
                  <a16:creationId xmlns:a16="http://schemas.microsoft.com/office/drawing/2014/main" id="{94DEA79A-A95E-4246-A97F-7CAB5CC94F98}"/>
                </a:ext>
              </a:extLst>
            </p:cNvPr>
            <p:cNvSpPr/>
            <p:nvPr/>
          </p:nvSpPr>
          <p:spPr>
            <a:xfrm rot="5400000">
              <a:off x="5642299" y="4893478"/>
              <a:ext cx="91440" cy="91440"/>
            </a:xfrm>
            <a:prstGeom prst="triangle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00"/>
            </a:p>
          </p:txBody>
        </p:sp>
      </p:grpSp>
    </p:spTree>
    <p:extLst>
      <p:ext uri="{BB962C8B-B14F-4D97-AF65-F5344CB8AC3E}">
        <p14:creationId xmlns:p14="http://schemas.microsoft.com/office/powerpoint/2010/main" val="1589252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1694994" y="2536448"/>
            <a:ext cx="57641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C4463A"/>
                </a:solidFill>
              </a:rPr>
              <a:t>‘‘ </a:t>
            </a:r>
            <a:r>
              <a:rPr lang="fr-FR" sz="2400" b="1" dirty="0">
                <a:solidFill>
                  <a:srgbClr val="C4463A"/>
                </a:solidFill>
              </a:rPr>
              <a:t>Good</a:t>
            </a:r>
            <a:r>
              <a:rPr lang="fr-FR" sz="2400" dirty="0">
                <a:solidFill>
                  <a:srgbClr val="C4463A"/>
                </a:solidFill>
              </a:rPr>
              <a:t>’’ ⇨ </a:t>
            </a:r>
            <a:r>
              <a:rPr lang="fr-FR" sz="2400" b="1" dirty="0">
                <a:solidFill>
                  <a:srgbClr val="C4463A"/>
                </a:solidFill>
              </a:rPr>
              <a:t>39 % </a:t>
            </a:r>
            <a:r>
              <a:rPr lang="fr-FR" sz="2400" dirty="0">
                <a:solidFill>
                  <a:srgbClr val="C4463A"/>
                </a:solidFill>
              </a:rPr>
              <a:t>(127 </a:t>
            </a:r>
            <a:r>
              <a:rPr lang="fr-FR" sz="2400" dirty="0" err="1">
                <a:solidFill>
                  <a:srgbClr val="C4463A"/>
                </a:solidFill>
              </a:rPr>
              <a:t>wells</a:t>
            </a:r>
            <a:r>
              <a:rPr lang="fr-FR" sz="2400" dirty="0">
                <a:solidFill>
                  <a:srgbClr val="C4463A"/>
                </a:solidFill>
              </a:rPr>
              <a:t>)</a:t>
            </a:r>
            <a:endParaRPr lang="fr-FR" sz="2400" b="1" dirty="0">
              <a:solidFill>
                <a:srgbClr val="C4463A"/>
              </a:solidFill>
            </a:endParaRPr>
          </a:p>
          <a:p>
            <a:endParaRPr lang="fr-FR" sz="2400" dirty="0"/>
          </a:p>
          <a:p>
            <a:r>
              <a:rPr lang="fr-FR" sz="2400" dirty="0">
                <a:solidFill>
                  <a:srgbClr val="FFD380"/>
                </a:solidFill>
              </a:rPr>
              <a:t>‘‘</a:t>
            </a:r>
            <a:r>
              <a:rPr lang="fr-FR" sz="2400" b="1" dirty="0" err="1">
                <a:solidFill>
                  <a:srgbClr val="FFD380"/>
                </a:solidFill>
                <a:latin typeface="Cambria" panose="02040503050406030204" pitchFamily="18" charset="0"/>
              </a:rPr>
              <a:t>Moderate</a:t>
            </a:r>
            <a:r>
              <a:rPr lang="fr-FR" sz="2400" dirty="0">
                <a:solidFill>
                  <a:srgbClr val="FFD380"/>
                </a:solidFill>
              </a:rPr>
              <a:t>’’ ⇨ </a:t>
            </a:r>
            <a:r>
              <a:rPr lang="fr-FR" sz="2400" b="1" dirty="0">
                <a:solidFill>
                  <a:srgbClr val="FFD380"/>
                </a:solidFill>
              </a:rPr>
              <a:t>52 % </a:t>
            </a:r>
            <a:r>
              <a:rPr lang="fr-FR" sz="2400" dirty="0">
                <a:solidFill>
                  <a:srgbClr val="FFD380"/>
                </a:solidFill>
              </a:rPr>
              <a:t>(169 </a:t>
            </a:r>
            <a:r>
              <a:rPr lang="fr-FR" sz="2400" dirty="0" err="1">
                <a:solidFill>
                  <a:srgbClr val="FFD380"/>
                </a:solidFill>
              </a:rPr>
              <a:t>wells</a:t>
            </a:r>
            <a:r>
              <a:rPr lang="fr-FR" sz="2400" dirty="0">
                <a:solidFill>
                  <a:srgbClr val="FFD380"/>
                </a:solidFill>
              </a:rPr>
              <a:t>)</a:t>
            </a:r>
            <a:r>
              <a:rPr lang="fr-FR" sz="2400" b="1" dirty="0">
                <a:solidFill>
                  <a:srgbClr val="FFD380"/>
                </a:solidFill>
              </a:rPr>
              <a:t> </a:t>
            </a:r>
          </a:p>
          <a:p>
            <a:endParaRPr lang="fr-FR" sz="2400" dirty="0"/>
          </a:p>
          <a:p>
            <a:r>
              <a:rPr lang="fr-FR" sz="2400" dirty="0">
                <a:solidFill>
                  <a:srgbClr val="3060CF"/>
                </a:solidFill>
              </a:rPr>
              <a:t>‘‘</a:t>
            </a:r>
            <a:r>
              <a:rPr lang="fr-FR" sz="2400" b="1" dirty="0">
                <a:solidFill>
                  <a:srgbClr val="3060CF"/>
                </a:solidFill>
                <a:latin typeface="Cambria" panose="02040503050406030204" pitchFamily="18" charset="0"/>
              </a:rPr>
              <a:t>Poor</a:t>
            </a:r>
            <a:r>
              <a:rPr lang="fr-FR" sz="2400" dirty="0">
                <a:solidFill>
                  <a:srgbClr val="3060CF"/>
                </a:solidFill>
              </a:rPr>
              <a:t>’’ ⇨ </a:t>
            </a:r>
            <a:r>
              <a:rPr lang="fr-FR" sz="2400" b="1" dirty="0">
                <a:solidFill>
                  <a:srgbClr val="3060CF"/>
                </a:solidFill>
              </a:rPr>
              <a:t>9 % </a:t>
            </a:r>
            <a:r>
              <a:rPr lang="fr-FR" sz="2400" dirty="0">
                <a:solidFill>
                  <a:srgbClr val="3060CF"/>
                </a:solidFill>
              </a:rPr>
              <a:t>(29 </a:t>
            </a:r>
            <a:r>
              <a:rPr lang="fr-FR" sz="2400" dirty="0" err="1">
                <a:solidFill>
                  <a:srgbClr val="3060CF"/>
                </a:solidFill>
              </a:rPr>
              <a:t>wells</a:t>
            </a:r>
            <a:r>
              <a:rPr lang="fr-FR" sz="2400" dirty="0">
                <a:solidFill>
                  <a:srgbClr val="3060CF"/>
                </a:solidFill>
              </a:rPr>
              <a:t>) </a:t>
            </a:r>
            <a:endParaRPr lang="fr-FR" sz="2400" b="1" dirty="0">
              <a:solidFill>
                <a:srgbClr val="3060CF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ACE19A2-CA10-4FC6-92F6-937587F538D3}"/>
              </a:ext>
            </a:extLst>
          </p:cNvPr>
          <p:cNvGrpSpPr/>
          <p:nvPr/>
        </p:nvGrpSpPr>
        <p:grpSpPr>
          <a:xfrm>
            <a:off x="3119709" y="6229354"/>
            <a:ext cx="5489691" cy="406259"/>
            <a:chOff x="5593193" y="4893478"/>
            <a:chExt cx="3550805" cy="32624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D017727-622E-4B45-9ED5-B067CF095722}"/>
                </a:ext>
              </a:extLst>
            </p:cNvPr>
            <p:cNvSpPr/>
            <p:nvPr/>
          </p:nvSpPr>
          <p:spPr>
            <a:xfrm>
              <a:off x="5593193" y="4984920"/>
              <a:ext cx="3550805" cy="2347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spcBef>
                  <a:spcPts val="450"/>
                </a:spcBef>
                <a:spcAft>
                  <a:spcPts val="1050"/>
                </a:spcAft>
              </a:pPr>
              <a:r>
                <a:rPr lang="en-US" sz="1300" i="1" spc="38" dirty="0">
                  <a:solidFill>
                    <a:srgbClr val="002060"/>
                  </a:solidFill>
                  <a:latin typeface="Cambria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GWPZ map showing location of verified wells</a:t>
              </a:r>
              <a:endParaRPr lang="fr-FR" sz="1300" i="1" spc="38" dirty="0">
                <a:solidFill>
                  <a:srgbClr val="00206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EAF7D1DB-120C-43B5-8ADC-FB6B7B6201E7}"/>
                </a:ext>
              </a:extLst>
            </p:cNvPr>
            <p:cNvSpPr/>
            <p:nvPr/>
          </p:nvSpPr>
          <p:spPr>
            <a:xfrm rot="5400000">
              <a:off x="5642299" y="4893478"/>
              <a:ext cx="91440" cy="91440"/>
            </a:xfrm>
            <a:prstGeom prst="triangle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00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7395" y="0"/>
            <a:ext cx="5584606" cy="6858000"/>
          </a:xfrm>
          <a:prstGeom prst="rect">
            <a:avLst/>
          </a:prstGeom>
        </p:spPr>
      </p:pic>
      <p:sp>
        <p:nvSpPr>
          <p:cNvPr id="17" name="Title 3">
            <a:extLst>
              <a:ext uri="{FF2B5EF4-FFF2-40B4-BE49-F238E27FC236}">
                <a16:creationId xmlns:a16="http://schemas.microsoft.com/office/drawing/2014/main" id="{C61CD963-7516-45D8-AE24-AC278DD3541B}"/>
              </a:ext>
            </a:extLst>
          </p:cNvPr>
          <p:cNvSpPr txBox="1">
            <a:spLocks/>
          </p:cNvSpPr>
          <p:nvPr/>
        </p:nvSpPr>
        <p:spPr>
          <a:xfrm>
            <a:off x="168165" y="0"/>
            <a:ext cx="11130456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b="1" dirty="0" err="1">
                <a:solidFill>
                  <a:srgbClr val="1373BA"/>
                </a:solidFill>
              </a:rPr>
              <a:t>Results</a:t>
            </a:r>
            <a:r>
              <a:rPr lang="fr-FR" sz="3600" b="1" dirty="0">
                <a:solidFill>
                  <a:srgbClr val="1373BA"/>
                </a:solidFill>
              </a:rPr>
              <a:t> – </a:t>
            </a:r>
            <a:r>
              <a:rPr lang="en-US" sz="2800" b="1" i="1" dirty="0">
                <a:solidFill>
                  <a:srgbClr val="1373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GWPZs Mapping</a:t>
            </a:r>
          </a:p>
        </p:txBody>
      </p:sp>
    </p:spTree>
    <p:extLst>
      <p:ext uri="{BB962C8B-B14F-4D97-AF65-F5344CB8AC3E}">
        <p14:creationId xmlns:p14="http://schemas.microsoft.com/office/powerpoint/2010/main" val="2597076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3C5AB42-6DD7-4F0A-BE14-0CDCB9AF5A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4117" y="1146471"/>
            <a:ext cx="6504122" cy="4565058"/>
          </a:xfrm>
          <a:prstGeom prst="rect">
            <a:avLst/>
          </a:prstGeom>
        </p:spPr>
      </p:pic>
      <p:sp>
        <p:nvSpPr>
          <p:cNvPr id="11" name="Title 3">
            <a:extLst>
              <a:ext uri="{FF2B5EF4-FFF2-40B4-BE49-F238E27FC236}">
                <a16:creationId xmlns:a16="http://schemas.microsoft.com/office/drawing/2014/main" id="{0AF97161-4094-41BE-9CA5-A9ED1AFD36B0}"/>
              </a:ext>
            </a:extLst>
          </p:cNvPr>
          <p:cNvSpPr txBox="1">
            <a:spLocks/>
          </p:cNvSpPr>
          <p:nvPr/>
        </p:nvSpPr>
        <p:spPr>
          <a:xfrm>
            <a:off x="168165" y="0"/>
            <a:ext cx="11130456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b="1" dirty="0" err="1">
                <a:solidFill>
                  <a:srgbClr val="1373BA"/>
                </a:solidFill>
              </a:rPr>
              <a:t>Results</a:t>
            </a:r>
            <a:r>
              <a:rPr lang="fr-FR" sz="3600" b="1" dirty="0">
                <a:solidFill>
                  <a:srgbClr val="1373BA"/>
                </a:solidFill>
              </a:rPr>
              <a:t> – </a:t>
            </a:r>
            <a:r>
              <a:rPr lang="en-US" sz="2800" b="1" i="1" dirty="0">
                <a:solidFill>
                  <a:srgbClr val="1373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GWPZs Mapping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64056D1D-FBBC-4661-940B-C0F7C4CF82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2154373"/>
              </p:ext>
            </p:extLst>
          </p:nvPr>
        </p:nvGraphicFramePr>
        <p:xfrm>
          <a:off x="237877" y="3099360"/>
          <a:ext cx="5300359" cy="19408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76224">
                  <a:extLst>
                    <a:ext uri="{9D8B030D-6E8A-4147-A177-3AD203B41FA5}">
                      <a16:colId xmlns:a16="http://schemas.microsoft.com/office/drawing/2014/main" val="792788235"/>
                    </a:ext>
                  </a:extLst>
                </a:gridCol>
                <a:gridCol w="804827">
                  <a:extLst>
                    <a:ext uri="{9D8B030D-6E8A-4147-A177-3AD203B41FA5}">
                      <a16:colId xmlns:a16="http://schemas.microsoft.com/office/drawing/2014/main" val="1245994547"/>
                    </a:ext>
                  </a:extLst>
                </a:gridCol>
                <a:gridCol w="804827">
                  <a:extLst>
                    <a:ext uri="{9D8B030D-6E8A-4147-A177-3AD203B41FA5}">
                      <a16:colId xmlns:a16="http://schemas.microsoft.com/office/drawing/2014/main" val="3411601810"/>
                    </a:ext>
                  </a:extLst>
                </a:gridCol>
                <a:gridCol w="804827">
                  <a:extLst>
                    <a:ext uri="{9D8B030D-6E8A-4147-A177-3AD203B41FA5}">
                      <a16:colId xmlns:a16="http://schemas.microsoft.com/office/drawing/2014/main" val="4196739740"/>
                    </a:ext>
                  </a:extLst>
                </a:gridCol>
                <a:gridCol w="804827">
                  <a:extLst>
                    <a:ext uri="{9D8B030D-6E8A-4147-A177-3AD203B41FA5}">
                      <a16:colId xmlns:a16="http://schemas.microsoft.com/office/drawing/2014/main" val="2313307402"/>
                    </a:ext>
                  </a:extLst>
                </a:gridCol>
                <a:gridCol w="804827">
                  <a:extLst>
                    <a:ext uri="{9D8B030D-6E8A-4147-A177-3AD203B41FA5}">
                      <a16:colId xmlns:a16="http://schemas.microsoft.com/office/drawing/2014/main" val="492993540"/>
                    </a:ext>
                  </a:extLst>
                </a:gridCol>
              </a:tblGrid>
              <a:tr h="48520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rgbClr val="002060"/>
                          </a:solidFill>
                          <a:effectLst/>
                        </a:rPr>
                        <a:t>Min</a:t>
                      </a:r>
                      <a:endParaRPr lang="en-US" sz="18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rgbClr val="002060"/>
                          </a:solidFill>
                          <a:effectLst/>
                        </a:rPr>
                        <a:t>Max</a:t>
                      </a:r>
                      <a:endParaRPr lang="en-US" sz="18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dirty="0" err="1">
                          <a:solidFill>
                            <a:srgbClr val="002060"/>
                          </a:solidFill>
                          <a:effectLst/>
                        </a:rPr>
                        <a:t>Mean</a:t>
                      </a:r>
                      <a:endParaRPr lang="en-US" sz="18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rgbClr val="002060"/>
                          </a:solidFill>
                          <a:effectLst/>
                        </a:rPr>
                        <a:t>SD</a:t>
                      </a:r>
                      <a:endParaRPr lang="en-US" sz="18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rgbClr val="002060"/>
                          </a:solidFill>
                          <a:effectLst/>
                        </a:rPr>
                        <a:t>Count</a:t>
                      </a:r>
                      <a:endParaRPr lang="en-US" sz="18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9939872"/>
                  </a:ext>
                </a:extLst>
              </a:tr>
              <a:tr h="48520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b="1" dirty="0">
                          <a:solidFill>
                            <a:srgbClr val="C4463A"/>
                          </a:solidFill>
                          <a:effectLst/>
                        </a:rPr>
                        <a:t>Good</a:t>
                      </a:r>
                      <a:endParaRPr lang="en-US" sz="1800" b="1" dirty="0">
                        <a:solidFill>
                          <a:srgbClr val="C4463A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C4463A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51435" marR="51435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C4463A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104</a:t>
                      </a:r>
                    </a:p>
                  </a:txBody>
                  <a:tcPr marL="51435" marR="51435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C4463A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</a:p>
                  </a:txBody>
                  <a:tcPr marL="51435" marR="51435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C4463A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51435" marR="51435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C4463A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68</a:t>
                      </a:r>
                    </a:p>
                  </a:txBody>
                  <a:tcPr marL="51435" marR="51435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4869172"/>
                  </a:ext>
                </a:extLst>
              </a:tr>
              <a:tr h="48520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b="1" dirty="0" err="1">
                          <a:solidFill>
                            <a:srgbClr val="FFD380"/>
                          </a:solidFill>
                          <a:effectLst/>
                        </a:rPr>
                        <a:t>Moderate</a:t>
                      </a:r>
                      <a:endParaRPr lang="en-US" sz="1800" b="1" dirty="0">
                        <a:solidFill>
                          <a:srgbClr val="FFD380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rgbClr val="FFD38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600" b="1" dirty="0">
                        <a:solidFill>
                          <a:srgbClr val="FFD380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rgbClr val="FFD38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97</a:t>
                      </a:r>
                      <a:endParaRPr lang="en-US" sz="1600" b="1" dirty="0">
                        <a:solidFill>
                          <a:srgbClr val="FFD380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rgbClr val="FFD38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lang="en-US" sz="1600" b="1" dirty="0">
                        <a:solidFill>
                          <a:srgbClr val="FFD380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rgbClr val="FFD38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US" sz="1600" b="1" dirty="0">
                        <a:solidFill>
                          <a:srgbClr val="FFD380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rgbClr val="FFD38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169</a:t>
                      </a:r>
                      <a:endParaRPr lang="en-US" sz="1600" b="1" dirty="0">
                        <a:solidFill>
                          <a:srgbClr val="FFD380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0929183"/>
                  </a:ext>
                </a:extLst>
              </a:tr>
              <a:tr h="48520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b="1" dirty="0">
                          <a:solidFill>
                            <a:srgbClr val="3060CF"/>
                          </a:solidFill>
                          <a:effectLst/>
                        </a:rPr>
                        <a:t>Good</a:t>
                      </a:r>
                      <a:endParaRPr lang="en-US" sz="1800" b="1" dirty="0">
                        <a:solidFill>
                          <a:srgbClr val="3060CF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rgbClr val="3060CF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endParaRPr lang="en-US" sz="1600" b="1" dirty="0">
                        <a:solidFill>
                          <a:srgbClr val="3060CF"/>
                        </a:solidFill>
                        <a:effectLst/>
                        <a:latin typeface="Cambria" panose="020405030504060302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rgbClr val="3060CF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Times New Roman" panose="02020603050405020304" pitchFamily="18" charset="0"/>
                        </a:rPr>
                        <a:t>105</a:t>
                      </a:r>
                      <a:endParaRPr lang="en-US" sz="1600" b="1" dirty="0">
                        <a:solidFill>
                          <a:srgbClr val="3060CF"/>
                        </a:solidFill>
                        <a:effectLst/>
                        <a:latin typeface="Cambria" panose="020405030504060302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rgbClr val="3060CF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en-US" sz="1600" b="1" dirty="0">
                        <a:solidFill>
                          <a:srgbClr val="3060CF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rgbClr val="3060CF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en-US" sz="1600" b="1" dirty="0">
                        <a:solidFill>
                          <a:srgbClr val="3060CF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rgbClr val="3060CF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127</a:t>
                      </a:r>
                      <a:endParaRPr lang="en-US" sz="1600" b="1" dirty="0">
                        <a:solidFill>
                          <a:srgbClr val="3060CF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5207923"/>
                  </a:ext>
                </a:extLst>
              </a:tr>
            </a:tbl>
          </a:graphicData>
        </a:graphic>
      </p:graphicFrame>
      <p:grpSp>
        <p:nvGrpSpPr>
          <p:cNvPr id="16" name="Group 15">
            <a:extLst>
              <a:ext uri="{FF2B5EF4-FFF2-40B4-BE49-F238E27FC236}">
                <a16:creationId xmlns:a16="http://schemas.microsoft.com/office/drawing/2014/main" id="{99C53883-AFD6-4FA2-ADA0-691340CC5ADA}"/>
              </a:ext>
            </a:extLst>
          </p:cNvPr>
          <p:cNvGrpSpPr/>
          <p:nvPr/>
        </p:nvGrpSpPr>
        <p:grpSpPr>
          <a:xfrm>
            <a:off x="6400800" y="5788593"/>
            <a:ext cx="5069712" cy="516921"/>
            <a:chOff x="5729469" y="5788593"/>
            <a:chExt cx="5069712" cy="516921"/>
          </a:xfrm>
        </p:grpSpPr>
        <p:sp>
          <p:nvSpPr>
            <p:cNvPr id="2" name="Rectangle 1"/>
            <p:cNvSpPr/>
            <p:nvPr/>
          </p:nvSpPr>
          <p:spPr>
            <a:xfrm>
              <a:off x="5729469" y="5929962"/>
              <a:ext cx="5069712" cy="3755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spcAft>
                  <a:spcPts val="750"/>
                </a:spcAft>
              </a:pPr>
              <a:r>
                <a:rPr lang="en-US" sz="1400" dirty="0">
                  <a:solidFill>
                    <a:srgbClr val="002060"/>
                  </a:solidFill>
                  <a:latin typeface="Cambria" panose="0204050305040603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Cumulative frequency of GWLP in the three delineated GWPZs</a:t>
              </a:r>
              <a:endParaRPr lang="en-US" sz="1400" dirty="0">
                <a:solidFill>
                  <a:srgbClr val="00206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2FB76765-E1E7-48F0-AA92-11F5006A06EE}"/>
                </a:ext>
              </a:extLst>
            </p:cNvPr>
            <p:cNvSpPr/>
            <p:nvPr/>
          </p:nvSpPr>
          <p:spPr>
            <a:xfrm>
              <a:off x="5825259" y="5788593"/>
              <a:ext cx="113868" cy="141370"/>
            </a:xfrm>
            <a:prstGeom prst="triangle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00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80DD691-611F-460B-B784-3C6EE0FADBE5}"/>
              </a:ext>
            </a:extLst>
          </p:cNvPr>
          <p:cNvSpPr/>
          <p:nvPr/>
        </p:nvSpPr>
        <p:spPr>
          <a:xfrm>
            <a:off x="511713" y="2117419"/>
            <a:ext cx="5026524" cy="698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750"/>
              </a:spcAft>
            </a:pPr>
            <a:r>
              <a:rPr lang="en-US" sz="1400" dirty="0">
                <a:solidFill>
                  <a:srgbClr val="002060"/>
                </a:solidFill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Statistical parameters of GWLP of in the three delineated GWPZs</a:t>
            </a:r>
            <a:endParaRPr lang="en-US" sz="1400" dirty="0">
              <a:solidFill>
                <a:srgbClr val="002060"/>
              </a:solidFill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FF7F8498-460D-46E1-931B-7C4F6373907A}"/>
              </a:ext>
            </a:extLst>
          </p:cNvPr>
          <p:cNvSpPr/>
          <p:nvPr/>
        </p:nvSpPr>
        <p:spPr>
          <a:xfrm rot="10800000">
            <a:off x="383119" y="2279107"/>
            <a:ext cx="113868" cy="141370"/>
          </a:xfrm>
          <a:prstGeom prst="triangl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0"/>
          </a:p>
        </p:txBody>
      </p:sp>
    </p:spTree>
    <p:extLst>
      <p:ext uri="{BB962C8B-B14F-4D97-AF65-F5344CB8AC3E}">
        <p14:creationId xmlns:p14="http://schemas.microsoft.com/office/powerpoint/2010/main" val="3053414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259854F5-4387-4A14-A942-A99A462FF9C4}"/>
              </a:ext>
            </a:extLst>
          </p:cNvPr>
          <p:cNvSpPr txBox="1">
            <a:spLocks/>
          </p:cNvSpPr>
          <p:nvPr/>
        </p:nvSpPr>
        <p:spPr>
          <a:xfrm>
            <a:off x="0" y="1978268"/>
            <a:ext cx="12191999" cy="2901463"/>
          </a:xfrm>
          <a:prstGeom prst="rect">
            <a:avLst/>
          </a:prstGeom>
          <a:blipFill>
            <a:blip r:embed="rId2">
              <a:alphaModFix amt="3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fr-FR" sz="9600" b="1" cap="small" dirty="0" err="1">
                <a:solidFill>
                  <a:srgbClr val="1373BA"/>
                </a:solidFill>
              </a:rPr>
              <a:t>Thank</a:t>
            </a:r>
            <a:r>
              <a:rPr lang="fr-FR" sz="9600" b="1" cap="small" dirty="0">
                <a:solidFill>
                  <a:srgbClr val="1373BA"/>
                </a:solidFill>
              </a:rPr>
              <a:t> </a:t>
            </a:r>
            <a:r>
              <a:rPr lang="fr-FR" sz="9600" b="1" cap="small" dirty="0" err="1">
                <a:solidFill>
                  <a:srgbClr val="1373BA"/>
                </a:solidFill>
              </a:rPr>
              <a:t>you</a:t>
            </a:r>
            <a:endParaRPr lang="fr-FR" sz="9600" b="1" cap="small" dirty="0">
              <a:solidFill>
                <a:srgbClr val="1373BA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3096871-838D-42DE-927A-C20C6D0BC4D4}"/>
              </a:ext>
            </a:extLst>
          </p:cNvPr>
          <p:cNvSpPr/>
          <p:nvPr/>
        </p:nvSpPr>
        <p:spPr>
          <a:xfrm>
            <a:off x="3174858" y="6189785"/>
            <a:ext cx="9017140" cy="668215"/>
          </a:xfrm>
          <a:prstGeom prst="rect">
            <a:avLst/>
          </a:prstGeom>
          <a:solidFill>
            <a:srgbClr val="1373BA"/>
          </a:solidFill>
          <a:ln w="38100">
            <a:solidFill>
              <a:srgbClr val="1373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bg1"/>
                </a:solidFill>
              </a:rPr>
              <a:t>Novel Data, Methods and Applications in Geomorphometry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91C943A9-60FC-4779-9C96-42F30CD214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2150" y="385250"/>
            <a:ext cx="4417635" cy="114446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F4A8889-DF94-4E8C-8AC9-3EFE7300ECD4}"/>
              </a:ext>
            </a:extLst>
          </p:cNvPr>
          <p:cNvSpPr txBox="1"/>
          <p:nvPr/>
        </p:nvSpPr>
        <p:spPr>
          <a:xfrm>
            <a:off x="6013209" y="757427"/>
            <a:ext cx="566664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000" b="1" dirty="0">
                <a:solidFill>
                  <a:srgbClr val="1373BA"/>
                </a:solidFill>
                <a:latin typeface="+mj-lt"/>
                <a:cs typeface="Arial" panose="020B0604020202020204" pitchFamily="34" charset="0"/>
              </a:rPr>
              <a:t>Vienna, Austria &amp; Online | 23–27 May 2022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C7FB6DA-32DA-429F-AECA-2E02390FCE2E}"/>
              </a:ext>
            </a:extLst>
          </p:cNvPr>
          <p:cNvSpPr/>
          <p:nvPr/>
        </p:nvSpPr>
        <p:spPr>
          <a:xfrm>
            <a:off x="0" y="6189785"/>
            <a:ext cx="3138854" cy="668215"/>
          </a:xfrm>
          <a:prstGeom prst="rect">
            <a:avLst/>
          </a:prstGeom>
          <a:noFill/>
          <a:ln w="38100">
            <a:solidFill>
              <a:srgbClr val="1373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b="1" dirty="0">
                <a:solidFill>
                  <a:srgbClr val="1373BA"/>
                </a:solidFill>
              </a:rPr>
              <a:t>Session GM2.3</a:t>
            </a:r>
          </a:p>
        </p:txBody>
      </p:sp>
    </p:spTree>
    <p:extLst>
      <p:ext uri="{BB962C8B-B14F-4D97-AF65-F5344CB8AC3E}">
        <p14:creationId xmlns:p14="http://schemas.microsoft.com/office/powerpoint/2010/main" val="4196777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2057</TotalTime>
  <Words>479</Words>
  <Application>Microsoft Office PowerPoint</Application>
  <PresentationFormat>Widescreen</PresentationFormat>
  <Paragraphs>146</Paragraphs>
  <Slides>9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Cambria</vt:lpstr>
      <vt:lpstr>Cambria Math</vt:lpstr>
      <vt:lpstr>1_Office Theme</vt:lpstr>
      <vt:lpstr>Visio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Donnees Geospatiales Multi-Sources pour la Modelisation  Hydro-Geomorphologique et la Cartographie des Lineaments dans le Sahel-Doukkala, Maroc Apport de la Photogrammétrie Satellitaire et de l’Interferometrie Radar</dc:title>
  <dc:creator>Adnane HABIB</dc:creator>
  <cp:lastModifiedBy>Adnane HABIB</cp:lastModifiedBy>
  <cp:revision>41</cp:revision>
  <dcterms:created xsi:type="dcterms:W3CDTF">2022-05-19T13:26:45Z</dcterms:created>
  <dcterms:modified xsi:type="dcterms:W3CDTF">2022-05-24T11:15:54Z</dcterms:modified>
</cp:coreProperties>
</file>