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3"/>
    <p:sldId id="265" r:id="rId4"/>
    <p:sldId id="281" r:id="rId5"/>
    <p:sldId id="266" r:id="rId7"/>
    <p:sldId id="287" r:id="rId8"/>
    <p:sldId id="271" r:id="rId9"/>
    <p:sldId id="267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43"/>
    <a:srgbClr val="FF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r>
              <a:rPr lang="it-IT" altLang="en-US"/>
              <a:t>litologia e SU come punto di partenza</a:t>
            </a:r>
            <a:endParaRPr lang="it-IT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jpeg"/><Relationship Id="rId7" Type="http://schemas.openxmlformats.org/officeDocument/2006/relationships/image" Target="../media/image8.png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1.png"/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2.emf"/><Relationship Id="rId10" Type="http://schemas.openxmlformats.org/officeDocument/2006/relationships/image" Target="../media/image11.pn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.png"/><Relationship Id="rId7" Type="http://schemas.openxmlformats.org/officeDocument/2006/relationships/image" Target="../media/image3.png"/><Relationship Id="rId6" Type="http://schemas.openxmlformats.org/officeDocument/2006/relationships/image" Target="../media/image5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microsoft.com/office/2007/relationships/media" Target="../media/media1.mp4"/><Relationship Id="rId7" Type="http://schemas.openxmlformats.org/officeDocument/2006/relationships/video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6.pn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Picture 9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670" y="604520"/>
            <a:ext cx="2563495" cy="6743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 Box 5"/>
          <p:cNvSpPr txBox="1"/>
          <p:nvPr/>
        </p:nvSpPr>
        <p:spPr>
          <a:xfrm>
            <a:off x="232410" y="6098540"/>
            <a:ext cx="117284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b="0">
                <a:latin typeface="Calibri" panose="020F0502020204030204" charset="0"/>
              </a:rPr>
              <a:t>1 </a:t>
            </a:r>
            <a:r>
              <a:rPr lang="it-IT" altLang="en-US" b="0">
                <a:latin typeface="Calibri" panose="020F0502020204030204" charset="0"/>
              </a:rPr>
              <a:t>-</a:t>
            </a:r>
            <a:r>
              <a:rPr lang="en-US" b="0">
                <a:latin typeface="Calibri" panose="020F0502020204030204" charset="0"/>
              </a:rPr>
              <a:t> Department of Physics and Geology, University of Perugia2 - Istituto di Ricerca per la Protezione Idrogeologica, Italian National Research Council (CNR)</a:t>
            </a:r>
            <a:endParaRPr lang="en-US" b="0">
              <a:latin typeface="Calibri" panose="020F0502020204030204" charset="0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1753235" y="2244725"/>
            <a:ext cx="8900795" cy="23685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  <a:buNone/>
            </a:pPr>
            <a:r>
              <a:rPr lang="it-IT" altLang="en-US" sz="4400" b="1">
                <a:cs typeface="+mn-lt"/>
                <a:sym typeface="+mn-ea"/>
              </a:rPr>
              <a:t>A scale-independent model for the analysis of geomorphodiversity index</a:t>
            </a:r>
            <a:endParaRPr lang="it-IT" altLang="en-US" sz="4400" b="1">
              <a:cs typeface="+mn-lt"/>
            </a:endParaRPr>
          </a:p>
          <a:p>
            <a:pPr algn="ctr"/>
            <a:endParaRPr lang="it-IT" altLang="en-US" sz="28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cs typeface="+mn-lt"/>
            </a:endParaRPr>
          </a:p>
          <a:p>
            <a:pPr algn="ctr"/>
            <a:r>
              <a:rPr lang="it-IT" alt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L. </a:t>
            </a:r>
            <a:r>
              <a:rPr 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Melelli </a:t>
            </a:r>
            <a:r>
              <a:rPr lang="en-US" sz="3200" baseline="30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, </a:t>
            </a:r>
            <a:r>
              <a:rPr lang="it-IT" altLang="en-US" sz="3200" u="sng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M. B</a:t>
            </a:r>
            <a:r>
              <a:rPr lang="en-US" sz="3200" u="sng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urnelli</a:t>
            </a:r>
            <a:r>
              <a:rPr 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 </a:t>
            </a:r>
            <a:r>
              <a:rPr lang="en-US" sz="3200" baseline="30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1</a:t>
            </a:r>
            <a:r>
              <a:rPr 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, </a:t>
            </a:r>
            <a:r>
              <a:rPr lang="it-IT" alt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M. </a:t>
            </a:r>
            <a:r>
              <a:rPr lang="en-US" sz="3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Alvioli </a:t>
            </a:r>
            <a:r>
              <a:rPr lang="en-US" sz="3200" baseline="30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Calibri" panose="020F0502020204030204" charset="0"/>
                <a:ea typeface="SimSun" panose="02010600030101010101" pitchFamily="2" charset="-122"/>
                <a:cs typeface="Times New Roman" panose="02020603050405020304" charset="0"/>
                <a:sym typeface="+mn-ea"/>
              </a:rPr>
              <a:t>2</a:t>
            </a:r>
            <a:endParaRPr lang="en-US" altLang="en-US" sz="3200" baseline="300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Calibri" panose="020F0502020204030204" charset="0"/>
              <a:ea typeface="SimSun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4545" y="451485"/>
            <a:ext cx="1252855" cy="980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14" descr="Istituto di Ricerca per la Protezione Idrogeologica | Istituto di Ricerca  per la Protezione Idrogeologic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89820" y="660400"/>
            <a:ext cx="1798955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" name="Text Box 23"/>
          <p:cNvSpPr txBox="1"/>
          <p:nvPr/>
        </p:nvSpPr>
        <p:spPr>
          <a:xfrm>
            <a:off x="7493000" y="2707005"/>
            <a:ext cx="433006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it-IT" sz="2400" b="1" dirty="0" err="1">
                <a:latin typeface="Calibri" panose="020F0502020204030204" charset="0"/>
                <a:cs typeface="Times New Roman" panose="02020603050405020304" charset="0"/>
              </a:rPr>
              <a:t>Geo-morphodiversity index</a:t>
            </a:r>
            <a:endParaRPr lang="it-IT" sz="2400" b="1" dirty="0" err="1">
              <a:latin typeface="Calibri" panose="020F0502020204030204" charset="0"/>
              <a:cs typeface="Times New Roman" panose="02020603050405020304" charset="0"/>
            </a:endParaRPr>
          </a:p>
          <a:p>
            <a:pPr indent="0" algn="ctr"/>
            <a:r>
              <a:rPr lang="it-IT" sz="2400" dirty="0" err="1">
                <a:latin typeface="Calibri" panose="020F0502020204030204" charset="0"/>
                <a:cs typeface="Times New Roman" panose="02020603050405020304" charset="0"/>
              </a:rPr>
              <a:t>as a starting point for the </a:t>
            </a:r>
            <a:r>
              <a:rPr lang="it-IT" sz="2400" b="1" dirty="0" err="1">
                <a:solidFill>
                  <a:srgbClr val="C00000"/>
                </a:solidFill>
                <a:latin typeface="Calibri" panose="020F0502020204030204" charset="0"/>
                <a:cs typeface="Times New Roman" panose="02020603050405020304" charset="0"/>
              </a:rPr>
              <a:t>safeguard of urban ecosystems</a:t>
            </a:r>
            <a:endParaRPr lang="it-IT" sz="2400" b="1" dirty="0" err="1">
              <a:solidFill>
                <a:srgbClr val="C00000"/>
              </a:solidFill>
              <a:latin typeface="Calibri" panose="020F0502020204030204" charset="0"/>
              <a:cs typeface="Times New Roman" panose="02020603050405020304" charset="0"/>
            </a:endParaRPr>
          </a:p>
        </p:txBody>
      </p:sp>
      <p:pic>
        <p:nvPicPr>
          <p:cNvPr id="44" name="Picture 43" descr="architecture-g578c9a0d3_1920"/>
          <p:cNvPicPr>
            <a:picLocks noChangeAspect="1"/>
          </p:cNvPicPr>
          <p:nvPr/>
        </p:nvPicPr>
        <p:blipFill>
          <a:blip r:embed="rId1"/>
          <a:srcRect l="9760"/>
          <a:stretch>
            <a:fillRect/>
          </a:stretch>
        </p:blipFill>
        <p:spPr>
          <a:xfrm>
            <a:off x="153670" y="104140"/>
            <a:ext cx="2865755" cy="2331085"/>
          </a:xfrm>
          <a:prstGeom prst="ellipse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97485" y="6229350"/>
            <a:ext cx="11821795" cy="546735"/>
            <a:chOff x="311" y="9810"/>
            <a:chExt cx="18617" cy="861"/>
          </a:xfrm>
        </p:grpSpPr>
        <p:pic>
          <p:nvPicPr>
            <p:cNvPr id="13" name="Immagine 18"/>
            <p:cNvPicPr>
              <a:picLocks noChangeAspect="1"/>
            </p:cNvPicPr>
            <p:nvPr/>
          </p:nvPicPr>
          <p:blipFill rotWithShape="1">
            <a:blip r:embed="rId2" cstate="screen"/>
            <a:srcRect/>
            <a:stretch>
              <a:fillRect/>
            </a:stretch>
          </p:blipFill>
          <p:spPr>
            <a:xfrm>
              <a:off x="14566" y="9810"/>
              <a:ext cx="1716" cy="831"/>
            </a:xfrm>
            <a:prstGeom prst="rect">
              <a:avLst/>
            </a:prstGeom>
          </p:spPr>
        </p:pic>
        <p:pic>
          <p:nvPicPr>
            <p:cNvPr id="14" name="Picture 14" descr="Istituto di Ricerca per la Protezione Idrogeologica | Istituto di Ricerca  per la Protezione Idrogeologica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478" y="9842"/>
              <a:ext cx="2450" cy="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" y="9851"/>
              <a:ext cx="3123" cy="82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6" name="Group 25"/>
          <p:cNvGrpSpPr/>
          <p:nvPr/>
        </p:nvGrpSpPr>
        <p:grpSpPr>
          <a:xfrm>
            <a:off x="203547" y="2630289"/>
            <a:ext cx="7055773" cy="3473846"/>
            <a:chOff x="9291" y="1165"/>
            <a:chExt cx="10982" cy="5378"/>
          </a:xfrm>
        </p:grpSpPr>
        <p:grpSp>
          <p:nvGrpSpPr>
            <p:cNvPr id="9" name="Group 8"/>
            <p:cNvGrpSpPr/>
            <p:nvPr/>
          </p:nvGrpSpPr>
          <p:grpSpPr>
            <a:xfrm>
              <a:off x="9291" y="1165"/>
              <a:ext cx="10982" cy="4743"/>
              <a:chOff x="477" y="1487"/>
              <a:chExt cx="10982" cy="474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025" y="1814"/>
                <a:ext cx="10434" cy="4416"/>
                <a:chOff x="4762" y="6496"/>
                <a:chExt cx="9314" cy="3661"/>
              </a:xfrm>
            </p:grpSpPr>
            <p:grpSp>
              <p:nvGrpSpPr>
                <p:cNvPr id="4" name="Gruppo 3"/>
                <p:cNvGrpSpPr/>
                <p:nvPr/>
              </p:nvGrpSpPr>
              <p:grpSpPr>
                <a:xfrm>
                  <a:off x="4762" y="6496"/>
                  <a:ext cx="9314" cy="3661"/>
                  <a:chOff x="319309" y="1855305"/>
                  <a:chExt cx="9508443" cy="3702645"/>
                </a:xfrm>
              </p:grpSpPr>
              <p:sp>
                <p:nvSpPr>
                  <p:cNvPr id="110" name="Rectangle 22"/>
                  <p:cNvSpPr/>
                  <p:nvPr/>
                </p:nvSpPr>
                <p:spPr>
                  <a:xfrm>
                    <a:off x="319309" y="1855305"/>
                    <a:ext cx="9508443" cy="3702645"/>
                  </a:xfrm>
                  <a:prstGeom prst="rect">
                    <a:avLst/>
                  </a:prstGeom>
                  <a:solidFill>
                    <a:schemeClr val="bg1">
                      <a:alpha val="76000"/>
                    </a:schemeClr>
                  </a:solidFill>
                  <a:ln>
                    <a:solidFill>
                      <a:schemeClr val="accent2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p>
                    <a:pPr algn="ctr"/>
                    <a:endParaRPr lang="en-US" sz="1000"/>
                  </a:p>
                </p:txBody>
              </p:sp>
              <p:grpSp>
                <p:nvGrpSpPr>
                  <p:cNvPr id="111" name="Group 23"/>
                  <p:cNvGrpSpPr/>
                  <p:nvPr/>
                </p:nvGrpSpPr>
                <p:grpSpPr>
                  <a:xfrm>
                    <a:off x="588864" y="2007705"/>
                    <a:ext cx="8870570" cy="3195816"/>
                    <a:chOff x="382346" y="1979714"/>
                    <a:chExt cx="8870570" cy="3195816"/>
                  </a:xfrm>
                </p:grpSpPr>
                <p:grpSp>
                  <p:nvGrpSpPr>
                    <p:cNvPr id="117" name="Group 16"/>
                    <p:cNvGrpSpPr/>
                    <p:nvPr/>
                  </p:nvGrpSpPr>
                  <p:grpSpPr>
                    <a:xfrm>
                      <a:off x="3284560" y="1979714"/>
                      <a:ext cx="2956883" cy="3195816"/>
                      <a:chOff x="3504914" y="1827314"/>
                      <a:chExt cx="2956883" cy="3195816"/>
                    </a:xfrm>
                  </p:grpSpPr>
                  <p:pic>
                    <p:nvPicPr>
                      <p:cNvPr id="126" name="Picture 10" descr="C:\CORSI\GIS_lezioni\fonti\raster\continuos data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4914" y="1827314"/>
                        <a:ext cx="2956883" cy="2316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sp>
                    <p:nvSpPr>
                      <p:cNvPr id="127" name="TextBox 12"/>
                      <p:cNvSpPr txBox="1"/>
                      <p:nvPr/>
                    </p:nvSpPr>
                    <p:spPr>
                      <a:xfrm>
                        <a:off x="4345790" y="4425538"/>
                        <a:ext cx="1392160" cy="597592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5"/>
                      </a:lnRef>
                      <a:fillRef idx="2">
                        <a:schemeClr val="accent5"/>
                      </a:fillRef>
                      <a:effectRef idx="1">
                        <a:schemeClr val="accent5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p>
                        <a:pPr algn="ctr"/>
                        <a:r>
                          <a:rPr lang="en-US" sz="1200" dirty="0">
                            <a:latin typeface="Cambria" panose="02040503050406030204"/>
                            <a:cs typeface="Cambria" panose="02040503050406030204"/>
                          </a:rPr>
                          <a:t>GIS </a:t>
                        </a:r>
                        <a:endParaRPr lang="en-US" sz="1200" dirty="0">
                          <a:latin typeface="Cambria" panose="02040503050406030204"/>
                          <a:cs typeface="Cambria" panose="02040503050406030204"/>
                        </a:endParaRPr>
                      </a:p>
                      <a:p>
                        <a:pPr algn="ctr"/>
                        <a:r>
                          <a:rPr lang="en-US" sz="1200" dirty="0">
                            <a:latin typeface="Cambria" panose="02040503050406030204"/>
                            <a:cs typeface="Cambria" panose="02040503050406030204"/>
                          </a:rPr>
                          <a:t>analysis</a:t>
                        </a:r>
                        <a:endParaRPr lang="en-US" sz="1200" dirty="0">
                          <a:latin typeface="Cambria" panose="02040503050406030204"/>
                          <a:cs typeface="Cambria" panose="02040503050406030204"/>
                        </a:endParaRPr>
                      </a:p>
                    </p:txBody>
                  </p:sp>
                </p:grpSp>
                <p:grpSp>
                  <p:nvGrpSpPr>
                    <p:cNvPr id="118" name="Group 21"/>
                    <p:cNvGrpSpPr/>
                    <p:nvPr/>
                  </p:nvGrpSpPr>
                  <p:grpSpPr>
                    <a:xfrm>
                      <a:off x="382346" y="1979714"/>
                      <a:ext cx="2417007" cy="3138168"/>
                      <a:chOff x="218486" y="1979714"/>
                      <a:chExt cx="2417007" cy="3138168"/>
                    </a:xfrm>
                  </p:grpSpPr>
                  <p:pic>
                    <p:nvPicPr>
                      <p:cNvPr id="124" name="Picture 6" descr="C:\PUBBLICAZIONI_ARCHIVIATE\CONVEGNI_ARCHIVIATI\2010\GIOVANI_RICERCATORI_AIGA_2010\figure\foto_geomorfositi\monte subasio_forra.jpg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 cstate="screen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486" y="1979714"/>
                        <a:ext cx="2417007" cy="2299000"/>
                      </a:xfrm>
                      <a:prstGeom prst="rect">
                        <a:avLst/>
                      </a:prstGeom>
                      <a:ln>
                        <a:noFill/>
                      </a:ln>
                      <a:effectLst>
                        <a:outerShdw blurRad="292100" dist="139700" dir="2700000" algn="tl" rotWithShape="0">
                          <a:srgbClr val="333333">
                            <a:alpha val="65000"/>
                          </a:srgbClr>
                        </a:outerShdw>
                      </a:effectLst>
                    </p:spPr>
                  </p:pic>
                  <p:sp>
                    <p:nvSpPr>
                      <p:cNvPr id="125" name="TextBox 13"/>
                      <p:cNvSpPr txBox="1"/>
                      <p:nvPr/>
                    </p:nvSpPr>
                    <p:spPr>
                      <a:xfrm>
                        <a:off x="536941" y="4520290"/>
                        <a:ext cx="1733706" cy="597592"/>
                      </a:xfrm>
                      <a:prstGeom prst="rect">
                        <a:avLst/>
                      </a:prstGeom>
                    </p:spPr>
                    <p:style>
                      <a:lnRef idx="1">
                        <a:schemeClr val="accent3"/>
                      </a:lnRef>
                      <a:fillRef idx="2">
                        <a:schemeClr val="accent3"/>
                      </a:fillRef>
                      <a:effectRef idx="1">
                        <a:schemeClr val="accent3"/>
                      </a:effectRef>
                      <a:fontRef idx="minor">
                        <a:schemeClr val="dk1"/>
                      </a:fontRef>
                    </p:style>
                    <p:txBody>
                      <a:bodyPr wrap="square" rtlCol="0">
                        <a:spAutoFit/>
                      </a:bodyPr>
                      <a:p>
                        <a:pPr algn="ctr"/>
                        <a:r>
                          <a:rPr lang="en-US" sz="1200" dirty="0">
                            <a:latin typeface="Cambria" panose="02040503050406030204"/>
                            <a:cs typeface="Cambria" panose="02040503050406030204"/>
                          </a:rPr>
                          <a:t>Landscape</a:t>
                        </a:r>
                        <a:endParaRPr lang="en-US" sz="1200" dirty="0">
                          <a:latin typeface="Cambria" panose="02040503050406030204"/>
                          <a:cs typeface="Cambria" panose="02040503050406030204"/>
                        </a:endParaRPr>
                      </a:p>
                      <a:p>
                        <a:pPr algn="ctr"/>
                        <a:r>
                          <a:rPr lang="en-US" sz="1200" dirty="0">
                            <a:latin typeface="Cambria" panose="02040503050406030204"/>
                            <a:cs typeface="Cambria" panose="02040503050406030204"/>
                          </a:rPr>
                          <a:t>Landforms</a:t>
                        </a:r>
                        <a:endParaRPr lang="en-US" sz="1200" dirty="0">
                          <a:latin typeface="Cambria" panose="02040503050406030204"/>
                          <a:cs typeface="Cambria" panose="02040503050406030204"/>
                        </a:endParaRPr>
                      </a:p>
                    </p:txBody>
                  </p:sp>
                </p:grpSp>
                <p:sp>
                  <p:nvSpPr>
                    <p:cNvPr id="123" name="TextBox 14"/>
                    <p:cNvSpPr txBox="1"/>
                    <p:nvPr/>
                  </p:nvSpPr>
                  <p:spPr>
                    <a:xfrm>
                      <a:off x="6734136" y="4511817"/>
                      <a:ext cx="2518780" cy="595674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6"/>
                    </a:lnRef>
                    <a:fillRef idx="2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wrap="square" rtlCol="0">
                      <a:spAutoFit/>
                    </a:bodyPr>
                    <a:p>
                      <a:pPr algn="ctr"/>
                      <a:r>
                        <a:rPr lang="en-US" sz="1200" dirty="0">
                          <a:latin typeface="Cambria" panose="02040503050406030204"/>
                          <a:cs typeface="Cambria" panose="02040503050406030204"/>
                        </a:rPr>
                        <a:t>Mapping </a:t>
                      </a:r>
                      <a:endParaRPr lang="en-US" sz="1200" dirty="0">
                        <a:latin typeface="Cambria" panose="02040503050406030204"/>
                        <a:cs typeface="Cambria" panose="02040503050406030204"/>
                      </a:endParaRPr>
                    </a:p>
                    <a:p>
                      <a:pPr algn="ctr"/>
                      <a:r>
                        <a:rPr lang="en-US" sz="1200" dirty="0">
                          <a:latin typeface="Cambria" panose="02040503050406030204"/>
                          <a:cs typeface="Cambria" panose="02040503050406030204"/>
                        </a:rPr>
                        <a:t>Geomorphodiversity</a:t>
                      </a:r>
                      <a:endParaRPr lang="en-US" sz="1200" dirty="0">
                        <a:latin typeface="Cambria" panose="02040503050406030204"/>
                        <a:cs typeface="Cambria" panose="02040503050406030204"/>
                      </a:endParaRPr>
                    </a:p>
                  </p:txBody>
                </p:sp>
                <p:sp>
                  <p:nvSpPr>
                    <p:cNvPr id="120" name="Right Arrow 18"/>
                    <p:cNvSpPr/>
                    <p:nvPr/>
                  </p:nvSpPr>
                  <p:spPr>
                    <a:xfrm>
                      <a:off x="2786667" y="4706181"/>
                      <a:ext cx="625154" cy="327709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en-US" sz="1000"/>
                    </a:p>
                  </p:txBody>
                </p:sp>
                <p:sp>
                  <p:nvSpPr>
                    <p:cNvPr id="121" name="Right Arrow 19"/>
                    <p:cNvSpPr/>
                    <p:nvPr/>
                  </p:nvSpPr>
                  <p:spPr>
                    <a:xfrm>
                      <a:off x="5798853" y="4706181"/>
                      <a:ext cx="625154" cy="327709"/>
                    </a:xfrm>
                    <a:prstGeom prst="rightArrow">
                      <a:avLst/>
                    </a:prstGeom>
                  </p:spPr>
                  <p:style>
                    <a:lnRef idx="1">
                      <a:schemeClr val="accent2"/>
                    </a:lnRef>
                    <a:fillRef idx="3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p>
                      <a:pPr algn="ctr"/>
                      <a:endParaRPr lang="en-US" sz="1000"/>
                    </a:p>
                  </p:txBody>
                </p:sp>
              </p:grpSp>
            </p:grpSp>
            <p:pic>
              <p:nvPicPr>
                <p:cNvPr id="190" name="Picture 189"/>
                <p:cNvPicPr>
                  <a:picLocks noChangeAspect="1"/>
                </p:cNvPicPr>
                <p:nvPr/>
              </p:nvPicPr>
              <p:blipFill>
                <a:blip r:embed="rId7">
                  <a:lum bright="-6000" contrast="54000"/>
                </a:blip>
                <a:srcRect l="15423" t="10492" r="15573" b="8171"/>
                <a:stretch>
                  <a:fillRect/>
                </a:stretch>
              </p:blipFill>
              <p:spPr>
                <a:xfrm>
                  <a:off x="11241" y="6872"/>
                  <a:ext cx="2525" cy="2066"/>
                </a:xfrm>
                <a:prstGeom prst="rect">
                  <a:avLst/>
                </a:prstGeom>
              </p:spPr>
            </p:pic>
          </p:grpSp>
          <p:sp>
            <p:nvSpPr>
              <p:cNvPr id="72" name="Rounded Rectangle 71"/>
              <p:cNvSpPr/>
              <p:nvPr/>
            </p:nvSpPr>
            <p:spPr>
              <a:xfrm>
                <a:off x="563" y="1487"/>
                <a:ext cx="3070" cy="997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23" name="TextBox 49"/>
              <p:cNvSpPr txBox="1"/>
              <p:nvPr/>
            </p:nvSpPr>
            <p:spPr>
              <a:xfrm>
                <a:off x="477" y="1676"/>
                <a:ext cx="3269" cy="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it-IT" altLang="en-US" sz="1400" b="1" dirty="0">
                    <a:latin typeface="Arial" panose="020B0604020202020204"/>
                    <a:cs typeface="Arial" panose="020B0604020202020204"/>
                    <a:sym typeface="+mn-ea"/>
                  </a:rPr>
                  <a:t>Geo-morphodiversity Index</a:t>
                </a:r>
                <a:endParaRPr lang="it-IT" altLang="en-US" sz="1400" b="1" dirty="0">
                  <a:latin typeface="Arial" panose="020B0604020202020204"/>
                  <a:cs typeface="Arial" panose="020B0604020202020204"/>
                  <a:sym typeface="+mn-ea"/>
                </a:endParaRPr>
              </a:p>
            </p:txBody>
          </p:sp>
        </p:grpSp>
        <p:sp>
          <p:nvSpPr>
            <p:cNvPr id="5" name="Text Box 4"/>
            <p:cNvSpPr txBox="1"/>
            <p:nvPr/>
          </p:nvSpPr>
          <p:spPr>
            <a:xfrm>
              <a:off x="9839" y="5926"/>
              <a:ext cx="5072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it-IT" altLang="en-US" sz="2000" b="1">
                  <a:solidFill>
                    <a:srgbClr val="C00000"/>
                  </a:solidFill>
                </a:rPr>
                <a:t>Melelli et al. (2017)</a:t>
              </a:r>
              <a:endParaRPr lang="it-IT" altLang="en-US" sz="20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021286" y="3941748"/>
            <a:ext cx="3611914" cy="2154252"/>
            <a:chOff x="12714" y="5161"/>
            <a:chExt cx="5844" cy="4020"/>
          </a:xfrm>
        </p:grpSpPr>
        <p:grpSp>
          <p:nvGrpSpPr>
            <p:cNvPr id="17" name="Group 16"/>
            <p:cNvGrpSpPr/>
            <p:nvPr/>
          </p:nvGrpSpPr>
          <p:grpSpPr>
            <a:xfrm>
              <a:off x="13128" y="5161"/>
              <a:ext cx="5429" cy="4020"/>
              <a:chOff x="12912" y="2059"/>
              <a:chExt cx="5944" cy="445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2912" y="2059"/>
                <a:ext cx="3959" cy="4456"/>
                <a:chOff x="1717" y="1467"/>
                <a:chExt cx="3959" cy="4456"/>
              </a:xfrm>
            </p:grpSpPr>
            <p:grpSp>
              <p:nvGrpSpPr>
                <p:cNvPr id="8" name="Group 7"/>
                <p:cNvGrpSpPr/>
                <p:nvPr/>
              </p:nvGrpSpPr>
              <p:grpSpPr>
                <a:xfrm>
                  <a:off x="2036" y="1467"/>
                  <a:ext cx="3640" cy="4147"/>
                  <a:chOff x="4086" y="2593"/>
                  <a:chExt cx="5232" cy="5418"/>
                </a:xfrm>
              </p:grpSpPr>
              <p:pic>
                <p:nvPicPr>
                  <p:cNvPr id="2" name="Picture 1" descr="light-bulb-g4db48567c_1920"/>
                  <p:cNvPicPr>
                    <a:picLocks noChangeAspect="1"/>
                  </p:cNvPicPr>
                  <p:nvPr/>
                </p:nvPicPr>
                <p:blipFill>
                  <a:blip r:embed="rId8">
                    <a:biLevel thresh="50000"/>
                  </a:blip>
                  <a:srcRect l="31066" t="2230" r="35775" b="54950"/>
                  <a:stretch>
                    <a:fillRect/>
                  </a:stretch>
                </p:blipFill>
                <p:spPr>
                  <a:xfrm>
                    <a:off x="4495" y="2593"/>
                    <a:ext cx="4031" cy="3469"/>
                  </a:xfrm>
                  <a:prstGeom prst="rect">
                    <a:avLst/>
                  </a:prstGeom>
                </p:spPr>
              </p:pic>
              <p:pic>
                <p:nvPicPr>
                  <p:cNvPr id="3" name="Picture 2" descr="tree-g499166bfe_1920"/>
                  <p:cNvPicPr>
                    <a:picLocks noChangeAspect="1"/>
                  </p:cNvPicPr>
                  <p:nvPr/>
                </p:nvPicPr>
                <p:blipFill>
                  <a:blip r:embed="rId9"/>
                  <a:srcRect l="18858" t="59374" r="24695" b="954"/>
                  <a:stretch>
                    <a:fillRect/>
                  </a:stretch>
                </p:blipFill>
                <p:spPr>
                  <a:xfrm>
                    <a:off x="4336" y="5985"/>
                    <a:ext cx="4324" cy="2026"/>
                  </a:xfrm>
                  <a:prstGeom prst="rect">
                    <a:avLst/>
                  </a:prstGeom>
                </p:spPr>
              </p:pic>
              <p:cxnSp>
                <p:nvCxnSpPr>
                  <p:cNvPr id="6" name="Straight Connector 5"/>
                  <p:cNvCxnSpPr/>
                  <p:nvPr/>
                </p:nvCxnSpPr>
                <p:spPr>
                  <a:xfrm>
                    <a:off x="4086" y="6139"/>
                    <a:ext cx="5232" cy="0"/>
                  </a:xfrm>
                  <a:prstGeom prst="line">
                    <a:avLst/>
                  </a:prstGeom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" name="Oval 6"/>
                <p:cNvSpPr/>
                <p:nvPr/>
              </p:nvSpPr>
              <p:spPr>
                <a:xfrm>
                  <a:off x="1717" y="1467"/>
                  <a:ext cx="3958" cy="4456"/>
                </a:xfrm>
                <a:prstGeom prst="ellipse">
                  <a:avLst/>
                </a:prstGeom>
                <a:noFill/>
                <a:ln w="28575">
                  <a:solidFill>
                    <a:srgbClr val="0070C0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en-US"/>
                </a:p>
              </p:txBody>
            </p:sp>
          </p:grpSp>
          <p:sp>
            <p:nvSpPr>
              <p:cNvPr id="30" name="Rectangle 17"/>
              <p:cNvSpPr/>
              <p:nvPr/>
            </p:nvSpPr>
            <p:spPr>
              <a:xfrm>
                <a:off x="16509" y="3132"/>
                <a:ext cx="2347" cy="76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rgbClr val="92D050"/>
                  </a:gs>
                  <a:gs pos="100000">
                    <a:srgbClr val="00B050"/>
                  </a:gs>
                  <a:gs pos="0">
                    <a:schemeClr val="accent6">
                      <a:lumMod val="40000"/>
                      <a:lumOff val="60000"/>
                    </a:schemeClr>
                  </a:gs>
                </a:gsLst>
                <a:lin ang="54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spAutoFit/>
              </a:bodyPr>
              <a:p>
                <a:pPr lvl="0" algn="ctr">
                  <a:buClrTx/>
                  <a:buSzTx/>
                  <a:buFontTx/>
                </a:pPr>
                <a:r>
                  <a:rPr lang="it-IT" dirty="0">
                    <a:latin typeface="Calibri" panose="020F0502020204030204" charset="0"/>
                    <a:cs typeface="Times New Roman" panose="02020603050405020304" charset="0"/>
                    <a:sym typeface="+mn-ea"/>
                  </a:rPr>
                  <a:t>BIOsphere</a:t>
                </a:r>
                <a:endParaRPr lang="it-IT" dirty="0">
                  <a:latin typeface="Calibri" panose="020F0502020204030204" charset="0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16" name="Rectangle 17"/>
              <p:cNvSpPr/>
              <p:nvPr/>
            </p:nvSpPr>
            <p:spPr>
              <a:xfrm>
                <a:off x="16491" y="4937"/>
                <a:ext cx="2226" cy="762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  <a:gs pos="0">
                    <a:srgbClr val="FE4444"/>
                  </a:gs>
                  <a:gs pos="88000">
                    <a:srgbClr val="832B2B"/>
                  </a:gs>
                </a:gsLst>
                <a:lin ang="54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p>
                <a:pPr algn="ctr"/>
                <a:r>
                  <a:rPr lang="it-IT" dirty="0">
                    <a:latin typeface="Calibri" panose="020F0502020204030204" charset="0"/>
                    <a:cs typeface="Times New Roman" panose="02020603050405020304" charset="0"/>
                  </a:rPr>
                  <a:t>GEOsphere </a:t>
                </a:r>
                <a:endParaRPr lang="it-IT" dirty="0">
                  <a:latin typeface="Calibri" panose="020F0502020204030204" charset="0"/>
                  <a:cs typeface="Times New Roman" panose="02020603050405020304" charset="0"/>
                </a:endParaRPr>
              </a:p>
            </p:txBody>
          </p:sp>
        </p:grpSp>
        <p:sp>
          <p:nvSpPr>
            <p:cNvPr id="20" name="Rectangle 17"/>
            <p:cNvSpPr/>
            <p:nvPr/>
          </p:nvSpPr>
          <p:spPr>
            <a:xfrm flipH="1">
              <a:off x="12714" y="5552"/>
              <a:ext cx="793" cy="32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vert270" wrap="square" numCol="1" spcCol="0" rtlCol="0" fromWordArt="0" anchor="ctr" anchorCtr="0" forceAA="0" compatLnSpc="1">
              <a:spAutoFit/>
            </a:bodyPr>
            <a:p>
              <a:pPr lvl="0" algn="ctr">
                <a:buClrTx/>
                <a:buSzTx/>
                <a:buFontTx/>
              </a:pPr>
              <a:r>
                <a:rPr lang="it-IT" sz="2000" dirty="0">
                  <a:latin typeface="Calibri" panose="020F0502020204030204" charset="0"/>
                  <a:cs typeface="Times New Roman" panose="02020603050405020304" charset="0"/>
                  <a:sym typeface="+mn-ea"/>
                </a:rPr>
                <a:t>ECO-DIVERSITY</a:t>
              </a:r>
              <a:endParaRPr lang="it-IT" sz="2000" dirty="0">
                <a:latin typeface="Calibri" panose="020F0502020204030204" charset="0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10" cstate="screen"/>
          <a:srcRect l="1357" t="14250" r="1629" b="16543"/>
          <a:stretch>
            <a:fillRect/>
          </a:stretch>
        </p:blipFill>
        <p:spPr bwMode="auto">
          <a:xfrm>
            <a:off x="3120390" y="403225"/>
            <a:ext cx="5951220" cy="76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215005" y="1322070"/>
            <a:ext cx="5761990" cy="1029970"/>
            <a:chOff x="1762" y="7899"/>
            <a:chExt cx="9074" cy="1622"/>
          </a:xfrm>
        </p:grpSpPr>
        <p:grpSp>
          <p:nvGrpSpPr>
            <p:cNvPr id="33" name="Group 32"/>
            <p:cNvGrpSpPr/>
            <p:nvPr/>
          </p:nvGrpSpPr>
          <p:grpSpPr>
            <a:xfrm>
              <a:off x="1762" y="7899"/>
              <a:ext cx="9074" cy="1486"/>
              <a:chOff x="1468" y="1591"/>
              <a:chExt cx="9074" cy="1486"/>
            </a:xfrm>
          </p:grpSpPr>
          <p:sp>
            <p:nvSpPr>
              <p:cNvPr id="21" name="Rectangle 17"/>
              <p:cNvSpPr/>
              <p:nvPr/>
            </p:nvSpPr>
            <p:spPr>
              <a:xfrm>
                <a:off x="3251" y="1591"/>
                <a:ext cx="7291" cy="11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p>
                <a:r>
                  <a:rPr lang="it-IT" sz="2000" b="1" i="1" dirty="0">
                    <a:latin typeface="Calibri" panose="020F0502020204030204" charset="0"/>
                    <a:cs typeface="Times New Roman" panose="02020603050405020304" charset="0"/>
                  </a:rPr>
                  <a:t>70% world </a:t>
                </a:r>
                <a:r>
                  <a:rPr lang="it-IT" sz="2000" b="1" i="1" dirty="0" err="1">
                    <a:latin typeface="Calibri" panose="020F0502020204030204" charset="0"/>
                    <a:cs typeface="Times New Roman" panose="02020603050405020304" charset="0"/>
                  </a:rPr>
                  <a:t>population will live in the cities</a:t>
                </a:r>
                <a:endParaRPr lang="it-IT" sz="2000" b="1" i="1" dirty="0">
                  <a:latin typeface="Calibri" panose="020F0502020204030204" charset="0"/>
                  <a:cs typeface="Times New Roman" panose="02020603050405020304" charset="0"/>
                </a:endParaRPr>
              </a:p>
              <a:p>
                <a:r>
                  <a:rPr lang="it-IT" sz="2000" b="1" i="1" dirty="0">
                    <a:latin typeface="Calibri" panose="020F0502020204030204" charset="0"/>
                    <a:cs typeface="Times New Roman" panose="02020603050405020304" charset="0"/>
                  </a:rPr>
                  <a:t>10% </a:t>
                </a:r>
                <a:r>
                  <a:rPr lang="it-IT" sz="2000" b="1" i="1" dirty="0" err="1">
                    <a:latin typeface="Calibri" panose="020F0502020204030204" charset="0"/>
                    <a:cs typeface="Times New Roman" panose="02020603050405020304" charset="0"/>
                  </a:rPr>
                  <a:t>landmasses</a:t>
                </a:r>
                <a:r>
                  <a:rPr lang="it-IT" sz="2000" b="1" i="1" dirty="0">
                    <a:latin typeface="Calibri" panose="020F0502020204030204" charset="0"/>
                    <a:cs typeface="Times New Roman" panose="02020603050405020304" charset="0"/>
                  </a:rPr>
                  <a:t> </a:t>
                </a:r>
                <a:r>
                  <a:rPr lang="it-IT" sz="2000" b="1" i="1" dirty="0" err="1">
                    <a:latin typeface="Calibri" panose="020F0502020204030204" charset="0"/>
                    <a:cs typeface="Times New Roman" panose="02020603050405020304" charset="0"/>
                  </a:rPr>
                  <a:t>will</a:t>
                </a:r>
                <a:r>
                  <a:rPr lang="it-IT" sz="2000" b="1" i="1" dirty="0">
                    <a:latin typeface="Calibri" panose="020F0502020204030204" charset="0"/>
                    <a:cs typeface="Times New Roman" panose="02020603050405020304" charset="0"/>
                  </a:rPr>
                  <a:t> be </a:t>
                </a:r>
                <a:r>
                  <a:rPr lang="it-IT" sz="2000" b="1" i="1" dirty="0" err="1">
                    <a:latin typeface="Calibri" panose="020F0502020204030204" charset="0"/>
                    <a:cs typeface="Times New Roman" panose="02020603050405020304" charset="0"/>
                  </a:rPr>
                  <a:t>urbanized</a:t>
                </a:r>
                <a:endParaRPr lang="it-IT" sz="2000" b="1" i="1" dirty="0" err="1">
                  <a:latin typeface="Calibri" panose="020F0502020204030204" charset="0"/>
                  <a:cs typeface="Times New Roman" panose="02020603050405020304" charset="0"/>
                </a:endParaRPr>
              </a:p>
            </p:txBody>
          </p:sp>
          <p:sp>
            <p:nvSpPr>
              <p:cNvPr id="31" name="Ovale 10"/>
              <p:cNvSpPr/>
              <p:nvPr/>
            </p:nvSpPr>
            <p:spPr>
              <a:xfrm>
                <a:off x="1468" y="1591"/>
                <a:ext cx="1672" cy="1486"/>
              </a:xfrm>
              <a:prstGeom prst="ellipse">
                <a:avLst/>
              </a:prstGeom>
              <a:gradFill>
                <a:gsLst>
                  <a:gs pos="0">
                    <a:srgbClr val="880404"/>
                  </a:gs>
                  <a:gs pos="50000">
                    <a:srgbClr val="880404"/>
                  </a:gs>
                  <a:gs pos="100000">
                    <a:srgbClr val="C00000"/>
                  </a:gs>
                </a:gsLst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it-IT" sz="2000" dirty="0"/>
                  <a:t>2050</a:t>
                </a:r>
                <a:endParaRPr lang="it-IT" sz="2000" dirty="0"/>
              </a:p>
            </p:txBody>
          </p:sp>
        </p:grpSp>
        <p:sp>
          <p:nvSpPr>
            <p:cNvPr id="25" name="Text Box 24"/>
            <p:cNvSpPr txBox="1"/>
            <p:nvPr/>
          </p:nvSpPr>
          <p:spPr>
            <a:xfrm>
              <a:off x="3545" y="8990"/>
              <a:ext cx="5531" cy="5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sz="16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charset="0"/>
                  <a:sym typeface="+mn-ea"/>
                </a:rPr>
                <a:t>World Urbanization Prospects </a:t>
              </a:r>
              <a:r>
                <a:rPr lang="it-IT" altLang="en-US" sz="16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charset="0"/>
                  <a:sym typeface="+mn-ea"/>
                </a:rPr>
                <a:t>(</a:t>
              </a:r>
              <a:r>
                <a:rPr lang="en-US" sz="16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charset="0"/>
                  <a:sym typeface="+mn-ea"/>
                </a:rPr>
                <a:t>2018</a:t>
              </a:r>
              <a:r>
                <a:rPr lang="it-IT" altLang="en-US" sz="1600">
                  <a:solidFill>
                    <a:schemeClr val="tx2"/>
                  </a:solidFill>
                  <a:latin typeface="Arial" panose="020B0604020202020204" pitchFamily="34" charset="0"/>
                  <a:ea typeface="SimSun" panose="02010600030101010101" pitchFamily="2" charset="-122"/>
                  <a:cs typeface="Times New Roman" panose="02020603050405020304" charset="0"/>
                  <a:sym typeface="+mn-ea"/>
                </a:rPr>
                <a:t>)</a:t>
              </a:r>
              <a:endParaRPr lang="en-US" sz="1600">
                <a:solidFill>
                  <a:schemeClr val="tx2"/>
                </a:solidFill>
                <a:latin typeface="Arial" panose="020B0604020202020204" pitchFamily="34" charset="0"/>
                <a:ea typeface="SimSun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29" name="Picture 28"/>
          <p:cNvPicPr/>
          <p:nvPr/>
        </p:nvPicPr>
        <p:blipFill>
          <a:blip r:embed="rId11"/>
          <a:srcRect r="31620"/>
          <a:stretch>
            <a:fillRect/>
          </a:stretch>
        </p:blipFill>
        <p:spPr>
          <a:xfrm>
            <a:off x="9172575" y="106680"/>
            <a:ext cx="2744470" cy="2399030"/>
          </a:xfrm>
          <a:prstGeom prst="ellipse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" name="CustomShape 1"/>
          <p:cNvSpPr txBox="1"/>
          <p:nvPr/>
        </p:nvSpPr>
        <p:spPr>
          <a:xfrm>
            <a:off x="2541588" y="99060"/>
            <a:ext cx="7108825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pPr algn="ctr">
              <a:buClrTx/>
              <a:buSzTx/>
              <a:buFontTx/>
            </a:pPr>
            <a:r>
              <a:rPr lang="it-IT" sz="3200" b="1" spc="300" dirty="0" err="1">
                <a:solidFill>
                  <a:srgbClr val="00B0F0"/>
                </a:solidFill>
                <a:sym typeface="+mn-ea"/>
              </a:rPr>
              <a:t>Geo-morphodiversity Index (GmI)</a:t>
            </a:r>
            <a:endParaRPr lang="it-IT" sz="3200" b="1" spc="300" dirty="0" err="1">
              <a:solidFill>
                <a:srgbClr val="00B0F0"/>
              </a:solidFill>
              <a:sym typeface="+mn-e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7485" y="6229350"/>
            <a:ext cx="11821795" cy="546735"/>
            <a:chOff x="311" y="9810"/>
            <a:chExt cx="18617" cy="861"/>
          </a:xfrm>
        </p:grpSpPr>
        <p:pic>
          <p:nvPicPr>
            <p:cNvPr id="11" name="Immagine 18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14566" y="9810"/>
              <a:ext cx="1716" cy="831"/>
            </a:xfrm>
            <a:prstGeom prst="rect">
              <a:avLst/>
            </a:prstGeom>
          </p:spPr>
        </p:pic>
        <p:pic>
          <p:nvPicPr>
            <p:cNvPr id="12" name="Picture 14" descr="Istituto di Ricerca per la Protezione Idrogeologica | Istituto di Ricerca  per la Protezione Idrogeologic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478" y="9842"/>
              <a:ext cx="2450" cy="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" y="9851"/>
              <a:ext cx="3123" cy="82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CustomShape 2"/>
          <p:cNvSpPr/>
          <p:nvPr/>
        </p:nvSpPr>
        <p:spPr>
          <a:xfrm>
            <a:off x="3256280" y="1149985"/>
            <a:ext cx="1732915" cy="519430"/>
          </a:xfrm>
          <a:prstGeom prst="rect">
            <a:avLst/>
          </a:prstGeom>
          <a:noFill/>
          <a:ln w="2540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wrap="square" lIns="90000" tIns="45000" rIns="90000" bIns="45000">
            <a:spAutoFit/>
          </a:bodyPr>
          <a:p>
            <a:pPr algn="ctr">
              <a:lnSpc>
                <a:spcPct val="100000"/>
              </a:lnSpc>
            </a:pPr>
            <a:r>
              <a:rPr lang="it-IT" sz="2800" b="1" strike="noStrike" spc="-1">
                <a:solidFill>
                  <a:schemeClr val="accent2"/>
                </a:solidFill>
                <a:latin typeface="Calibri" panose="020F0502020204030204"/>
              </a:rPr>
              <a:t>DEM </a:t>
            </a:r>
            <a:r>
              <a:rPr lang="it-IT" sz="2000" b="1" strike="noStrike" spc="-1">
                <a:solidFill>
                  <a:schemeClr val="accent2"/>
                </a:solidFill>
                <a:latin typeface="Calibri" panose="020F0502020204030204"/>
              </a:rPr>
              <a:t>(25m)</a:t>
            </a:r>
            <a:endParaRPr lang="it-IT" sz="2000" b="1" strike="noStrike" spc="-1">
              <a:solidFill>
                <a:schemeClr val="accent2"/>
              </a:solidFill>
              <a:latin typeface="Calibri" panose="020F0502020204030204"/>
            </a:endParaRPr>
          </a:p>
        </p:txBody>
      </p:sp>
      <p:sp>
        <p:nvSpPr>
          <p:cNvPr id="25" name="Line 9"/>
          <p:cNvSpPr/>
          <p:nvPr/>
        </p:nvSpPr>
        <p:spPr>
          <a:xfrm flipH="1">
            <a:off x="2684780" y="1687830"/>
            <a:ext cx="709295" cy="426720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27" name="Line 11"/>
          <p:cNvSpPr/>
          <p:nvPr/>
        </p:nvSpPr>
        <p:spPr>
          <a:xfrm flipH="1">
            <a:off x="4066540" y="1673225"/>
            <a:ext cx="3175" cy="439420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grpSp>
        <p:nvGrpSpPr>
          <p:cNvPr id="4" name="Group 3"/>
          <p:cNvGrpSpPr/>
          <p:nvPr/>
        </p:nvGrpSpPr>
        <p:grpSpPr>
          <a:xfrm rot="0">
            <a:off x="9375775" y="2200275"/>
            <a:ext cx="1351915" cy="768985"/>
            <a:chOff x="14340" y="4253"/>
            <a:chExt cx="1664" cy="970"/>
          </a:xfrm>
        </p:grpSpPr>
        <p:sp>
          <p:nvSpPr>
            <p:cNvPr id="75" name="Oval 48"/>
            <p:cNvSpPr/>
            <p:nvPr/>
          </p:nvSpPr>
          <p:spPr>
            <a:xfrm>
              <a:off x="14340" y="4253"/>
              <a:ext cx="1623" cy="97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p>
              <a:endParaRPr lang="en-US" sz="2400"/>
            </a:p>
          </p:txBody>
        </p:sp>
        <p:sp>
          <p:nvSpPr>
            <p:cNvPr id="76" name="TextBox 49"/>
            <p:cNvSpPr txBox="1"/>
            <p:nvPr/>
          </p:nvSpPr>
          <p:spPr>
            <a:xfrm>
              <a:off x="14340" y="4537"/>
              <a:ext cx="1664" cy="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it-IT" altLang="en-US" b="1" dirty="0">
                  <a:latin typeface="Arial" panose="020B0604020202020204"/>
                  <a:cs typeface="Arial" panose="020B0604020202020204"/>
                </a:rPr>
                <a:t>Lithology</a:t>
              </a:r>
              <a:endParaRPr lang="it-IT" altLang="en-US" b="1" dirty="0">
                <a:latin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 rot="0">
            <a:off x="3308985" y="2164080"/>
            <a:ext cx="1487805" cy="784860"/>
            <a:chOff x="8983" y="8327"/>
            <a:chExt cx="1632" cy="909"/>
          </a:xfrm>
        </p:grpSpPr>
        <p:sp>
          <p:nvSpPr>
            <p:cNvPr id="14" name="Oval 50"/>
            <p:cNvSpPr/>
            <p:nvPr/>
          </p:nvSpPr>
          <p:spPr>
            <a:xfrm>
              <a:off x="9025" y="8327"/>
              <a:ext cx="1546" cy="909"/>
            </a:xfrm>
            <a:prstGeom prst="ellipse">
              <a:avLst/>
            </a:prstGeom>
            <a:solidFill>
              <a:srgbClr val="FF0000">
                <a:alpha val="60000"/>
              </a:srgbClr>
            </a:solidFill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p>
              <a:endParaRPr lang="it-IT" altLang="en-US"/>
            </a:p>
          </p:txBody>
        </p:sp>
        <p:sp>
          <p:nvSpPr>
            <p:cNvPr id="15" name="TextBox 51"/>
            <p:cNvSpPr txBox="1"/>
            <p:nvPr/>
          </p:nvSpPr>
          <p:spPr>
            <a:xfrm>
              <a:off x="8983" y="8583"/>
              <a:ext cx="1632" cy="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it-IT" altLang="en-US" b="1" dirty="0">
                  <a:solidFill>
                    <a:schemeClr val="tx1"/>
                  </a:solidFill>
                  <a:latin typeface="Arial" panose="020B0604020202020204"/>
                  <a:cs typeface="Arial" panose="020B0604020202020204"/>
                </a:rPr>
                <a:t>Roughness</a:t>
              </a:r>
              <a:endParaRPr lang="it-IT" altLang="en-US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 rot="0">
            <a:off x="1753870" y="2200275"/>
            <a:ext cx="1398905" cy="760730"/>
            <a:chOff x="1878" y="3112"/>
            <a:chExt cx="2203" cy="1198"/>
          </a:xfrm>
        </p:grpSpPr>
        <p:sp>
          <p:nvSpPr>
            <p:cNvPr id="56" name="Oval 50"/>
            <p:cNvSpPr/>
            <p:nvPr/>
          </p:nvSpPr>
          <p:spPr>
            <a:xfrm>
              <a:off x="1878" y="3112"/>
              <a:ext cx="2203" cy="119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/>
            <a:p>
              <a:endParaRPr lang="it-IT" altLang="en-US" sz="1600"/>
            </a:p>
          </p:txBody>
        </p:sp>
        <p:sp>
          <p:nvSpPr>
            <p:cNvPr id="18" name="TextBox 49"/>
            <p:cNvSpPr txBox="1"/>
            <p:nvPr/>
          </p:nvSpPr>
          <p:spPr>
            <a:xfrm>
              <a:off x="1912" y="3431"/>
              <a:ext cx="2143" cy="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6"/>
                  </a:solidFill>
                </a14:hiddenFill>
              </a:ext>
            </a:ex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it-IT" altLang="en-US" b="1" dirty="0">
                  <a:solidFill>
                    <a:schemeClr val="tx1"/>
                  </a:solidFill>
                  <a:latin typeface="Arial" panose="020B0604020202020204"/>
                  <a:cs typeface="Arial" panose="020B0604020202020204"/>
                </a:rPr>
                <a:t>Slope</a:t>
              </a:r>
              <a:endParaRPr lang="it-IT" altLang="en-US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rot="0">
            <a:off x="4866005" y="2143760"/>
            <a:ext cx="1773555" cy="793750"/>
            <a:chOff x="8788" y="8295"/>
            <a:chExt cx="1945" cy="919"/>
          </a:xfrm>
        </p:grpSpPr>
        <p:sp>
          <p:nvSpPr>
            <p:cNvPr id="20" name="Oval 50"/>
            <p:cNvSpPr/>
            <p:nvPr/>
          </p:nvSpPr>
          <p:spPr>
            <a:xfrm>
              <a:off x="8854" y="8295"/>
              <a:ext cx="1848" cy="919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it-IT" altLang="en-US"/>
            </a:p>
          </p:txBody>
        </p:sp>
        <p:sp>
          <p:nvSpPr>
            <p:cNvPr id="23" name="TextBox 51"/>
            <p:cNvSpPr txBox="1"/>
            <p:nvPr/>
          </p:nvSpPr>
          <p:spPr>
            <a:xfrm>
              <a:off x="8788" y="8584"/>
              <a:ext cx="1945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p>
              <a:pPr algn="ctr"/>
              <a:r>
                <a:rPr lang="it-IT" altLang="en-US" b="1" dirty="0">
                  <a:solidFill>
                    <a:schemeClr val="tx1"/>
                  </a:solidFill>
                  <a:latin typeface="Arial" panose="020B0604020202020204"/>
                  <a:cs typeface="Arial" panose="020B0604020202020204"/>
                </a:rPr>
                <a:t>Geomorphons</a:t>
              </a:r>
              <a:endParaRPr lang="it-IT" altLang="en-US" b="1" dirty="0">
                <a:solidFill>
                  <a:schemeClr val="tx1"/>
                </a:solidFill>
                <a:latin typeface="Arial" panose="020B0604020202020204"/>
                <a:cs typeface="Arial" panose="020B0604020202020204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rot="0">
            <a:off x="7209790" y="2202180"/>
            <a:ext cx="1499870" cy="735330"/>
            <a:chOff x="11200" y="3165"/>
            <a:chExt cx="2141" cy="1158"/>
          </a:xfrm>
        </p:grpSpPr>
        <p:sp>
          <p:nvSpPr>
            <p:cNvPr id="30" name="Oval 48"/>
            <p:cNvSpPr/>
            <p:nvPr/>
          </p:nvSpPr>
          <p:spPr>
            <a:xfrm>
              <a:off x="11200" y="3165"/>
              <a:ext cx="2141" cy="1158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p>
              <a:endParaRPr lang="en-US" sz="2000"/>
            </a:p>
          </p:txBody>
        </p:sp>
        <p:sp>
          <p:nvSpPr>
            <p:cNvPr id="36" name="TextBox 49"/>
            <p:cNvSpPr txBox="1"/>
            <p:nvPr/>
          </p:nvSpPr>
          <p:spPr>
            <a:xfrm>
              <a:off x="11338" y="3300"/>
              <a:ext cx="1860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it-IT" altLang="en-US" b="1" dirty="0">
                  <a:latin typeface="Arial" panose="020B0604020202020204"/>
                  <a:cs typeface="Arial" panose="020B0604020202020204"/>
                </a:rPr>
                <a:t>Drainage Density</a:t>
              </a:r>
              <a:endParaRPr lang="it-IT" altLang="en-US" b="1" dirty="0">
                <a:latin typeface="Arial" panose="020B0604020202020204"/>
                <a:cs typeface="Arial" panose="020B0604020202020204"/>
              </a:endParaRPr>
            </a:p>
          </p:txBody>
        </p:sp>
      </p:grpSp>
      <p:sp>
        <p:nvSpPr>
          <p:cNvPr id="37" name="CustomShape 6"/>
          <p:cNvSpPr/>
          <p:nvPr/>
        </p:nvSpPr>
        <p:spPr>
          <a:xfrm>
            <a:off x="7079615" y="1039495"/>
            <a:ext cx="1760220" cy="704215"/>
          </a:xfrm>
          <a:prstGeom prst="rect">
            <a:avLst/>
          </a:prstGeom>
          <a:noFill/>
          <a:ln w="28575" cmpd="sng">
            <a:solidFill>
              <a:schemeClr val="accent6">
                <a:lumMod val="75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6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accent6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accent6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lIns="90000" tIns="45000" rIns="90000" bIns="45000" numCol="1" spcCol="0" rtlCol="0" fromWordArt="0" anchor="ctr" anchorCtr="0" forceAA="0" compatLnSpc="1">
            <a:spAutoFit/>
          </a:bodyPr>
          <a:p>
            <a:pPr lvl="0" algn="ctr">
              <a:buClrTx/>
              <a:buSzTx/>
              <a:buFontTx/>
            </a:pPr>
            <a:r>
              <a:rPr lang="it-IT" sz="2000" b="1" spc="-1">
                <a:solidFill>
                  <a:schemeClr val="accent6">
                    <a:lumMod val="75000"/>
                  </a:schemeClr>
                </a:solidFill>
                <a:latin typeface="Calibri" panose="020F0502020204030204"/>
                <a:sym typeface="+mn-ea"/>
              </a:rPr>
              <a:t>Drainage network</a:t>
            </a:r>
            <a:endParaRPr lang="it-IT" sz="2000" b="1" spc="-1">
              <a:solidFill>
                <a:schemeClr val="accent6">
                  <a:lumMod val="75000"/>
                </a:schemeClr>
              </a:solidFill>
              <a:latin typeface="Calibri" panose="020F0502020204030204"/>
              <a:sym typeface="+mn-ea"/>
            </a:endParaRPr>
          </a:p>
        </p:txBody>
      </p:sp>
      <p:sp>
        <p:nvSpPr>
          <p:cNvPr id="38" name="Line 28"/>
          <p:cNvSpPr/>
          <p:nvPr/>
        </p:nvSpPr>
        <p:spPr>
          <a:xfrm>
            <a:off x="7962900" y="1783715"/>
            <a:ext cx="9525" cy="373380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169" name="CustomShape 29"/>
          <p:cNvSpPr/>
          <p:nvPr/>
        </p:nvSpPr>
        <p:spPr>
          <a:xfrm>
            <a:off x="2894965" y="3968750"/>
            <a:ext cx="6619240" cy="107378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5000" rIns="90000" bIns="45000">
            <a:spAutoFit/>
          </a:bodyPr>
          <a:p>
            <a:pPr algn="ctr">
              <a:lnSpc>
                <a:spcPct val="100000"/>
              </a:lnSpc>
            </a:pPr>
            <a:r>
              <a:rPr lang="it-IT" sz="3200" b="1" strike="noStrike" spc="-1">
                <a:solidFill>
                  <a:schemeClr val="tx1"/>
                </a:solidFill>
                <a:latin typeface="Calibri" panose="020F0502020204030204"/>
              </a:rPr>
              <a:t>Variety: </a:t>
            </a:r>
            <a:r>
              <a:rPr lang="it-IT" sz="3200" strike="noStrike" spc="-1">
                <a:solidFill>
                  <a:schemeClr val="tx1"/>
                </a:solidFill>
                <a:latin typeface="Calibri" panose="020F0502020204030204"/>
              </a:rPr>
              <a:t>number of different values within a moving window </a:t>
            </a:r>
            <a:endParaRPr lang="it-IT" sz="3200" strike="noStrike" spc="-1">
              <a:solidFill>
                <a:schemeClr val="tx1"/>
              </a:solidFill>
              <a:latin typeface="Calibri" panose="020F0502020204030204"/>
            </a:endParaRPr>
          </a:p>
        </p:txBody>
      </p:sp>
      <p:sp>
        <p:nvSpPr>
          <p:cNvPr id="50" name="CustomShape 6"/>
          <p:cNvSpPr/>
          <p:nvPr/>
        </p:nvSpPr>
        <p:spPr>
          <a:xfrm>
            <a:off x="9225280" y="1055370"/>
            <a:ext cx="1539240" cy="704215"/>
          </a:xfrm>
          <a:prstGeom prst="rect">
            <a:avLst/>
          </a:prstGeom>
          <a:noFill/>
          <a:ln w="25400">
            <a:solidFill>
              <a:srgbClr val="7030A0"/>
            </a:solidFill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shade val="51000"/>
                        <a:satMod val="130000"/>
                      </a:schemeClr>
                    </a:gs>
                    <a:gs pos="80000">
                      <a:schemeClr val="accent1">
                        <a:shade val="93000"/>
                        <a:satMod val="130000"/>
                      </a:schemeClr>
                    </a:gs>
                    <a:gs pos="100000">
                      <a:schemeClr val="accent1">
                        <a:shade val="94000"/>
                        <a:satMod val="135000"/>
                      </a:schemeClr>
                    </a:gs>
                  </a:gsLst>
                  <a:lin ang="16200000" scaled="0"/>
                </a:gra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0000" tIns="45000" rIns="90000" bIns="45000">
            <a:spAutoFit/>
          </a:bodyPr>
          <a:p>
            <a:pPr algn="ctr">
              <a:lnSpc>
                <a:spcPct val="100000"/>
              </a:lnSpc>
            </a:pPr>
            <a:r>
              <a:rPr lang="it-IT" sz="2000" b="1" strike="noStrike" spc="-1">
                <a:solidFill>
                  <a:srgbClr val="7030A0"/>
                </a:solidFill>
                <a:latin typeface="Calibri" panose="020F0502020204030204"/>
              </a:rPr>
              <a:t>Geological complexes</a:t>
            </a:r>
            <a:endParaRPr lang="it-IT" sz="2000" b="1" strike="noStrike" spc="-1">
              <a:solidFill>
                <a:srgbClr val="7030A0"/>
              </a:solidFill>
              <a:latin typeface="Calibri" panose="020F0502020204030204"/>
            </a:endParaRPr>
          </a:p>
        </p:txBody>
      </p:sp>
      <p:sp>
        <p:nvSpPr>
          <p:cNvPr id="51" name="Line 28"/>
          <p:cNvSpPr/>
          <p:nvPr/>
        </p:nvSpPr>
        <p:spPr>
          <a:xfrm flipH="1">
            <a:off x="10000615" y="1784350"/>
            <a:ext cx="635" cy="360680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grpSp>
        <p:nvGrpSpPr>
          <p:cNvPr id="73" name="Group 72"/>
          <p:cNvGrpSpPr/>
          <p:nvPr/>
        </p:nvGrpSpPr>
        <p:grpSpPr>
          <a:xfrm rot="0">
            <a:off x="5563870" y="5409565"/>
            <a:ext cx="1534160" cy="735330"/>
            <a:chOff x="7989" y="9455"/>
            <a:chExt cx="3222" cy="1158"/>
          </a:xfrm>
        </p:grpSpPr>
        <p:sp>
          <p:nvSpPr>
            <p:cNvPr id="72" name="Diamond 71"/>
            <p:cNvSpPr/>
            <p:nvPr/>
          </p:nvSpPr>
          <p:spPr>
            <a:xfrm>
              <a:off x="7989" y="9455"/>
              <a:ext cx="3222" cy="1158"/>
            </a:xfrm>
            <a:prstGeom prst="diamond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59" name="TextBox 49"/>
            <p:cNvSpPr txBox="1"/>
            <p:nvPr/>
          </p:nvSpPr>
          <p:spPr>
            <a:xfrm>
              <a:off x="8309" y="9666"/>
              <a:ext cx="255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it-IT" altLang="en-US" sz="2400" b="1" dirty="0">
                  <a:latin typeface="Arial" panose="020B0604020202020204"/>
                  <a:cs typeface="Arial" panose="020B0604020202020204"/>
                </a:rPr>
                <a:t>GmI</a:t>
              </a:r>
              <a:endParaRPr lang="it-IT" altLang="en-US" sz="2400" b="1" dirty="0">
                <a:latin typeface="Arial" panose="020B0604020202020204"/>
                <a:cs typeface="Arial" panose="020B0604020202020204"/>
              </a:endParaRPr>
            </a:p>
          </p:txBody>
        </p:sp>
        <p:sp>
          <p:nvSpPr>
            <p:cNvPr id="70" name="Rounded Rectangle 98"/>
            <p:cNvSpPr/>
            <p:nvPr/>
          </p:nvSpPr>
          <p:spPr>
            <a:xfrm>
              <a:off x="8417" y="9660"/>
              <a:ext cx="2344" cy="728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1200"/>
            </a:p>
          </p:txBody>
        </p:sp>
      </p:grpSp>
      <p:sp>
        <p:nvSpPr>
          <p:cNvPr id="17" name="Line 9"/>
          <p:cNvSpPr/>
          <p:nvPr/>
        </p:nvSpPr>
        <p:spPr>
          <a:xfrm>
            <a:off x="4819650" y="1672590"/>
            <a:ext cx="709295" cy="426720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21" name="Line 16"/>
          <p:cNvSpPr/>
          <p:nvPr/>
        </p:nvSpPr>
        <p:spPr>
          <a:xfrm flipH="1">
            <a:off x="6322060" y="5095240"/>
            <a:ext cx="6985" cy="294640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6" name="Line 9"/>
          <p:cNvSpPr/>
          <p:nvPr/>
        </p:nvSpPr>
        <p:spPr>
          <a:xfrm>
            <a:off x="2726690" y="2974340"/>
            <a:ext cx="899160" cy="942340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7" name="Line 9"/>
          <p:cNvSpPr/>
          <p:nvPr/>
        </p:nvSpPr>
        <p:spPr>
          <a:xfrm>
            <a:off x="4356735" y="2939415"/>
            <a:ext cx="628650" cy="976630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8" name="Line 9"/>
          <p:cNvSpPr/>
          <p:nvPr/>
        </p:nvSpPr>
        <p:spPr>
          <a:xfrm rot="1380000">
            <a:off x="5758180" y="3012440"/>
            <a:ext cx="530225" cy="831215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10" name="Line 9"/>
          <p:cNvSpPr/>
          <p:nvPr/>
        </p:nvSpPr>
        <p:spPr>
          <a:xfrm flipH="1">
            <a:off x="7283450" y="2969260"/>
            <a:ext cx="567690" cy="946785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22" name="Line 9"/>
          <p:cNvSpPr/>
          <p:nvPr/>
        </p:nvSpPr>
        <p:spPr>
          <a:xfrm flipH="1">
            <a:off x="8710295" y="3028950"/>
            <a:ext cx="1104900" cy="859155"/>
          </a:xfrm>
          <a:prstGeom prst="line">
            <a:avLst/>
          </a:prstGeom>
          <a:ln w="28575">
            <a:solidFill>
              <a:schemeClr val="dk1"/>
            </a:solidFill>
            <a:round/>
            <a:tailEnd type="arrow" w="med" len="med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/>
        </p:style>
      </p:sp>
      <p:sp>
        <p:nvSpPr>
          <p:cNvPr id="29" name="Rounded Rectangle 28"/>
          <p:cNvSpPr/>
          <p:nvPr/>
        </p:nvSpPr>
        <p:spPr>
          <a:xfrm>
            <a:off x="1398270" y="1891030"/>
            <a:ext cx="9999980" cy="1360805"/>
          </a:xfrm>
          <a:prstGeom prst="roundRect">
            <a:avLst/>
          </a:prstGeom>
          <a:noFill/>
          <a:ln w="41275">
            <a:solidFill>
              <a:schemeClr val="tx2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31" name="CustomShape 2"/>
          <p:cNvSpPr/>
          <p:nvPr/>
        </p:nvSpPr>
        <p:spPr>
          <a:xfrm rot="16200000" flipH="1">
            <a:off x="-45085" y="2473960"/>
            <a:ext cx="2428875" cy="457835"/>
          </a:xfrm>
          <a:prstGeom prst="rect">
            <a:avLst/>
          </a:prstGeom>
          <a:noFill/>
          <a:ln w="254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/>
        </p:style>
        <p:txBody>
          <a:bodyPr wrap="square" lIns="90000" tIns="45000" rIns="90000" bIns="45000">
            <a:spAutoFit/>
          </a:bodyPr>
          <a:p>
            <a:pPr algn="ctr">
              <a:lnSpc>
                <a:spcPct val="100000"/>
              </a:lnSpc>
            </a:pPr>
            <a:r>
              <a:rPr lang="it-IT" sz="2400" b="1" strike="noStrike" spc="-1">
                <a:solidFill>
                  <a:schemeClr val="tx2"/>
                </a:solidFill>
                <a:latin typeface="Calibri" panose="020F0502020204030204"/>
              </a:rPr>
              <a:t>Input parameters</a:t>
            </a:r>
            <a:endParaRPr lang="it-IT" sz="2400" b="1" strike="noStrike" spc="-1">
              <a:solidFill>
                <a:schemeClr val="tx2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 animBg="1"/>
      <p:bldP spid="16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" name="Text Box 76"/>
          <p:cNvSpPr txBox="1"/>
          <p:nvPr/>
        </p:nvSpPr>
        <p:spPr>
          <a:xfrm>
            <a:off x="409575" y="778510"/>
            <a:ext cx="1157033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just"/>
            <a:r>
              <a:rPr lang="it-IT" sz="2800" b="1" dirty="0" err="1">
                <a:latin typeface="Calibri" panose="020F0502020204030204" charset="0"/>
                <a:cs typeface="Times New Roman" panose="02020603050405020304" charset="0"/>
              </a:rPr>
              <a:t>Goal: </a:t>
            </a:r>
            <a:r>
              <a:rPr lang="it-IT" sz="2800" dirty="0" err="1">
                <a:latin typeface="Calibri" panose="020F0502020204030204" charset="0"/>
                <a:cs typeface="Times New Roman" panose="02020603050405020304" charset="0"/>
              </a:rPr>
              <a:t>definition of a new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objective</a:t>
            </a:r>
            <a:r>
              <a:rPr lang="it-IT" sz="2800" dirty="0" err="1">
                <a:latin typeface="Calibri" panose="020F0502020204030204" charset="0"/>
                <a:cs typeface="Times New Roman" panose="02020603050405020304" charset="0"/>
              </a:rPr>
              <a:t>,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quantitative </a:t>
            </a:r>
            <a:r>
              <a:rPr lang="it-IT" sz="2800" dirty="0" err="1">
                <a:latin typeface="Calibri" panose="020F0502020204030204" charset="0"/>
                <a:cs typeface="Times New Roman" panose="02020603050405020304" charset="0"/>
              </a:rPr>
              <a:t>and </a:t>
            </a:r>
            <a:r>
              <a:rPr lang="it-IT" sz="2800" dirty="0" err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scale-independent</a:t>
            </a:r>
            <a:r>
              <a:rPr lang="it-IT" sz="2800" dirty="0" err="1">
                <a:latin typeface="Calibri" panose="020F0502020204030204" charset="0"/>
                <a:cs typeface="Times New Roman" panose="02020603050405020304" charset="0"/>
              </a:rPr>
              <a:t> model</a:t>
            </a:r>
            <a:endParaRPr lang="it-IT" sz="2800" dirty="0" err="1">
              <a:latin typeface="Calibri" panose="020F0502020204030204" charset="0"/>
              <a:cs typeface="Times New Roman" panose="0202060305040502030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40665" y="1868805"/>
            <a:ext cx="5438775" cy="3300095"/>
            <a:chOff x="1420" y="2976"/>
            <a:chExt cx="8565" cy="5197"/>
          </a:xfrm>
        </p:grpSpPr>
        <p:pic>
          <p:nvPicPr>
            <p:cNvPr id="17" name="Picture 16" descr="2022-05-17 (3)"/>
            <p:cNvPicPr/>
            <p:nvPr/>
          </p:nvPicPr>
          <p:blipFill>
            <a:blip r:embed="rId1">
              <a:lum contrast="66000"/>
            </a:blip>
            <a:srcRect l="24946" t="27023" r="14565" b="14307"/>
            <a:stretch>
              <a:fillRect/>
            </a:stretch>
          </p:blipFill>
          <p:spPr>
            <a:xfrm>
              <a:off x="4867" y="4668"/>
              <a:ext cx="5118" cy="3505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 descr="2022-05-17 (2)"/>
            <p:cNvPicPr>
              <a:picLocks noChangeAspect="1"/>
            </p:cNvPicPr>
            <p:nvPr/>
          </p:nvPicPr>
          <p:blipFill>
            <a:blip r:embed="rId2"/>
            <a:srcRect l="25036" t="18649" r="19198" b="16361"/>
            <a:stretch>
              <a:fillRect/>
            </a:stretch>
          </p:blipFill>
          <p:spPr>
            <a:xfrm>
              <a:off x="1420" y="2976"/>
              <a:ext cx="5337" cy="3497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3040" y="5810"/>
              <a:ext cx="2731" cy="1927"/>
              <a:chOff x="7663" y="2658"/>
              <a:chExt cx="2356" cy="1581"/>
            </a:xfrm>
          </p:grpSpPr>
          <p:sp>
            <p:nvSpPr>
              <p:cNvPr id="26" name="Oval 50"/>
              <p:cNvSpPr/>
              <p:nvPr/>
            </p:nvSpPr>
            <p:spPr>
              <a:xfrm>
                <a:off x="7663" y="2658"/>
                <a:ext cx="2356" cy="1581"/>
              </a:xfrm>
              <a:prstGeom prst="ellipse">
                <a:avLst/>
              </a:prstGeom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>
                            <a:lumMod val="110000"/>
                            <a:satMod val="105000"/>
                            <a:tint val="67000"/>
                          </a:schemeClr>
                        </a:gs>
                        <a:gs pos="50000">
                          <a:schemeClr val="accent2">
                            <a:lumMod val="105000"/>
                            <a:satMod val="103000"/>
                            <a:tint val="73000"/>
                          </a:schemeClr>
                        </a:gs>
                        <a:gs pos="100000">
                          <a:schemeClr val="accent2">
                            <a:lumMod val="105000"/>
                            <a:satMod val="109000"/>
                            <a:tint val="81000"/>
                          </a:schemeClr>
                        </a:gs>
                      </a:gsLst>
                      <a:lin ang="5400000" scaled="0"/>
                    </a:gra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p>
                <a:endParaRPr lang="it-IT" altLang="en-US" sz="2000"/>
              </a:p>
            </p:txBody>
          </p:sp>
          <p:sp>
            <p:nvSpPr>
              <p:cNvPr id="27" name="TextBox 51"/>
              <p:cNvSpPr txBox="1"/>
              <p:nvPr/>
            </p:nvSpPr>
            <p:spPr>
              <a:xfrm>
                <a:off x="7779" y="2972"/>
                <a:ext cx="2123" cy="9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p>
                <a:pPr algn="ctr"/>
                <a:r>
                  <a:rPr lang="it-IT" altLang="en-US" sz="2400" b="1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</a:rPr>
                  <a:t>Landforms</a:t>
                </a:r>
                <a:endParaRPr lang="it-IT" altLang="en-US" sz="2400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endParaRPr>
              </a:p>
              <a:p>
                <a:pPr algn="ctr"/>
                <a:r>
                  <a:rPr lang="it-IT" altLang="en-US" b="1" dirty="0">
                    <a:solidFill>
                      <a:schemeClr val="tx1"/>
                    </a:solidFill>
                    <a:latin typeface="Calibri" panose="020F0502020204030204" charset="0"/>
                    <a:cs typeface="Calibri" panose="020F0502020204030204" charset="0"/>
                  </a:rPr>
                  <a:t>(geomorphon)</a:t>
                </a:r>
                <a:endParaRPr lang="it-IT" altLang="en-US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 rot="0">
            <a:off x="7422515" y="1647190"/>
            <a:ext cx="4338955" cy="3707765"/>
            <a:chOff x="12066" y="3018"/>
            <a:chExt cx="6833" cy="583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contrast="12000"/>
            </a:blip>
            <a:srcRect l="13102" r="13080"/>
            <a:stretch>
              <a:fillRect/>
            </a:stretch>
          </p:blipFill>
          <p:spPr>
            <a:xfrm>
              <a:off x="14302" y="3018"/>
              <a:ext cx="3482" cy="3698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contrast="18000"/>
            </a:blip>
            <a:srcRect l="12661" r="12017" b="2841"/>
            <a:stretch>
              <a:fillRect/>
            </a:stretch>
          </p:blipFill>
          <p:spPr>
            <a:xfrm>
              <a:off x="12066" y="5256"/>
              <a:ext cx="3358" cy="3249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contrast="18000"/>
            </a:blip>
            <a:srcRect l="12237" r="12367" b="2083"/>
            <a:stretch>
              <a:fillRect/>
            </a:stretch>
          </p:blipFill>
          <p:spPr>
            <a:xfrm>
              <a:off x="15424" y="5472"/>
              <a:ext cx="3475" cy="338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 rot="0">
            <a:off x="8354060" y="2503170"/>
            <a:ext cx="1724660" cy="1164590"/>
            <a:chOff x="5034" y="2766"/>
            <a:chExt cx="2123" cy="1236"/>
          </a:xfrm>
        </p:grpSpPr>
        <p:sp>
          <p:nvSpPr>
            <p:cNvPr id="30" name="Oval 50"/>
            <p:cNvSpPr/>
            <p:nvPr/>
          </p:nvSpPr>
          <p:spPr>
            <a:xfrm>
              <a:off x="5089" y="2766"/>
              <a:ext cx="2012" cy="1236"/>
            </a:xfrm>
            <a:prstGeom prst="ellipse">
              <a:avLst/>
            </a:prstGeom>
            <a:solidFill>
              <a:srgbClr val="FF4343"/>
            </a:solidFill>
            <a:ln>
              <a:solidFill>
                <a:srgbClr val="FF4343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l">
                <a:buClrTx/>
                <a:buSzTx/>
                <a:buFontTx/>
              </a:pPr>
              <a:endParaRPr lang="it-IT" altLang="en-US" sz="1600">
                <a:solidFill>
                  <a:srgbClr val="FF4343"/>
                </a:solidFill>
                <a:sym typeface="+mn-ea"/>
              </a:endParaRPr>
            </a:p>
          </p:txBody>
        </p:sp>
        <p:sp>
          <p:nvSpPr>
            <p:cNvPr id="31" name="TextBox 51"/>
            <p:cNvSpPr/>
            <p:nvPr/>
          </p:nvSpPr>
          <p:spPr>
            <a:xfrm>
              <a:off x="5034" y="3118"/>
              <a:ext cx="2123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2">
                          <a:lumMod val="110000"/>
                          <a:satMod val="105000"/>
                          <a:tint val="67000"/>
                        </a:schemeClr>
                      </a:gs>
                      <a:gs pos="50000">
                        <a:schemeClr val="accent2">
                          <a:lumMod val="105000"/>
                          <a:satMod val="103000"/>
                          <a:tint val="73000"/>
                        </a:schemeClr>
                      </a:gs>
                      <a:gs pos="100000">
                        <a:schemeClr val="accent2">
                          <a:lumMod val="105000"/>
                          <a:satMod val="109000"/>
                          <a:tint val="81000"/>
                        </a:schemeClr>
                      </a:gs>
                    </a:gsLst>
                    <a:lin ang="5400000" scaled="0"/>
                  </a:gra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it-IT" altLang="en-US" sz="2400" b="1" dirty="0">
                  <a:solidFill>
                    <a:schemeClr val="tx1"/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Roughness</a:t>
              </a:r>
              <a:endParaRPr lang="it-IT" altLang="en-US" sz="2400" b="1" dirty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7485" y="6229350"/>
            <a:ext cx="11821795" cy="546735"/>
            <a:chOff x="311" y="9810"/>
            <a:chExt cx="18617" cy="861"/>
          </a:xfrm>
        </p:grpSpPr>
        <p:pic>
          <p:nvPicPr>
            <p:cNvPr id="6" name="Immagine 18"/>
            <p:cNvPicPr>
              <a:picLocks noChangeAspect="1"/>
            </p:cNvPicPr>
            <p:nvPr/>
          </p:nvPicPr>
          <p:blipFill rotWithShape="1">
            <a:blip r:embed="rId6" cstate="screen"/>
            <a:srcRect/>
            <a:stretch>
              <a:fillRect/>
            </a:stretch>
          </p:blipFill>
          <p:spPr>
            <a:xfrm>
              <a:off x="14566" y="9810"/>
              <a:ext cx="1716" cy="831"/>
            </a:xfrm>
            <a:prstGeom prst="rect">
              <a:avLst/>
            </a:prstGeom>
          </p:spPr>
        </p:pic>
        <p:pic>
          <p:nvPicPr>
            <p:cNvPr id="7" name="Picture 14" descr="Istituto di Ricerca per la Protezione Idrogeologica | Istituto di Ricerca  per la Protezione Idrogeologic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6478" y="9842"/>
              <a:ext cx="2450" cy="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1" y="9851"/>
              <a:ext cx="3123" cy="82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Text Box 3"/>
          <p:cNvSpPr txBox="1"/>
          <p:nvPr/>
        </p:nvSpPr>
        <p:spPr>
          <a:xfrm>
            <a:off x="524828" y="5642610"/>
            <a:ext cx="111410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it-IT" sz="2800" b="1" dirty="0" err="1">
                <a:latin typeface="Calibri" panose="020F0502020204030204" charset="0"/>
                <a:cs typeface="Times New Roman" panose="02020603050405020304" charset="0"/>
              </a:rPr>
              <a:t>Question:</a:t>
            </a:r>
            <a:r>
              <a:rPr lang="it-IT" sz="2800" dirty="0" err="1">
                <a:latin typeface="Calibri" panose="020F0502020204030204" charset="0"/>
                <a:cs typeface="Times New Roman" panose="02020603050405020304" charset="0"/>
              </a:rPr>
              <a:t> how should we </a:t>
            </a:r>
            <a:r>
              <a:rPr lang="it-IT" sz="2800" b="1" dirty="0" err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</a:rPr>
              <a:t>set the input parameters</a:t>
            </a:r>
            <a:r>
              <a:rPr lang="it-IT" sz="2800" dirty="0" err="1">
                <a:latin typeface="Calibri" panose="020F0502020204030204" charset="0"/>
                <a:cs typeface="Times New Roman" panose="02020603050405020304" charset="0"/>
              </a:rPr>
              <a:t> of each feature?</a:t>
            </a:r>
            <a:endParaRPr lang="it-IT" sz="2800" dirty="0" err="1">
              <a:latin typeface="Calibri" panose="020F0502020204030204" charset="0"/>
              <a:cs typeface="Times New Roman" panose="0202060305040502030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3553143" y="1399540"/>
            <a:ext cx="508444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 algn="ctr"/>
            <a:r>
              <a:rPr lang="it-IT" sz="2400" dirty="0" err="1">
                <a:latin typeface="Calibri" panose="020F0502020204030204" charset="0"/>
                <a:cs typeface="Times New Roman" panose="02020603050405020304" charset="0"/>
              </a:rPr>
              <a:t>Different input </a:t>
            </a:r>
            <a:r>
              <a:rPr lang="it-IT" sz="2400" dirty="0" err="1">
                <a:latin typeface="Calibri" panose="020F0502020204030204" charset="0"/>
                <a:cs typeface="Times New Roman" panose="02020603050405020304" charset="0"/>
                <a:sym typeface="+mn-ea"/>
              </a:rPr>
              <a:t>parameters, </a:t>
            </a:r>
            <a:endParaRPr lang="it-IT" sz="2400" dirty="0" err="1">
              <a:latin typeface="Calibri" panose="020F0502020204030204" charset="0"/>
              <a:cs typeface="Times New Roman" panose="02020603050405020304" charset="0"/>
            </a:endParaRPr>
          </a:p>
          <a:p>
            <a:pPr indent="0" algn="ctr"/>
            <a:r>
              <a:rPr lang="it-IT" sz="2400" dirty="0" err="1">
                <a:latin typeface="Calibri" panose="020F0502020204030204" charset="0"/>
                <a:cs typeface="Times New Roman" panose="02020603050405020304" charset="0"/>
              </a:rPr>
              <a:t>different output layers</a:t>
            </a:r>
            <a:endParaRPr lang="it-IT" sz="2400" dirty="0" err="1">
              <a:latin typeface="Calibri" panose="020F0502020204030204" charset="0"/>
              <a:cs typeface="Times New Roman" panose="0202060305040502030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29660" y="2087880"/>
            <a:ext cx="928370" cy="746760"/>
            <a:chOff x="6194" y="3941"/>
            <a:chExt cx="1462" cy="1176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6194" y="3967"/>
              <a:ext cx="1420" cy="4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6848" y="3941"/>
              <a:ext cx="809" cy="11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 flipH="1">
            <a:off x="7675880" y="2087880"/>
            <a:ext cx="928370" cy="746760"/>
            <a:chOff x="6194" y="3941"/>
            <a:chExt cx="1462" cy="1176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6194" y="3967"/>
              <a:ext cx="1420" cy="47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6848" y="3941"/>
              <a:ext cx="809" cy="11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ustomShape 1"/>
          <p:cNvSpPr txBox="1"/>
          <p:nvPr/>
        </p:nvSpPr>
        <p:spPr>
          <a:xfrm>
            <a:off x="2541905" y="99060"/>
            <a:ext cx="7108825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pPr algn="ctr">
              <a:buClrTx/>
              <a:buSzTx/>
              <a:buFontTx/>
            </a:pPr>
            <a:r>
              <a:rPr lang="it-IT" sz="3200" b="1" spc="300" dirty="0" err="1">
                <a:solidFill>
                  <a:srgbClr val="00B0F0"/>
                </a:solidFill>
                <a:sym typeface="+mn-ea"/>
              </a:rPr>
              <a:t>Geo-morphodiversity Index (GmI)</a:t>
            </a:r>
            <a:endParaRPr lang="it-IT" sz="3200" b="1" spc="300" dirty="0" err="1">
              <a:solidFill>
                <a:srgbClr val="00B0F0"/>
              </a:solidFill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08940" y="5179060"/>
            <a:ext cx="32207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it-IT" altLang="en-US" sz="2000" b="1">
                <a:solidFill>
                  <a:srgbClr val="C00000"/>
                </a:solidFill>
                <a:sym typeface="+mn-ea"/>
              </a:rPr>
              <a:t>Jasiewicz &amp; </a:t>
            </a:r>
            <a:r>
              <a:rPr lang="it-IT" altLang="en-US" sz="2000" b="1">
                <a:solidFill>
                  <a:srgbClr val="C00000"/>
                </a:solidFill>
              </a:rPr>
              <a:t>Stepinski (2013)</a:t>
            </a:r>
            <a:endParaRPr lang="it-IT" altLang="en-US" sz="2000" b="1">
              <a:solidFill>
                <a:srgbClr val="C00000"/>
              </a:solidFill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7204075" y="5187950"/>
            <a:ext cx="25692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it-IT" altLang="en-US" sz="2000" b="1">
                <a:solidFill>
                  <a:srgbClr val="C00000"/>
                </a:solidFill>
              </a:rPr>
              <a:t>Grohmann (2006)</a:t>
            </a:r>
            <a:endParaRPr lang="it-IT" altLang="en-US" sz="2000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" name="Group 16"/>
          <p:cNvGrpSpPr/>
          <p:nvPr/>
        </p:nvGrpSpPr>
        <p:grpSpPr>
          <a:xfrm>
            <a:off x="197485" y="6229350"/>
            <a:ext cx="11821795" cy="546735"/>
            <a:chOff x="311" y="9810"/>
            <a:chExt cx="18617" cy="861"/>
          </a:xfrm>
        </p:grpSpPr>
        <p:pic>
          <p:nvPicPr>
            <p:cNvPr id="18" name="Immagine 18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14566" y="9810"/>
              <a:ext cx="1716" cy="831"/>
            </a:xfrm>
            <a:prstGeom prst="rect">
              <a:avLst/>
            </a:prstGeom>
          </p:spPr>
        </p:pic>
        <p:pic>
          <p:nvPicPr>
            <p:cNvPr id="20" name="Picture 14" descr="Istituto di Ricerca per la Protezione Idrogeologica | Istituto di Ricerca  per la Protezione Idrogeologic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478" y="9842"/>
              <a:ext cx="2450" cy="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" y="9851"/>
              <a:ext cx="3123" cy="82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7" name="Picture 56" descr="lito_figura_martin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205" y="1290320"/>
            <a:ext cx="2764155" cy="1766570"/>
          </a:xfrm>
          <a:prstGeom prst="rect">
            <a:avLst/>
          </a:prstGeom>
        </p:spPr>
      </p:pic>
      <p:sp>
        <p:nvSpPr>
          <p:cNvPr id="22" name="CustomShape 1"/>
          <p:cNvSpPr txBox="1"/>
          <p:nvPr/>
        </p:nvSpPr>
        <p:spPr>
          <a:xfrm>
            <a:off x="2541905" y="57150"/>
            <a:ext cx="7108825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pPr algn="ctr">
              <a:buClrTx/>
              <a:buSzTx/>
              <a:buFontTx/>
            </a:pPr>
            <a:r>
              <a:rPr lang="it-IT" sz="3200" b="1" spc="300" dirty="0" err="1">
                <a:solidFill>
                  <a:srgbClr val="00B0F0"/>
                </a:solidFill>
                <a:sym typeface="+mn-ea"/>
              </a:rPr>
              <a:t>Geo-morphodiversity Index (GmI)</a:t>
            </a:r>
            <a:endParaRPr lang="it-IT" sz="3200" b="1" spc="300" dirty="0" err="1">
              <a:solidFill>
                <a:srgbClr val="00B0F0"/>
              </a:solidFill>
              <a:sym typeface="+mn-ea"/>
            </a:endParaRPr>
          </a:p>
        </p:txBody>
      </p:sp>
      <p:grpSp>
        <p:nvGrpSpPr>
          <p:cNvPr id="33" name="Group 32"/>
          <p:cNvGrpSpPr/>
          <p:nvPr/>
        </p:nvGrpSpPr>
        <p:grpSpPr>
          <a:xfrm rot="0">
            <a:off x="317500" y="655653"/>
            <a:ext cx="7779142" cy="3739817"/>
            <a:chOff x="1219" y="1867"/>
            <a:chExt cx="12577" cy="5956"/>
          </a:xfrm>
        </p:grpSpPr>
        <p:grpSp>
          <p:nvGrpSpPr>
            <p:cNvPr id="13" name="Group 12"/>
            <p:cNvGrpSpPr/>
            <p:nvPr/>
          </p:nvGrpSpPr>
          <p:grpSpPr>
            <a:xfrm rot="0">
              <a:off x="1219" y="1909"/>
              <a:ext cx="12577" cy="5914"/>
              <a:chOff x="868" y="2864"/>
              <a:chExt cx="11020" cy="4905"/>
            </a:xfrm>
          </p:grpSpPr>
          <p:sp>
            <p:nvSpPr>
              <p:cNvPr id="2" name="Text Box 1"/>
              <p:cNvSpPr txBox="1"/>
              <p:nvPr/>
            </p:nvSpPr>
            <p:spPr>
              <a:xfrm>
                <a:off x="6219" y="2864"/>
                <a:ext cx="5669" cy="60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p>
                <a:pPr lvl="0" algn="ctr">
                  <a:buClrTx/>
                  <a:buSzTx/>
                  <a:buFontTx/>
                </a:pPr>
                <a:r>
                  <a:rPr lang="it-IT" sz="2400" b="1" dirty="0" err="1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charset="0"/>
                    <a:cs typeface="Times New Roman" panose="02020603050405020304" charset="0"/>
                    <a:sym typeface="+mn-ea"/>
                  </a:rPr>
                  <a:t>Lithology </a:t>
                </a:r>
                <a:r>
                  <a:rPr lang="it-IT" sz="2000" dirty="0" err="1">
                    <a:latin typeface="Calibri" panose="020F0502020204030204" charset="0"/>
                    <a:cs typeface="Times New Roman" panose="02020603050405020304" charset="0"/>
                    <a:sym typeface="+mn-ea"/>
                  </a:rPr>
                  <a:t>as driving feature</a:t>
                </a:r>
                <a:endParaRPr lang="it-IT" sz="2000" dirty="0" err="1">
                  <a:latin typeface="Calibri" panose="020F0502020204030204" charset="0"/>
                  <a:cs typeface="Times New Roman" panose="02020603050405020304" charset="0"/>
                  <a:sym typeface="+mn-ea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30410" t="8594" r="29976" b="9592"/>
              <a:stretch>
                <a:fillRect/>
              </a:stretch>
            </p:blipFill>
            <p:spPr>
              <a:xfrm>
                <a:off x="868" y="3845"/>
                <a:ext cx="3378" cy="3924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>
              <a:xfrm flipV="1">
                <a:off x="2517" y="4742"/>
                <a:ext cx="3575" cy="6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Oval 22"/>
            <p:cNvSpPr/>
            <p:nvPr/>
          </p:nvSpPr>
          <p:spPr>
            <a:xfrm>
              <a:off x="7064" y="1867"/>
              <a:ext cx="812" cy="79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it-IT" altLang="en-US" sz="2000" b="1">
                  <a:solidFill>
                    <a:schemeClr val="tx1"/>
                  </a:solidFill>
                </a:rPr>
                <a:t>1</a:t>
              </a:r>
              <a:endParaRPr lang="it-IT" altLang="en-US" sz="20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317500" y="4423410"/>
            <a:ext cx="41090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it-IT" altLang="en-US" sz="2000" b="1">
                <a:solidFill>
                  <a:srgbClr val="C00000"/>
                </a:solidFill>
              </a:rPr>
              <a:t>Bucci et al. (2022)</a:t>
            </a:r>
            <a:endParaRPr lang="it-IT" altLang="en-US" sz="2000" b="1">
              <a:solidFill>
                <a:srgbClr val="C00000"/>
              </a:solidFill>
            </a:endParaRPr>
          </a:p>
        </p:txBody>
      </p:sp>
      <p:sp>
        <p:nvSpPr>
          <p:cNvPr id="60" name="Text Box 59"/>
          <p:cNvSpPr txBox="1"/>
          <p:nvPr/>
        </p:nvSpPr>
        <p:spPr>
          <a:xfrm>
            <a:off x="2019300" y="5212715"/>
            <a:ext cx="5587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it-IT" altLang="en-US" b="1"/>
              <a:t>Lithology variety with different mw</a:t>
            </a:r>
            <a:endParaRPr lang="it-IT" altLang="en-US" b="1"/>
          </a:p>
        </p:txBody>
      </p:sp>
      <p:sp>
        <p:nvSpPr>
          <p:cNvPr id="35" name="Text Box 34"/>
          <p:cNvSpPr txBox="1"/>
          <p:nvPr/>
        </p:nvSpPr>
        <p:spPr>
          <a:xfrm>
            <a:off x="6855460" y="5241290"/>
            <a:ext cx="5389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it-IT" altLang="en-US" b="1"/>
              <a:t>Roughness variety with different mw </a:t>
            </a:r>
            <a:endParaRPr lang="it-IT" altLang="en-US" b="1"/>
          </a:p>
        </p:txBody>
      </p:sp>
      <p:sp>
        <p:nvSpPr>
          <p:cNvPr id="4" name="Text Box 3"/>
          <p:cNvSpPr txBox="1"/>
          <p:nvPr/>
        </p:nvSpPr>
        <p:spPr>
          <a:xfrm>
            <a:off x="317500" y="5671185"/>
            <a:ext cx="1145984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it-IT" sz="2400" dirty="0" err="1">
                <a:latin typeface="Calibri" panose="020F0502020204030204" charset="0"/>
                <a:cs typeface="Times New Roman" panose="02020603050405020304" charset="0"/>
                <a:sym typeface="+mn-ea"/>
              </a:rPr>
              <a:t>The </a:t>
            </a:r>
            <a:r>
              <a:rPr lang="it-IT" sz="2400" i="1" dirty="0" err="1">
                <a:latin typeface="Calibri" panose="020F0502020204030204" charset="0"/>
                <a:cs typeface="Times New Roman" panose="02020603050405020304" charset="0"/>
                <a:sym typeface="+mn-ea"/>
              </a:rPr>
              <a:t>best </a:t>
            </a:r>
            <a:r>
              <a:rPr lang="it-IT" sz="2400" b="1" dirty="0" err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moving window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for</a:t>
            </a:r>
            <a:r>
              <a:rPr lang="it-IT" sz="2400" b="1" dirty="0" err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it-IT" sz="2400" dirty="0" err="1">
                <a:latin typeface="Calibri" panose="020F0502020204030204" charset="0"/>
                <a:cs typeface="Times New Roman" panose="02020603050405020304" charset="0"/>
                <a:sym typeface="+mn-ea"/>
              </a:rPr>
              <a:t>the </a:t>
            </a:r>
            <a:r>
              <a:rPr lang="it-IT" sz="2400" b="1" dirty="0" err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lithology </a:t>
            </a:r>
            <a:r>
              <a:rPr lang="it-IT" sz="2400" dirty="0" err="1">
                <a:latin typeface="Calibri" panose="020F0502020204030204" charset="0"/>
                <a:cs typeface="Times New Roman" panose="02020603050405020304" charset="0"/>
                <a:sym typeface="+mn-ea"/>
              </a:rPr>
              <a:t>has been applied to the </a:t>
            </a:r>
            <a:r>
              <a:rPr lang="it-IT" sz="2400" b="1" dirty="0" err="1">
                <a:solidFill>
                  <a:srgbClr val="0070C0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topographic features</a:t>
            </a:r>
            <a:endParaRPr lang="it-IT" sz="2400" b="1" dirty="0" err="1">
              <a:solidFill>
                <a:srgbClr val="0070C0"/>
              </a:solidFill>
              <a:latin typeface="Calibri" panose="020F05020202040302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10" name="Picture 9" descr="rough_71_diV"/>
          <p:cNvPicPr>
            <a:picLocks noChangeAspect="1"/>
          </p:cNvPicPr>
          <p:nvPr/>
        </p:nvPicPr>
        <p:blipFill>
          <a:blip r:embed="rId6"/>
          <a:srcRect l="15526" t="11259" r="15344" b="7935"/>
          <a:stretch>
            <a:fillRect/>
          </a:stretch>
        </p:blipFill>
        <p:spPr>
          <a:xfrm>
            <a:off x="8096885" y="1292860"/>
            <a:ext cx="2763520" cy="1764030"/>
          </a:xfrm>
          <a:prstGeom prst="rect">
            <a:avLst/>
          </a:prstGeom>
        </p:spPr>
      </p:pic>
      <p:pic>
        <p:nvPicPr>
          <p:cNvPr id="6" name="lito_rough_movie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430905" y="3166110"/>
            <a:ext cx="7582535" cy="1937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1" repeatCount="indefinite" fill="remove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7" name="Group 16"/>
          <p:cNvGrpSpPr/>
          <p:nvPr/>
        </p:nvGrpSpPr>
        <p:grpSpPr>
          <a:xfrm>
            <a:off x="197485" y="6229350"/>
            <a:ext cx="11821795" cy="546735"/>
            <a:chOff x="311" y="9810"/>
            <a:chExt cx="18617" cy="861"/>
          </a:xfrm>
        </p:grpSpPr>
        <p:pic>
          <p:nvPicPr>
            <p:cNvPr id="18" name="Immagine 18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14566" y="9810"/>
              <a:ext cx="1716" cy="831"/>
            </a:xfrm>
            <a:prstGeom prst="rect">
              <a:avLst/>
            </a:prstGeom>
          </p:spPr>
        </p:pic>
        <p:pic>
          <p:nvPicPr>
            <p:cNvPr id="20" name="Picture 14" descr="Istituto di Ricerca per la Protezione Idrogeologica | Istituto di Ricerca  per la Protezione Idrogeologic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478" y="9842"/>
              <a:ext cx="2450" cy="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" y="9851"/>
              <a:ext cx="3123" cy="82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2" name="CustomShape 1"/>
          <p:cNvSpPr txBox="1"/>
          <p:nvPr/>
        </p:nvSpPr>
        <p:spPr>
          <a:xfrm>
            <a:off x="2541905" y="85725"/>
            <a:ext cx="7108825" cy="58356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p>
            <a:pPr algn="ctr">
              <a:buClrTx/>
              <a:buSzTx/>
              <a:buFontTx/>
            </a:pPr>
            <a:r>
              <a:rPr lang="it-IT" sz="3200" b="1" spc="300" dirty="0" err="1">
                <a:solidFill>
                  <a:srgbClr val="00B0F0"/>
                </a:solidFill>
                <a:sym typeface="+mn-ea"/>
              </a:rPr>
              <a:t>Geo-morphodiversity Index (GmI)</a:t>
            </a:r>
            <a:endParaRPr lang="it-IT" sz="3200" b="1" spc="300" dirty="0" err="1">
              <a:solidFill>
                <a:srgbClr val="00B0F0"/>
              </a:solidFill>
              <a:sym typeface="+mn-e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56590" y="1734185"/>
            <a:ext cx="6233160" cy="4410075"/>
            <a:chOff x="913" y="2597"/>
            <a:chExt cx="9816" cy="6945"/>
          </a:xfrm>
        </p:grpSpPr>
        <p:sp>
          <p:nvSpPr>
            <p:cNvPr id="54" name="Text Box 53"/>
            <p:cNvSpPr txBox="1"/>
            <p:nvPr/>
          </p:nvSpPr>
          <p:spPr>
            <a:xfrm>
              <a:off x="913" y="2597"/>
              <a:ext cx="9816" cy="7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p>
              <a:pPr algn="ctr">
                <a:buClrTx/>
                <a:buSzTx/>
                <a:buFontTx/>
              </a:pPr>
              <a:r>
                <a:rPr lang="it-IT" sz="2000" b="1" dirty="0" err="1">
                  <a:latin typeface="Calibri" panose="020F0502020204030204" charset="0"/>
                  <a:cs typeface="Times New Roman" panose="02020603050405020304" charset="0"/>
                  <a:sym typeface="+mn-ea"/>
                </a:rPr>
                <a:t>Slope Units</a:t>
              </a:r>
              <a:r>
                <a:rPr lang="it-IT" sz="2000" dirty="0" err="1">
                  <a:latin typeface="Calibri" panose="020F0502020204030204" charset="0"/>
                  <a:cs typeface="Times New Roman" panose="02020603050405020304" charset="0"/>
                  <a:sym typeface="+mn-ea"/>
                </a:rPr>
                <a:t>: terrain units delimited by drainage and divide lines, using exclusively information obtained from a DEM</a:t>
              </a:r>
              <a:r>
                <a:rPr lang="it-IT" dirty="0" err="1">
                  <a:latin typeface="Calibri" panose="020F0502020204030204" charset="0"/>
                  <a:cs typeface="Times New Roman" panose="02020603050405020304" charset="0"/>
                  <a:sym typeface="+mn-ea"/>
                </a:rPr>
                <a:t> </a:t>
              </a:r>
              <a:endParaRPr lang="it-IT" dirty="0" err="1">
                <a:latin typeface="Calibri" panose="020F0502020204030204" charset="0"/>
                <a:cs typeface="Times New Roman" panose="02020603050405020304" charset="0"/>
                <a:sym typeface="+mn-ea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1035" y="3676"/>
              <a:ext cx="9392" cy="5866"/>
              <a:chOff x="1035" y="3151"/>
              <a:chExt cx="9392" cy="5866"/>
            </a:xfrm>
          </p:grpSpPr>
          <p:pic>
            <p:nvPicPr>
              <p:cNvPr id="47" name="Picture 46"/>
              <p:cNvPicPr/>
              <p:nvPr/>
            </p:nvPicPr>
            <p:blipFill>
              <a:blip r:embed="rId4"/>
              <a:srcRect l="2963" t="3358" r="40113" b="4472"/>
              <a:stretch>
                <a:fillRect/>
              </a:stretch>
            </p:blipFill>
            <p:spPr>
              <a:xfrm>
                <a:off x="1551" y="3502"/>
                <a:ext cx="3993" cy="4684"/>
              </a:xfrm>
              <a:prstGeom prst="rect">
                <a:avLst/>
              </a:prstGeom>
              <a:noFill/>
              <a:ln w="9525">
                <a:solidFill>
                  <a:schemeClr val="bg1">
                    <a:alpha val="0"/>
                  </a:schemeClr>
                </a:solidFill>
              </a:ln>
            </p:spPr>
          </p:pic>
          <p:cxnSp>
            <p:nvCxnSpPr>
              <p:cNvPr id="48" name="Straight Connector 47"/>
              <p:cNvCxnSpPr/>
              <p:nvPr/>
            </p:nvCxnSpPr>
            <p:spPr>
              <a:xfrm flipV="1">
                <a:off x="3484" y="3151"/>
                <a:ext cx="2760" cy="21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3484" y="5275"/>
                <a:ext cx="2688" cy="70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0" name="Picture 49" descr="conv_hull"/>
              <p:cNvPicPr>
                <a:picLocks noChangeAspect="1"/>
              </p:cNvPicPr>
              <p:nvPr/>
            </p:nvPicPr>
            <p:blipFill>
              <a:blip r:embed="rId5"/>
              <a:srcRect t="2144" b="2598"/>
              <a:stretch>
                <a:fillRect/>
              </a:stretch>
            </p:blipFill>
            <p:spPr>
              <a:xfrm>
                <a:off x="6043" y="3155"/>
                <a:ext cx="4078" cy="2914"/>
              </a:xfrm>
              <a:prstGeom prst="rect">
                <a:avLst/>
              </a:prstGeom>
            </p:spPr>
          </p:pic>
          <p:sp>
            <p:nvSpPr>
              <p:cNvPr id="51" name="Text Box 50"/>
              <p:cNvSpPr txBox="1"/>
              <p:nvPr/>
            </p:nvSpPr>
            <p:spPr>
              <a:xfrm>
                <a:off x="5736" y="6177"/>
                <a:ext cx="4691" cy="159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rtlCol="0">
                <a:spAutoFit/>
              </a:bodyPr>
              <a:p>
                <a:pPr lvl="0" algn="ctr">
                  <a:buClrTx/>
                  <a:buSzTx/>
                  <a:buFontTx/>
                </a:pPr>
                <a:r>
                  <a:rPr lang="it-IT" sz="2000" b="1" i="1" dirty="0" err="1">
                    <a:latin typeface="Calibri" panose="020F0502020204030204" charset="0"/>
                    <a:cs typeface="Times New Roman" panose="02020603050405020304" charset="0"/>
                    <a:sym typeface="+mn-ea"/>
                  </a:rPr>
                  <a:t>Average size</a:t>
                </a:r>
                <a:r>
                  <a:rPr lang="it-IT" sz="2000" b="1" dirty="0" err="1">
                    <a:latin typeface="Calibri" panose="020F0502020204030204" charset="0"/>
                    <a:cs typeface="Times New Roman" panose="02020603050405020304" charset="0"/>
                    <a:sym typeface="+mn-ea"/>
                  </a:rPr>
                  <a:t> of slope units</a:t>
                </a:r>
                <a:r>
                  <a:rPr lang="it-IT" sz="2000" dirty="0" err="1">
                    <a:latin typeface="Calibri" panose="020F0502020204030204" charset="0"/>
                    <a:cs typeface="Times New Roman" panose="02020603050405020304" charset="0"/>
                    <a:sym typeface="+mn-ea"/>
                  </a:rPr>
                  <a:t> determines parameters for </a:t>
                </a:r>
                <a:r>
                  <a:rPr lang="it-IT" sz="2000" b="1" dirty="0" err="1">
                    <a:latin typeface="Calibri" panose="020F0502020204030204" charset="0"/>
                    <a:cs typeface="Times New Roman" panose="02020603050405020304" charset="0"/>
                    <a:sym typeface="+mn-ea"/>
                  </a:rPr>
                  <a:t>geomorphons</a:t>
                </a:r>
                <a:endParaRPr lang="it-IT" sz="2000" b="1" dirty="0" err="1">
                  <a:latin typeface="Calibri" panose="020F0502020204030204" charset="0"/>
                  <a:cs typeface="Times New Roman" panose="02020603050405020304" charset="0"/>
                  <a:sym typeface="+mn-ea"/>
                </a:endParaRPr>
              </a:p>
            </p:txBody>
          </p:sp>
          <p:sp>
            <p:nvSpPr>
              <p:cNvPr id="55" name="Text Box 54"/>
              <p:cNvSpPr txBox="1"/>
              <p:nvPr/>
            </p:nvSpPr>
            <p:spPr>
              <a:xfrm>
                <a:off x="1035" y="8389"/>
                <a:ext cx="6471" cy="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it-IT" altLang="en-US" sz="2000" b="1">
                    <a:solidFill>
                      <a:srgbClr val="C00000"/>
                    </a:solidFill>
                  </a:rPr>
                  <a:t>Alvioli et al. (2020)</a:t>
                </a:r>
                <a:endParaRPr lang="it-IT" altLang="en-US" sz="2000" b="1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6798310" y="3293110"/>
            <a:ext cx="4880610" cy="2901315"/>
            <a:chOff x="11537" y="4300"/>
            <a:chExt cx="7686" cy="4569"/>
          </a:xfrm>
        </p:grpSpPr>
        <p:pic>
          <p:nvPicPr>
            <p:cNvPr id="4" name="Picture 3" descr="Screenshot from 2022-05-20 10-47-51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37288" t="17799" r="4307" b="15755"/>
            <a:stretch>
              <a:fillRect/>
            </a:stretch>
          </p:blipFill>
          <p:spPr>
            <a:xfrm>
              <a:off x="14505" y="4300"/>
              <a:ext cx="4718" cy="302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12224" y="5255"/>
              <a:ext cx="3150" cy="3614"/>
              <a:chOff x="15555" y="2338"/>
              <a:chExt cx="3150" cy="3614"/>
            </a:xfrm>
          </p:grpSpPr>
          <p:pic>
            <p:nvPicPr>
              <p:cNvPr id="2" name="Picture 1" descr="Screenshot from 2022-05-20 10-41-16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  <a:lum contrast="18000"/>
              </a:blip>
              <a:srcRect l="29995" t="10472" r="30005" b="7960"/>
              <a:stretch>
                <a:fillRect/>
              </a:stretch>
            </p:blipFill>
            <p:spPr>
              <a:xfrm>
                <a:off x="15555" y="2338"/>
                <a:ext cx="3150" cy="361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5" name="Oval 4"/>
              <p:cNvSpPr/>
              <p:nvPr/>
            </p:nvSpPr>
            <p:spPr>
              <a:xfrm>
                <a:off x="16319" y="3296"/>
                <a:ext cx="1465" cy="857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</p:grpSp>
        <p:sp>
          <p:nvSpPr>
            <p:cNvPr id="7" name="Right Arrow 6"/>
            <p:cNvSpPr/>
            <p:nvPr/>
          </p:nvSpPr>
          <p:spPr>
            <a:xfrm>
              <a:off x="11537" y="6511"/>
              <a:ext cx="801" cy="339"/>
            </a:xfrm>
            <a:prstGeom prst="rightArrow">
              <a:avLst>
                <a:gd name="adj1" fmla="val 36094"/>
                <a:gd name="adj2" fmla="val 50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64173" y="948690"/>
            <a:ext cx="6768465" cy="501650"/>
            <a:chOff x="1551" y="1598"/>
            <a:chExt cx="10659" cy="790"/>
          </a:xfrm>
        </p:grpSpPr>
        <p:sp>
          <p:nvSpPr>
            <p:cNvPr id="53" name="Oval 52"/>
            <p:cNvSpPr/>
            <p:nvPr/>
          </p:nvSpPr>
          <p:spPr>
            <a:xfrm>
              <a:off x="1551" y="1598"/>
              <a:ext cx="920" cy="790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it-IT" altLang="en-US" sz="2000" b="1">
                  <a:solidFill>
                    <a:schemeClr val="tx1"/>
                  </a:solidFill>
                </a:rPr>
                <a:t>2</a:t>
              </a:r>
              <a:endParaRPr lang="it-IT" altLang="en-US" sz="2000" b="1">
                <a:solidFill>
                  <a:schemeClr val="tx1"/>
                </a:solidFill>
              </a:endParaRPr>
            </a:p>
          </p:txBody>
        </p:sp>
        <p:sp>
          <p:nvSpPr>
            <p:cNvPr id="3" name="Text Box 2"/>
            <p:cNvSpPr txBox="1"/>
            <p:nvPr/>
          </p:nvSpPr>
          <p:spPr>
            <a:xfrm>
              <a:off x="2394" y="1651"/>
              <a:ext cx="9816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rtlCol="0">
              <a:spAutoFit/>
            </a:bodyPr>
            <a:p>
              <a:pPr lvl="0" algn="ctr">
                <a:buClrTx/>
                <a:buSzTx/>
                <a:buFontTx/>
              </a:pPr>
              <a:r>
                <a:rPr lang="it-IT" sz="2400" b="1" dirty="0" err="1">
                  <a:solidFill>
                    <a:schemeClr val="accent1">
                      <a:lumMod val="50000"/>
                    </a:schemeClr>
                  </a:solidFill>
                  <a:latin typeface="Calibri" panose="020F0502020204030204" charset="0"/>
                  <a:cs typeface="Times New Roman" panose="02020603050405020304" charset="0"/>
                  <a:sym typeface="+mn-ea"/>
                </a:rPr>
                <a:t>Geomorphon </a:t>
              </a:r>
              <a:r>
                <a:rPr lang="it-IT" sz="2000" dirty="0" err="1">
                  <a:latin typeface="Calibri" panose="020F0502020204030204" charset="0"/>
                  <a:cs typeface="Times New Roman" panose="02020603050405020304" charset="0"/>
                  <a:sym typeface="+mn-ea"/>
                </a:rPr>
                <a:t>- terrain forms and associated geometry</a:t>
              </a:r>
              <a:r>
                <a:rPr lang="it-IT" dirty="0" err="1">
                  <a:latin typeface="Calibri" panose="020F0502020204030204" charset="0"/>
                  <a:cs typeface="Times New Roman" panose="02020603050405020304" charset="0"/>
                  <a:sym typeface="+mn-ea"/>
                </a:rPr>
                <a:t> </a:t>
              </a:r>
              <a:endParaRPr lang="it-IT" dirty="0" err="1">
                <a:latin typeface="Calibri" panose="020F0502020204030204" charset="0"/>
                <a:cs typeface="Times New Roman" panose="02020603050405020304" charset="0"/>
                <a:sym typeface="+mn-ea"/>
              </a:endParaRP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8"/>
          <a:srcRect l="5367" t="6890" r="3754" b="4741"/>
          <a:stretch>
            <a:fillRect/>
          </a:stretch>
        </p:blipFill>
        <p:spPr>
          <a:xfrm>
            <a:off x="8030210" y="755650"/>
            <a:ext cx="2805430" cy="2174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7" name="Rectangle 17"/>
          <p:cNvSpPr/>
          <p:nvPr/>
        </p:nvSpPr>
        <p:spPr>
          <a:xfrm>
            <a:off x="132080" y="127502"/>
            <a:ext cx="11960102" cy="5835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it-IT" sz="3200" b="1" spc="300" dirty="0" err="1">
                <a:solidFill>
                  <a:srgbClr val="00B0F0"/>
                </a:solidFill>
              </a:rPr>
              <a:t>Further application and perspective</a:t>
            </a:r>
            <a:endParaRPr lang="it-IT" sz="3200" b="1" spc="300" dirty="0" err="1">
              <a:solidFill>
                <a:srgbClr val="00B0F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7485" y="6229350"/>
            <a:ext cx="11821795" cy="546735"/>
            <a:chOff x="311" y="9810"/>
            <a:chExt cx="18617" cy="861"/>
          </a:xfrm>
        </p:grpSpPr>
        <p:pic>
          <p:nvPicPr>
            <p:cNvPr id="6" name="Immagine 18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>
              <a:off x="14566" y="9810"/>
              <a:ext cx="1716" cy="831"/>
            </a:xfrm>
            <a:prstGeom prst="rect">
              <a:avLst/>
            </a:prstGeom>
          </p:spPr>
        </p:pic>
        <p:pic>
          <p:nvPicPr>
            <p:cNvPr id="7" name="Picture 14" descr="Istituto di Ricerca per la Protezione Idrogeologica | Istituto di Ricerca  per la Protezione Idrogeologica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478" y="9842"/>
              <a:ext cx="2450" cy="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" y="9851"/>
              <a:ext cx="3123" cy="821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5" name="Group 14"/>
          <p:cNvGrpSpPr/>
          <p:nvPr/>
        </p:nvGrpSpPr>
        <p:grpSpPr>
          <a:xfrm>
            <a:off x="3748557" y="1708787"/>
            <a:ext cx="5606411" cy="2644963"/>
            <a:chOff x="2254" y="2347"/>
            <a:chExt cx="8829" cy="4165"/>
          </a:xfrm>
        </p:grpSpPr>
        <p:grpSp>
          <p:nvGrpSpPr>
            <p:cNvPr id="3" name="Group 2"/>
            <p:cNvGrpSpPr/>
            <p:nvPr/>
          </p:nvGrpSpPr>
          <p:grpSpPr>
            <a:xfrm rot="0">
              <a:off x="3732" y="2563"/>
              <a:ext cx="7351" cy="3949"/>
              <a:chOff x="3715" y="1034"/>
              <a:chExt cx="7089" cy="3547"/>
            </a:xfrm>
          </p:grpSpPr>
          <p:sp>
            <p:nvSpPr>
              <p:cNvPr id="100" name="CasellaDiTesto 99"/>
              <p:cNvSpPr txBox="1"/>
              <p:nvPr/>
            </p:nvSpPr>
            <p:spPr>
              <a:xfrm>
                <a:off x="5699" y="1034"/>
                <a:ext cx="3281" cy="738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p>
                <a:r>
                  <a:rPr lang="it-IT" sz="2800" dirty="0"/>
                  <a:t>Natural </a:t>
                </a:r>
                <a:r>
                  <a:rPr lang="it-IT" sz="2800" dirty="0" err="1"/>
                  <a:t>cities</a:t>
                </a:r>
                <a:endParaRPr lang="it-IT" sz="2800" dirty="0" err="1"/>
              </a:p>
            </p:txBody>
          </p:sp>
          <p:sp>
            <p:nvSpPr>
              <p:cNvPr id="110" name="CasellaDiTesto 109"/>
              <p:cNvSpPr txBox="1"/>
              <p:nvPr/>
            </p:nvSpPr>
            <p:spPr>
              <a:xfrm>
                <a:off x="3715" y="2495"/>
                <a:ext cx="2766" cy="738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2160000" scaled="0"/>
              </a:gra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p>
                <a:r>
                  <a:rPr lang="it-IT" sz="2800" dirty="0"/>
                  <a:t>Urban </a:t>
                </a:r>
                <a:r>
                  <a:rPr lang="it-IT" sz="2800" dirty="0" err="1"/>
                  <a:t>GmI</a:t>
                </a:r>
                <a:endParaRPr lang="it-IT" sz="2800" dirty="0" err="1"/>
              </a:p>
            </p:txBody>
          </p:sp>
          <p:sp>
            <p:nvSpPr>
              <p:cNvPr id="111" name="CasellaDiTesto 110"/>
              <p:cNvSpPr txBox="1"/>
              <p:nvPr/>
            </p:nvSpPr>
            <p:spPr>
              <a:xfrm>
                <a:off x="8430" y="2495"/>
                <a:ext cx="2374" cy="73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p>
                <a:r>
                  <a:rPr lang="it-IT" sz="2800" dirty="0" err="1"/>
                  <a:t>Bio</a:t>
                </a:r>
                <a:r>
                  <a:rPr lang="it-IT" sz="2800" dirty="0"/>
                  <a:t> </a:t>
                </a:r>
                <a:r>
                  <a:rPr lang="it-IT" sz="2800" dirty="0" err="1"/>
                  <a:t>index</a:t>
                </a:r>
                <a:endParaRPr lang="it-IT" sz="2800" dirty="0" err="1"/>
              </a:p>
            </p:txBody>
          </p:sp>
          <p:sp>
            <p:nvSpPr>
              <p:cNvPr id="114" name="CasellaDiTesto 113"/>
              <p:cNvSpPr txBox="1"/>
              <p:nvPr/>
            </p:nvSpPr>
            <p:spPr>
              <a:xfrm>
                <a:off x="5950" y="3843"/>
                <a:ext cx="3654" cy="738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p>
                <a:r>
                  <a:rPr lang="it-IT" sz="2800" dirty="0"/>
                  <a:t>Urban Analysis</a:t>
                </a:r>
                <a:endParaRPr lang="it-IT" sz="2800" dirty="0"/>
              </a:p>
            </p:txBody>
          </p:sp>
          <p:cxnSp>
            <p:nvCxnSpPr>
              <p:cNvPr id="42" name="Connettore 1 41"/>
              <p:cNvCxnSpPr/>
              <p:nvPr/>
            </p:nvCxnSpPr>
            <p:spPr>
              <a:xfrm>
                <a:off x="4186" y="1856"/>
                <a:ext cx="1032" cy="63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29" name="Connettore 1 128"/>
              <p:cNvCxnSpPr/>
              <p:nvPr/>
            </p:nvCxnSpPr>
            <p:spPr>
              <a:xfrm flipH="1">
                <a:off x="5572" y="1856"/>
                <a:ext cx="1297" cy="609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30" name="Connettore 1 129"/>
              <p:cNvCxnSpPr>
                <a:endCxn id="110" idx="3"/>
              </p:cNvCxnSpPr>
              <p:nvPr/>
            </p:nvCxnSpPr>
            <p:spPr>
              <a:xfrm flipH="1">
                <a:off x="6481" y="2852"/>
                <a:ext cx="1858" cy="13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31" name="Connettore 1 130"/>
              <p:cNvCxnSpPr/>
              <p:nvPr/>
            </p:nvCxnSpPr>
            <p:spPr>
              <a:xfrm>
                <a:off x="5701" y="3367"/>
                <a:ext cx="1341" cy="427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cxnSp>
            <p:nvCxnSpPr>
              <p:cNvPr id="135" name="Connettore 1 134"/>
              <p:cNvCxnSpPr/>
              <p:nvPr/>
            </p:nvCxnSpPr>
            <p:spPr>
              <a:xfrm flipH="1">
                <a:off x="8318" y="3344"/>
                <a:ext cx="1261" cy="450"/>
              </a:xfrm>
              <a:prstGeom prst="line">
                <a:avLst/>
              </a:prstGeom>
              <a:ln w="9525" cap="flat" cmpd="sng" algn="ctr">
                <a:solidFill>
                  <a:schemeClr val="dk1"/>
                </a:solidFill>
                <a:prstDash val="solid"/>
                <a:round/>
                <a:headEnd type="none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254" y="2347"/>
              <a:ext cx="2595" cy="1315"/>
              <a:chOff x="7750" y="9298"/>
              <a:chExt cx="3461" cy="1315"/>
            </a:xfrm>
          </p:grpSpPr>
          <p:sp>
            <p:nvSpPr>
              <p:cNvPr id="12" name="Diamond 11"/>
              <p:cNvSpPr/>
              <p:nvPr/>
            </p:nvSpPr>
            <p:spPr>
              <a:xfrm>
                <a:off x="7750" y="9298"/>
                <a:ext cx="3461" cy="1315"/>
              </a:xfrm>
              <a:prstGeom prst="diamond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/>
              </a:p>
            </p:txBody>
          </p:sp>
          <p:sp>
            <p:nvSpPr>
              <p:cNvPr id="13" name="TextBox 49"/>
              <p:cNvSpPr txBox="1"/>
              <p:nvPr/>
            </p:nvSpPr>
            <p:spPr>
              <a:xfrm>
                <a:off x="8105" y="9587"/>
                <a:ext cx="2749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it-IT" altLang="en-US" sz="2400" b="1" dirty="0">
                    <a:latin typeface="Arial" panose="020B0604020202020204"/>
                    <a:cs typeface="Arial" panose="020B0604020202020204"/>
                  </a:rPr>
                  <a:t>GmI</a:t>
                </a:r>
                <a:endParaRPr lang="it-IT" altLang="en-US" sz="2400" b="1" dirty="0">
                  <a:latin typeface="Arial" panose="020B0604020202020204"/>
                  <a:cs typeface="Arial" panose="020B0604020202020204"/>
                </a:endParaRPr>
              </a:p>
            </p:txBody>
          </p:sp>
          <p:sp>
            <p:nvSpPr>
              <p:cNvPr id="14" name="Rounded Rectangle 98"/>
              <p:cNvSpPr/>
              <p:nvPr/>
            </p:nvSpPr>
            <p:spPr>
              <a:xfrm>
                <a:off x="8244" y="9562"/>
                <a:ext cx="2518" cy="826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en-US" sz="1200"/>
              </a:p>
            </p:txBody>
          </p:sp>
        </p:grpSp>
      </p:grpSp>
      <p:pic>
        <p:nvPicPr>
          <p:cNvPr id="20" name="Picture 19" descr="VIA DEL COPPETTA  1"/>
          <p:cNvPicPr>
            <a:picLocks noChangeAspect="1"/>
          </p:cNvPicPr>
          <p:nvPr/>
        </p:nvPicPr>
        <p:blipFill>
          <a:blip r:embed="rId4"/>
          <a:srcRect l="3536" t="-32" r="13575" b="32"/>
          <a:stretch>
            <a:fillRect/>
          </a:stretch>
        </p:blipFill>
        <p:spPr>
          <a:xfrm rot="5400000">
            <a:off x="189865" y="1143635"/>
            <a:ext cx="3270250" cy="2959100"/>
          </a:xfrm>
          <a:prstGeom prst="roundRect">
            <a:avLst/>
          </a:prstGeom>
        </p:spPr>
      </p:pic>
      <p:pic>
        <p:nvPicPr>
          <p:cNvPr id="18" name="Picture 17" descr="IMG-20211003-WA0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2710" y="3541395"/>
            <a:ext cx="3867150" cy="2900680"/>
          </a:xfrm>
          <a:prstGeom prst="ellipse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464300" y="5109845"/>
            <a:ext cx="47548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GM Index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as a potential</a:t>
            </a: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new model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in the </a:t>
            </a:r>
            <a:r>
              <a:rPr lang="it-IT" sz="2400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charset="0"/>
                <a:cs typeface="Times New Roman" panose="02020603050405020304" charset="0"/>
                <a:sym typeface="+mn-ea"/>
              </a:rPr>
              <a:t>Urban Geomorphology</a:t>
            </a:r>
            <a:endParaRPr lang="it-IT" sz="2400" b="1" dirty="0" err="1">
              <a:solidFill>
                <a:schemeClr val="accent1">
                  <a:lumMod val="50000"/>
                </a:schemeClr>
              </a:solidFill>
              <a:latin typeface="Calibri" panose="020F0502020204030204" charset="0"/>
              <a:cs typeface="Times New Roman" panose="02020603050405020304" charset="0"/>
              <a:sym typeface="+mn-ea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371" t="2116" r="5264" b="16507"/>
          <a:stretch>
            <a:fillRect/>
          </a:stretch>
        </p:blipFill>
        <p:spPr>
          <a:xfrm>
            <a:off x="9414510" y="2543810"/>
            <a:ext cx="2564130" cy="237934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/>
        </p:nvSpPr>
        <p:spPr>
          <a:xfrm>
            <a:off x="-7105" y="1949450"/>
            <a:ext cx="12206210" cy="8915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defPPr>
              <a:defRPr lang="it-IT"/>
            </a:defPPr>
            <a:lvl1pPr algn="ctr">
              <a:defRPr sz="5000" b="1" spc="300">
                <a:solidFill>
                  <a:srgbClr val="00B0F0"/>
                </a:solidFill>
              </a:defRPr>
            </a:lvl1pPr>
          </a:lstStyle>
          <a:p>
            <a:r>
              <a:rPr lang="it-IT" sz="520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Thanks for </a:t>
            </a:r>
            <a:r>
              <a:rPr lang="it-IT" sz="5200" dirty="0">
                <a:ln w="15875" cmpd="sng">
                  <a:solidFill>
                    <a:schemeClr val="tx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attention!</a:t>
            </a:r>
            <a:endParaRPr lang="it-IT" sz="5200" dirty="0">
              <a:ln w="15875" cmpd="sng">
                <a:solidFill>
                  <a:schemeClr val="tx1"/>
                </a:solidFill>
                <a:prstDash val="solid"/>
              </a:ln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-16192" y="4111237"/>
            <a:ext cx="12224385" cy="68400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 rtlCol="0" anchor="ctr" anchorCtr="0">
            <a:spAutoFit/>
          </a:bodyPr>
          <a:p>
            <a:pPr algn="ctr"/>
            <a:r>
              <a:rPr lang="it-IT" altLang="en-US" sz="2400" b="1">
                <a:latin typeface="Calibri" panose="020F0502020204030204" charset="0"/>
                <a:cs typeface="Calibri" panose="020F0502020204030204" charset="0"/>
              </a:rPr>
              <a:t>Martina Burnelli             martina.burnelli@studenti.unipg.it</a:t>
            </a:r>
            <a:endParaRPr lang="it-IT" altLang="en-US" sz="2400" b="1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fade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1853</Words>
  <Application>WPS Presentation</Application>
  <PresentationFormat>Widescreen</PresentationFormat>
  <Paragraphs>122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0" baseType="lpstr">
      <vt:lpstr>Arial</vt:lpstr>
      <vt:lpstr>SimSun</vt:lpstr>
      <vt:lpstr>Wingdings</vt:lpstr>
      <vt:lpstr>Calibri</vt:lpstr>
      <vt:lpstr>Times New Roman</vt:lpstr>
      <vt:lpstr>Cambria</vt:lpstr>
      <vt:lpstr>Arial</vt:lpstr>
      <vt:lpstr>Calibri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Martina Burnelli</cp:lastModifiedBy>
  <cp:revision>94</cp:revision>
  <dcterms:created xsi:type="dcterms:W3CDTF">2022-05-12T13:37:00Z</dcterms:created>
  <dcterms:modified xsi:type="dcterms:W3CDTF">2022-05-24T15:27:22Z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7DCB6776CCE244A28F6ADC1DEBE69D5C</vt:lpwstr>
  </property>
  <property fmtid="{D5CDD505-2E9C-101B-9397-08002B2CF9AE}" pid="3" name="KSOProductBuildVer">
    <vt:lpwstr>1033-11.2.0.10452</vt:lpwstr>
  </property>
</Properties>
</file>