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30"/>
  </p:notesMasterIdLst>
  <p:sldIdLst>
    <p:sldId id="893" r:id="rId2"/>
    <p:sldId id="933" r:id="rId3"/>
    <p:sldId id="941" r:id="rId4"/>
    <p:sldId id="942" r:id="rId5"/>
    <p:sldId id="944" r:id="rId6"/>
    <p:sldId id="943" r:id="rId7"/>
    <p:sldId id="934" r:id="rId8"/>
    <p:sldId id="935" r:id="rId9"/>
    <p:sldId id="936" r:id="rId10"/>
    <p:sldId id="937" r:id="rId11"/>
    <p:sldId id="938" r:id="rId12"/>
    <p:sldId id="958" r:id="rId13"/>
    <p:sldId id="939" r:id="rId14"/>
    <p:sldId id="940" r:id="rId15"/>
    <p:sldId id="945" r:id="rId16"/>
    <p:sldId id="946" r:id="rId17"/>
    <p:sldId id="947" r:id="rId18"/>
    <p:sldId id="948" r:id="rId19"/>
    <p:sldId id="949" r:id="rId20"/>
    <p:sldId id="950" r:id="rId21"/>
    <p:sldId id="951" r:id="rId22"/>
    <p:sldId id="957" r:id="rId23"/>
    <p:sldId id="899" r:id="rId24"/>
    <p:sldId id="952" r:id="rId25"/>
    <p:sldId id="954" r:id="rId26"/>
    <p:sldId id="955" r:id="rId27"/>
    <p:sldId id="956" r:id="rId28"/>
    <p:sldId id="895" r:id="rId29"/>
  </p:sldIdLst>
  <p:sldSz cx="9144000" cy="6858000" type="screen4x3"/>
  <p:notesSz cx="6669088" cy="9926638"/>
  <p:defaultTextStyle>
    <a:defPPr>
      <a:defRPr lang="zh-CN"/>
    </a:defPPr>
    <a:lvl1pPr algn="l" rtl="0" fontAlgn="base">
      <a:spcBef>
        <a:spcPct val="0"/>
      </a:spcBef>
      <a:spcAft>
        <a:spcPct val="0"/>
      </a:spcAft>
      <a:buFont typeface="Arial" panose="020B0604020202020204" pitchFamily="34" charset="0"/>
      <a:defRPr kern="1200">
        <a:solidFill>
          <a:srgbClr val="000000"/>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rgbClr val="000000"/>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rgbClr val="000000"/>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rgbClr val="000000"/>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rgbClr val="000000"/>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rgbClr val="000000"/>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rgbClr val="000000"/>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rgbClr val="000000"/>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rgbClr val="000000"/>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陈 刚" initials="陈" lastIdx="1" clrIdx="0">
    <p:extLst>
      <p:ext uri="{19B8F6BF-5375-455C-9EA6-DF929625EA0E}">
        <p15:presenceInfo xmlns:p15="http://schemas.microsoft.com/office/powerpoint/2012/main" userId="442b3c2b8a1007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104B97"/>
    <a:srgbClr val="638AC0"/>
    <a:srgbClr val="8CA848"/>
    <a:srgbClr val="5C95BC"/>
    <a:srgbClr val="FF85D6"/>
    <a:srgbClr val="FF9966"/>
    <a:srgbClr val="CCCC00"/>
    <a:srgbClr val="D3841B"/>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70" autoAdjust="0"/>
  </p:normalViewPr>
  <p:slideViewPr>
    <p:cSldViewPr snapToGrid="0">
      <p:cViewPr varScale="1">
        <p:scale>
          <a:sx n="72" d="100"/>
          <a:sy n="72" d="100"/>
        </p:scale>
        <p:origin x="110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8892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27" tIns="45363" rIns="90727" bIns="45363" numCol="1" anchor="t" anchorCtr="0" compatLnSpc="1"/>
          <a:lstStyle>
            <a:lvl1pPr eaLnBrk="0" hangingPunct="0">
              <a:defRPr sz="1200"/>
            </a:lvl1pPr>
          </a:lstStyle>
          <a:p>
            <a:endParaRPr lang="zh-CN" altLang="en-US"/>
          </a:p>
        </p:txBody>
      </p:sp>
      <p:sp>
        <p:nvSpPr>
          <p:cNvPr id="2051" name="日期占位符 2"/>
          <p:cNvSpPr>
            <a:spLocks noGrp="1" noChangeArrowheads="1"/>
          </p:cNvSpPr>
          <p:nvPr>
            <p:ph type="dt" idx="1"/>
          </p:nvPr>
        </p:nvSpPr>
        <p:spPr bwMode="auto">
          <a:xfrm>
            <a:off x="3776663" y="0"/>
            <a:ext cx="28908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27" tIns="45363" rIns="90727" bIns="45363" numCol="1" anchor="t" anchorCtr="0" compatLnSpc="1"/>
          <a:lstStyle>
            <a:lvl1pPr algn="r" eaLnBrk="0" hangingPunct="0">
              <a:defRPr/>
            </a:lvl1pPr>
          </a:lstStyle>
          <a:p>
            <a:fld id="{C17765F8-DB34-4F99-A39E-D9E844CF66FE}" type="datetime1">
              <a:rPr lang="zh-CN" altLang="en-US"/>
              <a:pPr/>
              <a:t>2022/5/22</a:t>
            </a:fld>
            <a:endParaRPr lang="zh-CN" altLang="en-US" sz="1200"/>
          </a:p>
        </p:txBody>
      </p:sp>
      <p:sp>
        <p:nvSpPr>
          <p:cNvPr id="2052" name="幻灯片图像占位符 3"/>
          <p:cNvSpPr>
            <a:spLocks noGrp="1" noRot="1" noChangeAspect="1" noChangeArrowheads="1"/>
          </p:cNvSpPr>
          <p:nvPr>
            <p:ph type="sldImg" idx="2"/>
          </p:nvPr>
        </p:nvSpPr>
        <p:spPr bwMode="auto">
          <a:xfrm>
            <a:off x="852488" y="742950"/>
            <a:ext cx="4964112"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备注占位符 4"/>
          <p:cNvSpPr>
            <a:spLocks noGrp="1" noRot="1" noChangeAspect="1" noChangeArrowheads="1"/>
          </p:cNvSpPr>
          <p:nvPr/>
        </p:nvSpPr>
        <p:spPr bwMode="auto">
          <a:xfrm>
            <a:off x="666750" y="4714875"/>
            <a:ext cx="5335588"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7" tIns="45363" rIns="90727" bIns="45363" anchor="ctr"/>
          <a:lstStyle/>
          <a:p>
            <a:pPr eaLnBrk="0" hangingPunct="0">
              <a:spcBef>
                <a:spcPct val="30000"/>
              </a:spcBef>
            </a:pPr>
            <a:r>
              <a:rPr lang="zh-CN" altLang="en-US" sz="1200">
                <a:solidFill>
                  <a:schemeClr val="tx1"/>
                </a:solidFill>
              </a:rPr>
              <a:t>单击此处编辑母版文本样式</a:t>
            </a:r>
          </a:p>
          <a:p>
            <a:pPr eaLnBrk="0" hangingPunct="0">
              <a:spcBef>
                <a:spcPct val="30000"/>
              </a:spcBef>
            </a:pPr>
            <a:r>
              <a:rPr lang="zh-CN" altLang="en-US" sz="1200">
                <a:solidFill>
                  <a:schemeClr val="tx1"/>
                </a:solidFill>
              </a:rPr>
              <a:t>第二级</a:t>
            </a:r>
          </a:p>
          <a:p>
            <a:pPr eaLnBrk="0" hangingPunct="0">
              <a:spcBef>
                <a:spcPct val="30000"/>
              </a:spcBef>
            </a:pPr>
            <a:r>
              <a:rPr lang="zh-CN" altLang="en-US" sz="1200">
                <a:solidFill>
                  <a:schemeClr val="tx1"/>
                </a:solidFill>
              </a:rPr>
              <a:t>第三级</a:t>
            </a:r>
          </a:p>
          <a:p>
            <a:pPr eaLnBrk="0" hangingPunct="0">
              <a:spcBef>
                <a:spcPct val="30000"/>
              </a:spcBef>
            </a:pPr>
            <a:r>
              <a:rPr lang="zh-CN" altLang="en-US" sz="1200">
                <a:solidFill>
                  <a:schemeClr val="tx1"/>
                </a:solidFill>
              </a:rPr>
              <a:t>第四级</a:t>
            </a:r>
          </a:p>
          <a:p>
            <a:pPr eaLnBrk="0" hangingPunct="0">
              <a:spcBef>
                <a:spcPct val="30000"/>
              </a:spcBef>
            </a:pPr>
            <a:r>
              <a:rPr lang="zh-CN" altLang="en-US" sz="1200">
                <a:solidFill>
                  <a:schemeClr val="tx1"/>
                </a:solidFill>
              </a:rPr>
              <a:t>第五级</a:t>
            </a:r>
          </a:p>
        </p:txBody>
      </p:sp>
      <p:sp>
        <p:nvSpPr>
          <p:cNvPr id="2054" name="页脚占位符 5"/>
          <p:cNvSpPr>
            <a:spLocks noGrp="1" noChangeArrowheads="1"/>
          </p:cNvSpPr>
          <p:nvPr>
            <p:ph type="ftr" sz="quarter" idx="4"/>
          </p:nvPr>
        </p:nvSpPr>
        <p:spPr bwMode="auto">
          <a:xfrm>
            <a:off x="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27" tIns="45363" rIns="90727" bIns="45363" numCol="1" anchor="b" anchorCtr="0" compatLnSpc="1"/>
          <a:lstStyle>
            <a:lvl1pPr eaLnBrk="0" hangingPunct="0">
              <a:defRPr sz="1200"/>
            </a:lvl1pPr>
          </a:lstStyle>
          <a:p>
            <a:endParaRPr lang="zh-CN" altLang="en-US"/>
          </a:p>
        </p:txBody>
      </p:sp>
      <p:sp>
        <p:nvSpPr>
          <p:cNvPr id="2055" name="灯片编号占位符 6"/>
          <p:cNvSpPr>
            <a:spLocks noGrp="1" noChangeArrowheads="1"/>
          </p:cNvSpPr>
          <p:nvPr>
            <p:ph type="sldNum" sz="quarter" idx="5"/>
          </p:nvPr>
        </p:nvSpPr>
        <p:spPr bwMode="auto">
          <a:xfrm>
            <a:off x="3776663" y="9428163"/>
            <a:ext cx="289083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27" tIns="45363" rIns="90727" bIns="45363" numCol="1" anchor="b" anchorCtr="0" compatLnSpc="1"/>
          <a:lstStyle>
            <a:lvl1pPr algn="r" eaLnBrk="0" hangingPunct="0">
              <a:defRPr/>
            </a:lvl1pPr>
          </a:lstStyle>
          <a:p>
            <a:fld id="{B8D23FAE-70C0-4A62-91A4-7729D558E5CC}" type="slidenum">
              <a:rPr lang="zh-CN" altLang="en-US"/>
              <a:pPr/>
              <a:t>‹#›</a:t>
            </a:fld>
            <a:endParaRPr lang="zh-CN" altLang="en-US" sz="1200"/>
          </a:p>
        </p:txBody>
      </p:sp>
    </p:spTree>
  </p:cSld>
  <p:clrMap bg1="lt1" tx1="dk1" bg2="lt2" tx2="dk2" accent1="accent1" accent2="accent2" accent3="accent3" accent4="accent4" accent5="accent5" accent6="accent6" hlink="hlink" folHlink="folHlink"/>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Thank you Dr. Cheng and Good morning everyone!</a:t>
            </a:r>
          </a:p>
          <a:p>
            <a:r>
              <a:rPr lang="en-US" altLang="zh-CN" dirty="0"/>
              <a:t>I’m </a:t>
            </a:r>
            <a:r>
              <a:rPr lang="en-US" altLang="zh-CN" dirty="0" err="1"/>
              <a:t>Chengfa</a:t>
            </a:r>
            <a:r>
              <a:rPr lang="en-US" altLang="zh-CN" dirty="0"/>
              <a:t> Lin, from China University of Geosciences at Beijing. This talk is about decoding tectonic and climatic signals in terrestrial records of an late Mesozoic intramontane basin in North China.</a:t>
            </a:r>
          </a:p>
          <a:p>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1</a:t>
            </a:fld>
            <a:endParaRPr lang="zh-CN" altLang="en-US" sz="1200"/>
          </a:p>
        </p:txBody>
      </p:sp>
    </p:spTree>
    <p:extLst>
      <p:ext uri="{BB962C8B-B14F-4D97-AF65-F5344CB8AC3E}">
        <p14:creationId xmlns:p14="http://schemas.microsoft.com/office/powerpoint/2010/main" val="3758927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river delta deposits </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10</a:t>
            </a:fld>
            <a:endParaRPr lang="zh-CN" altLang="en-US" sz="1200"/>
          </a:p>
        </p:txBody>
      </p:sp>
    </p:spTree>
    <p:extLst>
      <p:ext uri="{BB962C8B-B14F-4D97-AF65-F5344CB8AC3E}">
        <p14:creationId xmlns:p14="http://schemas.microsoft.com/office/powerpoint/2010/main" val="3764386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And lacustrine deposits in lower-middle parts</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11</a:t>
            </a:fld>
            <a:endParaRPr lang="zh-CN" altLang="en-US" sz="1200"/>
          </a:p>
        </p:txBody>
      </p:sp>
    </p:spTree>
    <p:extLst>
      <p:ext uri="{BB962C8B-B14F-4D97-AF65-F5344CB8AC3E}">
        <p14:creationId xmlns:p14="http://schemas.microsoft.com/office/powerpoint/2010/main" val="191592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Using tuff &amp; breccia package as marker bed (green band here) of lateral correlation, a vertical progradation trend was recognized throughout the Xuanhua basin. From lacustrine, through delta, to river and alluvial fan deposits.</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12</a:t>
            </a:fld>
            <a:endParaRPr lang="zh-CN" altLang="en-US" sz="1200"/>
          </a:p>
        </p:txBody>
      </p:sp>
    </p:spTree>
    <p:extLst>
      <p:ext uri="{BB962C8B-B14F-4D97-AF65-F5344CB8AC3E}">
        <p14:creationId xmlns:p14="http://schemas.microsoft.com/office/powerpoint/2010/main" val="3364163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Provenance analyses, including paleocurrent measurements in sandstones and clast-counting in  conglomerates, were conducted in over 200 spots across the basin.</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13</a:t>
            </a:fld>
            <a:endParaRPr lang="zh-CN" altLang="en-US" sz="1200"/>
          </a:p>
        </p:txBody>
      </p:sp>
    </p:spTree>
    <p:extLst>
      <p:ext uri="{BB962C8B-B14F-4D97-AF65-F5344CB8AC3E}">
        <p14:creationId xmlns:p14="http://schemas.microsoft.com/office/powerpoint/2010/main" val="2306811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Paleocurrent pattern shows a distinct transition near the tuff &amp; breccia package. Below it, sediment supply mainly from east and west, above it, sediments all from south and southeast.</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14</a:t>
            </a:fld>
            <a:endParaRPr lang="zh-CN" altLang="en-US" sz="1200"/>
          </a:p>
        </p:txBody>
      </p:sp>
    </p:spTree>
    <p:extLst>
      <p:ext uri="{BB962C8B-B14F-4D97-AF65-F5344CB8AC3E}">
        <p14:creationId xmlns:p14="http://schemas.microsoft.com/office/powerpoint/2010/main" val="3669087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Clast composition analyses also show a similar transition near the marker bed.</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15</a:t>
            </a:fld>
            <a:endParaRPr lang="zh-CN" altLang="en-US" sz="1200"/>
          </a:p>
        </p:txBody>
      </p:sp>
    </p:spTree>
    <p:extLst>
      <p:ext uri="{BB962C8B-B14F-4D97-AF65-F5344CB8AC3E}">
        <p14:creationId xmlns:p14="http://schemas.microsoft.com/office/powerpoint/2010/main" val="2682813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Based on stratigraphic correlation, sedimentary facies and provenance analyses, two large-scale upward-coarsening cyclothems were revealed across the basin.</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16</a:t>
            </a:fld>
            <a:endParaRPr lang="zh-CN" altLang="en-US" sz="1200"/>
          </a:p>
        </p:txBody>
      </p:sp>
    </p:spTree>
    <p:extLst>
      <p:ext uri="{BB962C8B-B14F-4D97-AF65-F5344CB8AC3E}">
        <p14:creationId xmlns:p14="http://schemas.microsoft.com/office/powerpoint/2010/main" val="3124929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CU cyclothems are 80-240 m thick, recording upward facies changes.</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17</a:t>
            </a:fld>
            <a:endParaRPr lang="zh-CN" altLang="en-US" sz="1200"/>
          </a:p>
        </p:txBody>
      </p:sp>
    </p:spTree>
    <p:extLst>
      <p:ext uri="{BB962C8B-B14F-4D97-AF65-F5344CB8AC3E}">
        <p14:creationId xmlns:p14="http://schemas.microsoft.com/office/powerpoint/2010/main" val="4219677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Within the large-scale cyclothems, some small, regularly repeated upward-fining successions were also recognized.</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18</a:t>
            </a:fld>
            <a:endParaRPr lang="zh-CN" altLang="en-US" sz="1200"/>
          </a:p>
        </p:txBody>
      </p:sp>
    </p:spTree>
    <p:extLst>
      <p:ext uri="{BB962C8B-B14F-4D97-AF65-F5344CB8AC3E}">
        <p14:creationId xmlns:p14="http://schemas.microsoft.com/office/powerpoint/2010/main" val="4067300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In the uppermost part, subaerial exposures, like calcareous nodules, root traces, mottled mudstones, were commonly developed.</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19</a:t>
            </a:fld>
            <a:endParaRPr lang="zh-CN" altLang="en-US" sz="1200"/>
          </a:p>
        </p:txBody>
      </p:sp>
    </p:spTree>
    <p:extLst>
      <p:ext uri="{BB962C8B-B14F-4D97-AF65-F5344CB8AC3E}">
        <p14:creationId xmlns:p14="http://schemas.microsoft.com/office/powerpoint/2010/main" val="1176129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In nonmarine basins, tectonism and climatic changes are two most important allogenic controlling factors on sedimentology and strata patterns, because they determine the potential accommodation space, water discharge, and sediment supply. So, it has been a long-lasting, significant question that how to disentangle tectonic and climatic signals from terrestrial records.</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2</a:t>
            </a:fld>
            <a:endParaRPr lang="zh-CN" altLang="en-US" sz="1200"/>
          </a:p>
        </p:txBody>
      </p:sp>
    </p:spTree>
    <p:extLst>
      <p:ext uri="{BB962C8B-B14F-4D97-AF65-F5344CB8AC3E}">
        <p14:creationId xmlns:p14="http://schemas.microsoft.com/office/powerpoint/2010/main" val="3591542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For CU cyclothems, our field investigations suggested that they are closely related to thrust faulting in eastern and southern margins.</a:t>
            </a:r>
          </a:p>
          <a:p>
            <a:r>
              <a:rPr lang="en-US" altLang="zh-CN" dirty="0"/>
              <a:t>In CU-1, which is the lower part of the Tuchengzi Fm, growth strata related to thrusting of the Likouquan thrust fault were recognized in the </a:t>
            </a:r>
            <a:r>
              <a:rPr lang="en-US" altLang="zh-CN" dirty="0" err="1"/>
              <a:t>hangingwall</a:t>
            </a:r>
            <a:r>
              <a:rPr lang="en-US" altLang="zh-CN" dirty="0"/>
              <a:t>.</a:t>
            </a:r>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20</a:t>
            </a:fld>
            <a:endParaRPr lang="zh-CN" altLang="en-US" sz="1200"/>
          </a:p>
        </p:txBody>
      </p:sp>
    </p:spTree>
    <p:extLst>
      <p:ext uri="{BB962C8B-B14F-4D97-AF65-F5344CB8AC3E}">
        <p14:creationId xmlns:p14="http://schemas.microsoft.com/office/powerpoint/2010/main" val="2682989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In CU-2, upper </a:t>
            </a:r>
            <a:r>
              <a:rPr lang="en-US" altLang="zh-CN" dirty="0" err="1"/>
              <a:t>Tuchegnzi</a:t>
            </a:r>
            <a:r>
              <a:rPr lang="en-US" altLang="zh-CN" dirty="0"/>
              <a:t> Fm, growth strata related to the Mapu thrust fault were recognized in the forelimb of fault-propagation fold, comprising a growth syncline.</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21</a:t>
            </a:fld>
            <a:endParaRPr lang="zh-CN" altLang="en-US" sz="1200"/>
          </a:p>
        </p:txBody>
      </p:sp>
    </p:spTree>
    <p:extLst>
      <p:ext uri="{BB962C8B-B14F-4D97-AF65-F5344CB8AC3E}">
        <p14:creationId xmlns:p14="http://schemas.microsoft.com/office/powerpoint/2010/main" val="1737272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Zircon U-Pb geochronology was used to constrain the timing of thrusting along basin margin.</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22</a:t>
            </a:fld>
            <a:endParaRPr lang="zh-CN" altLang="en-US" sz="1200"/>
          </a:p>
        </p:txBody>
      </p:sp>
    </p:spTree>
    <p:extLst>
      <p:ext uri="{BB962C8B-B14F-4D97-AF65-F5344CB8AC3E}">
        <p14:creationId xmlns:p14="http://schemas.microsoft.com/office/powerpoint/2010/main" val="4190966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Combining results of this study with previous works, a three-stages evolution model was proposed for this basin during late Jurassic-early cretaceous, suggesting northwestward progradation of the marginal thrust belt into basin center.</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23</a:t>
            </a:fld>
            <a:endParaRPr lang="zh-CN" altLang="en-US" sz="1200"/>
          </a:p>
        </p:txBody>
      </p:sp>
    </p:spTree>
    <p:extLst>
      <p:ext uri="{BB962C8B-B14F-4D97-AF65-F5344CB8AC3E}">
        <p14:creationId xmlns:p14="http://schemas.microsoft.com/office/powerpoint/2010/main" val="3406808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There are three possible interpretations for the formation of FU cyclothem. </a:t>
            </a:r>
          </a:p>
          <a:p>
            <a:r>
              <a:rPr lang="en-US" altLang="zh-CN" dirty="0"/>
              <a:t>The first is autogenic processes, such as lateral shifting of delta lobes. They would also produce self-organized, regularly repeated stratal pattern. however, scale of their production is not more than 1.5 m in this basin, much less than average thickness of the FU cyclothems. So this option could be ruled out.</a:t>
            </a:r>
          </a:p>
          <a:p>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24</a:t>
            </a:fld>
            <a:endParaRPr lang="zh-CN" altLang="en-US" sz="1200"/>
          </a:p>
        </p:txBody>
      </p:sp>
    </p:spTree>
    <p:extLst>
      <p:ext uri="{BB962C8B-B14F-4D97-AF65-F5344CB8AC3E}">
        <p14:creationId xmlns:p14="http://schemas.microsoft.com/office/powerpoint/2010/main" val="685104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Another interpretation is of allogenic, it is the tectonism in drainage area. High-frequency tectonism would result in drainage rearrangement, blocking water and sediment supply, producing FU successions. However, these river capture or barriers by tectonism should be random and not in basin-wide range. In this case, we consider this interpretation as impossible.</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25</a:t>
            </a:fld>
            <a:endParaRPr lang="zh-CN" altLang="en-US" sz="1200"/>
          </a:p>
        </p:txBody>
      </p:sp>
    </p:spTree>
    <p:extLst>
      <p:ext uri="{BB962C8B-B14F-4D97-AF65-F5344CB8AC3E}">
        <p14:creationId xmlns:p14="http://schemas.microsoft.com/office/powerpoint/2010/main" val="1055784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26</a:t>
            </a:fld>
            <a:endParaRPr lang="zh-CN" altLang="en-US" sz="1200"/>
          </a:p>
        </p:txBody>
      </p:sp>
    </p:spTree>
    <p:extLst>
      <p:ext uri="{BB962C8B-B14F-4D97-AF65-F5344CB8AC3E}">
        <p14:creationId xmlns:p14="http://schemas.microsoft.com/office/powerpoint/2010/main" val="2292565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We constructed a wet-dry cycle model to interpret the FU cyclothems. Short-term variation in precipitation induce high-frequency lake-level fluctuation, forcing progradation and retrogradation of  marginal sedimentary systems and production of the FU cyclothems.</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27</a:t>
            </a:fld>
            <a:endParaRPr lang="zh-CN" altLang="en-US" sz="1200"/>
          </a:p>
        </p:txBody>
      </p:sp>
    </p:spTree>
    <p:extLst>
      <p:ext uri="{BB962C8B-B14F-4D97-AF65-F5344CB8AC3E}">
        <p14:creationId xmlns:p14="http://schemas.microsoft.com/office/powerpoint/2010/main" val="1949009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Thank you</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28</a:t>
            </a:fld>
            <a:endParaRPr lang="zh-CN" altLang="en-US" sz="1200"/>
          </a:p>
        </p:txBody>
      </p:sp>
    </p:spTree>
    <p:extLst>
      <p:ext uri="{BB962C8B-B14F-4D97-AF65-F5344CB8AC3E}">
        <p14:creationId xmlns:p14="http://schemas.microsoft.com/office/powerpoint/2010/main" val="749707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To answer this question, we need a terrestrial basin that not only has undergone specific structural activities, but also be sensitive to climatic changes. In this consideration, the Yanshan fold-and-thrust belt should be an idealistic area for our research. It is a Mesozoic intraplate deformational zone experiencing multi-stage faulting and has developed a series of small, fault-bounding basins, which are sensitive to both </a:t>
            </a:r>
            <a:r>
              <a:rPr lang="en-US" altLang="zh-CN" dirty="0" err="1"/>
              <a:t>tectonisms</a:t>
            </a:r>
            <a:r>
              <a:rPr lang="en-US" altLang="zh-CN" dirty="0"/>
              <a:t> and climatic changes.</a:t>
            </a:r>
          </a:p>
          <a:p>
            <a:r>
              <a:rPr lang="en-US" altLang="zh-CN" dirty="0"/>
              <a:t>The Xuanhua basin, locates in western Yanshan belt, offers a great opportunity for answering our question.</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3</a:t>
            </a:fld>
            <a:endParaRPr lang="zh-CN" altLang="en-US" sz="1200"/>
          </a:p>
        </p:txBody>
      </p:sp>
    </p:spTree>
    <p:extLst>
      <p:ext uri="{BB962C8B-B14F-4D97-AF65-F5344CB8AC3E}">
        <p14:creationId xmlns:p14="http://schemas.microsoft.com/office/powerpoint/2010/main" val="1618107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The Xuanhua basin is the southern part of a greater basin, is confined by thrusting faults to its east and south and overlaps westward on Mesoproterozoic basement.</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4</a:t>
            </a:fld>
            <a:endParaRPr lang="zh-CN" altLang="en-US" sz="1200"/>
          </a:p>
        </p:txBody>
      </p:sp>
    </p:spTree>
    <p:extLst>
      <p:ext uri="{BB962C8B-B14F-4D97-AF65-F5344CB8AC3E}">
        <p14:creationId xmlns:p14="http://schemas.microsoft.com/office/powerpoint/2010/main" val="1113719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These diagrams clearly show the thrust faults in eastern and southern margins of the Xuanhua basin.</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5</a:t>
            </a:fld>
            <a:endParaRPr lang="zh-CN" altLang="en-US" sz="1200"/>
          </a:p>
        </p:txBody>
      </p:sp>
    </p:spTree>
    <p:extLst>
      <p:ext uri="{BB962C8B-B14F-4D97-AF65-F5344CB8AC3E}">
        <p14:creationId xmlns:p14="http://schemas.microsoft.com/office/powerpoint/2010/main" val="2176830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The left column shows that the basin-fillings are mainly composed of complete late Mesozoic strata, including 4 lithological units. </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6</a:t>
            </a:fld>
            <a:endParaRPr lang="zh-CN" altLang="en-US" sz="1200"/>
          </a:p>
        </p:txBody>
      </p:sp>
    </p:spTree>
    <p:extLst>
      <p:ext uri="{BB962C8B-B14F-4D97-AF65-F5344CB8AC3E}">
        <p14:creationId xmlns:p14="http://schemas.microsoft.com/office/powerpoint/2010/main" val="2409931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Our works are generally based on field investigations of stratigraphy, sedimentology, and provenance for the Tuchengzi Formation. 7 sedimentary columns are logged from west to east. A tuff &amp; breccia package could be used as maker bed through the entire basin.</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7</a:t>
            </a:fld>
            <a:endParaRPr lang="zh-CN" altLang="en-US" sz="1200"/>
          </a:p>
        </p:txBody>
      </p:sp>
    </p:spTree>
    <p:extLst>
      <p:ext uri="{BB962C8B-B14F-4D97-AF65-F5344CB8AC3E}">
        <p14:creationId xmlns:p14="http://schemas.microsoft.com/office/powerpoint/2010/main" val="280380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Detailed facies analyses recognized alluvial fan deposits in upper Tuchengzi Fm</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8</a:t>
            </a:fld>
            <a:endParaRPr lang="zh-CN" altLang="en-US" sz="1200"/>
          </a:p>
        </p:txBody>
      </p:sp>
    </p:spTree>
    <p:extLst>
      <p:ext uri="{BB962C8B-B14F-4D97-AF65-F5344CB8AC3E}">
        <p14:creationId xmlns:p14="http://schemas.microsoft.com/office/powerpoint/2010/main" val="1780188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66750" y="4776788"/>
            <a:ext cx="5335588" cy="3908425"/>
          </a:xfrm>
          <a:prstGeom prst="rect">
            <a:avLst/>
          </a:prstGeom>
        </p:spPr>
        <p:txBody>
          <a:bodyPr/>
          <a:lstStyle/>
          <a:p>
            <a:r>
              <a:rPr lang="en-US" altLang="zh-CN" dirty="0"/>
              <a:t>Braided river in middle parts</a:t>
            </a:r>
            <a:endParaRPr lang="zh-CN" altLang="en-US" dirty="0"/>
          </a:p>
        </p:txBody>
      </p:sp>
      <p:sp>
        <p:nvSpPr>
          <p:cNvPr id="4" name="灯片编号占位符 3"/>
          <p:cNvSpPr>
            <a:spLocks noGrp="1"/>
          </p:cNvSpPr>
          <p:nvPr>
            <p:ph type="sldNum" sz="quarter" idx="5"/>
          </p:nvPr>
        </p:nvSpPr>
        <p:spPr/>
        <p:txBody>
          <a:bodyPr/>
          <a:lstStyle/>
          <a:p>
            <a:fld id="{B8D23FAE-70C0-4A62-91A4-7729D558E5CC}" type="slidenum">
              <a:rPr lang="zh-CN" altLang="en-US" smtClean="0"/>
              <a:pPr/>
              <a:t>9</a:t>
            </a:fld>
            <a:endParaRPr lang="zh-CN" altLang="en-US" sz="1200"/>
          </a:p>
        </p:txBody>
      </p:sp>
    </p:spTree>
    <p:extLst>
      <p:ext uri="{BB962C8B-B14F-4D97-AF65-F5344CB8AC3E}">
        <p14:creationId xmlns:p14="http://schemas.microsoft.com/office/powerpoint/2010/main" val="1137273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DB9200-3494-4637-B5F2-56F6B93A24A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矩形 7">
            <a:extLst>
              <a:ext uri="{FF2B5EF4-FFF2-40B4-BE49-F238E27FC236}">
                <a16:creationId xmlns:a16="http://schemas.microsoft.com/office/drawing/2014/main" id="{6DEE19E2-2CD0-4C46-AE28-781D9D922C4D}"/>
              </a:ext>
            </a:extLst>
          </p:cNvPr>
          <p:cNvSpPr/>
          <p:nvPr userDrawn="1"/>
        </p:nvSpPr>
        <p:spPr>
          <a:xfrm>
            <a:off x="0" y="0"/>
            <a:ext cx="9144000" cy="6858001"/>
          </a:xfrm>
          <a:prstGeom prst="rect">
            <a:avLst/>
          </a:prstGeom>
          <a:blipFill dpi="0" rotWithShape="1">
            <a:blip r:embed="rId3">
              <a:alphaModFix amt="4000"/>
            </a:blip>
            <a:srcRect/>
            <a:stretch>
              <a:fillRect l="-4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98509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F0AD93EB-0D36-4C24-9813-331AFB6AEB51}"/>
              </a:ext>
            </a:extLst>
          </p:cNvPr>
          <p:cNvGrpSpPr/>
          <p:nvPr userDrawn="1"/>
        </p:nvGrpSpPr>
        <p:grpSpPr>
          <a:xfrm>
            <a:off x="0" y="0"/>
            <a:ext cx="9144000" cy="6858000"/>
            <a:chOff x="0" y="0"/>
            <a:chExt cx="9144000" cy="6858000"/>
          </a:xfrm>
        </p:grpSpPr>
        <p:pic>
          <p:nvPicPr>
            <p:cNvPr id="8" name="Picture 10" descr="01">
              <a:extLst>
                <a:ext uri="{FF2B5EF4-FFF2-40B4-BE49-F238E27FC236}">
                  <a16:creationId xmlns:a16="http://schemas.microsoft.com/office/drawing/2014/main" id="{0943DE21-5322-4D65-A52D-1EA31AA459BD}"/>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t="12688"/>
            <a:stretch>
              <a:fillRect/>
            </a:stretch>
          </p:blipFill>
          <p:spPr bwMode="auto">
            <a:xfrm>
              <a:off x="0" y="869950"/>
              <a:ext cx="9144000"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56272B8E-37FD-4D0D-A1C5-04065630DA11}"/>
                </a:ext>
              </a:extLst>
            </p:cNvPr>
            <p:cNvPicPr>
              <a:picLocks noChangeAspect="1"/>
            </p:cNvPicPr>
            <p:nvPr/>
          </p:nvPicPr>
          <p:blipFill>
            <a:blip r:embed="rId3"/>
            <a:stretch>
              <a:fillRect/>
            </a:stretch>
          </p:blipFill>
          <p:spPr>
            <a:xfrm>
              <a:off x="0" y="0"/>
              <a:ext cx="9144000" cy="869950"/>
            </a:xfrm>
            <a:prstGeom prst="rect">
              <a:avLst/>
            </a:prstGeom>
          </p:spPr>
        </p:pic>
      </p:grpSp>
      <p:pic>
        <p:nvPicPr>
          <p:cNvPr id="11" name="图片 10">
            <a:extLst>
              <a:ext uri="{FF2B5EF4-FFF2-40B4-BE49-F238E27FC236}">
                <a16:creationId xmlns:a16="http://schemas.microsoft.com/office/drawing/2014/main" id="{7938D1CE-2AB9-41CD-87CE-5FCE76E3465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9964" t="16095" r="30529" b="16993"/>
          <a:stretch/>
        </p:blipFill>
        <p:spPr>
          <a:xfrm>
            <a:off x="206694" y="225114"/>
            <a:ext cx="484576" cy="461632"/>
          </a:xfrm>
          <a:prstGeom prst="rect">
            <a:avLst/>
          </a:prstGeom>
        </p:spPr>
      </p:pic>
      <p:grpSp>
        <p:nvGrpSpPr>
          <p:cNvPr id="12" name="组合 11">
            <a:extLst>
              <a:ext uri="{FF2B5EF4-FFF2-40B4-BE49-F238E27FC236}">
                <a16:creationId xmlns:a16="http://schemas.microsoft.com/office/drawing/2014/main" id="{3A6CDCF7-2447-4C1A-B093-BA9B46A93A92}"/>
              </a:ext>
            </a:extLst>
          </p:cNvPr>
          <p:cNvGrpSpPr/>
          <p:nvPr userDrawn="1"/>
        </p:nvGrpSpPr>
        <p:grpSpPr>
          <a:xfrm>
            <a:off x="0" y="669896"/>
            <a:ext cx="9144000" cy="400110"/>
            <a:chOff x="0" y="669896"/>
            <a:chExt cx="9144000" cy="400110"/>
          </a:xfrm>
        </p:grpSpPr>
        <p:cxnSp>
          <p:nvCxnSpPr>
            <p:cNvPr id="13" name="直接连接符 12">
              <a:extLst>
                <a:ext uri="{FF2B5EF4-FFF2-40B4-BE49-F238E27FC236}">
                  <a16:creationId xmlns:a16="http://schemas.microsoft.com/office/drawing/2014/main" id="{49FE0075-D808-4B58-9BA1-865D3694EBD1}"/>
                </a:ext>
              </a:extLst>
            </p:cNvPr>
            <p:cNvCxnSpPr>
              <a:cxnSpLocks/>
              <a:endCxn id="14" idx="1"/>
            </p:cNvCxnSpPr>
            <p:nvPr/>
          </p:nvCxnSpPr>
          <p:spPr>
            <a:xfrm>
              <a:off x="0" y="869950"/>
              <a:ext cx="78516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694B0119-FF0C-4C8A-B797-CFD9083D5537}"/>
                </a:ext>
              </a:extLst>
            </p:cNvPr>
            <p:cNvSpPr txBox="1"/>
            <p:nvPr/>
          </p:nvSpPr>
          <p:spPr>
            <a:xfrm>
              <a:off x="7851687" y="669896"/>
              <a:ext cx="941283" cy="400110"/>
            </a:xfrm>
            <a:prstGeom prst="rect">
              <a:avLst/>
            </a:prstGeom>
            <a:noFill/>
          </p:spPr>
          <p:txBody>
            <a:bodyPr wrap="none" rtlCol="0">
              <a:spAutoFit/>
            </a:bodyPr>
            <a:lstStyle/>
            <a:p>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CUGB</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5" name="直接连接符 14">
              <a:extLst>
                <a:ext uri="{FF2B5EF4-FFF2-40B4-BE49-F238E27FC236}">
                  <a16:creationId xmlns:a16="http://schemas.microsoft.com/office/drawing/2014/main" id="{1D22C6B8-4690-40D8-8EEF-5C6E254E2863}"/>
                </a:ext>
              </a:extLst>
            </p:cNvPr>
            <p:cNvCxnSpPr>
              <a:cxnSpLocks/>
            </p:cNvCxnSpPr>
            <p:nvPr/>
          </p:nvCxnSpPr>
          <p:spPr>
            <a:xfrm>
              <a:off x="8716392" y="869950"/>
              <a:ext cx="4276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9804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C243A4B2-18EA-446D-AC6D-B0CAC236C924}"/>
              </a:ext>
            </a:extLst>
          </p:cNvPr>
          <p:cNvGrpSpPr/>
          <p:nvPr userDrawn="1"/>
        </p:nvGrpSpPr>
        <p:grpSpPr>
          <a:xfrm>
            <a:off x="0" y="0"/>
            <a:ext cx="9144000" cy="6858000"/>
            <a:chOff x="0" y="0"/>
            <a:chExt cx="9144000" cy="6858000"/>
          </a:xfrm>
        </p:grpSpPr>
        <p:pic>
          <p:nvPicPr>
            <p:cNvPr id="9" name="Picture 10" descr="01">
              <a:extLst>
                <a:ext uri="{FF2B5EF4-FFF2-40B4-BE49-F238E27FC236}">
                  <a16:creationId xmlns:a16="http://schemas.microsoft.com/office/drawing/2014/main" id="{202A122D-F325-47C7-B392-01C9F3B2D0C1}"/>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t="12688"/>
            <a:stretch>
              <a:fillRect/>
            </a:stretch>
          </p:blipFill>
          <p:spPr bwMode="auto">
            <a:xfrm>
              <a:off x="0" y="869950"/>
              <a:ext cx="9144000"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11578A5B-989A-4E85-8BEA-3B1DD9B37B64}"/>
                </a:ext>
              </a:extLst>
            </p:cNvPr>
            <p:cNvPicPr>
              <a:picLocks noChangeAspect="1"/>
            </p:cNvPicPr>
            <p:nvPr/>
          </p:nvPicPr>
          <p:blipFill>
            <a:blip r:embed="rId3"/>
            <a:stretch>
              <a:fillRect/>
            </a:stretch>
          </p:blipFill>
          <p:spPr>
            <a:xfrm>
              <a:off x="0" y="0"/>
              <a:ext cx="9144000" cy="869950"/>
            </a:xfrm>
            <a:prstGeom prst="rect">
              <a:avLst/>
            </a:prstGeom>
          </p:spPr>
        </p:pic>
      </p:grpSp>
      <p:pic>
        <p:nvPicPr>
          <p:cNvPr id="12" name="图片 11">
            <a:extLst>
              <a:ext uri="{FF2B5EF4-FFF2-40B4-BE49-F238E27FC236}">
                <a16:creationId xmlns:a16="http://schemas.microsoft.com/office/drawing/2014/main" id="{0157A8C0-9C36-434A-BC18-7C6D5F873B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7518" t="21234" r="36904" b="34592"/>
          <a:stretch/>
        </p:blipFill>
        <p:spPr>
          <a:xfrm>
            <a:off x="134484" y="148369"/>
            <a:ext cx="621437" cy="603678"/>
          </a:xfrm>
          <a:prstGeom prst="rect">
            <a:avLst/>
          </a:prstGeom>
        </p:spPr>
      </p:pic>
      <p:grpSp>
        <p:nvGrpSpPr>
          <p:cNvPr id="13" name="组合 12">
            <a:extLst>
              <a:ext uri="{FF2B5EF4-FFF2-40B4-BE49-F238E27FC236}">
                <a16:creationId xmlns:a16="http://schemas.microsoft.com/office/drawing/2014/main" id="{101F07C2-33E0-4C15-9970-C9972996B269}"/>
              </a:ext>
            </a:extLst>
          </p:cNvPr>
          <p:cNvGrpSpPr/>
          <p:nvPr userDrawn="1"/>
        </p:nvGrpSpPr>
        <p:grpSpPr>
          <a:xfrm>
            <a:off x="0" y="669896"/>
            <a:ext cx="9144000" cy="400110"/>
            <a:chOff x="0" y="669896"/>
            <a:chExt cx="9144000" cy="400110"/>
          </a:xfrm>
        </p:grpSpPr>
        <p:cxnSp>
          <p:nvCxnSpPr>
            <p:cNvPr id="14" name="直接连接符 13">
              <a:extLst>
                <a:ext uri="{FF2B5EF4-FFF2-40B4-BE49-F238E27FC236}">
                  <a16:creationId xmlns:a16="http://schemas.microsoft.com/office/drawing/2014/main" id="{3EB2C3FC-2625-4204-845F-8C2CC18B6E50}"/>
                </a:ext>
              </a:extLst>
            </p:cNvPr>
            <p:cNvCxnSpPr>
              <a:cxnSpLocks/>
              <a:endCxn id="15" idx="1"/>
            </p:cNvCxnSpPr>
            <p:nvPr/>
          </p:nvCxnSpPr>
          <p:spPr>
            <a:xfrm>
              <a:off x="0" y="869950"/>
              <a:ext cx="78516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46ED53A3-9E5E-4A8E-A78F-CC4C3A4D6B60}"/>
                </a:ext>
              </a:extLst>
            </p:cNvPr>
            <p:cNvSpPr txBox="1"/>
            <p:nvPr/>
          </p:nvSpPr>
          <p:spPr>
            <a:xfrm>
              <a:off x="7851687" y="669896"/>
              <a:ext cx="941283" cy="400110"/>
            </a:xfrm>
            <a:prstGeom prst="rect">
              <a:avLst/>
            </a:prstGeom>
            <a:noFill/>
          </p:spPr>
          <p:txBody>
            <a:bodyPr wrap="none" rtlCol="0">
              <a:spAutoFit/>
            </a:bodyPr>
            <a:lstStyle/>
            <a:p>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CUGB</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6" name="直接连接符 15">
              <a:extLst>
                <a:ext uri="{FF2B5EF4-FFF2-40B4-BE49-F238E27FC236}">
                  <a16:creationId xmlns:a16="http://schemas.microsoft.com/office/drawing/2014/main" id="{A418BC1B-38E1-4D69-B5C5-5CB876B40FE2}"/>
                </a:ext>
              </a:extLst>
            </p:cNvPr>
            <p:cNvCxnSpPr>
              <a:cxnSpLocks/>
            </p:cNvCxnSpPr>
            <p:nvPr/>
          </p:nvCxnSpPr>
          <p:spPr>
            <a:xfrm>
              <a:off x="8716392" y="869950"/>
              <a:ext cx="4276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745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2C78808A-5910-4217-94D9-F9CDC2D9185B}"/>
              </a:ext>
            </a:extLst>
          </p:cNvPr>
          <p:cNvGrpSpPr/>
          <p:nvPr userDrawn="1"/>
        </p:nvGrpSpPr>
        <p:grpSpPr>
          <a:xfrm>
            <a:off x="0" y="0"/>
            <a:ext cx="9144000" cy="6858000"/>
            <a:chOff x="0" y="0"/>
            <a:chExt cx="9144000" cy="6858000"/>
          </a:xfrm>
        </p:grpSpPr>
        <p:pic>
          <p:nvPicPr>
            <p:cNvPr id="11" name="Picture 10" descr="01">
              <a:extLst>
                <a:ext uri="{FF2B5EF4-FFF2-40B4-BE49-F238E27FC236}">
                  <a16:creationId xmlns:a16="http://schemas.microsoft.com/office/drawing/2014/main" id="{9C961516-5574-481E-A6B8-808DB17F3B3E}"/>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t="12688"/>
            <a:stretch>
              <a:fillRect/>
            </a:stretch>
          </p:blipFill>
          <p:spPr bwMode="auto">
            <a:xfrm>
              <a:off x="0" y="869950"/>
              <a:ext cx="9144000"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9FA003D1-D3FB-4FC5-8A9E-4109A7A6084F}"/>
                </a:ext>
              </a:extLst>
            </p:cNvPr>
            <p:cNvPicPr>
              <a:picLocks noChangeAspect="1"/>
            </p:cNvPicPr>
            <p:nvPr/>
          </p:nvPicPr>
          <p:blipFill>
            <a:blip r:embed="rId3"/>
            <a:stretch>
              <a:fillRect/>
            </a:stretch>
          </p:blipFill>
          <p:spPr>
            <a:xfrm>
              <a:off x="0" y="0"/>
              <a:ext cx="9144000" cy="869950"/>
            </a:xfrm>
            <a:prstGeom prst="rect">
              <a:avLst/>
            </a:prstGeom>
          </p:spPr>
        </p:pic>
      </p:grpSp>
      <p:pic>
        <p:nvPicPr>
          <p:cNvPr id="14" name="图片 13">
            <a:extLst>
              <a:ext uri="{FF2B5EF4-FFF2-40B4-BE49-F238E27FC236}">
                <a16:creationId xmlns:a16="http://schemas.microsoft.com/office/drawing/2014/main" id="{B07A6B0F-C09E-4CAC-A5D1-46556F3023C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8524" t="24256" r="40437" b="25228"/>
          <a:stretch/>
        </p:blipFill>
        <p:spPr>
          <a:xfrm>
            <a:off x="266847" y="114936"/>
            <a:ext cx="489074" cy="660560"/>
          </a:xfrm>
          <a:prstGeom prst="rect">
            <a:avLst/>
          </a:prstGeom>
        </p:spPr>
      </p:pic>
      <p:grpSp>
        <p:nvGrpSpPr>
          <p:cNvPr id="15" name="组合 14">
            <a:extLst>
              <a:ext uri="{FF2B5EF4-FFF2-40B4-BE49-F238E27FC236}">
                <a16:creationId xmlns:a16="http://schemas.microsoft.com/office/drawing/2014/main" id="{7E8CB6BB-8479-40EA-B93C-E4777CB0B51A}"/>
              </a:ext>
            </a:extLst>
          </p:cNvPr>
          <p:cNvGrpSpPr/>
          <p:nvPr userDrawn="1"/>
        </p:nvGrpSpPr>
        <p:grpSpPr>
          <a:xfrm>
            <a:off x="0" y="669896"/>
            <a:ext cx="9144000" cy="400110"/>
            <a:chOff x="0" y="669896"/>
            <a:chExt cx="9144000" cy="400110"/>
          </a:xfrm>
        </p:grpSpPr>
        <p:cxnSp>
          <p:nvCxnSpPr>
            <p:cNvPr id="16" name="直接连接符 15">
              <a:extLst>
                <a:ext uri="{FF2B5EF4-FFF2-40B4-BE49-F238E27FC236}">
                  <a16:creationId xmlns:a16="http://schemas.microsoft.com/office/drawing/2014/main" id="{F635B613-2AC3-4F68-A9E5-02DF16DAB69A}"/>
                </a:ext>
              </a:extLst>
            </p:cNvPr>
            <p:cNvCxnSpPr>
              <a:cxnSpLocks/>
              <a:endCxn id="17" idx="1"/>
            </p:cNvCxnSpPr>
            <p:nvPr/>
          </p:nvCxnSpPr>
          <p:spPr>
            <a:xfrm>
              <a:off x="0" y="869950"/>
              <a:ext cx="78516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47D74834-63C8-473B-9B60-5054AFC4C9E5}"/>
                </a:ext>
              </a:extLst>
            </p:cNvPr>
            <p:cNvSpPr txBox="1"/>
            <p:nvPr/>
          </p:nvSpPr>
          <p:spPr>
            <a:xfrm>
              <a:off x="7851687" y="669896"/>
              <a:ext cx="941283" cy="400110"/>
            </a:xfrm>
            <a:prstGeom prst="rect">
              <a:avLst/>
            </a:prstGeom>
            <a:noFill/>
          </p:spPr>
          <p:txBody>
            <a:bodyPr wrap="none" rtlCol="0">
              <a:spAutoFit/>
            </a:bodyPr>
            <a:lstStyle/>
            <a:p>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CUGB</a:t>
              </a:r>
              <a:endParaRPr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8" name="直接连接符 17">
              <a:extLst>
                <a:ext uri="{FF2B5EF4-FFF2-40B4-BE49-F238E27FC236}">
                  <a16:creationId xmlns:a16="http://schemas.microsoft.com/office/drawing/2014/main" id="{A833B5DF-B7D7-46F2-AF82-1AC103D8D3E8}"/>
                </a:ext>
              </a:extLst>
            </p:cNvPr>
            <p:cNvCxnSpPr>
              <a:cxnSpLocks/>
            </p:cNvCxnSpPr>
            <p:nvPr/>
          </p:nvCxnSpPr>
          <p:spPr>
            <a:xfrm>
              <a:off x="8716392" y="869950"/>
              <a:ext cx="4276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6092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5FCD90F-F58F-441C-89FD-2740A1648EEE}"/>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0348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5" name="图片 14" descr="PPT-01">
            <a:extLst>
              <a:ext uri="{FF2B5EF4-FFF2-40B4-BE49-F238E27FC236}">
                <a16:creationId xmlns:a16="http://schemas.microsoft.com/office/drawing/2014/main" id="{204B22E4-3C1F-4DBA-B16E-0468F82E1087}"/>
              </a:ext>
            </a:extLst>
          </p:cNvPr>
          <p:cNvPicPr>
            <a:picLocks noChangeAspect="1"/>
          </p:cNvPicPr>
          <p:nvPr userDrawn="1"/>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719679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图片 8" descr="PPT-01">
            <a:extLst>
              <a:ext uri="{FF2B5EF4-FFF2-40B4-BE49-F238E27FC236}">
                <a16:creationId xmlns:a16="http://schemas.microsoft.com/office/drawing/2014/main" id="{5916C616-5AE0-4EC1-A738-D3A61016B239}"/>
              </a:ext>
            </a:extLst>
          </p:cNvPr>
          <p:cNvPicPr>
            <a:picLocks noChangeAspect="1"/>
          </p:cNvPicPr>
          <p:nvPr userDrawn="1"/>
        </p:nvPicPr>
        <p:blipFill>
          <a:blip r:embed="rId8"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9076972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59.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610C676-9BDD-44DF-BD4E-D9D509206D4A}"/>
              </a:ext>
            </a:extLst>
          </p:cNvPr>
          <p:cNvSpPr txBox="1"/>
          <p:nvPr/>
        </p:nvSpPr>
        <p:spPr>
          <a:xfrm>
            <a:off x="0" y="2150354"/>
            <a:ext cx="9068430" cy="1384995"/>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Tectonic and climatic controls on the stratigraphic architecture of the late Mesozoic Xuanhua basin, North China </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89C6A476-C153-438E-B0B4-C0418C4FFE92}"/>
              </a:ext>
            </a:extLst>
          </p:cNvPr>
          <p:cNvSpPr txBox="1"/>
          <p:nvPr/>
        </p:nvSpPr>
        <p:spPr>
          <a:xfrm>
            <a:off x="1309882" y="3978901"/>
            <a:ext cx="6952464" cy="1156855"/>
          </a:xfrm>
          <a:prstGeom prst="rect">
            <a:avLst/>
          </a:prstGeom>
          <a:noFill/>
        </p:spPr>
        <p:txBody>
          <a:bodyPr wrap="square" rtlCol="0">
            <a:spAutoFit/>
            <a:scene3d>
              <a:camera prst="orthographicFront"/>
              <a:lightRig rig="threePt" dir="t"/>
            </a:scene3d>
            <a:sp3d contourW="12700"/>
          </a:bodyPr>
          <a:lstStyle/>
          <a:p>
            <a:pPr algn="just">
              <a:lnSpc>
                <a:spcPct val="150000"/>
              </a:lnSpc>
            </a:pP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Presenter:  </a:t>
            </a:r>
            <a:r>
              <a:rPr lang="en-US" altLang="zh-CN" sz="1600" dirty="0" err="1">
                <a:solidFill>
                  <a:schemeClr val="tx1">
                    <a:lumMod val="50000"/>
                    <a:lumOff val="50000"/>
                  </a:schemeClr>
                </a:solidFill>
                <a:latin typeface="微软雅黑" panose="020B0503020204020204" pitchFamily="34" charset="-122"/>
                <a:ea typeface="微软雅黑" panose="020B0503020204020204" pitchFamily="34" charset="-122"/>
              </a:rPr>
              <a:t>Chengfa</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 Lin</a:t>
            </a:r>
          </a:p>
          <a:p>
            <a:pPr algn="just">
              <a:lnSpc>
                <a:spcPct val="150000"/>
              </a:lnSpc>
            </a:pP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Co-authors: </a:t>
            </a:r>
            <a:r>
              <a:rPr lang="en-US" altLang="zh-CN" sz="1600" dirty="0" err="1">
                <a:solidFill>
                  <a:schemeClr val="tx1">
                    <a:lumMod val="50000"/>
                    <a:lumOff val="50000"/>
                  </a:schemeClr>
                </a:solidFill>
                <a:latin typeface="微软雅黑" panose="020B0503020204020204" pitchFamily="34" charset="-122"/>
                <a:ea typeface="微软雅黑" panose="020B0503020204020204" pitchFamily="34" charset="-122"/>
              </a:rPr>
              <a:t>Shaofeng</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 Liu	Cheng Tian	</a:t>
            </a:r>
            <a:r>
              <a:rPr lang="en-US" altLang="zh-CN" sz="1600" dirty="0" err="1">
                <a:solidFill>
                  <a:schemeClr val="tx1">
                    <a:lumMod val="50000"/>
                    <a:lumOff val="50000"/>
                  </a:schemeClr>
                </a:solidFill>
                <a:latin typeface="微软雅黑" panose="020B0503020204020204" pitchFamily="34" charset="-122"/>
                <a:ea typeface="微软雅黑" panose="020B0503020204020204" pitchFamily="34" charset="-122"/>
              </a:rPr>
              <a:t>Qitian</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 Zhuang</a:t>
            </a:r>
          </a:p>
          <a:p>
            <a:pPr algn="just">
              <a:lnSpc>
                <a:spcPct val="150000"/>
              </a:lnSpc>
            </a:pP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1600" dirty="0" err="1">
                <a:solidFill>
                  <a:schemeClr val="tx1">
                    <a:lumMod val="50000"/>
                    <a:lumOff val="50000"/>
                  </a:schemeClr>
                </a:solidFill>
                <a:latin typeface="微软雅黑" panose="020B0503020204020204" pitchFamily="34" charset="-122"/>
                <a:ea typeface="微软雅黑" panose="020B0503020204020204" pitchFamily="34" charset="-122"/>
              </a:rPr>
              <a:t>Ruiwei</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 Li	Ronald J. Steel</a:t>
            </a:r>
          </a:p>
        </p:txBody>
      </p:sp>
      <p:sp>
        <p:nvSpPr>
          <p:cNvPr id="11" name="文本框 10">
            <a:extLst>
              <a:ext uri="{FF2B5EF4-FFF2-40B4-BE49-F238E27FC236}">
                <a16:creationId xmlns:a16="http://schemas.microsoft.com/office/drawing/2014/main" id="{4AE8BB14-3FC8-4EF9-B148-7A1244A0AF10}"/>
              </a:ext>
            </a:extLst>
          </p:cNvPr>
          <p:cNvSpPr txBox="1"/>
          <p:nvPr/>
        </p:nvSpPr>
        <p:spPr>
          <a:xfrm>
            <a:off x="3859326" y="6198716"/>
            <a:ext cx="1425345" cy="338554"/>
          </a:xfrm>
          <a:prstGeom prst="rect">
            <a:avLst/>
          </a:prstGeom>
          <a:noFill/>
        </p:spPr>
        <p:txBody>
          <a:bodyPr wrap="square" rtlCol="0">
            <a:spAutoFit/>
            <a:scene3d>
              <a:camera prst="orthographicFront"/>
              <a:lightRig rig="threePt" dir="t"/>
            </a:scene3d>
            <a:sp3d contourW="12700"/>
          </a:bodyPr>
          <a:lstStyle/>
          <a:p>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2022-5-27</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aphicFrame>
        <p:nvGraphicFramePr>
          <p:cNvPr id="15" name="对象 14">
            <a:extLst>
              <a:ext uri="{FF2B5EF4-FFF2-40B4-BE49-F238E27FC236}">
                <a16:creationId xmlns:a16="http://schemas.microsoft.com/office/drawing/2014/main" id="{06336583-43B8-42C0-AA83-79E1D3EFECA4}"/>
              </a:ext>
            </a:extLst>
          </p:cNvPr>
          <p:cNvGraphicFramePr>
            <a:graphicFrameLocks noChangeAspect="1"/>
          </p:cNvGraphicFramePr>
          <p:nvPr>
            <p:extLst>
              <p:ext uri="{D42A27DB-BD31-4B8C-83A1-F6EECF244321}">
                <p14:modId xmlns:p14="http://schemas.microsoft.com/office/powerpoint/2010/main" val="2458670523"/>
              </p:ext>
            </p:extLst>
          </p:nvPr>
        </p:nvGraphicFramePr>
        <p:xfrm>
          <a:off x="881653" y="436434"/>
          <a:ext cx="7380693" cy="691940"/>
        </p:xfrm>
        <a:graphic>
          <a:graphicData uri="http://schemas.openxmlformats.org/presentationml/2006/ole">
            <mc:AlternateContent xmlns:mc="http://schemas.openxmlformats.org/markup-compatibility/2006">
              <mc:Choice xmlns:v="urn:schemas-microsoft-com:vml" Requires="v">
                <p:oleObj spid="_x0000_s1183" name="CorelDRAW" r:id="rId4" imgW="35102912" imgH="3290996" progId="CorelDraw.Graphic.21">
                  <p:embed/>
                </p:oleObj>
              </mc:Choice>
              <mc:Fallback>
                <p:oleObj name="CorelDRAW" r:id="rId4" imgW="35102912" imgH="3290996" progId="CorelDraw.Graphic.21">
                  <p:embed/>
                  <p:pic>
                    <p:nvPicPr>
                      <p:cNvPr id="5" name="对象 4">
                        <a:extLst>
                          <a:ext uri="{FF2B5EF4-FFF2-40B4-BE49-F238E27FC236}">
                            <a16:creationId xmlns:a16="http://schemas.microsoft.com/office/drawing/2014/main" id="{6CBF19A9-7591-4191-B40E-93E9480EC499}"/>
                          </a:ext>
                        </a:extLst>
                      </p:cNvPr>
                      <p:cNvPicPr/>
                      <p:nvPr/>
                    </p:nvPicPr>
                    <p:blipFill>
                      <a:blip r:embed="rId5"/>
                      <a:stretch>
                        <a:fillRect/>
                      </a:stretch>
                    </p:blipFill>
                    <p:spPr>
                      <a:xfrm>
                        <a:off x="881653" y="436434"/>
                        <a:ext cx="7380693" cy="691940"/>
                      </a:xfrm>
                      <a:prstGeom prst="rect">
                        <a:avLst/>
                      </a:prstGeom>
                    </p:spPr>
                  </p:pic>
                </p:oleObj>
              </mc:Fallback>
            </mc:AlternateContent>
          </a:graphicData>
        </a:graphic>
      </p:graphicFrame>
    </p:spTree>
    <p:extLst>
      <p:ext uri="{BB962C8B-B14F-4D97-AF65-F5344CB8AC3E}">
        <p14:creationId xmlns:p14="http://schemas.microsoft.com/office/powerpoint/2010/main" val="3292971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9C354141-2274-4262-B6CD-66E748F9DECE}"/>
              </a:ext>
            </a:extLst>
          </p:cNvPr>
          <p:cNvSpPr/>
          <p:nvPr/>
        </p:nvSpPr>
        <p:spPr>
          <a:xfrm>
            <a:off x="763477" y="264092"/>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Field works-sedimentary facies analysis</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19" name="表格 18">
            <a:extLst>
              <a:ext uri="{FF2B5EF4-FFF2-40B4-BE49-F238E27FC236}">
                <a16:creationId xmlns:a16="http://schemas.microsoft.com/office/drawing/2014/main" id="{4812248A-A86A-407B-A341-DF3FB3C69FB9}"/>
              </a:ext>
            </a:extLst>
          </p:cNvPr>
          <p:cNvGraphicFramePr>
            <a:graphicFrameLocks noGrp="1"/>
          </p:cNvGraphicFramePr>
          <p:nvPr>
            <p:extLst>
              <p:ext uri="{D42A27DB-BD31-4B8C-83A1-F6EECF244321}">
                <p14:modId xmlns:p14="http://schemas.microsoft.com/office/powerpoint/2010/main" val="924360502"/>
              </p:ext>
            </p:extLst>
          </p:nvPr>
        </p:nvGraphicFramePr>
        <p:xfrm>
          <a:off x="110982" y="1542604"/>
          <a:ext cx="4461018" cy="5199450"/>
        </p:xfrm>
        <a:graphic>
          <a:graphicData uri="http://schemas.openxmlformats.org/drawingml/2006/table">
            <a:tbl>
              <a:tblPr>
                <a:tableStyleId>{5C22544A-7EE6-4342-B048-85BDC9FD1C3A}</a:tableStyleId>
              </a:tblPr>
              <a:tblGrid>
                <a:gridCol w="550103">
                  <a:extLst>
                    <a:ext uri="{9D8B030D-6E8A-4147-A177-3AD203B41FA5}">
                      <a16:colId xmlns:a16="http://schemas.microsoft.com/office/drawing/2014/main" val="3241544538"/>
                    </a:ext>
                  </a:extLst>
                </a:gridCol>
                <a:gridCol w="558115">
                  <a:extLst>
                    <a:ext uri="{9D8B030D-6E8A-4147-A177-3AD203B41FA5}">
                      <a16:colId xmlns:a16="http://schemas.microsoft.com/office/drawing/2014/main" val="1635752483"/>
                    </a:ext>
                  </a:extLst>
                </a:gridCol>
                <a:gridCol w="357809">
                  <a:extLst>
                    <a:ext uri="{9D8B030D-6E8A-4147-A177-3AD203B41FA5}">
                      <a16:colId xmlns:a16="http://schemas.microsoft.com/office/drawing/2014/main" val="4171182559"/>
                    </a:ext>
                  </a:extLst>
                </a:gridCol>
                <a:gridCol w="1683026">
                  <a:extLst>
                    <a:ext uri="{9D8B030D-6E8A-4147-A177-3AD203B41FA5}">
                      <a16:colId xmlns:a16="http://schemas.microsoft.com/office/drawing/2014/main" val="1242159078"/>
                    </a:ext>
                  </a:extLst>
                </a:gridCol>
                <a:gridCol w="1311965">
                  <a:extLst>
                    <a:ext uri="{9D8B030D-6E8A-4147-A177-3AD203B41FA5}">
                      <a16:colId xmlns:a16="http://schemas.microsoft.com/office/drawing/2014/main" val="4102305001"/>
                    </a:ext>
                  </a:extLst>
                </a:gridCol>
              </a:tblGrid>
              <a:tr h="364586">
                <a:tc>
                  <a:txBody>
                    <a:bodyPr/>
                    <a:lstStyle/>
                    <a:p>
                      <a:pPr algn="l" fontAlgn="ctr"/>
                      <a:r>
                        <a:rPr lang="en-US" sz="800" b="0" u="none" strike="noStrike" dirty="0">
                          <a:solidFill>
                            <a:schemeClr val="accent1">
                              <a:lumMod val="50000"/>
                            </a:schemeClr>
                          </a:solidFill>
                          <a:effectLst/>
                        </a:rPr>
                        <a:t>Facies association</a:t>
                      </a:r>
                    </a:p>
                  </a:txBody>
                  <a:tcPr marL="2302" marR="2302" marT="2302" marB="0" anchor="ctr"/>
                </a:tc>
                <a:tc>
                  <a:txBody>
                    <a:bodyPr/>
                    <a:lstStyle/>
                    <a:p>
                      <a:pPr algn="l" fontAlgn="ctr"/>
                      <a:r>
                        <a:rPr lang="en-US" sz="800" b="0" u="none" strike="noStrike" dirty="0">
                          <a:solidFill>
                            <a:schemeClr val="accent1">
                              <a:lumMod val="50000"/>
                            </a:schemeClr>
                          </a:solidFill>
                          <a:effectLst/>
                        </a:rPr>
                        <a:t>Sub-facies association</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a:solidFill>
                            <a:schemeClr val="accent1">
                              <a:lumMod val="50000"/>
                            </a:schemeClr>
                          </a:solidFill>
                          <a:effectLst/>
                        </a:rPr>
                        <a:t>Facies</a:t>
                      </a:r>
                      <a:endParaRPr lang="en-US" sz="8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dirty="0">
                          <a:solidFill>
                            <a:schemeClr val="accent1">
                              <a:lumMod val="50000"/>
                            </a:schemeClr>
                          </a:solidFill>
                          <a:effectLst/>
                        </a:rPr>
                        <a:t>Main depositional characteristics</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dirty="0">
                          <a:solidFill>
                            <a:schemeClr val="accent1">
                              <a:lumMod val="50000"/>
                            </a:schemeClr>
                          </a:solidFill>
                          <a:effectLst/>
                        </a:rPr>
                        <a:t>Depositional process</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4187949283"/>
                  </a:ext>
                </a:extLst>
              </a:tr>
              <a:tr h="497034">
                <a:tc>
                  <a:txBody>
                    <a:bodyPr/>
                    <a:lstStyle/>
                    <a:p>
                      <a:pPr algn="l" fontAlgn="ctr"/>
                      <a:r>
                        <a:rPr lang="en-US" sz="600" b="0" u="none" strike="noStrike" dirty="0">
                          <a:solidFill>
                            <a:schemeClr val="accent1">
                              <a:lumMod val="50000"/>
                            </a:schemeClr>
                          </a:solidFill>
                          <a:effectLst/>
                        </a:rPr>
                        <a:t>River delta (RD)</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delta front (DF)</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Gn</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sand- to granule-supported, well-stratified pebble conglomerate; normally graded upward into Sm gravelly sandstone; paved with non-erosional or low-relief erosive bases; lack of fine-grained sediment in matrix</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depositions from high-density gravel </a:t>
                      </a:r>
                      <a:r>
                        <a:rPr lang="en-US" sz="600" b="0" u="none" strike="noStrike" dirty="0" err="1">
                          <a:solidFill>
                            <a:schemeClr val="accent1">
                              <a:lumMod val="50000"/>
                            </a:schemeClr>
                          </a:solidFill>
                          <a:effectLst/>
                        </a:rPr>
                        <a:t>trubidity</a:t>
                      </a:r>
                      <a:r>
                        <a:rPr lang="en-US" sz="600" b="0" u="none" strike="noStrike" dirty="0">
                          <a:solidFill>
                            <a:schemeClr val="accent1">
                              <a:lumMod val="50000"/>
                            </a:schemeClr>
                          </a:solidFill>
                          <a:effectLst/>
                        </a:rPr>
                        <a:t> current in delta slope (Lowe, 1982).</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2475983657"/>
                  </a:ext>
                </a:extLst>
              </a:tr>
              <a:tr h="744386">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Gmc</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Structureless, clast-supported pebble conglomerate. Matrix material is composed of well-sorted coarse-grained sands. Flat clasts show bed-parallel alignment. Single beds are tabular or broad lenticular and are paved with non-erosional bases. Lowermost centimeters of single beds are inversely graded.</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deposition of cohesionless debris-flows in delta surface driven by flood surges or gravity (Lowe, 1982).</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415639142"/>
                  </a:ext>
                </a:extLst>
              </a:tr>
              <a:tr h="620709">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Gmm</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Structureless, sheet-like pebble-small cobble conglomerates with muddy matrix-supported texture. Generally occurred as thin (15-40 cm thick) intercalation in Fm segment in DF facies association. Clasts are randomly scattered within muddy matrix, showing no fabric.</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Deposition of subaqueous debris-flow, which originating from mixture of debris-fall clasts with </a:t>
                      </a:r>
                      <a:r>
                        <a:rPr lang="en-US" sz="600" b="0" u="none" strike="noStrike" dirty="0" err="1">
                          <a:solidFill>
                            <a:schemeClr val="accent1">
                              <a:lumMod val="50000"/>
                            </a:schemeClr>
                          </a:solidFill>
                          <a:effectLst/>
                        </a:rPr>
                        <a:t>unsolidated</a:t>
                      </a:r>
                      <a:r>
                        <a:rPr lang="en-US" sz="600" b="0" u="none" strike="noStrike" dirty="0">
                          <a:solidFill>
                            <a:schemeClr val="accent1">
                              <a:lumMod val="50000"/>
                            </a:schemeClr>
                          </a:solidFill>
                          <a:effectLst/>
                        </a:rPr>
                        <a:t> clay in delta slope (Nemec and Steel, 1984).</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339433042"/>
                  </a:ext>
                </a:extLst>
              </a:tr>
              <a:tr h="544166">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Gos</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Isolated, lenticular units consist of openwork pebble to cobble conglomerate, up to 50 cm thick with upslope tail and </a:t>
                      </a:r>
                      <a:r>
                        <a:rPr lang="en-US" sz="600" b="0" u="none" strike="noStrike" dirty="0" err="1">
                          <a:solidFill>
                            <a:schemeClr val="accent1">
                              <a:lumMod val="50000"/>
                            </a:schemeClr>
                          </a:solidFill>
                          <a:effectLst/>
                        </a:rPr>
                        <a:t>downslop</a:t>
                      </a:r>
                      <a:r>
                        <a:rPr lang="en-US" sz="600" b="0" u="none" strike="noStrike" dirty="0">
                          <a:solidFill>
                            <a:schemeClr val="accent1">
                              <a:lumMod val="50000"/>
                            </a:schemeClr>
                          </a:solidFill>
                          <a:effectLst/>
                        </a:rPr>
                        <a:t> head; also occurred as isolated or clustered outsized large cobbles or boulders crossing beddings.</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Deposition from </a:t>
                      </a:r>
                      <a:r>
                        <a:rPr lang="en-US" sz="600" b="0" u="none" strike="noStrike" dirty="0" err="1">
                          <a:solidFill>
                            <a:schemeClr val="accent1">
                              <a:lumMod val="50000"/>
                            </a:schemeClr>
                          </a:solidFill>
                          <a:effectLst/>
                        </a:rPr>
                        <a:t>debrisfall</a:t>
                      </a:r>
                      <a:r>
                        <a:rPr lang="en-US" sz="600" b="0" u="none" strike="noStrike" dirty="0">
                          <a:solidFill>
                            <a:schemeClr val="accent1">
                              <a:lumMod val="50000"/>
                            </a:schemeClr>
                          </a:solidFill>
                          <a:effectLst/>
                        </a:rPr>
                        <a:t> processes as gravels rolling down on delta slope under effect of gravity, either individually or in groups (Gobo et al., 2014, 2015).</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2906643332"/>
                  </a:ext>
                </a:extLst>
              </a:tr>
              <a:tr h="690116">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Gp</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Large-scale (over 80 cm high) tabular cross-bedded pebble-cobble conglomerate or pebbly coarse-grained sandstone beds of wedge shape. Basal surfaces are erosional, cutting down deep into underlying Gn and Gmc conglomerates. Generally occurred in upper part of DF facies association.</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Deposition from </a:t>
                      </a:r>
                      <a:r>
                        <a:rPr lang="en-US" sz="600" b="0" u="none" strike="noStrike" dirty="0" err="1">
                          <a:solidFill>
                            <a:schemeClr val="accent1">
                              <a:lumMod val="50000"/>
                            </a:schemeClr>
                          </a:solidFill>
                          <a:effectLst/>
                        </a:rPr>
                        <a:t>migraiton</a:t>
                      </a:r>
                      <a:r>
                        <a:rPr lang="en-US" sz="600" b="0" u="none" strike="noStrike" dirty="0">
                          <a:solidFill>
                            <a:schemeClr val="accent1">
                              <a:lumMod val="50000"/>
                            </a:schemeClr>
                          </a:solidFill>
                          <a:effectLst/>
                        </a:rPr>
                        <a:t> of river-mouth bars or from bedform migration in subaqueous distributary </a:t>
                      </a:r>
                      <a:r>
                        <a:rPr lang="en-US" sz="600" b="0" u="none" strike="noStrike" dirty="0" err="1">
                          <a:solidFill>
                            <a:schemeClr val="accent1">
                              <a:lumMod val="50000"/>
                            </a:schemeClr>
                          </a:solidFill>
                          <a:effectLst/>
                        </a:rPr>
                        <a:t>channles</a:t>
                      </a:r>
                      <a:r>
                        <a:rPr lang="en-US" sz="600" b="0" u="none" strike="noStrike" dirty="0">
                          <a:solidFill>
                            <a:schemeClr val="accent1">
                              <a:lumMod val="50000"/>
                            </a:schemeClr>
                          </a:solidFill>
                          <a:effectLst/>
                        </a:rPr>
                        <a:t> in upper delta slope setting （</a:t>
                      </a:r>
                      <a:r>
                        <a:rPr lang="en-US" sz="600" b="0" u="none" strike="noStrike" dirty="0" err="1">
                          <a:solidFill>
                            <a:schemeClr val="accent1">
                              <a:lumMod val="50000"/>
                            </a:schemeClr>
                          </a:solidFill>
                          <a:effectLst/>
                        </a:rPr>
                        <a:t>Schomacker</a:t>
                      </a:r>
                      <a:r>
                        <a:rPr lang="en-US" sz="600" b="0" u="none" strike="noStrike" dirty="0">
                          <a:solidFill>
                            <a:schemeClr val="accent1">
                              <a:lumMod val="50000"/>
                            </a:schemeClr>
                          </a:solidFill>
                          <a:effectLst/>
                        </a:rPr>
                        <a:t> et al., 2010).</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2784233314"/>
                  </a:ext>
                </a:extLst>
              </a:tr>
              <a:tr h="744386">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pro-delta (PD)</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Sm</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Structureless fine- to medium-grained sandstone beds of tabular or lenticular geometry with thickness varies from 20 cm to over 140 cm, some amalgamated beds can exceed 3 m thick. Abundant in burrows and crawling traces of worms. Basal surfaces contacting with underlying Fm mudstones are flat and non-erosional.</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Deposition of sandy debris-flows in delta toe setting (Talling et al., 2012).</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1969235117"/>
                  </a:ext>
                </a:extLst>
              </a:tr>
              <a:tr h="373358">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Sc</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Medium- to coarse-grained sandstone beds with convolute beddings. Sandstone beds generally highly deformed and even teared apart.</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Soft-sediment deformation by gravity in lower reach of delta slope setting (Cope et al., 2010).</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2054919415"/>
                  </a:ext>
                </a:extLst>
              </a:tr>
              <a:tr h="620709">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Fm</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Structureless sandy mudstones and siltstones with prominent bioturbational structures. Fossils of burrow and crawling trace are also common.</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Deposition of fine-grained sediment settling from suspension and was subsequently modified by frequent mass-flows and activities of creatures (Deynoux et al., 2005).</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4040799784"/>
                  </a:ext>
                </a:extLst>
              </a:tr>
            </a:tbl>
          </a:graphicData>
        </a:graphic>
      </p:graphicFrame>
      <p:sp>
        <p:nvSpPr>
          <p:cNvPr id="20" name="文本框 19">
            <a:extLst>
              <a:ext uri="{FF2B5EF4-FFF2-40B4-BE49-F238E27FC236}">
                <a16:creationId xmlns:a16="http://schemas.microsoft.com/office/drawing/2014/main" id="{54FC0FE8-9E45-488D-9ACB-8936A68EA3C5}"/>
              </a:ext>
            </a:extLst>
          </p:cNvPr>
          <p:cNvSpPr txBox="1"/>
          <p:nvPr/>
        </p:nvSpPr>
        <p:spPr bwMode="auto">
          <a:xfrm>
            <a:off x="110982" y="892907"/>
            <a:ext cx="3171959"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2400" b="1" dirty="0">
                <a:solidFill>
                  <a:schemeClr val="bg1"/>
                </a:solidFill>
                <a:latin typeface="微软雅黑" panose="020B0503020204020204" pitchFamily="34" charset="-122"/>
                <a:ea typeface="微软雅黑" panose="020B0503020204020204" pitchFamily="34" charset="-122"/>
                <a:cs typeface="+mn-ea"/>
                <a:sym typeface="+mn-lt"/>
              </a:rPr>
              <a:t>river delta deposits</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21" name="图片 20">
            <a:extLst>
              <a:ext uri="{FF2B5EF4-FFF2-40B4-BE49-F238E27FC236}">
                <a16:creationId xmlns:a16="http://schemas.microsoft.com/office/drawing/2014/main" id="{F9FB707E-85F0-484F-8583-AAE54732AD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2298" y="1084665"/>
            <a:ext cx="980720" cy="5657389"/>
          </a:xfrm>
          <a:prstGeom prst="rect">
            <a:avLst/>
          </a:prstGeom>
        </p:spPr>
      </p:pic>
      <p:pic>
        <p:nvPicPr>
          <p:cNvPr id="22" name="图片 21">
            <a:extLst>
              <a:ext uri="{FF2B5EF4-FFF2-40B4-BE49-F238E27FC236}">
                <a16:creationId xmlns:a16="http://schemas.microsoft.com/office/drawing/2014/main" id="{736270ED-31CD-403F-9F18-E6BCA4C7E8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9249" y="1202010"/>
            <a:ext cx="3225800" cy="2419350"/>
          </a:xfrm>
          <a:prstGeom prst="rect">
            <a:avLst/>
          </a:prstGeom>
        </p:spPr>
      </p:pic>
      <p:pic>
        <p:nvPicPr>
          <p:cNvPr id="23" name="图片 22">
            <a:extLst>
              <a:ext uri="{FF2B5EF4-FFF2-40B4-BE49-F238E27FC236}">
                <a16:creationId xmlns:a16="http://schemas.microsoft.com/office/drawing/2014/main" id="{3D99CDBB-E110-4C9F-98B4-CDD6632FC4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6224" y="4142329"/>
            <a:ext cx="3371850" cy="2247900"/>
          </a:xfrm>
          <a:prstGeom prst="rect">
            <a:avLst/>
          </a:prstGeom>
        </p:spPr>
      </p:pic>
      <p:sp>
        <p:nvSpPr>
          <p:cNvPr id="24" name="矩形 23">
            <a:extLst>
              <a:ext uri="{FF2B5EF4-FFF2-40B4-BE49-F238E27FC236}">
                <a16:creationId xmlns:a16="http://schemas.microsoft.com/office/drawing/2014/main" id="{AC7422CE-B101-4AAD-93A6-AE471CA9D393}"/>
              </a:ext>
            </a:extLst>
          </p:cNvPr>
          <p:cNvSpPr/>
          <p:nvPr/>
        </p:nvSpPr>
        <p:spPr>
          <a:xfrm>
            <a:off x="622300" y="1930400"/>
            <a:ext cx="3949699" cy="4572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箭头连接符 24">
            <a:extLst>
              <a:ext uri="{FF2B5EF4-FFF2-40B4-BE49-F238E27FC236}">
                <a16:creationId xmlns:a16="http://schemas.microsoft.com/office/drawing/2014/main" id="{398EE11B-99E3-4B85-B6BD-7695F1551A7A}"/>
              </a:ext>
            </a:extLst>
          </p:cNvPr>
          <p:cNvCxnSpPr>
            <a:cxnSpLocks/>
          </p:cNvCxnSpPr>
          <p:nvPr/>
        </p:nvCxnSpPr>
        <p:spPr>
          <a:xfrm>
            <a:off x="4571999" y="2387600"/>
            <a:ext cx="874478" cy="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3EFF05CC-9741-4776-A025-B3F0B3F0E812}"/>
              </a:ext>
            </a:extLst>
          </p:cNvPr>
          <p:cNvSpPr txBox="1"/>
          <p:nvPr/>
        </p:nvSpPr>
        <p:spPr bwMode="auto">
          <a:xfrm>
            <a:off x="4696494" y="3662230"/>
            <a:ext cx="23293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high-density turbidite</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3" name="矩形 42">
            <a:extLst>
              <a:ext uri="{FF2B5EF4-FFF2-40B4-BE49-F238E27FC236}">
                <a16:creationId xmlns:a16="http://schemas.microsoft.com/office/drawing/2014/main" id="{5D03D358-1BF0-4222-9732-FFE17A69B44E}"/>
              </a:ext>
            </a:extLst>
          </p:cNvPr>
          <p:cNvSpPr/>
          <p:nvPr/>
        </p:nvSpPr>
        <p:spPr>
          <a:xfrm>
            <a:off x="622300" y="5037678"/>
            <a:ext cx="3949699" cy="72811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箭头连接符 43">
            <a:extLst>
              <a:ext uri="{FF2B5EF4-FFF2-40B4-BE49-F238E27FC236}">
                <a16:creationId xmlns:a16="http://schemas.microsoft.com/office/drawing/2014/main" id="{5ECD8123-3ECB-4185-963A-8DBA16E7B28A}"/>
              </a:ext>
            </a:extLst>
          </p:cNvPr>
          <p:cNvCxnSpPr>
            <a:cxnSpLocks/>
          </p:cNvCxnSpPr>
          <p:nvPr/>
        </p:nvCxnSpPr>
        <p:spPr>
          <a:xfrm flipV="1">
            <a:off x="4346823" y="4368800"/>
            <a:ext cx="1099654" cy="106680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07E88C2D-87D7-4383-BC2F-4E4B68A0D62E}"/>
              </a:ext>
            </a:extLst>
          </p:cNvPr>
          <p:cNvSpPr txBox="1"/>
          <p:nvPr/>
        </p:nvSpPr>
        <p:spPr bwMode="auto">
          <a:xfrm>
            <a:off x="4696494" y="6403500"/>
            <a:ext cx="16673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sandy turbidite</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613865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9C354141-2274-4262-B6CD-66E748F9DECE}"/>
              </a:ext>
            </a:extLst>
          </p:cNvPr>
          <p:cNvSpPr/>
          <p:nvPr/>
        </p:nvSpPr>
        <p:spPr>
          <a:xfrm>
            <a:off x="763477" y="264092"/>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Field works-sedimentary facies analysis</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15" name="表格 14">
            <a:extLst>
              <a:ext uri="{FF2B5EF4-FFF2-40B4-BE49-F238E27FC236}">
                <a16:creationId xmlns:a16="http://schemas.microsoft.com/office/drawing/2014/main" id="{CEEA85A2-735A-4C49-8D29-19F580F37DB8}"/>
              </a:ext>
            </a:extLst>
          </p:cNvPr>
          <p:cNvGraphicFramePr>
            <a:graphicFrameLocks noGrp="1"/>
          </p:cNvGraphicFramePr>
          <p:nvPr>
            <p:extLst>
              <p:ext uri="{D42A27DB-BD31-4B8C-83A1-F6EECF244321}">
                <p14:modId xmlns:p14="http://schemas.microsoft.com/office/powerpoint/2010/main" val="1824342690"/>
              </p:ext>
            </p:extLst>
          </p:nvPr>
        </p:nvGraphicFramePr>
        <p:xfrm>
          <a:off x="123683" y="2444304"/>
          <a:ext cx="4448318" cy="2889696"/>
        </p:xfrm>
        <a:graphic>
          <a:graphicData uri="http://schemas.openxmlformats.org/drawingml/2006/table">
            <a:tbl>
              <a:tblPr>
                <a:tableStyleId>{5C22544A-7EE6-4342-B048-85BDC9FD1C3A}</a:tableStyleId>
              </a:tblPr>
              <a:tblGrid>
                <a:gridCol w="600217">
                  <a:extLst>
                    <a:ext uri="{9D8B030D-6E8A-4147-A177-3AD203B41FA5}">
                      <a16:colId xmlns:a16="http://schemas.microsoft.com/office/drawing/2014/main" val="3241544538"/>
                    </a:ext>
                  </a:extLst>
                </a:gridCol>
                <a:gridCol w="571500">
                  <a:extLst>
                    <a:ext uri="{9D8B030D-6E8A-4147-A177-3AD203B41FA5}">
                      <a16:colId xmlns:a16="http://schemas.microsoft.com/office/drawing/2014/main" val="1635752483"/>
                    </a:ext>
                  </a:extLst>
                </a:gridCol>
                <a:gridCol w="368300">
                  <a:extLst>
                    <a:ext uri="{9D8B030D-6E8A-4147-A177-3AD203B41FA5}">
                      <a16:colId xmlns:a16="http://schemas.microsoft.com/office/drawing/2014/main" val="4171182559"/>
                    </a:ext>
                  </a:extLst>
                </a:gridCol>
                <a:gridCol w="1600072">
                  <a:extLst>
                    <a:ext uri="{9D8B030D-6E8A-4147-A177-3AD203B41FA5}">
                      <a16:colId xmlns:a16="http://schemas.microsoft.com/office/drawing/2014/main" val="1242159078"/>
                    </a:ext>
                  </a:extLst>
                </a:gridCol>
                <a:gridCol w="1308229">
                  <a:extLst>
                    <a:ext uri="{9D8B030D-6E8A-4147-A177-3AD203B41FA5}">
                      <a16:colId xmlns:a16="http://schemas.microsoft.com/office/drawing/2014/main" val="4102305001"/>
                    </a:ext>
                  </a:extLst>
                </a:gridCol>
              </a:tblGrid>
              <a:tr h="721934">
                <a:tc>
                  <a:txBody>
                    <a:bodyPr/>
                    <a:lstStyle/>
                    <a:p>
                      <a:pPr algn="l" fontAlgn="ctr"/>
                      <a:r>
                        <a:rPr lang="en-US" sz="800" b="0" u="none" strike="noStrike" dirty="0">
                          <a:solidFill>
                            <a:schemeClr val="accent1">
                              <a:lumMod val="50000"/>
                            </a:schemeClr>
                          </a:solidFill>
                          <a:effectLst/>
                        </a:rPr>
                        <a:t>Facies association</a:t>
                      </a:r>
                    </a:p>
                  </a:txBody>
                  <a:tcPr marL="2302" marR="2302" marT="2302" marB="0" anchor="ctr"/>
                </a:tc>
                <a:tc>
                  <a:txBody>
                    <a:bodyPr/>
                    <a:lstStyle/>
                    <a:p>
                      <a:pPr algn="l" fontAlgn="ctr"/>
                      <a:r>
                        <a:rPr lang="en-US" sz="800" b="0" u="none" strike="noStrike" dirty="0">
                          <a:solidFill>
                            <a:schemeClr val="accent1">
                              <a:lumMod val="50000"/>
                            </a:schemeClr>
                          </a:solidFill>
                          <a:effectLst/>
                        </a:rPr>
                        <a:t>Sub-facies association</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a:solidFill>
                            <a:schemeClr val="accent1">
                              <a:lumMod val="50000"/>
                            </a:schemeClr>
                          </a:solidFill>
                          <a:effectLst/>
                        </a:rPr>
                        <a:t>Facies</a:t>
                      </a:r>
                      <a:endParaRPr lang="en-US" sz="8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dirty="0">
                          <a:solidFill>
                            <a:schemeClr val="accent1">
                              <a:lumMod val="50000"/>
                            </a:schemeClr>
                          </a:solidFill>
                          <a:effectLst/>
                        </a:rPr>
                        <a:t>Main depositional characteristics</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dirty="0">
                          <a:solidFill>
                            <a:schemeClr val="accent1">
                              <a:lumMod val="50000"/>
                            </a:schemeClr>
                          </a:solidFill>
                          <a:effectLst/>
                        </a:rPr>
                        <a:t>Depositional process</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4187949283"/>
                  </a:ext>
                </a:extLst>
              </a:tr>
              <a:tr h="1077527">
                <a:tc>
                  <a:txBody>
                    <a:bodyPr/>
                    <a:lstStyle/>
                    <a:p>
                      <a:pPr algn="l" fontAlgn="ctr"/>
                      <a:r>
                        <a:rPr lang="en-US" sz="600" b="0" u="none" strike="noStrike" dirty="0">
                          <a:solidFill>
                            <a:schemeClr val="accent1">
                              <a:lumMod val="50000"/>
                            </a:schemeClr>
                          </a:solidFill>
                          <a:effectLst/>
                        </a:rPr>
                        <a:t>Open lacustrine (OL)</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offshore lake</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Fl</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Laminated mudstone and siltstone form several meters to tens of meters thick amalgamated beds with thin bedded Sm interlayers. Calcareous nodules, root traces, and mudcracks are common in uppermost of these thick mudstone beds.</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Deposition of fine-grained sediment settling from suspension in offshore area of lake (Benvenuti, 2003; Cope et al., 2010). Lake experienced periodic wetting and drying processes.</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1792238491"/>
                  </a:ext>
                </a:extLst>
              </a:tr>
              <a:tr h="1090235">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Sm</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Thin-bedded (5-15 cm thick), structureless  medium- to coarse-grained sandstone beds of sheet-like geometry, lateral extending for less than 5 m. </a:t>
                      </a:r>
                      <a:r>
                        <a:rPr lang="en-US" sz="600" b="0" u="none" strike="noStrike" dirty="0" err="1">
                          <a:solidFill>
                            <a:schemeClr val="accent1">
                              <a:lumMod val="50000"/>
                            </a:schemeClr>
                          </a:solidFill>
                          <a:effectLst/>
                        </a:rPr>
                        <a:t>Sandstoen</a:t>
                      </a:r>
                      <a:r>
                        <a:rPr lang="en-US" sz="600" b="0" u="none" strike="noStrike" dirty="0">
                          <a:solidFill>
                            <a:schemeClr val="accent1">
                              <a:lumMod val="50000"/>
                            </a:schemeClr>
                          </a:solidFill>
                          <a:effectLst/>
                        </a:rPr>
                        <a:t> beds have flat, non-erosional bases.</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Deposition of unconfined sandy turbidity currents in lake bottom, originating from delta slope.</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1829310790"/>
                  </a:ext>
                </a:extLst>
              </a:tr>
            </a:tbl>
          </a:graphicData>
        </a:graphic>
      </p:graphicFrame>
      <p:sp>
        <p:nvSpPr>
          <p:cNvPr id="16" name="文本框 15">
            <a:extLst>
              <a:ext uri="{FF2B5EF4-FFF2-40B4-BE49-F238E27FC236}">
                <a16:creationId xmlns:a16="http://schemas.microsoft.com/office/drawing/2014/main" id="{6CFAEF24-88B8-4A16-BA7E-C30A2E083EB3}"/>
              </a:ext>
            </a:extLst>
          </p:cNvPr>
          <p:cNvSpPr txBox="1"/>
          <p:nvPr/>
        </p:nvSpPr>
        <p:spPr bwMode="auto">
          <a:xfrm>
            <a:off x="389068" y="1330776"/>
            <a:ext cx="3139001"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2400" b="1" dirty="0">
                <a:solidFill>
                  <a:schemeClr val="bg1"/>
                </a:solidFill>
                <a:latin typeface="微软雅黑" panose="020B0503020204020204" pitchFamily="34" charset="-122"/>
                <a:ea typeface="微软雅黑" panose="020B0503020204020204" pitchFamily="34" charset="-122"/>
                <a:cs typeface="+mn-ea"/>
                <a:sym typeface="+mn-lt"/>
              </a:rPr>
              <a:t>open-lake deposits</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17" name="图片 16">
            <a:extLst>
              <a:ext uri="{FF2B5EF4-FFF2-40B4-BE49-F238E27FC236}">
                <a16:creationId xmlns:a16="http://schemas.microsoft.com/office/drawing/2014/main" id="{3A1EFE8B-841F-4359-A3D5-E7FBA6868A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5192" y="1086678"/>
            <a:ext cx="995125" cy="5740486"/>
          </a:xfrm>
          <a:prstGeom prst="rect">
            <a:avLst/>
          </a:prstGeom>
        </p:spPr>
      </p:pic>
      <p:pic>
        <p:nvPicPr>
          <p:cNvPr id="18" name="图片 17">
            <a:extLst>
              <a:ext uri="{FF2B5EF4-FFF2-40B4-BE49-F238E27FC236}">
                <a16:creationId xmlns:a16="http://schemas.microsoft.com/office/drawing/2014/main" id="{727770D0-8708-45A5-BB78-41E2B923A6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3007" y="1170022"/>
            <a:ext cx="3276693" cy="2457520"/>
          </a:xfrm>
          <a:prstGeom prst="rect">
            <a:avLst/>
          </a:prstGeom>
        </p:spPr>
      </p:pic>
      <p:sp>
        <p:nvSpPr>
          <p:cNvPr id="26" name="矩形 25">
            <a:extLst>
              <a:ext uri="{FF2B5EF4-FFF2-40B4-BE49-F238E27FC236}">
                <a16:creationId xmlns:a16="http://schemas.microsoft.com/office/drawing/2014/main" id="{5C5653CD-274F-4868-BD53-E21AC0DF1570}"/>
              </a:ext>
            </a:extLst>
          </p:cNvPr>
          <p:cNvSpPr/>
          <p:nvPr/>
        </p:nvSpPr>
        <p:spPr>
          <a:xfrm>
            <a:off x="710550" y="3169511"/>
            <a:ext cx="3861449" cy="10668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箭头连接符 26">
            <a:extLst>
              <a:ext uri="{FF2B5EF4-FFF2-40B4-BE49-F238E27FC236}">
                <a16:creationId xmlns:a16="http://schemas.microsoft.com/office/drawing/2014/main" id="{432F022F-1BCB-4768-89CA-1554231D4990}"/>
              </a:ext>
            </a:extLst>
          </p:cNvPr>
          <p:cNvCxnSpPr>
            <a:cxnSpLocks/>
          </p:cNvCxnSpPr>
          <p:nvPr/>
        </p:nvCxnSpPr>
        <p:spPr>
          <a:xfrm flipV="1">
            <a:off x="4346823" y="2129453"/>
            <a:ext cx="1099654" cy="2106859"/>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46DFCB4D-886B-4787-BEF8-193E9E86A35A}"/>
              </a:ext>
            </a:extLst>
          </p:cNvPr>
          <p:cNvSpPr txBox="1"/>
          <p:nvPr/>
        </p:nvSpPr>
        <p:spPr bwMode="auto">
          <a:xfrm>
            <a:off x="4571998" y="3627542"/>
            <a:ext cx="32766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suspension settle</a:t>
            </a:r>
          </a:p>
          <a:p>
            <a:pPr algn="l"/>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deposits in off-shore setting</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29" name="图片 28">
            <a:extLst>
              <a:ext uri="{FF2B5EF4-FFF2-40B4-BE49-F238E27FC236}">
                <a16:creationId xmlns:a16="http://schemas.microsoft.com/office/drawing/2014/main" id="{98524406-D519-4286-84E6-C3BFCDE4B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3007" y="4286775"/>
            <a:ext cx="3276693" cy="2457519"/>
          </a:xfrm>
          <a:prstGeom prst="rect">
            <a:avLst/>
          </a:prstGeom>
        </p:spPr>
      </p:pic>
      <p:sp>
        <p:nvSpPr>
          <p:cNvPr id="30" name="文本框 29">
            <a:extLst>
              <a:ext uri="{FF2B5EF4-FFF2-40B4-BE49-F238E27FC236}">
                <a16:creationId xmlns:a16="http://schemas.microsoft.com/office/drawing/2014/main" id="{2704AC9A-4EBC-4A47-A461-ED5C1566C075}"/>
              </a:ext>
            </a:extLst>
          </p:cNvPr>
          <p:cNvSpPr txBox="1"/>
          <p:nvPr/>
        </p:nvSpPr>
        <p:spPr bwMode="auto">
          <a:xfrm>
            <a:off x="1710488" y="6221074"/>
            <a:ext cx="29606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low-density </a:t>
            </a:r>
          </a:p>
          <a:p>
            <a:pPr algn="l"/>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turbidite in off-shore setting</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66914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3DB6945-D386-49D6-8912-D5DB7E3F0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 y="965731"/>
            <a:ext cx="8305800" cy="5672893"/>
          </a:xfrm>
          <a:prstGeom prst="rect">
            <a:avLst/>
          </a:prstGeom>
        </p:spPr>
      </p:pic>
      <p:sp>
        <p:nvSpPr>
          <p:cNvPr id="10" name="文本框 9">
            <a:extLst>
              <a:ext uri="{FF2B5EF4-FFF2-40B4-BE49-F238E27FC236}">
                <a16:creationId xmlns:a16="http://schemas.microsoft.com/office/drawing/2014/main" id="{308C90C6-FFC0-452E-B806-E34754E91AFB}"/>
              </a:ext>
            </a:extLst>
          </p:cNvPr>
          <p:cNvSpPr txBox="1"/>
          <p:nvPr/>
        </p:nvSpPr>
        <p:spPr bwMode="auto">
          <a:xfrm>
            <a:off x="628920" y="5411624"/>
            <a:ext cx="3066780"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mn-ea"/>
                <a:sym typeface="+mn-lt"/>
              </a:rPr>
              <a:t>General progradation</a:t>
            </a:r>
          </a:p>
          <a:p>
            <a:pPr algn="l">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mn-ea"/>
                <a:sym typeface="+mn-lt"/>
              </a:rPr>
              <a:t>upward </a:t>
            </a:r>
          </a:p>
        </p:txBody>
      </p:sp>
      <p:sp>
        <p:nvSpPr>
          <p:cNvPr id="12" name="矩形 11">
            <a:extLst>
              <a:ext uri="{FF2B5EF4-FFF2-40B4-BE49-F238E27FC236}">
                <a16:creationId xmlns:a16="http://schemas.microsoft.com/office/drawing/2014/main" id="{DF53CCD9-8638-4779-94E4-425E1E257C39}"/>
              </a:ext>
            </a:extLst>
          </p:cNvPr>
          <p:cNvSpPr/>
          <p:nvPr/>
        </p:nvSpPr>
        <p:spPr>
          <a:xfrm>
            <a:off x="763477" y="264092"/>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Field works-sedimentary facies analysis</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12857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9C354141-2274-4262-B6CD-66E748F9DECE}"/>
              </a:ext>
            </a:extLst>
          </p:cNvPr>
          <p:cNvSpPr/>
          <p:nvPr/>
        </p:nvSpPr>
        <p:spPr>
          <a:xfrm>
            <a:off x="763477" y="264092"/>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Field works-provenance analysis</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2" name="图片 11">
            <a:extLst>
              <a:ext uri="{FF2B5EF4-FFF2-40B4-BE49-F238E27FC236}">
                <a16:creationId xmlns:a16="http://schemas.microsoft.com/office/drawing/2014/main" id="{71CA191E-DF01-4946-B1AE-B30913564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182" y="1122538"/>
            <a:ext cx="7291635" cy="5516086"/>
          </a:xfrm>
          <a:prstGeom prst="rect">
            <a:avLst/>
          </a:prstGeom>
        </p:spPr>
      </p:pic>
    </p:spTree>
    <p:extLst>
      <p:ext uri="{BB962C8B-B14F-4D97-AF65-F5344CB8AC3E}">
        <p14:creationId xmlns:p14="http://schemas.microsoft.com/office/powerpoint/2010/main" val="1873194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9C354141-2274-4262-B6CD-66E748F9DECE}"/>
              </a:ext>
            </a:extLst>
          </p:cNvPr>
          <p:cNvSpPr/>
          <p:nvPr/>
        </p:nvSpPr>
        <p:spPr>
          <a:xfrm>
            <a:off x="763477" y="264092"/>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Field works-provenance analysis</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83DB6945-D386-49D6-8912-D5DB7E3F0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 y="965731"/>
            <a:ext cx="8305800" cy="5672893"/>
          </a:xfrm>
          <a:prstGeom prst="rect">
            <a:avLst/>
          </a:prstGeom>
        </p:spPr>
      </p:pic>
      <p:sp>
        <p:nvSpPr>
          <p:cNvPr id="5" name="箭头: 右 4">
            <a:extLst>
              <a:ext uri="{FF2B5EF4-FFF2-40B4-BE49-F238E27FC236}">
                <a16:creationId xmlns:a16="http://schemas.microsoft.com/office/drawing/2014/main" id="{6A129EB3-2F61-4200-90CC-3A8A75332F19}"/>
              </a:ext>
            </a:extLst>
          </p:cNvPr>
          <p:cNvSpPr/>
          <p:nvPr/>
        </p:nvSpPr>
        <p:spPr>
          <a:xfrm>
            <a:off x="1066800" y="2832100"/>
            <a:ext cx="3835400" cy="596900"/>
          </a:xfrm>
          <a:prstGeom prst="rightArrow">
            <a:avLst/>
          </a:prstGeom>
          <a:solidFill>
            <a:srgbClr val="FF0000"/>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右 5">
            <a:extLst>
              <a:ext uri="{FF2B5EF4-FFF2-40B4-BE49-F238E27FC236}">
                <a16:creationId xmlns:a16="http://schemas.microsoft.com/office/drawing/2014/main" id="{D3812C08-29F1-4A38-8626-38819DEF50DE}"/>
              </a:ext>
            </a:extLst>
          </p:cNvPr>
          <p:cNvSpPr/>
          <p:nvPr/>
        </p:nvSpPr>
        <p:spPr>
          <a:xfrm flipH="1">
            <a:off x="6754779" y="3619631"/>
            <a:ext cx="1358900" cy="596900"/>
          </a:xfrm>
          <a:prstGeom prst="rightArrow">
            <a:avLst/>
          </a:prstGeom>
          <a:solidFill>
            <a:srgbClr val="FF0000"/>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右 6">
            <a:extLst>
              <a:ext uri="{FF2B5EF4-FFF2-40B4-BE49-F238E27FC236}">
                <a16:creationId xmlns:a16="http://schemas.microsoft.com/office/drawing/2014/main" id="{A599B883-201F-4CC8-8AC7-9EF6190F3C06}"/>
              </a:ext>
            </a:extLst>
          </p:cNvPr>
          <p:cNvSpPr/>
          <p:nvPr/>
        </p:nvSpPr>
        <p:spPr>
          <a:xfrm rot="5127145" flipH="1">
            <a:off x="1639514" y="1392836"/>
            <a:ext cx="1358900" cy="596900"/>
          </a:xfrm>
          <a:prstGeom prst="rightArrow">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箭头: 右 7">
            <a:extLst>
              <a:ext uri="{FF2B5EF4-FFF2-40B4-BE49-F238E27FC236}">
                <a16:creationId xmlns:a16="http://schemas.microsoft.com/office/drawing/2014/main" id="{22993885-950F-4500-B47A-6E0885329CE2}"/>
              </a:ext>
            </a:extLst>
          </p:cNvPr>
          <p:cNvSpPr/>
          <p:nvPr/>
        </p:nvSpPr>
        <p:spPr>
          <a:xfrm rot="2778048" flipH="1">
            <a:off x="5018172" y="1262237"/>
            <a:ext cx="1358900" cy="596900"/>
          </a:xfrm>
          <a:prstGeom prst="rightArrow">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B1351A2A-1258-43C1-9E59-F1EDB1FF5FC4}"/>
              </a:ext>
            </a:extLst>
          </p:cNvPr>
          <p:cNvSpPr txBox="1"/>
          <p:nvPr/>
        </p:nvSpPr>
        <p:spPr bwMode="auto">
          <a:xfrm>
            <a:off x="6678069" y="1335530"/>
            <a:ext cx="2121374"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b="1" dirty="0">
                <a:solidFill>
                  <a:srgbClr val="080808"/>
                </a:solidFill>
                <a:latin typeface="微软雅黑" panose="020B0503020204020204" pitchFamily="34" charset="-122"/>
                <a:ea typeface="微软雅黑" panose="020B0503020204020204" pitchFamily="34" charset="-122"/>
                <a:cs typeface="+mn-ea"/>
                <a:sym typeface="+mn-lt"/>
              </a:rPr>
              <a:t>provenance</a:t>
            </a:r>
            <a:endParaRPr lang="zh-CN" altLang="en-US" b="1" dirty="0">
              <a:solidFill>
                <a:srgbClr val="080808"/>
              </a:solidFill>
              <a:latin typeface="微软雅黑" panose="020B0503020204020204" pitchFamily="34" charset="-122"/>
              <a:ea typeface="微软雅黑" panose="020B0503020204020204" pitchFamily="34" charset="-122"/>
              <a:cs typeface="+mn-ea"/>
              <a:sym typeface="+mn-lt"/>
            </a:endParaRPr>
          </a:p>
        </p:txBody>
      </p:sp>
      <p:sp>
        <p:nvSpPr>
          <p:cNvPr id="10" name="文本框 9">
            <a:extLst>
              <a:ext uri="{FF2B5EF4-FFF2-40B4-BE49-F238E27FC236}">
                <a16:creationId xmlns:a16="http://schemas.microsoft.com/office/drawing/2014/main" id="{308C90C6-FFC0-452E-B806-E34754E91AFB}"/>
              </a:ext>
            </a:extLst>
          </p:cNvPr>
          <p:cNvSpPr txBox="1"/>
          <p:nvPr/>
        </p:nvSpPr>
        <p:spPr bwMode="auto">
          <a:xfrm>
            <a:off x="755920" y="5416610"/>
            <a:ext cx="3003280"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mn-ea"/>
                <a:sym typeface="+mn-lt"/>
              </a:rPr>
              <a:t>Paleocurrent pattern</a:t>
            </a:r>
          </a:p>
          <a:p>
            <a:pPr algn="l">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mn-ea"/>
                <a:sym typeface="+mn-lt"/>
              </a:rPr>
              <a:t>transition</a:t>
            </a:r>
            <a:endParaRPr lang="zh-CN" altLang="en-US" sz="2000" b="1"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11" name="箭头: 右 10">
            <a:extLst>
              <a:ext uri="{FF2B5EF4-FFF2-40B4-BE49-F238E27FC236}">
                <a16:creationId xmlns:a16="http://schemas.microsoft.com/office/drawing/2014/main" id="{238C7D2B-CED7-4E41-A20C-7275A3D91D86}"/>
              </a:ext>
            </a:extLst>
          </p:cNvPr>
          <p:cNvSpPr/>
          <p:nvPr/>
        </p:nvSpPr>
        <p:spPr>
          <a:xfrm rot="4070731" flipH="1">
            <a:off x="7462103" y="2082502"/>
            <a:ext cx="1339970" cy="620615"/>
          </a:xfrm>
          <a:prstGeom prst="rightArrow">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9735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9C354141-2274-4262-B6CD-66E748F9DECE}"/>
              </a:ext>
            </a:extLst>
          </p:cNvPr>
          <p:cNvSpPr/>
          <p:nvPr/>
        </p:nvSpPr>
        <p:spPr>
          <a:xfrm>
            <a:off x="763477" y="264092"/>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Field works-provenance analysis</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 name="图片 10">
            <a:extLst>
              <a:ext uri="{FF2B5EF4-FFF2-40B4-BE49-F238E27FC236}">
                <a16:creationId xmlns:a16="http://schemas.microsoft.com/office/drawing/2014/main" id="{AC2DF224-2CC0-42C9-9FBC-152E7741B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150" y="1142269"/>
            <a:ext cx="8013700" cy="5496355"/>
          </a:xfrm>
          <a:prstGeom prst="rect">
            <a:avLst/>
          </a:prstGeom>
        </p:spPr>
      </p:pic>
      <p:sp>
        <p:nvSpPr>
          <p:cNvPr id="12" name="文本框 11">
            <a:extLst>
              <a:ext uri="{FF2B5EF4-FFF2-40B4-BE49-F238E27FC236}">
                <a16:creationId xmlns:a16="http://schemas.microsoft.com/office/drawing/2014/main" id="{BCDFB2A6-C069-425F-8D47-37D0D563E9BB}"/>
              </a:ext>
            </a:extLst>
          </p:cNvPr>
          <p:cNvSpPr txBox="1"/>
          <p:nvPr/>
        </p:nvSpPr>
        <p:spPr bwMode="auto">
          <a:xfrm>
            <a:off x="905090" y="5397873"/>
            <a:ext cx="2518940"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mn-ea"/>
                <a:sym typeface="+mn-lt"/>
              </a:rPr>
              <a:t>Clast composition</a:t>
            </a:r>
          </a:p>
          <a:p>
            <a:pPr algn="l">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mn-ea"/>
                <a:sym typeface="+mn-lt"/>
              </a:rPr>
              <a:t>transition</a:t>
            </a:r>
            <a:endParaRPr lang="zh-CN" altLang="en-US" sz="2000" b="1"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13" name="文本框 12">
            <a:extLst>
              <a:ext uri="{FF2B5EF4-FFF2-40B4-BE49-F238E27FC236}">
                <a16:creationId xmlns:a16="http://schemas.microsoft.com/office/drawing/2014/main" id="{18AD0A28-889A-4E63-A0FD-358CAB560BA6}"/>
              </a:ext>
            </a:extLst>
          </p:cNvPr>
          <p:cNvSpPr txBox="1"/>
          <p:nvPr/>
        </p:nvSpPr>
        <p:spPr bwMode="auto">
          <a:xfrm>
            <a:off x="6678069" y="1335530"/>
            <a:ext cx="2121374"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b="1" dirty="0">
                <a:solidFill>
                  <a:srgbClr val="080808"/>
                </a:solidFill>
                <a:latin typeface="微软雅黑" panose="020B0503020204020204" pitchFamily="34" charset="-122"/>
                <a:ea typeface="微软雅黑" panose="020B0503020204020204" pitchFamily="34" charset="-122"/>
                <a:cs typeface="+mn-ea"/>
                <a:sym typeface="+mn-lt"/>
              </a:rPr>
              <a:t>provenance</a:t>
            </a:r>
            <a:endParaRPr lang="zh-CN" altLang="en-US" b="1" dirty="0">
              <a:solidFill>
                <a:srgbClr val="080808"/>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1436808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A8B2734-F406-4B26-8BD6-94990CBE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108" y="1366276"/>
            <a:ext cx="7827784" cy="5366597"/>
          </a:xfrm>
          <a:prstGeom prst="rect">
            <a:avLst/>
          </a:prstGeom>
        </p:spPr>
      </p:pic>
      <p:sp>
        <p:nvSpPr>
          <p:cNvPr id="7" name="文本框 6">
            <a:extLst>
              <a:ext uri="{FF2B5EF4-FFF2-40B4-BE49-F238E27FC236}">
                <a16:creationId xmlns:a16="http://schemas.microsoft.com/office/drawing/2014/main" id="{411F2A0A-E9F3-4C48-9CCF-B68BAADFEC20}"/>
              </a:ext>
            </a:extLst>
          </p:cNvPr>
          <p:cNvSpPr txBox="1"/>
          <p:nvPr/>
        </p:nvSpPr>
        <p:spPr bwMode="auto">
          <a:xfrm>
            <a:off x="763477" y="866652"/>
            <a:ext cx="7827784"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cs typeface="+mn-ea"/>
                <a:sym typeface="+mn-lt"/>
              </a:rPr>
              <a:t>Large-scale upward-coarsening cyclothem</a:t>
            </a:r>
            <a:r>
              <a:rPr lang="zh-CN" altLang="en-US" sz="2000" b="1" dirty="0">
                <a:solidFill>
                  <a:schemeClr val="bg1"/>
                </a:solidFill>
                <a:latin typeface="微软雅黑" panose="020B0503020204020204" pitchFamily="34" charset="-122"/>
                <a:ea typeface="微软雅黑" panose="020B0503020204020204" pitchFamily="34" charset="-122"/>
                <a:cs typeface="+mn-ea"/>
                <a:sym typeface="+mn-lt"/>
              </a:rPr>
              <a:t> </a:t>
            </a:r>
            <a:r>
              <a:rPr lang="en-US" altLang="zh-CN" sz="2000" b="1" dirty="0">
                <a:solidFill>
                  <a:schemeClr val="bg1"/>
                </a:solidFill>
                <a:latin typeface="微软雅黑" panose="020B0503020204020204" pitchFamily="34" charset="-122"/>
                <a:ea typeface="微软雅黑" panose="020B0503020204020204" pitchFamily="34" charset="-122"/>
                <a:cs typeface="+mn-ea"/>
                <a:sym typeface="+mn-lt"/>
              </a:rPr>
              <a:t>(CU</a:t>
            </a:r>
            <a:r>
              <a:rPr lang="zh-CN" altLang="en-US" sz="2000" b="1" dirty="0">
                <a:solidFill>
                  <a:schemeClr val="bg1"/>
                </a:solidFill>
                <a:latin typeface="微软雅黑" panose="020B0503020204020204" pitchFamily="34" charset="-122"/>
                <a:ea typeface="微软雅黑" panose="020B0503020204020204" pitchFamily="34" charset="-122"/>
                <a:cs typeface="+mn-ea"/>
                <a:sym typeface="+mn-lt"/>
              </a:rPr>
              <a:t> </a:t>
            </a:r>
            <a:r>
              <a:rPr lang="en-US" altLang="zh-CN" sz="2000" b="1" dirty="0">
                <a:solidFill>
                  <a:schemeClr val="bg1"/>
                </a:solidFill>
                <a:latin typeface="微软雅黑" panose="020B0503020204020204" pitchFamily="34" charset="-122"/>
                <a:ea typeface="微软雅黑" panose="020B0503020204020204" pitchFamily="34" charset="-122"/>
                <a:cs typeface="+mn-ea"/>
                <a:sym typeface="+mn-lt"/>
              </a:rPr>
              <a:t>cyclothem)</a:t>
            </a:r>
            <a:endParaRPr lang="zh-CN" altLang="en-US" sz="20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 name="矩形 7">
            <a:extLst>
              <a:ext uri="{FF2B5EF4-FFF2-40B4-BE49-F238E27FC236}">
                <a16:creationId xmlns:a16="http://schemas.microsoft.com/office/drawing/2014/main" id="{4C5CC8B8-9416-4B45-B765-0E7DA2AC739C}"/>
              </a:ext>
            </a:extLst>
          </p:cNvPr>
          <p:cNvSpPr/>
          <p:nvPr/>
        </p:nvSpPr>
        <p:spPr>
          <a:xfrm>
            <a:off x="763477" y="264092"/>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Field works-stratigraphic architecture</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52880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5ABE557-DFD3-4F41-A890-5DDC693622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96" y="1617673"/>
            <a:ext cx="8839407" cy="2504214"/>
          </a:xfrm>
          <a:prstGeom prst="rect">
            <a:avLst/>
          </a:prstGeom>
        </p:spPr>
      </p:pic>
      <p:sp>
        <p:nvSpPr>
          <p:cNvPr id="9" name="文本框 8">
            <a:extLst>
              <a:ext uri="{FF2B5EF4-FFF2-40B4-BE49-F238E27FC236}">
                <a16:creationId xmlns:a16="http://schemas.microsoft.com/office/drawing/2014/main" id="{897B0B8B-1F04-4BDC-9B94-F73DBAE6BA24}"/>
              </a:ext>
            </a:extLst>
          </p:cNvPr>
          <p:cNvSpPr txBox="1"/>
          <p:nvPr/>
        </p:nvSpPr>
        <p:spPr bwMode="auto">
          <a:xfrm>
            <a:off x="853545" y="1017789"/>
            <a:ext cx="7436908"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mn-ea"/>
                <a:sym typeface="+mn-lt"/>
              </a:rPr>
              <a:t>CU cyclothem in the upper Tuchengzi Fm near Guyukou village</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 name="文本框 9">
            <a:extLst>
              <a:ext uri="{FF2B5EF4-FFF2-40B4-BE49-F238E27FC236}">
                <a16:creationId xmlns:a16="http://schemas.microsoft.com/office/drawing/2014/main" id="{F97477BD-D43F-4E0A-84F4-4CD7FFCF757E}"/>
              </a:ext>
            </a:extLst>
          </p:cNvPr>
          <p:cNvSpPr txBox="1"/>
          <p:nvPr/>
        </p:nvSpPr>
        <p:spPr bwMode="auto">
          <a:xfrm>
            <a:off x="152296" y="4121887"/>
            <a:ext cx="2170787" cy="121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1000" dirty="0">
                <a:solidFill>
                  <a:schemeClr val="bg1"/>
                </a:solidFill>
                <a:latin typeface="微软雅黑" panose="020B0503020204020204" pitchFamily="34" charset="-122"/>
                <a:ea typeface="微软雅黑" panose="020B0503020204020204" pitchFamily="34" charset="-122"/>
                <a:cs typeface="+mn-ea"/>
                <a:sym typeface="+mn-lt"/>
              </a:rPr>
              <a:t>Notes:</a:t>
            </a:r>
          </a:p>
          <a:p>
            <a:pPr algn="l">
              <a:lnSpc>
                <a:spcPct val="150000"/>
              </a:lnSpc>
            </a:pPr>
            <a:r>
              <a:rPr lang="en-US" altLang="zh-CN" sz="1000" dirty="0">
                <a:solidFill>
                  <a:schemeClr val="bg1"/>
                </a:solidFill>
                <a:latin typeface="微软雅黑" panose="020B0503020204020204" pitchFamily="34" charset="-122"/>
                <a:ea typeface="微软雅黑" panose="020B0503020204020204" pitchFamily="34" charset="-122"/>
                <a:cs typeface="+mn-ea"/>
                <a:sym typeface="+mn-lt"/>
              </a:rPr>
              <a:t>AF: alluvial fan deposits</a:t>
            </a:r>
          </a:p>
          <a:p>
            <a:pPr algn="l">
              <a:lnSpc>
                <a:spcPct val="150000"/>
              </a:lnSpc>
            </a:pPr>
            <a:r>
              <a:rPr lang="en-US" altLang="zh-CN" sz="1000" dirty="0">
                <a:solidFill>
                  <a:schemeClr val="bg1"/>
                </a:solidFill>
                <a:latin typeface="微软雅黑" panose="020B0503020204020204" pitchFamily="34" charset="-122"/>
                <a:ea typeface="微软雅黑" panose="020B0503020204020204" pitchFamily="34" charset="-122"/>
                <a:cs typeface="+mn-ea"/>
                <a:sym typeface="+mn-lt"/>
              </a:rPr>
              <a:t>BR: braided river deposits</a:t>
            </a:r>
          </a:p>
          <a:p>
            <a:pPr algn="l">
              <a:lnSpc>
                <a:spcPct val="150000"/>
              </a:lnSpc>
            </a:pPr>
            <a:r>
              <a:rPr lang="en-US" altLang="zh-CN" sz="1000" dirty="0">
                <a:solidFill>
                  <a:schemeClr val="bg1"/>
                </a:solidFill>
                <a:latin typeface="微软雅黑" panose="020B0503020204020204" pitchFamily="34" charset="-122"/>
                <a:ea typeface="微软雅黑" panose="020B0503020204020204" pitchFamily="34" charset="-122"/>
                <a:cs typeface="+mn-ea"/>
                <a:sym typeface="+mn-lt"/>
              </a:rPr>
              <a:t>DF: delta-front deposits</a:t>
            </a:r>
          </a:p>
          <a:p>
            <a:pPr algn="l">
              <a:lnSpc>
                <a:spcPct val="150000"/>
              </a:lnSpc>
            </a:pPr>
            <a:r>
              <a:rPr lang="en-US" altLang="zh-CN" sz="1000" dirty="0">
                <a:solidFill>
                  <a:schemeClr val="bg1"/>
                </a:solidFill>
                <a:latin typeface="微软雅黑" panose="020B0503020204020204" pitchFamily="34" charset="-122"/>
                <a:ea typeface="微软雅黑" panose="020B0503020204020204" pitchFamily="34" charset="-122"/>
                <a:cs typeface="+mn-ea"/>
                <a:sym typeface="+mn-lt"/>
              </a:rPr>
              <a:t>T &amp; B: tuff and breccia interlayer</a:t>
            </a:r>
          </a:p>
        </p:txBody>
      </p:sp>
      <p:sp>
        <p:nvSpPr>
          <p:cNvPr id="11" name="文本框 10">
            <a:extLst>
              <a:ext uri="{FF2B5EF4-FFF2-40B4-BE49-F238E27FC236}">
                <a16:creationId xmlns:a16="http://schemas.microsoft.com/office/drawing/2014/main" id="{E4FFCE19-708F-49A2-9BE1-A07CD56E26CC}"/>
              </a:ext>
            </a:extLst>
          </p:cNvPr>
          <p:cNvSpPr txBox="1"/>
          <p:nvPr/>
        </p:nvSpPr>
        <p:spPr bwMode="auto">
          <a:xfrm>
            <a:off x="2466192" y="4240982"/>
            <a:ext cx="6400799" cy="23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171450" indent="-171450" algn="l">
              <a:lnSpc>
                <a:spcPct val="150000"/>
              </a:lnSpc>
              <a:buFont typeface="Arial" panose="020B0604020202020204" pitchFamily="34" charset="0"/>
              <a:buChar char="•"/>
            </a:pP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At least 2 CU cyclothems in the Tuchengzi Fm</a:t>
            </a:r>
          </a:p>
          <a:p>
            <a:pPr marL="171450" indent="-171450" algn="l">
              <a:lnSpc>
                <a:spcPct val="150000"/>
              </a:lnSpc>
              <a:buFont typeface="Arial" panose="020B0604020202020204" pitchFamily="34" charset="0"/>
              <a:buChar char="•"/>
            </a:pP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Each 80-240 m thick</a:t>
            </a:r>
          </a:p>
          <a:p>
            <a:pPr marL="171450" indent="-171450" algn="l">
              <a:lnSpc>
                <a:spcPct val="150000"/>
              </a:lnSpc>
              <a:buFont typeface="Arial" panose="020B0604020202020204" pitchFamily="34" charset="0"/>
              <a:buChar char="•"/>
            </a:pP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Upward-increasing of coarse-grained deposits</a:t>
            </a:r>
          </a:p>
          <a:p>
            <a:pPr marL="171450" indent="-171450" algn="l">
              <a:lnSpc>
                <a:spcPct val="150000"/>
              </a:lnSpc>
              <a:buFont typeface="Arial" panose="020B0604020202020204" pitchFamily="34" charset="0"/>
              <a:buChar char="•"/>
            </a:pP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Recording facies changes from lacustrine through delta to fluvial deposits or from fluvial to alluvial deposits</a:t>
            </a:r>
          </a:p>
          <a:p>
            <a:pPr marL="171450" indent="-171450" algn="l">
              <a:lnSpc>
                <a:spcPct val="150000"/>
              </a:lnSpc>
              <a:buFont typeface="Arial" panose="020B0604020202020204" pitchFamily="34" charset="0"/>
              <a:buChar char="•"/>
            </a:pP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With a relatively thin fining-upward interval (ca. 25-40 m thick) in between two CU cyclothems</a:t>
            </a:r>
            <a:endParaRPr lang="zh-CN" altLang="en-US" sz="1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2" name="矩形 11">
            <a:extLst>
              <a:ext uri="{FF2B5EF4-FFF2-40B4-BE49-F238E27FC236}">
                <a16:creationId xmlns:a16="http://schemas.microsoft.com/office/drawing/2014/main" id="{EBBADA1D-60C2-41D1-BDB3-342F41CF225B}"/>
              </a:ext>
            </a:extLst>
          </p:cNvPr>
          <p:cNvSpPr/>
          <p:nvPr/>
        </p:nvSpPr>
        <p:spPr>
          <a:xfrm>
            <a:off x="763477" y="264092"/>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Field works-stratigraphic architecture</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24240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EBBADA1D-60C2-41D1-BDB3-342F41CF225B}"/>
              </a:ext>
            </a:extLst>
          </p:cNvPr>
          <p:cNvSpPr/>
          <p:nvPr/>
        </p:nvSpPr>
        <p:spPr>
          <a:xfrm>
            <a:off x="763477" y="264092"/>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Field works-stratigraphic architecture</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F4E8ACB5-E292-4448-A9AD-CB598132F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038" y="1007571"/>
            <a:ext cx="3011322" cy="5673255"/>
          </a:xfrm>
          <a:prstGeom prst="rect">
            <a:avLst/>
          </a:prstGeom>
        </p:spPr>
      </p:pic>
      <p:pic>
        <p:nvPicPr>
          <p:cNvPr id="8" name="图片 7">
            <a:extLst>
              <a:ext uri="{FF2B5EF4-FFF2-40B4-BE49-F238E27FC236}">
                <a16:creationId xmlns:a16="http://schemas.microsoft.com/office/drawing/2014/main" id="{83A26137-6CAA-4834-B966-6BC42C283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39" y="1007572"/>
            <a:ext cx="643082" cy="5673255"/>
          </a:xfrm>
          <a:prstGeom prst="rect">
            <a:avLst/>
          </a:prstGeom>
        </p:spPr>
      </p:pic>
      <p:pic>
        <p:nvPicPr>
          <p:cNvPr id="13" name="图片 12">
            <a:extLst>
              <a:ext uri="{FF2B5EF4-FFF2-40B4-BE49-F238E27FC236}">
                <a16:creationId xmlns:a16="http://schemas.microsoft.com/office/drawing/2014/main" id="{718CDF4B-A989-4F43-996E-7668DB963D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9533" y="4716162"/>
            <a:ext cx="4908112" cy="1964664"/>
          </a:xfrm>
          <a:prstGeom prst="rect">
            <a:avLst/>
          </a:prstGeom>
        </p:spPr>
      </p:pic>
      <p:sp>
        <p:nvSpPr>
          <p:cNvPr id="2" name="文本框 1">
            <a:extLst>
              <a:ext uri="{FF2B5EF4-FFF2-40B4-BE49-F238E27FC236}">
                <a16:creationId xmlns:a16="http://schemas.microsoft.com/office/drawing/2014/main" id="{3FD14AFE-26DF-4C5E-9D7C-CB6D786BC859}"/>
              </a:ext>
            </a:extLst>
          </p:cNvPr>
          <p:cNvSpPr txBox="1"/>
          <p:nvPr/>
        </p:nvSpPr>
        <p:spPr bwMode="auto">
          <a:xfrm>
            <a:off x="3844315" y="1034536"/>
            <a:ext cx="5358548" cy="337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Small-scale upward-fining cyclothem</a:t>
            </a:r>
          </a:p>
          <a:p>
            <a:pPr algn="l">
              <a:lnSpc>
                <a:spcPct val="15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(FU cyclothem) in CU-1 cyclothem of Lishi section</a:t>
            </a:r>
          </a:p>
          <a:p>
            <a:pPr marL="285750" indent="-285750" algn="l">
              <a:lnSpc>
                <a:spcPct val="150000"/>
              </a:lnSpc>
              <a:buFont typeface="Arial" panose="020B0604020202020204" pitchFamily="34" charset="0"/>
              <a:buChar char="•"/>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At least 31 FU cyclothems in CU-1 cyclothem</a:t>
            </a:r>
          </a:p>
          <a:p>
            <a:pPr marL="285750" indent="-285750" algn="l">
              <a:lnSpc>
                <a:spcPct val="150000"/>
              </a:lnSpc>
              <a:buFont typeface="Arial" panose="020B0604020202020204" pitchFamily="34" charset="0"/>
              <a:buChar char="•"/>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Each 3-16 m thick</a:t>
            </a:r>
          </a:p>
          <a:p>
            <a:pPr marL="285750" indent="-285750" algn="l">
              <a:lnSpc>
                <a:spcPct val="150000"/>
              </a:lnSpc>
              <a:buFont typeface="Arial" panose="020B0604020202020204" pitchFamily="34" charset="0"/>
              <a:buChar char="•"/>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Erosional bases</a:t>
            </a:r>
          </a:p>
          <a:p>
            <a:pPr marL="285750" indent="-285750" algn="l">
              <a:lnSpc>
                <a:spcPct val="150000"/>
              </a:lnSpc>
              <a:buFont typeface="Arial" panose="020B0604020202020204" pitchFamily="34" charset="0"/>
              <a:buChar char="•"/>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Sandy/gravelly lower part &amp; muddy upper part</a:t>
            </a:r>
          </a:p>
          <a:p>
            <a:pPr marL="285750" indent="-285750" algn="l">
              <a:lnSpc>
                <a:spcPct val="150000"/>
              </a:lnSpc>
              <a:buFont typeface="Arial" panose="020B0604020202020204" pitchFamily="34" charset="0"/>
              <a:buChar char="•"/>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Subaerial exposure of the uppermost part</a:t>
            </a:r>
          </a:p>
          <a:p>
            <a:pPr marL="285750" indent="-285750" algn="l">
              <a:lnSpc>
                <a:spcPct val="150000"/>
              </a:lnSpc>
              <a:buFont typeface="Arial" panose="020B0604020202020204" pitchFamily="34" charset="0"/>
              <a:buChar char="•"/>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Rapid facies change from subaqueous to subaerial settings</a:t>
            </a:r>
            <a:endParaRPr lang="zh-CN" altLang="en-US" sz="16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86928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EBBADA1D-60C2-41D1-BDB3-342F41CF225B}"/>
              </a:ext>
            </a:extLst>
          </p:cNvPr>
          <p:cNvSpPr/>
          <p:nvPr/>
        </p:nvSpPr>
        <p:spPr>
          <a:xfrm>
            <a:off x="763477" y="264092"/>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Field works-stratigraphic architecture</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3" name="图片 22">
            <a:extLst>
              <a:ext uri="{FF2B5EF4-FFF2-40B4-BE49-F238E27FC236}">
                <a16:creationId xmlns:a16="http://schemas.microsoft.com/office/drawing/2014/main" id="{87D664DE-3F7F-42C1-AE01-C45AC5E0FA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9" y="2655452"/>
            <a:ext cx="777240" cy="4087368"/>
          </a:xfrm>
          <a:prstGeom prst="rect">
            <a:avLst/>
          </a:prstGeom>
        </p:spPr>
      </p:pic>
      <p:pic>
        <p:nvPicPr>
          <p:cNvPr id="24" name="图片 23">
            <a:extLst>
              <a:ext uri="{FF2B5EF4-FFF2-40B4-BE49-F238E27FC236}">
                <a16:creationId xmlns:a16="http://schemas.microsoft.com/office/drawing/2014/main" id="{D7BAE5E2-9C59-4FBA-85C2-DD02F5BF0C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23" y="1069565"/>
            <a:ext cx="2140676" cy="5673255"/>
          </a:xfrm>
          <a:prstGeom prst="rect">
            <a:avLst/>
          </a:prstGeom>
        </p:spPr>
      </p:pic>
      <p:pic>
        <p:nvPicPr>
          <p:cNvPr id="25" name="图片 24">
            <a:extLst>
              <a:ext uri="{FF2B5EF4-FFF2-40B4-BE49-F238E27FC236}">
                <a16:creationId xmlns:a16="http://schemas.microsoft.com/office/drawing/2014/main" id="{AABE574F-2502-4EDC-8AA5-1CE1C67EE8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8823" y="4826000"/>
            <a:ext cx="5839792" cy="1916820"/>
          </a:xfrm>
          <a:prstGeom prst="rect">
            <a:avLst/>
          </a:prstGeom>
        </p:spPr>
      </p:pic>
      <p:pic>
        <p:nvPicPr>
          <p:cNvPr id="26" name="图片 25">
            <a:extLst>
              <a:ext uri="{FF2B5EF4-FFF2-40B4-BE49-F238E27FC236}">
                <a16:creationId xmlns:a16="http://schemas.microsoft.com/office/drawing/2014/main" id="{FBD2A0B9-ACD6-41BF-AF5B-CAEC7C3EC2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8823" y="2686963"/>
            <a:ext cx="2523899" cy="1892924"/>
          </a:xfrm>
          <a:prstGeom prst="rect">
            <a:avLst/>
          </a:prstGeom>
        </p:spPr>
      </p:pic>
      <p:pic>
        <p:nvPicPr>
          <p:cNvPr id="27" name="图片 26">
            <a:extLst>
              <a:ext uri="{FF2B5EF4-FFF2-40B4-BE49-F238E27FC236}">
                <a16:creationId xmlns:a16="http://schemas.microsoft.com/office/drawing/2014/main" id="{78F7BFB4-5F6C-485A-8642-6F2DC1721FC8}"/>
              </a:ext>
            </a:extLst>
          </p:cNvPr>
          <p:cNvPicPr>
            <a:picLocks noChangeAspect="1"/>
          </p:cNvPicPr>
          <p:nvPr/>
        </p:nvPicPr>
        <p:blipFill>
          <a:blip r:embed="rId7"/>
          <a:stretch>
            <a:fillRect/>
          </a:stretch>
        </p:blipFill>
        <p:spPr>
          <a:xfrm>
            <a:off x="6050956" y="2686962"/>
            <a:ext cx="2523900" cy="1892925"/>
          </a:xfrm>
          <a:prstGeom prst="rect">
            <a:avLst/>
          </a:prstGeom>
        </p:spPr>
      </p:pic>
      <p:cxnSp>
        <p:nvCxnSpPr>
          <p:cNvPr id="28" name="直接箭头连接符 27">
            <a:extLst>
              <a:ext uri="{FF2B5EF4-FFF2-40B4-BE49-F238E27FC236}">
                <a16:creationId xmlns:a16="http://schemas.microsoft.com/office/drawing/2014/main" id="{50EF2484-74F7-4E39-8063-4EB09CDB9015}"/>
              </a:ext>
            </a:extLst>
          </p:cNvPr>
          <p:cNvCxnSpPr>
            <a:cxnSpLocks/>
          </p:cNvCxnSpPr>
          <p:nvPr/>
        </p:nvCxnSpPr>
        <p:spPr>
          <a:xfrm flipH="1" flipV="1">
            <a:off x="6600420" y="3287267"/>
            <a:ext cx="195261" cy="2428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528AB30F-3479-4B34-8BCA-CB02CE715877}"/>
              </a:ext>
            </a:extLst>
          </p:cNvPr>
          <p:cNvCxnSpPr>
            <a:cxnSpLocks/>
          </p:cNvCxnSpPr>
          <p:nvPr/>
        </p:nvCxnSpPr>
        <p:spPr>
          <a:xfrm flipH="1" flipV="1">
            <a:off x="7546570" y="3223767"/>
            <a:ext cx="195261" cy="2428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86E7F7E3-2D55-486E-95CC-12A17649B5BE}"/>
              </a:ext>
            </a:extLst>
          </p:cNvPr>
          <p:cNvCxnSpPr>
            <a:cxnSpLocks/>
          </p:cNvCxnSpPr>
          <p:nvPr/>
        </p:nvCxnSpPr>
        <p:spPr>
          <a:xfrm flipH="1" flipV="1">
            <a:off x="6374995" y="3945618"/>
            <a:ext cx="195261" cy="2428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FE7873C2-14BB-45C7-9218-403B907705F8}"/>
              </a:ext>
            </a:extLst>
          </p:cNvPr>
          <p:cNvCxnSpPr>
            <a:cxnSpLocks/>
          </p:cNvCxnSpPr>
          <p:nvPr/>
        </p:nvCxnSpPr>
        <p:spPr>
          <a:xfrm flipH="1" flipV="1">
            <a:off x="7215275" y="3910693"/>
            <a:ext cx="195261" cy="2428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5746F2DF-F501-4D75-9634-6125F7D7D8D2}"/>
              </a:ext>
            </a:extLst>
          </p:cNvPr>
          <p:cNvCxnSpPr>
            <a:cxnSpLocks/>
          </p:cNvCxnSpPr>
          <p:nvPr/>
        </p:nvCxnSpPr>
        <p:spPr>
          <a:xfrm flipH="1" flipV="1">
            <a:off x="8021725" y="3455228"/>
            <a:ext cx="195261" cy="2428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AB114128-4A0D-4962-B4E5-F9E091EDF3BF}"/>
              </a:ext>
            </a:extLst>
          </p:cNvPr>
          <p:cNvCxnSpPr>
            <a:cxnSpLocks/>
          </p:cNvCxnSpPr>
          <p:nvPr/>
        </p:nvCxnSpPr>
        <p:spPr>
          <a:xfrm flipH="1" flipV="1">
            <a:off x="7669300" y="3820290"/>
            <a:ext cx="195261" cy="2428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4D9791C8-8744-4C27-A8E5-D2EB9E9AF7D0}"/>
              </a:ext>
            </a:extLst>
          </p:cNvPr>
          <p:cNvCxnSpPr>
            <a:cxnSpLocks/>
          </p:cNvCxnSpPr>
          <p:nvPr/>
        </p:nvCxnSpPr>
        <p:spPr>
          <a:xfrm flipH="1" flipV="1">
            <a:off x="6130427" y="3345210"/>
            <a:ext cx="195261" cy="2428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A30B15F6-E709-4D80-ADD3-BDF46A9EE0B7}"/>
              </a:ext>
            </a:extLst>
          </p:cNvPr>
          <p:cNvSpPr txBox="1"/>
          <p:nvPr/>
        </p:nvSpPr>
        <p:spPr bwMode="auto">
          <a:xfrm>
            <a:off x="3875400" y="1220082"/>
            <a:ext cx="4243955" cy="115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Small-scale upward-fining cyclothem</a:t>
            </a:r>
          </a:p>
          <a:p>
            <a:pPr algn="l">
              <a:lnSpc>
                <a:spcPct val="15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(FU cyclothem) in CU-1 cyclothem of </a:t>
            </a:r>
          </a:p>
          <a:p>
            <a:pPr algn="l">
              <a:lnSpc>
                <a:spcPct val="15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the Likouquan section</a:t>
            </a:r>
          </a:p>
        </p:txBody>
      </p:sp>
    </p:spTree>
    <p:extLst>
      <p:ext uri="{BB962C8B-B14F-4D97-AF65-F5344CB8AC3E}">
        <p14:creationId xmlns:p14="http://schemas.microsoft.com/office/powerpoint/2010/main" val="3032793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00EF20B2-B740-4BAC-BB6F-3C47501B3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18" y="1114709"/>
            <a:ext cx="2833661" cy="2236870"/>
          </a:xfrm>
          <a:prstGeom prst="rect">
            <a:avLst/>
          </a:prstGeom>
        </p:spPr>
      </p:pic>
      <p:sp>
        <p:nvSpPr>
          <p:cNvPr id="14" name="文本框 13">
            <a:extLst>
              <a:ext uri="{FF2B5EF4-FFF2-40B4-BE49-F238E27FC236}">
                <a16:creationId xmlns:a16="http://schemas.microsoft.com/office/drawing/2014/main" id="{67A94777-FA16-4BB0-B154-DF8B0E5BDB96}"/>
              </a:ext>
            </a:extLst>
          </p:cNvPr>
          <p:cNvSpPr txBox="1"/>
          <p:nvPr/>
        </p:nvSpPr>
        <p:spPr bwMode="auto">
          <a:xfrm>
            <a:off x="129047" y="3351579"/>
            <a:ext cx="2833661" cy="33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1200" b="1" dirty="0">
                <a:solidFill>
                  <a:schemeClr val="bg1"/>
                </a:solidFill>
                <a:latin typeface="微软雅黑" panose="020B0503020204020204" pitchFamily="34" charset="-122"/>
                <a:ea typeface="微软雅黑" panose="020B0503020204020204" pitchFamily="34" charset="-122"/>
                <a:cs typeface="+mn-ea"/>
                <a:sym typeface="+mn-lt"/>
              </a:rPr>
              <a:t>Carroll and </a:t>
            </a:r>
            <a:r>
              <a:rPr lang="en-US" altLang="zh-CN" sz="1200" b="1" dirty="0" err="1">
                <a:solidFill>
                  <a:schemeClr val="bg1"/>
                </a:solidFill>
                <a:latin typeface="微软雅黑" panose="020B0503020204020204" pitchFamily="34" charset="-122"/>
                <a:ea typeface="微软雅黑" panose="020B0503020204020204" pitchFamily="34" charset="-122"/>
                <a:cs typeface="+mn-ea"/>
                <a:sym typeface="+mn-lt"/>
              </a:rPr>
              <a:t>Bohacs</a:t>
            </a:r>
            <a:r>
              <a:rPr lang="en-US" altLang="zh-CN" sz="1200" b="1" dirty="0">
                <a:solidFill>
                  <a:schemeClr val="bg1"/>
                </a:solidFill>
                <a:latin typeface="微软雅黑" panose="020B0503020204020204" pitchFamily="34" charset="-122"/>
                <a:ea typeface="微软雅黑" panose="020B0503020204020204" pitchFamily="34" charset="-122"/>
                <a:cs typeface="+mn-ea"/>
                <a:sym typeface="+mn-lt"/>
              </a:rPr>
              <a:t>, 1999, </a:t>
            </a:r>
            <a:r>
              <a:rPr lang="en-US" altLang="zh-CN" sz="1200" b="1" i="1" dirty="0">
                <a:solidFill>
                  <a:schemeClr val="bg1"/>
                </a:solidFill>
                <a:latin typeface="微软雅黑" panose="020B0503020204020204" pitchFamily="34" charset="-122"/>
                <a:ea typeface="微软雅黑" panose="020B0503020204020204" pitchFamily="34" charset="-122"/>
                <a:cs typeface="+mn-ea"/>
                <a:sym typeface="+mn-lt"/>
              </a:rPr>
              <a:t>Geology</a:t>
            </a:r>
            <a:endParaRPr lang="zh-CN" altLang="en-US" sz="1200" b="1" i="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5" name="文本框 14">
            <a:extLst>
              <a:ext uri="{FF2B5EF4-FFF2-40B4-BE49-F238E27FC236}">
                <a16:creationId xmlns:a16="http://schemas.microsoft.com/office/drawing/2014/main" id="{18BBD7E4-B33E-4C73-940F-7B91822A6F3B}"/>
              </a:ext>
            </a:extLst>
          </p:cNvPr>
          <p:cNvSpPr txBox="1"/>
          <p:nvPr/>
        </p:nvSpPr>
        <p:spPr bwMode="auto">
          <a:xfrm>
            <a:off x="129047" y="6301929"/>
            <a:ext cx="2805383" cy="33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1200" b="1" dirty="0">
                <a:solidFill>
                  <a:schemeClr val="bg1"/>
                </a:solidFill>
                <a:latin typeface="微软雅黑" panose="020B0503020204020204" pitchFamily="34" charset="-122"/>
                <a:ea typeface="微软雅黑" panose="020B0503020204020204" pitchFamily="34" charset="-122"/>
                <a:cs typeface="+mn-ea"/>
                <a:sym typeface="+mn-lt"/>
              </a:rPr>
              <a:t>Zhang et al., 2019, </a:t>
            </a:r>
            <a:r>
              <a:rPr lang="en-US" altLang="zh-CN" sz="1200" b="1" i="1" dirty="0">
                <a:solidFill>
                  <a:schemeClr val="bg1"/>
                </a:solidFill>
                <a:latin typeface="微软雅黑" panose="020B0503020204020204" pitchFamily="34" charset="-122"/>
                <a:ea typeface="微软雅黑" panose="020B0503020204020204" pitchFamily="34" charset="-122"/>
                <a:cs typeface="+mn-ea"/>
                <a:sym typeface="+mn-lt"/>
              </a:rPr>
              <a:t>Basin Research</a:t>
            </a:r>
            <a:endParaRPr lang="zh-CN" altLang="en-US" sz="1200" b="1" i="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16" name="图片 15">
            <a:extLst>
              <a:ext uri="{FF2B5EF4-FFF2-40B4-BE49-F238E27FC236}">
                <a16:creationId xmlns:a16="http://schemas.microsoft.com/office/drawing/2014/main" id="{5420C3CC-0A7A-4751-BB09-DCC2C76AC8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617" y="3995235"/>
            <a:ext cx="2833661" cy="2306694"/>
          </a:xfrm>
          <a:prstGeom prst="rect">
            <a:avLst/>
          </a:prstGeom>
        </p:spPr>
      </p:pic>
      <p:sp>
        <p:nvSpPr>
          <p:cNvPr id="17" name="文本框 16">
            <a:extLst>
              <a:ext uri="{FF2B5EF4-FFF2-40B4-BE49-F238E27FC236}">
                <a16:creationId xmlns:a16="http://schemas.microsoft.com/office/drawing/2014/main" id="{D0DEC4FE-4A35-4CA2-A6AF-9E423A9446F6}"/>
              </a:ext>
            </a:extLst>
          </p:cNvPr>
          <p:cNvSpPr txBox="1"/>
          <p:nvPr/>
        </p:nvSpPr>
        <p:spPr bwMode="auto">
          <a:xfrm>
            <a:off x="3536622" y="1723597"/>
            <a:ext cx="5402760" cy="170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285750" indent="-285750" algn="l">
              <a:lnSpc>
                <a:spcPct val="150000"/>
              </a:lnSpc>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cs typeface="+mn-ea"/>
                <a:sym typeface="+mn-lt"/>
              </a:rPr>
              <a:t>How tectonic activity and paleo-climate change, which are mutually independent, control the formation and evolution of strata in a lake basin?</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8" name="文本框 17">
            <a:extLst>
              <a:ext uri="{FF2B5EF4-FFF2-40B4-BE49-F238E27FC236}">
                <a16:creationId xmlns:a16="http://schemas.microsoft.com/office/drawing/2014/main" id="{DE1A4ADD-88CA-40D4-9FEA-1AC5F2CBAF21}"/>
              </a:ext>
            </a:extLst>
          </p:cNvPr>
          <p:cNvSpPr txBox="1"/>
          <p:nvPr/>
        </p:nvSpPr>
        <p:spPr bwMode="auto">
          <a:xfrm>
            <a:off x="3536622" y="4272987"/>
            <a:ext cx="5402760" cy="142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342900" indent="-342900" algn="l">
              <a:lnSpc>
                <a:spcPct val="150000"/>
              </a:lnSpc>
              <a:buFont typeface="Arial" panose="020B0604020202020204" pitchFamily="34" charset="0"/>
              <a:buChar char="•"/>
            </a:pPr>
            <a:r>
              <a:rPr lang="en-US" altLang="zh-CN" sz="2000" b="1" u="sng" dirty="0">
                <a:solidFill>
                  <a:schemeClr val="bg1"/>
                </a:solidFill>
                <a:latin typeface="微软雅黑" panose="020B0503020204020204" pitchFamily="34" charset="-122"/>
                <a:ea typeface="微软雅黑" panose="020B0503020204020204" pitchFamily="34" charset="-122"/>
                <a:cs typeface="+mn-ea"/>
                <a:sym typeface="+mn-lt"/>
              </a:rPr>
              <a:t>How to disentangle tectonic and climate signals from terrestrial records?</a:t>
            </a:r>
            <a:endParaRPr lang="zh-CN" altLang="en-US" sz="2000" b="1" u="sng"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9" name="矩形 18">
            <a:extLst>
              <a:ext uri="{FF2B5EF4-FFF2-40B4-BE49-F238E27FC236}">
                <a16:creationId xmlns:a16="http://schemas.microsoft.com/office/drawing/2014/main" id="{A3648D28-30B9-4ED7-ADBD-A5B945903989}"/>
              </a:ext>
            </a:extLst>
          </p:cNvPr>
          <p:cNvSpPr/>
          <p:nvPr/>
        </p:nvSpPr>
        <p:spPr>
          <a:xfrm>
            <a:off x="755921" y="219376"/>
            <a:ext cx="4690556"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Goal of this talk</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25093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3AC86BC-F95C-4BF6-A4A2-B5E4648FB978}"/>
              </a:ext>
            </a:extLst>
          </p:cNvPr>
          <p:cNvSpPr/>
          <p:nvPr/>
        </p:nvSpPr>
        <p:spPr>
          <a:xfrm>
            <a:off x="755919" y="219376"/>
            <a:ext cx="6854005"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Discussion-CU cyclothem &amp; growth strata</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2F564F85-6E5A-4B20-BB0B-4FC133A1FF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920" y="1683627"/>
            <a:ext cx="5122398" cy="5095635"/>
          </a:xfrm>
          <a:prstGeom prst="rect">
            <a:avLst/>
          </a:prstGeom>
        </p:spPr>
      </p:pic>
      <p:sp>
        <p:nvSpPr>
          <p:cNvPr id="7" name="文本框 6">
            <a:extLst>
              <a:ext uri="{FF2B5EF4-FFF2-40B4-BE49-F238E27FC236}">
                <a16:creationId xmlns:a16="http://schemas.microsoft.com/office/drawing/2014/main" id="{A60675F1-4725-47ED-BB79-B9DB43BD24A5}"/>
              </a:ext>
            </a:extLst>
          </p:cNvPr>
          <p:cNvSpPr txBox="1"/>
          <p:nvPr/>
        </p:nvSpPr>
        <p:spPr bwMode="auto">
          <a:xfrm>
            <a:off x="722239" y="896104"/>
            <a:ext cx="5383230" cy="7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Likouquan thrust fault and its related growth strata in the Lower Tuchengzi Fm: CU-1 cyclothem</a:t>
            </a:r>
          </a:p>
        </p:txBody>
      </p:sp>
      <p:pic>
        <p:nvPicPr>
          <p:cNvPr id="3" name="图片 2">
            <a:extLst>
              <a:ext uri="{FF2B5EF4-FFF2-40B4-BE49-F238E27FC236}">
                <a16:creationId xmlns:a16="http://schemas.microsoft.com/office/drawing/2014/main" id="{D03C4E69-E9C8-4DDF-9EDB-03234F34E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620" y="971292"/>
            <a:ext cx="2055460" cy="5807970"/>
          </a:xfrm>
          <a:prstGeom prst="rect">
            <a:avLst/>
          </a:prstGeom>
        </p:spPr>
      </p:pic>
      <p:sp>
        <p:nvSpPr>
          <p:cNvPr id="4" name="矩形 3">
            <a:extLst>
              <a:ext uri="{FF2B5EF4-FFF2-40B4-BE49-F238E27FC236}">
                <a16:creationId xmlns:a16="http://schemas.microsoft.com/office/drawing/2014/main" id="{DC7D8B35-241F-4639-9F93-A56FCCC3C648}"/>
              </a:ext>
            </a:extLst>
          </p:cNvPr>
          <p:cNvSpPr/>
          <p:nvPr/>
        </p:nvSpPr>
        <p:spPr>
          <a:xfrm>
            <a:off x="6521712" y="1896813"/>
            <a:ext cx="831273" cy="2508932"/>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F1A5AD8-0A3A-4A50-A0AF-CF0CD0AFA81C}"/>
              </a:ext>
            </a:extLst>
          </p:cNvPr>
          <p:cNvSpPr txBox="1"/>
          <p:nvPr/>
        </p:nvSpPr>
        <p:spPr bwMode="auto">
          <a:xfrm rot="16200000">
            <a:off x="7437433" y="2055511"/>
            <a:ext cx="505267" cy="29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1000" b="1" dirty="0">
                <a:solidFill>
                  <a:schemeClr val="bg1"/>
                </a:solidFill>
                <a:latin typeface="微软雅黑" panose="020B0503020204020204" pitchFamily="34" charset="-122"/>
                <a:ea typeface="微软雅黑" panose="020B0503020204020204" pitchFamily="34" charset="-122"/>
                <a:cs typeface="+mn-ea"/>
                <a:sym typeface="+mn-lt"/>
              </a:rPr>
              <a:t>CU-1</a:t>
            </a:r>
            <a:endParaRPr lang="zh-CN" altLang="en-US" sz="10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43700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AA8A900-7C92-44F0-A0F8-8574AF104622}"/>
              </a:ext>
            </a:extLst>
          </p:cNvPr>
          <p:cNvSpPr txBox="1"/>
          <p:nvPr/>
        </p:nvSpPr>
        <p:spPr bwMode="auto">
          <a:xfrm>
            <a:off x="706618" y="909201"/>
            <a:ext cx="5803796" cy="7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Mapu thrust fault and its related growth strata in the upper Tuchengzi Fm: CU-2 cyclothem</a:t>
            </a:r>
          </a:p>
        </p:txBody>
      </p:sp>
      <p:pic>
        <p:nvPicPr>
          <p:cNvPr id="3" name="图片 2">
            <a:extLst>
              <a:ext uri="{FF2B5EF4-FFF2-40B4-BE49-F238E27FC236}">
                <a16:creationId xmlns:a16="http://schemas.microsoft.com/office/drawing/2014/main" id="{98B58264-2A8C-4835-8C5D-8BFE43505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618" y="1696724"/>
            <a:ext cx="5600374" cy="5083236"/>
          </a:xfrm>
          <a:prstGeom prst="rect">
            <a:avLst/>
          </a:prstGeom>
        </p:spPr>
      </p:pic>
      <p:sp>
        <p:nvSpPr>
          <p:cNvPr id="7" name="矩形 6">
            <a:extLst>
              <a:ext uri="{FF2B5EF4-FFF2-40B4-BE49-F238E27FC236}">
                <a16:creationId xmlns:a16="http://schemas.microsoft.com/office/drawing/2014/main" id="{C4FE48A9-8C69-4BCF-A914-024A87581305}"/>
              </a:ext>
            </a:extLst>
          </p:cNvPr>
          <p:cNvSpPr/>
          <p:nvPr/>
        </p:nvSpPr>
        <p:spPr>
          <a:xfrm>
            <a:off x="755919" y="219376"/>
            <a:ext cx="7050487"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Discussion-CU cyclothem &amp; growth strata</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8B068201-2C97-433E-B923-A769A9A6FB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4219" y="1011271"/>
            <a:ext cx="1292250" cy="5768689"/>
          </a:xfrm>
          <a:prstGeom prst="rect">
            <a:avLst/>
          </a:prstGeom>
        </p:spPr>
      </p:pic>
      <p:sp>
        <p:nvSpPr>
          <p:cNvPr id="10" name="矩形 9">
            <a:extLst>
              <a:ext uri="{FF2B5EF4-FFF2-40B4-BE49-F238E27FC236}">
                <a16:creationId xmlns:a16="http://schemas.microsoft.com/office/drawing/2014/main" id="{1E4C4B81-DEBC-4CB6-B32B-1C9C14088B1F}"/>
              </a:ext>
            </a:extLst>
          </p:cNvPr>
          <p:cNvSpPr/>
          <p:nvPr/>
        </p:nvSpPr>
        <p:spPr>
          <a:xfrm>
            <a:off x="7164060" y="1798572"/>
            <a:ext cx="476092" cy="113355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6812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2ABBE2A-A440-431C-A3EB-8067170FDBA1}"/>
              </a:ext>
            </a:extLst>
          </p:cNvPr>
          <p:cNvSpPr/>
          <p:nvPr/>
        </p:nvSpPr>
        <p:spPr>
          <a:xfrm>
            <a:off x="755921" y="219376"/>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Discussion-timing of deformation</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2" name="图片 11">
            <a:extLst>
              <a:ext uri="{FF2B5EF4-FFF2-40B4-BE49-F238E27FC236}">
                <a16:creationId xmlns:a16="http://schemas.microsoft.com/office/drawing/2014/main" id="{CC7B0386-8B3B-4EB4-8F1D-6A58A09B4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28" y="948620"/>
            <a:ext cx="2055460" cy="5807970"/>
          </a:xfrm>
          <a:prstGeom prst="rect">
            <a:avLst/>
          </a:prstGeom>
        </p:spPr>
      </p:pic>
      <p:sp>
        <p:nvSpPr>
          <p:cNvPr id="13" name="矩形 12">
            <a:extLst>
              <a:ext uri="{FF2B5EF4-FFF2-40B4-BE49-F238E27FC236}">
                <a16:creationId xmlns:a16="http://schemas.microsoft.com/office/drawing/2014/main" id="{ECA1B07F-4976-4642-ACBC-4CF0A3ABA2BF}"/>
              </a:ext>
            </a:extLst>
          </p:cNvPr>
          <p:cNvSpPr/>
          <p:nvPr/>
        </p:nvSpPr>
        <p:spPr>
          <a:xfrm>
            <a:off x="506320" y="1874141"/>
            <a:ext cx="831273" cy="2508932"/>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4D1F058A-3C2E-4DEF-AA72-532E81192885}"/>
              </a:ext>
            </a:extLst>
          </p:cNvPr>
          <p:cNvSpPr txBox="1"/>
          <p:nvPr/>
        </p:nvSpPr>
        <p:spPr bwMode="auto">
          <a:xfrm rot="16200000">
            <a:off x="1422041" y="2032839"/>
            <a:ext cx="505267" cy="29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1000" b="1" dirty="0">
                <a:solidFill>
                  <a:schemeClr val="bg1"/>
                </a:solidFill>
                <a:latin typeface="微软雅黑" panose="020B0503020204020204" pitchFamily="34" charset="-122"/>
                <a:ea typeface="微软雅黑" panose="020B0503020204020204" pitchFamily="34" charset="-122"/>
                <a:cs typeface="+mn-ea"/>
                <a:sym typeface="+mn-lt"/>
              </a:rPr>
              <a:t>CU-1</a:t>
            </a:r>
            <a:endParaRPr lang="zh-CN" altLang="en-US" sz="1000"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15" name="图片 14">
            <a:extLst>
              <a:ext uri="{FF2B5EF4-FFF2-40B4-BE49-F238E27FC236}">
                <a16:creationId xmlns:a16="http://schemas.microsoft.com/office/drawing/2014/main" id="{9D6C36F9-7B30-447A-88DF-5B94B6FA96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4522" y="987901"/>
            <a:ext cx="1292250" cy="5768689"/>
          </a:xfrm>
          <a:prstGeom prst="rect">
            <a:avLst/>
          </a:prstGeom>
        </p:spPr>
      </p:pic>
      <p:sp>
        <p:nvSpPr>
          <p:cNvPr id="16" name="矩形 15">
            <a:extLst>
              <a:ext uri="{FF2B5EF4-FFF2-40B4-BE49-F238E27FC236}">
                <a16:creationId xmlns:a16="http://schemas.microsoft.com/office/drawing/2014/main" id="{F4FDB39E-D604-4CF1-A3AE-CEFAE2864F91}"/>
              </a:ext>
            </a:extLst>
          </p:cNvPr>
          <p:cNvSpPr/>
          <p:nvPr/>
        </p:nvSpPr>
        <p:spPr>
          <a:xfrm>
            <a:off x="7674363" y="1775202"/>
            <a:ext cx="476092" cy="113355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759A7B2B-39B3-4C1E-A6AE-EC8454B6ED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0867" y="5007944"/>
            <a:ext cx="3877056" cy="1630680"/>
          </a:xfrm>
          <a:prstGeom prst="rect">
            <a:avLst/>
          </a:prstGeom>
        </p:spPr>
      </p:pic>
      <p:sp>
        <p:nvSpPr>
          <p:cNvPr id="18" name="星形: 四角 17">
            <a:extLst>
              <a:ext uri="{FF2B5EF4-FFF2-40B4-BE49-F238E27FC236}">
                <a16:creationId xmlns:a16="http://schemas.microsoft.com/office/drawing/2014/main" id="{1DA9EF19-9CF5-419F-ACAA-026984D049FE}"/>
              </a:ext>
            </a:extLst>
          </p:cNvPr>
          <p:cNvSpPr/>
          <p:nvPr/>
        </p:nvSpPr>
        <p:spPr>
          <a:xfrm>
            <a:off x="951472" y="4468571"/>
            <a:ext cx="251067" cy="251067"/>
          </a:xfrm>
          <a:prstGeom prst="star4">
            <a:avLst>
              <a:gd name="adj" fmla="val 14397"/>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a:extLst>
              <a:ext uri="{FF2B5EF4-FFF2-40B4-BE49-F238E27FC236}">
                <a16:creationId xmlns:a16="http://schemas.microsoft.com/office/drawing/2014/main" id="{419A306A-323E-4548-BECB-C3F52721C86C}"/>
              </a:ext>
            </a:extLst>
          </p:cNvPr>
          <p:cNvCxnSpPr>
            <a:cxnSpLocks/>
            <a:endCxn id="17" idx="1"/>
          </p:cNvCxnSpPr>
          <p:nvPr/>
        </p:nvCxnSpPr>
        <p:spPr>
          <a:xfrm>
            <a:off x="1202539" y="4655127"/>
            <a:ext cx="1748328" cy="11681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B67F90A0-1803-405A-A37C-E13479B1D2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6932" y="3009482"/>
            <a:ext cx="3688080" cy="1633728"/>
          </a:xfrm>
          <a:prstGeom prst="rect">
            <a:avLst/>
          </a:prstGeom>
        </p:spPr>
      </p:pic>
      <p:sp>
        <p:nvSpPr>
          <p:cNvPr id="21" name="星形: 四角 20">
            <a:extLst>
              <a:ext uri="{FF2B5EF4-FFF2-40B4-BE49-F238E27FC236}">
                <a16:creationId xmlns:a16="http://schemas.microsoft.com/office/drawing/2014/main" id="{E2E3CD81-BDFC-452B-AC58-A13F37BE5F68}"/>
              </a:ext>
            </a:extLst>
          </p:cNvPr>
          <p:cNvSpPr/>
          <p:nvPr/>
        </p:nvSpPr>
        <p:spPr>
          <a:xfrm>
            <a:off x="902170" y="2307928"/>
            <a:ext cx="251067" cy="251067"/>
          </a:xfrm>
          <a:prstGeom prst="star4">
            <a:avLst>
              <a:gd name="adj" fmla="val 14397"/>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箭头连接符 21">
            <a:extLst>
              <a:ext uri="{FF2B5EF4-FFF2-40B4-BE49-F238E27FC236}">
                <a16:creationId xmlns:a16="http://schemas.microsoft.com/office/drawing/2014/main" id="{D42C9B95-1472-4CA9-AC7C-A4CAB96E284C}"/>
              </a:ext>
            </a:extLst>
          </p:cNvPr>
          <p:cNvCxnSpPr>
            <a:cxnSpLocks/>
            <a:endCxn id="20" idx="1"/>
          </p:cNvCxnSpPr>
          <p:nvPr/>
        </p:nvCxnSpPr>
        <p:spPr>
          <a:xfrm>
            <a:off x="1088212" y="2518960"/>
            <a:ext cx="1918720" cy="13073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0930F7DE-14DB-43E2-BB27-47D4C1C4D1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287" y="1033858"/>
            <a:ext cx="3374136" cy="1609344"/>
          </a:xfrm>
          <a:prstGeom prst="rect">
            <a:avLst/>
          </a:prstGeom>
        </p:spPr>
      </p:pic>
      <p:sp>
        <p:nvSpPr>
          <p:cNvPr id="24" name="星形: 四角 23">
            <a:extLst>
              <a:ext uri="{FF2B5EF4-FFF2-40B4-BE49-F238E27FC236}">
                <a16:creationId xmlns:a16="http://schemas.microsoft.com/office/drawing/2014/main" id="{00596C81-968E-4E95-8A14-8104BA1EEA48}"/>
              </a:ext>
            </a:extLst>
          </p:cNvPr>
          <p:cNvSpPr/>
          <p:nvPr/>
        </p:nvSpPr>
        <p:spPr>
          <a:xfrm>
            <a:off x="7816186" y="2393426"/>
            <a:ext cx="251067" cy="251067"/>
          </a:xfrm>
          <a:prstGeom prst="star4">
            <a:avLst>
              <a:gd name="adj" fmla="val 14397"/>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箭头连接符 24">
            <a:extLst>
              <a:ext uri="{FF2B5EF4-FFF2-40B4-BE49-F238E27FC236}">
                <a16:creationId xmlns:a16="http://schemas.microsoft.com/office/drawing/2014/main" id="{08988A1D-9F24-4A46-BC62-B8367F7FD7F6}"/>
              </a:ext>
            </a:extLst>
          </p:cNvPr>
          <p:cNvCxnSpPr>
            <a:cxnSpLocks/>
            <a:endCxn id="23" idx="3"/>
          </p:cNvCxnSpPr>
          <p:nvPr/>
        </p:nvCxnSpPr>
        <p:spPr>
          <a:xfrm flipH="1" flipV="1">
            <a:off x="6453423" y="1838530"/>
            <a:ext cx="1362764" cy="5949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8606422F-FB10-4A9C-A073-9F5299D091E5}"/>
              </a:ext>
            </a:extLst>
          </p:cNvPr>
          <p:cNvSpPr txBox="1"/>
          <p:nvPr/>
        </p:nvSpPr>
        <p:spPr bwMode="auto">
          <a:xfrm>
            <a:off x="5068843" y="935919"/>
            <a:ext cx="1149674"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mn-ea"/>
                <a:sym typeface="+mn-lt"/>
              </a:rPr>
              <a:t>138 Ma</a:t>
            </a:r>
            <a:endParaRPr lang="zh-CN" altLang="en-US" sz="2000" b="1"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27" name="文本框 26">
            <a:extLst>
              <a:ext uri="{FF2B5EF4-FFF2-40B4-BE49-F238E27FC236}">
                <a16:creationId xmlns:a16="http://schemas.microsoft.com/office/drawing/2014/main" id="{7D499F54-B382-48E3-8A6A-9EFAF70D77EE}"/>
              </a:ext>
            </a:extLst>
          </p:cNvPr>
          <p:cNvSpPr txBox="1"/>
          <p:nvPr/>
        </p:nvSpPr>
        <p:spPr bwMode="auto">
          <a:xfrm>
            <a:off x="4987396" y="2950856"/>
            <a:ext cx="1149674"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mn-ea"/>
                <a:sym typeface="+mn-lt"/>
              </a:rPr>
              <a:t>144 Ma</a:t>
            </a:r>
            <a:endParaRPr lang="zh-CN" altLang="en-US" sz="2000" b="1"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28" name="文本框 27">
            <a:extLst>
              <a:ext uri="{FF2B5EF4-FFF2-40B4-BE49-F238E27FC236}">
                <a16:creationId xmlns:a16="http://schemas.microsoft.com/office/drawing/2014/main" id="{E7147DEA-0815-4E77-8A7C-C7B370A3830B}"/>
              </a:ext>
            </a:extLst>
          </p:cNvPr>
          <p:cNvSpPr txBox="1"/>
          <p:nvPr/>
        </p:nvSpPr>
        <p:spPr bwMode="auto">
          <a:xfrm>
            <a:off x="4964725" y="5007944"/>
            <a:ext cx="1149674"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mn-ea"/>
                <a:sym typeface="+mn-lt"/>
              </a:rPr>
              <a:t>147 Ma</a:t>
            </a:r>
            <a:endParaRPr lang="zh-CN" altLang="en-US" sz="2000" b="1" dirty="0">
              <a:solidFill>
                <a:srgbClr val="FF0000"/>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362464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3AC86BC-F95C-4BF6-A4A2-B5E4648FB978}"/>
              </a:ext>
            </a:extLst>
          </p:cNvPr>
          <p:cNvSpPr/>
          <p:nvPr/>
        </p:nvSpPr>
        <p:spPr>
          <a:xfrm>
            <a:off x="755920" y="219376"/>
            <a:ext cx="5525609"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Discussion-basin</a:t>
            </a:r>
            <a:r>
              <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evolution</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45C78B5F-184B-4305-86AB-776C43C05B84}"/>
              </a:ext>
            </a:extLst>
          </p:cNvPr>
          <p:cNvSpPr txBox="1"/>
          <p:nvPr/>
        </p:nvSpPr>
        <p:spPr bwMode="auto">
          <a:xfrm>
            <a:off x="5632174" y="1301302"/>
            <a:ext cx="3392555" cy="485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Three stages </a:t>
            </a:r>
            <a:r>
              <a:rPr lang="en-US" altLang="zh-CN" sz="1600" dirty="0" err="1">
                <a:solidFill>
                  <a:schemeClr val="bg1"/>
                </a:solidFill>
                <a:latin typeface="微软雅黑" panose="020B0503020204020204" pitchFamily="34" charset="-122"/>
                <a:ea typeface="微软雅黑" panose="020B0503020204020204" pitchFamily="34" charset="-122"/>
                <a:cs typeface="+mn-ea"/>
                <a:sym typeface="+mn-lt"/>
              </a:rPr>
              <a:t>eovlution</a:t>
            </a: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 of the Xuanhua basin:</a:t>
            </a:r>
          </a:p>
          <a:p>
            <a:pPr marL="285750" indent="-285750" algn="l">
              <a:lnSpc>
                <a:spcPct val="150000"/>
              </a:lnSpc>
              <a:buFont typeface="Arial" panose="020B0604020202020204" pitchFamily="34" charset="0"/>
              <a:buChar char="•"/>
            </a:pP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Stage-1(161-155 Ma): activity of the Huangyangshan thrust fault and formation of the Xuanhua basin;</a:t>
            </a:r>
          </a:p>
          <a:p>
            <a:pPr marL="285750" indent="-285750" algn="l">
              <a:lnSpc>
                <a:spcPct val="150000"/>
              </a:lnSpc>
              <a:buFont typeface="Arial" panose="020B0604020202020204" pitchFamily="34" charset="0"/>
              <a:buChar char="•"/>
            </a:pP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Stage-2 (147-144 Ma): activity of the Likouquan thrust fault and lake expansion;</a:t>
            </a:r>
          </a:p>
          <a:p>
            <a:pPr marL="285750" indent="-285750" algn="l">
              <a:lnSpc>
                <a:spcPct val="150000"/>
              </a:lnSpc>
              <a:buFont typeface="Arial" panose="020B0604020202020204" pitchFamily="34" charset="0"/>
              <a:buChar char="•"/>
            </a:pP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Stage-3 (138-136 Ma): activity of the Mapu thrust fault and progradation of the alluvial fan systems.</a:t>
            </a:r>
          </a:p>
        </p:txBody>
      </p:sp>
      <p:pic>
        <p:nvPicPr>
          <p:cNvPr id="3" name="图片 2">
            <a:extLst>
              <a:ext uri="{FF2B5EF4-FFF2-40B4-BE49-F238E27FC236}">
                <a16:creationId xmlns:a16="http://schemas.microsoft.com/office/drawing/2014/main" id="{B83BA308-DB72-4E35-A0D5-A4E6CE1FB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71" y="1214174"/>
            <a:ext cx="5217035" cy="5424450"/>
          </a:xfrm>
          <a:prstGeom prst="rect">
            <a:avLst/>
          </a:prstGeom>
        </p:spPr>
      </p:pic>
    </p:spTree>
    <p:extLst>
      <p:ext uri="{BB962C8B-B14F-4D97-AF65-F5344CB8AC3E}">
        <p14:creationId xmlns:p14="http://schemas.microsoft.com/office/powerpoint/2010/main" val="2745805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E61C743-7D62-439A-ABC3-D6F048665627}"/>
              </a:ext>
            </a:extLst>
          </p:cNvPr>
          <p:cNvSpPr/>
          <p:nvPr/>
        </p:nvSpPr>
        <p:spPr>
          <a:xfrm>
            <a:off x="755920" y="219376"/>
            <a:ext cx="8040457"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Discussion-interpretations of FU cyclothems</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9B212C1F-F2BE-441F-B80D-55B92D2C1581}"/>
              </a:ext>
            </a:extLst>
          </p:cNvPr>
          <p:cNvSpPr txBox="1"/>
          <p:nvPr/>
        </p:nvSpPr>
        <p:spPr bwMode="auto">
          <a:xfrm>
            <a:off x="158698" y="997527"/>
            <a:ext cx="5512599"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mn-ea"/>
                <a:sym typeface="+mn-lt"/>
              </a:rPr>
              <a:t>Autogenic control on repeated FU cyclothems</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 name="文本框 2">
            <a:extLst>
              <a:ext uri="{FF2B5EF4-FFF2-40B4-BE49-F238E27FC236}">
                <a16:creationId xmlns:a16="http://schemas.microsoft.com/office/drawing/2014/main" id="{EF86A892-3480-483D-89C4-EBB111D1C90A}"/>
              </a:ext>
            </a:extLst>
          </p:cNvPr>
          <p:cNvSpPr txBox="1"/>
          <p:nvPr/>
        </p:nvSpPr>
        <p:spPr bwMode="auto">
          <a:xfrm>
            <a:off x="158698" y="1772921"/>
            <a:ext cx="5803795" cy="70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1400" dirty="0">
                <a:solidFill>
                  <a:schemeClr val="bg1"/>
                </a:solidFill>
                <a:latin typeface="微软雅黑" panose="020B0503020204020204" pitchFamily="34" charset="-122"/>
                <a:ea typeface="微软雅黑" panose="020B0503020204020204" pitchFamily="34" charset="-122"/>
                <a:cs typeface="+mn-ea"/>
                <a:sym typeface="+mn-lt"/>
              </a:rPr>
              <a:t>FU cyclothems could represent self-organized autogenic responses in stratigraphy, such as lateral shifting of delta lobes.</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6" name="图片 5">
            <a:extLst>
              <a:ext uri="{FF2B5EF4-FFF2-40B4-BE49-F238E27FC236}">
                <a16:creationId xmlns:a16="http://schemas.microsoft.com/office/drawing/2014/main" id="{393C8E13-5447-4751-BBD3-E80CB5C05583}"/>
              </a:ext>
            </a:extLst>
          </p:cNvPr>
          <p:cNvPicPr>
            <a:picLocks noChangeAspect="1"/>
          </p:cNvPicPr>
          <p:nvPr/>
        </p:nvPicPr>
        <p:blipFill>
          <a:blip r:embed="rId3"/>
          <a:stretch>
            <a:fillRect/>
          </a:stretch>
        </p:blipFill>
        <p:spPr>
          <a:xfrm>
            <a:off x="6368323" y="997527"/>
            <a:ext cx="2352483" cy="2253146"/>
          </a:xfrm>
          <a:prstGeom prst="rect">
            <a:avLst/>
          </a:prstGeom>
        </p:spPr>
      </p:pic>
      <p:sp>
        <p:nvSpPr>
          <p:cNvPr id="7" name="文本框 6">
            <a:extLst>
              <a:ext uri="{FF2B5EF4-FFF2-40B4-BE49-F238E27FC236}">
                <a16:creationId xmlns:a16="http://schemas.microsoft.com/office/drawing/2014/main" id="{C04A01B4-2126-422B-896A-E9222D2DD4C7}"/>
              </a:ext>
            </a:extLst>
          </p:cNvPr>
          <p:cNvSpPr txBox="1"/>
          <p:nvPr/>
        </p:nvSpPr>
        <p:spPr bwMode="auto">
          <a:xfrm>
            <a:off x="3353293" y="2913978"/>
            <a:ext cx="3075970" cy="33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1200" b="1" dirty="0">
                <a:solidFill>
                  <a:schemeClr val="bg1"/>
                </a:solidFill>
                <a:latin typeface="微软雅黑" panose="020B0503020204020204" pitchFamily="34" charset="-122"/>
                <a:ea typeface="微软雅黑" panose="020B0503020204020204" pitchFamily="34" charset="-122"/>
                <a:cs typeface="+mn-ea"/>
                <a:sym typeface="+mn-lt"/>
              </a:rPr>
              <a:t>Hajek &amp; Staub, 2017, </a:t>
            </a:r>
            <a:r>
              <a:rPr lang="en-US" altLang="zh-CN" sz="1200" b="1" i="1" dirty="0">
                <a:solidFill>
                  <a:schemeClr val="bg1"/>
                </a:solidFill>
                <a:latin typeface="微软雅黑" panose="020B0503020204020204" pitchFamily="34" charset="-122"/>
                <a:ea typeface="微软雅黑" panose="020B0503020204020204" pitchFamily="34" charset="-122"/>
                <a:cs typeface="+mn-ea"/>
                <a:sym typeface="+mn-lt"/>
              </a:rPr>
              <a:t>Annual Reviews</a:t>
            </a:r>
            <a:endParaRPr lang="zh-CN" altLang="en-US" sz="1200" b="1" i="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9" name="图片 8">
            <a:extLst>
              <a:ext uri="{FF2B5EF4-FFF2-40B4-BE49-F238E27FC236}">
                <a16:creationId xmlns:a16="http://schemas.microsoft.com/office/drawing/2014/main" id="{9EE04446-75A3-4392-A60A-1D878104ED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98" y="3372886"/>
            <a:ext cx="4483902" cy="3365296"/>
          </a:xfrm>
          <a:prstGeom prst="rect">
            <a:avLst/>
          </a:prstGeom>
        </p:spPr>
      </p:pic>
      <p:sp>
        <p:nvSpPr>
          <p:cNvPr id="10" name="文本框 9">
            <a:extLst>
              <a:ext uri="{FF2B5EF4-FFF2-40B4-BE49-F238E27FC236}">
                <a16:creationId xmlns:a16="http://schemas.microsoft.com/office/drawing/2014/main" id="{6086E1A7-4626-4097-8EF5-F1682EEE0AAE}"/>
              </a:ext>
            </a:extLst>
          </p:cNvPr>
          <p:cNvSpPr txBox="1"/>
          <p:nvPr/>
        </p:nvSpPr>
        <p:spPr bwMode="auto">
          <a:xfrm>
            <a:off x="4670349" y="3565377"/>
            <a:ext cx="4314953" cy="139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1600" b="1" dirty="0">
                <a:solidFill>
                  <a:srgbClr val="FFFF00"/>
                </a:solidFill>
                <a:latin typeface="微软雅黑" panose="020B0503020204020204" pitchFamily="34" charset="-122"/>
                <a:ea typeface="微软雅黑" panose="020B0503020204020204" pitchFamily="34" charset="-122"/>
                <a:cs typeface="+mn-ea"/>
                <a:sym typeface="+mn-lt"/>
              </a:rPr>
              <a:t>H</a:t>
            </a:r>
            <a:r>
              <a:rPr lang="en-US" altLang="zh-CN" sz="1400" dirty="0">
                <a:solidFill>
                  <a:schemeClr val="bg1"/>
                </a:solidFill>
                <a:latin typeface="微软雅黑" panose="020B0503020204020204" pitchFamily="34" charset="-122"/>
                <a:ea typeface="微软雅黑" panose="020B0503020204020204" pitchFamily="34" charset="-122"/>
                <a:cs typeface="+mn-ea"/>
                <a:sym typeface="+mn-lt"/>
              </a:rPr>
              <a:t>: bar clinoform relief and height of dune cross-strata sets in fluvial-deltaic successions.</a:t>
            </a:r>
          </a:p>
          <a:p>
            <a:pPr algn="l">
              <a:lnSpc>
                <a:spcPct val="150000"/>
              </a:lnSpc>
            </a:pPr>
            <a:r>
              <a:rPr lang="en-US" altLang="zh-CN" sz="1400" dirty="0">
                <a:solidFill>
                  <a:schemeClr val="bg1"/>
                </a:solidFill>
                <a:latin typeface="微软雅黑" panose="020B0503020204020204" pitchFamily="34" charset="-122"/>
                <a:ea typeface="微软雅黑" panose="020B0503020204020204" pitchFamily="34" charset="-122"/>
                <a:cs typeface="+mn-ea"/>
                <a:sym typeface="+mn-lt"/>
              </a:rPr>
              <a:t>Representing maximum scale of autogenic dynamics.</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 name="文本框 10">
            <a:extLst>
              <a:ext uri="{FF2B5EF4-FFF2-40B4-BE49-F238E27FC236}">
                <a16:creationId xmlns:a16="http://schemas.microsoft.com/office/drawing/2014/main" id="{66DB2BB8-C56E-46D3-BD96-39CAAB28118E}"/>
              </a:ext>
            </a:extLst>
          </p:cNvPr>
          <p:cNvSpPr txBox="1"/>
          <p:nvPr/>
        </p:nvSpPr>
        <p:spPr bwMode="auto">
          <a:xfrm>
            <a:off x="4677907" y="5055534"/>
            <a:ext cx="4118470" cy="134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Average </a:t>
            </a:r>
            <a:r>
              <a:rPr lang="en-US" altLang="zh-CN" sz="1400" b="1" dirty="0">
                <a:solidFill>
                  <a:srgbClr val="FFFF00"/>
                </a:solidFill>
                <a:latin typeface="微软雅黑" panose="020B0503020204020204" pitchFamily="34" charset="-122"/>
                <a:ea typeface="微软雅黑" panose="020B0503020204020204" pitchFamily="34" charset="-122"/>
                <a:cs typeface="+mn-ea"/>
                <a:sym typeface="+mn-lt"/>
              </a:rPr>
              <a:t>H</a:t>
            </a: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 values of </a:t>
            </a:r>
            <a:r>
              <a:rPr lang="en-US" altLang="zh-CN" sz="1400" b="1" dirty="0">
                <a:solidFill>
                  <a:srgbClr val="FF0000"/>
                </a:solidFill>
                <a:latin typeface="微软雅黑" panose="020B0503020204020204" pitchFamily="34" charset="-122"/>
                <a:ea typeface="微软雅黑" panose="020B0503020204020204" pitchFamily="34" charset="-122"/>
                <a:cs typeface="+mn-ea"/>
                <a:sym typeface="+mn-lt"/>
              </a:rPr>
              <a:t>65 cm </a:t>
            </a: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and maximum of </a:t>
            </a:r>
            <a:r>
              <a:rPr lang="en-US" altLang="zh-CN" sz="1400" b="1" dirty="0">
                <a:solidFill>
                  <a:srgbClr val="FF0000"/>
                </a:solidFill>
                <a:latin typeface="微软雅黑" panose="020B0503020204020204" pitchFamily="34" charset="-122"/>
                <a:ea typeface="微软雅黑" panose="020B0503020204020204" pitchFamily="34" charset="-122"/>
                <a:cs typeface="+mn-ea"/>
                <a:sym typeface="+mn-lt"/>
              </a:rPr>
              <a:t>143 cm </a:t>
            </a: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with 32 measurements.</a:t>
            </a:r>
          </a:p>
          <a:p>
            <a:pPr algn="l">
              <a:lnSpc>
                <a:spcPct val="150000"/>
              </a:lnSpc>
            </a:pP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Much less than average thickness of </a:t>
            </a:r>
            <a:r>
              <a:rPr lang="en-US" altLang="zh-CN" sz="1400" b="1" dirty="0">
                <a:solidFill>
                  <a:srgbClr val="FF0000"/>
                </a:solidFill>
                <a:latin typeface="微软雅黑" panose="020B0503020204020204" pitchFamily="34" charset="-122"/>
                <a:ea typeface="微软雅黑" panose="020B0503020204020204" pitchFamily="34" charset="-122"/>
                <a:cs typeface="+mn-ea"/>
                <a:sym typeface="+mn-lt"/>
              </a:rPr>
              <a:t>7.5 m</a:t>
            </a: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 for FU cyclothems.</a:t>
            </a:r>
            <a:endParaRPr lang="zh-CN" altLang="en-US" sz="14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8286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E61C743-7D62-439A-ABC3-D6F048665627}"/>
              </a:ext>
            </a:extLst>
          </p:cNvPr>
          <p:cNvSpPr/>
          <p:nvPr/>
        </p:nvSpPr>
        <p:spPr>
          <a:xfrm>
            <a:off x="755920" y="219376"/>
            <a:ext cx="8040457"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Discussion-interpretations of FU cyclothems</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9B212C1F-F2BE-441F-B80D-55B92D2C1581}"/>
              </a:ext>
            </a:extLst>
          </p:cNvPr>
          <p:cNvSpPr txBox="1"/>
          <p:nvPr/>
        </p:nvSpPr>
        <p:spPr bwMode="auto">
          <a:xfrm>
            <a:off x="151692" y="994770"/>
            <a:ext cx="7642861"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mn-ea"/>
                <a:sym typeface="+mn-lt"/>
              </a:rPr>
              <a:t>Unsteady allogenic explanation from tectonism in drainage area</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5" name="图片 4">
            <a:extLst>
              <a:ext uri="{FF2B5EF4-FFF2-40B4-BE49-F238E27FC236}">
                <a16:creationId xmlns:a16="http://schemas.microsoft.com/office/drawing/2014/main" id="{5EC6F4F5-14FB-4DBC-AFB7-3C8368C33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92" y="1617203"/>
            <a:ext cx="2694768" cy="5076875"/>
          </a:xfrm>
          <a:prstGeom prst="rect">
            <a:avLst/>
          </a:prstGeom>
        </p:spPr>
      </p:pic>
      <p:pic>
        <p:nvPicPr>
          <p:cNvPr id="6" name="图片 5">
            <a:extLst>
              <a:ext uri="{FF2B5EF4-FFF2-40B4-BE49-F238E27FC236}">
                <a16:creationId xmlns:a16="http://schemas.microsoft.com/office/drawing/2014/main" id="{B43D9ED2-8D89-476A-9DD6-7DCF602FA1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8697" y="1617202"/>
            <a:ext cx="1915645" cy="5076875"/>
          </a:xfrm>
          <a:prstGeom prst="rect">
            <a:avLst/>
          </a:prstGeom>
        </p:spPr>
      </p:pic>
      <p:sp>
        <p:nvSpPr>
          <p:cNvPr id="7" name="矩形 6">
            <a:extLst>
              <a:ext uri="{FF2B5EF4-FFF2-40B4-BE49-F238E27FC236}">
                <a16:creationId xmlns:a16="http://schemas.microsoft.com/office/drawing/2014/main" id="{399A6900-3524-41D1-A4AD-B4C7D416C758}"/>
              </a:ext>
            </a:extLst>
          </p:cNvPr>
          <p:cNvSpPr/>
          <p:nvPr/>
        </p:nvSpPr>
        <p:spPr>
          <a:xfrm>
            <a:off x="151692" y="3037924"/>
            <a:ext cx="350691" cy="2977468"/>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B7A0251-FDB1-454D-8D02-C4C4297472EF}"/>
              </a:ext>
            </a:extLst>
          </p:cNvPr>
          <p:cNvSpPr/>
          <p:nvPr/>
        </p:nvSpPr>
        <p:spPr>
          <a:xfrm>
            <a:off x="3121950" y="3410916"/>
            <a:ext cx="350691" cy="2976631"/>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AB6C02F5-BD9E-49F0-BFF3-C3DBE427230B}"/>
              </a:ext>
            </a:extLst>
          </p:cNvPr>
          <p:cNvSpPr txBox="1"/>
          <p:nvPr/>
        </p:nvSpPr>
        <p:spPr bwMode="auto">
          <a:xfrm>
            <a:off x="5130353" y="1619418"/>
            <a:ext cx="3861955" cy="310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1200" dirty="0">
                <a:solidFill>
                  <a:schemeClr val="bg1"/>
                </a:solidFill>
                <a:latin typeface="微软雅黑" panose="020B0503020204020204" pitchFamily="34" charset="-122"/>
                <a:ea typeface="微软雅黑" panose="020B0503020204020204" pitchFamily="34" charset="-122"/>
                <a:cs typeface="+mn-ea"/>
                <a:sym typeface="+mn-lt"/>
              </a:rPr>
              <a:t>High-frequency tectonic movements in the catchment areas could result in drainage rearrangement by river capture or tectonic-related surface uplift, blocking the water and sediment supply and subsequent lake-level decrease or retrogradation.</a:t>
            </a:r>
          </a:p>
          <a:p>
            <a:pPr algn="l">
              <a:lnSpc>
                <a:spcPct val="150000"/>
              </a:lnSpc>
            </a:pPr>
            <a:endParaRPr lang="en-US" altLang="zh-CN" sz="1200" dirty="0">
              <a:solidFill>
                <a:schemeClr val="bg1"/>
              </a:solidFill>
              <a:latin typeface="微软雅黑" panose="020B0503020204020204" pitchFamily="34" charset="-122"/>
              <a:ea typeface="微软雅黑" panose="020B0503020204020204" pitchFamily="34" charset="-122"/>
              <a:cs typeface="+mn-ea"/>
              <a:sym typeface="+mn-lt"/>
            </a:endParaRPr>
          </a:p>
          <a:p>
            <a:pPr algn="l">
              <a:lnSpc>
                <a:spcPct val="150000"/>
              </a:lnSpc>
            </a:pPr>
            <a:r>
              <a:rPr lang="en-US" altLang="zh-CN" sz="1200" dirty="0">
                <a:solidFill>
                  <a:schemeClr val="bg1"/>
                </a:solidFill>
                <a:latin typeface="微软雅黑" panose="020B0503020204020204" pitchFamily="34" charset="-122"/>
                <a:ea typeface="微软雅黑" panose="020B0503020204020204" pitchFamily="34" charset="-122"/>
                <a:cs typeface="+mn-ea"/>
                <a:sym typeface="+mn-lt"/>
              </a:rPr>
              <a:t>But the river capture or tectonic barrier ‘events’ should be random in both space and time, not as regularly repeated at short time scale of the FU cyclothems.</a:t>
            </a:r>
            <a:endParaRPr lang="zh-CN" altLang="en-US" sz="1200"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499200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E61C743-7D62-439A-ABC3-D6F048665627}"/>
              </a:ext>
            </a:extLst>
          </p:cNvPr>
          <p:cNvSpPr/>
          <p:nvPr/>
        </p:nvSpPr>
        <p:spPr>
          <a:xfrm>
            <a:off x="755920" y="219376"/>
            <a:ext cx="8040457"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Discussion-interpretations of FU cyclothems</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9B212C1F-F2BE-441F-B80D-55B92D2C1581}"/>
              </a:ext>
            </a:extLst>
          </p:cNvPr>
          <p:cNvSpPr txBox="1"/>
          <p:nvPr/>
        </p:nvSpPr>
        <p:spPr bwMode="auto">
          <a:xfrm>
            <a:off x="1010928" y="1077898"/>
            <a:ext cx="7122143"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mn-ea"/>
                <a:sym typeface="+mn-lt"/>
              </a:rPr>
              <a:t>Unsteady allogenic explanation from wet-dry climate cycles</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9" name="图片 8">
            <a:extLst>
              <a:ext uri="{FF2B5EF4-FFF2-40B4-BE49-F238E27FC236}">
                <a16:creationId xmlns:a16="http://schemas.microsoft.com/office/drawing/2014/main" id="{D37ACA7B-5C8C-451A-9F5E-59716616D9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5299" y="1689315"/>
            <a:ext cx="6373402" cy="4949309"/>
          </a:xfrm>
          <a:prstGeom prst="rect">
            <a:avLst/>
          </a:prstGeom>
        </p:spPr>
      </p:pic>
    </p:spTree>
    <p:extLst>
      <p:ext uri="{BB962C8B-B14F-4D97-AF65-F5344CB8AC3E}">
        <p14:creationId xmlns:p14="http://schemas.microsoft.com/office/powerpoint/2010/main" val="2903239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E61C743-7D62-439A-ABC3-D6F048665627}"/>
              </a:ext>
            </a:extLst>
          </p:cNvPr>
          <p:cNvSpPr/>
          <p:nvPr/>
        </p:nvSpPr>
        <p:spPr>
          <a:xfrm>
            <a:off x="755920" y="219376"/>
            <a:ext cx="8040457"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Discussion-interpretations of FU cyclothems</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70E47625-3C33-4DEF-9582-5866442BA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167" y="2122270"/>
            <a:ext cx="8101665" cy="4415756"/>
          </a:xfrm>
          <a:prstGeom prst="rect">
            <a:avLst/>
          </a:prstGeom>
        </p:spPr>
      </p:pic>
      <p:sp>
        <p:nvSpPr>
          <p:cNvPr id="6" name="文本框 5">
            <a:extLst>
              <a:ext uri="{FF2B5EF4-FFF2-40B4-BE49-F238E27FC236}">
                <a16:creationId xmlns:a16="http://schemas.microsoft.com/office/drawing/2014/main" id="{602FD3F8-16CD-49C9-8E70-64A0DC1D08C6}"/>
              </a:ext>
            </a:extLst>
          </p:cNvPr>
          <p:cNvSpPr txBox="1"/>
          <p:nvPr/>
        </p:nvSpPr>
        <p:spPr bwMode="auto">
          <a:xfrm>
            <a:off x="521167" y="1094639"/>
            <a:ext cx="8101665" cy="92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mn-ea"/>
                <a:sym typeface="+mn-lt"/>
              </a:rPr>
              <a:t>Wet-dry cycle model </a:t>
            </a:r>
            <a:r>
              <a:rPr lang="en-US" altLang="zh-CN" dirty="0">
                <a:solidFill>
                  <a:schemeClr val="bg1"/>
                </a:solidFill>
                <a:latin typeface="微软雅黑" panose="020B0503020204020204" pitchFamily="34" charset="-122"/>
                <a:ea typeface="微软雅黑" panose="020B0503020204020204" pitchFamily="34" charset="-122"/>
                <a:cs typeface="+mn-ea"/>
                <a:sym typeface="+mn-lt"/>
              </a:rPr>
              <a:t>for deposition in the Xuanhua basin during Late Jurassic-Early Cretaceous</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1427456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BB4E930-CE81-489E-9F6A-DD76842A6742}"/>
              </a:ext>
            </a:extLst>
          </p:cNvPr>
          <p:cNvGrpSpPr/>
          <p:nvPr/>
        </p:nvGrpSpPr>
        <p:grpSpPr>
          <a:xfrm>
            <a:off x="1590234" y="3489758"/>
            <a:ext cx="5963531" cy="1130531"/>
            <a:chOff x="1728568" y="3771591"/>
            <a:chExt cx="5963531" cy="1130531"/>
          </a:xfrm>
        </p:grpSpPr>
        <p:sp>
          <p:nvSpPr>
            <p:cNvPr id="4" name="矩形 3">
              <a:extLst>
                <a:ext uri="{FF2B5EF4-FFF2-40B4-BE49-F238E27FC236}">
                  <a16:creationId xmlns:a16="http://schemas.microsoft.com/office/drawing/2014/main" id="{BD778E38-8CF1-4C01-8BCF-3142604A0EFE}"/>
                </a:ext>
              </a:extLst>
            </p:cNvPr>
            <p:cNvSpPr/>
            <p:nvPr/>
          </p:nvSpPr>
          <p:spPr>
            <a:xfrm>
              <a:off x="2931544" y="3952136"/>
              <a:ext cx="3557577" cy="769441"/>
            </a:xfrm>
            <a:prstGeom prst="rect">
              <a:avLst/>
            </a:prstGeom>
            <a:effectLst/>
          </p:spPr>
          <p:txBody>
            <a:bodyPr wrap="none">
              <a:spAutoFit/>
            </a:bodyPr>
            <a:lstStyle/>
            <a:p>
              <a:r>
                <a:rPr lang="en-US" altLang="zh-CN" sz="4400" dirty="0">
                  <a:solidFill>
                    <a:schemeClr val="bg1"/>
                  </a:solidFill>
                  <a:latin typeface="微软雅黑" panose="020B0503020204020204" pitchFamily="34" charset="-122"/>
                  <a:ea typeface="微软雅黑" panose="020B0503020204020204" pitchFamily="34" charset="-122"/>
                </a:rPr>
                <a:t>Thank you</a:t>
              </a:r>
              <a:r>
                <a:rPr lang="zh-CN" altLang="en-US" sz="4400" dirty="0">
                  <a:solidFill>
                    <a:schemeClr val="bg1"/>
                  </a:solidFill>
                  <a:latin typeface="微软雅黑" panose="020B0503020204020204" pitchFamily="34" charset="-122"/>
                  <a:ea typeface="微软雅黑" panose="020B0503020204020204" pitchFamily="34" charset="-122"/>
                </a:rPr>
                <a:t>！</a:t>
              </a:r>
            </a:p>
          </p:txBody>
        </p:sp>
        <p:cxnSp>
          <p:nvCxnSpPr>
            <p:cNvPr id="6" name="直接连接符 5">
              <a:extLst>
                <a:ext uri="{FF2B5EF4-FFF2-40B4-BE49-F238E27FC236}">
                  <a16:creationId xmlns:a16="http://schemas.microsoft.com/office/drawing/2014/main" id="{738CFB2B-607D-4637-ABE4-B8CC38013B5E}"/>
                </a:ext>
              </a:extLst>
            </p:cNvPr>
            <p:cNvCxnSpPr/>
            <p:nvPr/>
          </p:nvCxnSpPr>
          <p:spPr>
            <a:xfrm>
              <a:off x="1728568" y="3771591"/>
              <a:ext cx="596353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F480793A-42EC-42A0-89D1-E6876EC1211E}"/>
                </a:ext>
              </a:extLst>
            </p:cNvPr>
            <p:cNvCxnSpPr/>
            <p:nvPr/>
          </p:nvCxnSpPr>
          <p:spPr>
            <a:xfrm>
              <a:off x="1728568" y="4902122"/>
              <a:ext cx="596353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8" name="对象 7">
            <a:extLst>
              <a:ext uri="{FF2B5EF4-FFF2-40B4-BE49-F238E27FC236}">
                <a16:creationId xmlns:a16="http://schemas.microsoft.com/office/drawing/2014/main" id="{982FC7CE-804D-4B3E-B4C1-E8EB2E437803}"/>
              </a:ext>
            </a:extLst>
          </p:cNvPr>
          <p:cNvGraphicFramePr>
            <a:graphicFrameLocks noChangeAspect="1"/>
          </p:cNvGraphicFramePr>
          <p:nvPr>
            <p:extLst>
              <p:ext uri="{D42A27DB-BD31-4B8C-83A1-F6EECF244321}">
                <p14:modId xmlns:p14="http://schemas.microsoft.com/office/powerpoint/2010/main" val="870472316"/>
              </p:ext>
            </p:extLst>
          </p:nvPr>
        </p:nvGraphicFramePr>
        <p:xfrm>
          <a:off x="3105044" y="771459"/>
          <a:ext cx="2933911" cy="1873424"/>
        </p:xfrm>
        <a:graphic>
          <a:graphicData uri="http://schemas.openxmlformats.org/presentationml/2006/ole">
            <mc:AlternateContent xmlns:mc="http://schemas.openxmlformats.org/markup-compatibility/2006">
              <mc:Choice xmlns:v="urn:schemas-microsoft-com:vml" Requires="v">
                <p:oleObj spid="_x0000_s2158" name="CorelDRAW" r:id="rId4" imgW="10534692" imgH="6728114" progId="CorelDraw.Graphic.21">
                  <p:embed/>
                </p:oleObj>
              </mc:Choice>
              <mc:Fallback>
                <p:oleObj name="CorelDRAW" r:id="rId4" imgW="10534692" imgH="6728114" progId="CorelDraw.Graphic.21">
                  <p:embed/>
                  <p:pic>
                    <p:nvPicPr>
                      <p:cNvPr id="0" name=""/>
                      <p:cNvPicPr/>
                      <p:nvPr/>
                    </p:nvPicPr>
                    <p:blipFill>
                      <a:blip r:embed="rId5"/>
                      <a:stretch>
                        <a:fillRect/>
                      </a:stretch>
                    </p:blipFill>
                    <p:spPr>
                      <a:xfrm>
                        <a:off x="3105044" y="771459"/>
                        <a:ext cx="2933911" cy="1873424"/>
                      </a:xfrm>
                      <a:prstGeom prst="rect">
                        <a:avLst/>
                      </a:prstGeom>
                    </p:spPr>
                  </p:pic>
                </p:oleObj>
              </mc:Fallback>
            </mc:AlternateContent>
          </a:graphicData>
        </a:graphic>
      </p:graphicFrame>
    </p:spTree>
    <p:extLst>
      <p:ext uri="{BB962C8B-B14F-4D97-AF65-F5344CB8AC3E}">
        <p14:creationId xmlns:p14="http://schemas.microsoft.com/office/powerpoint/2010/main" val="1458192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DB9F4916-1722-46C7-A184-046A6C1752E5}"/>
              </a:ext>
            </a:extLst>
          </p:cNvPr>
          <p:cNvSpPr/>
          <p:nvPr/>
        </p:nvSpPr>
        <p:spPr>
          <a:xfrm>
            <a:off x="755921" y="219376"/>
            <a:ext cx="4690556"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Yanshan fold-and-thrust belt</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0" name="图片 9">
            <a:extLst>
              <a:ext uri="{FF2B5EF4-FFF2-40B4-BE49-F238E27FC236}">
                <a16:creationId xmlns:a16="http://schemas.microsoft.com/office/drawing/2014/main" id="{DD9FB01B-4233-4DA9-8126-6674400584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89" y="997834"/>
            <a:ext cx="3304055" cy="2255710"/>
          </a:xfrm>
          <a:prstGeom prst="rect">
            <a:avLst/>
          </a:prstGeom>
        </p:spPr>
      </p:pic>
      <p:pic>
        <p:nvPicPr>
          <p:cNvPr id="11" name="图片 10">
            <a:extLst>
              <a:ext uri="{FF2B5EF4-FFF2-40B4-BE49-F238E27FC236}">
                <a16:creationId xmlns:a16="http://schemas.microsoft.com/office/drawing/2014/main" id="{EEB02310-2946-4B0A-A83C-7E7F76580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526" y="3429000"/>
            <a:ext cx="7514948" cy="3428352"/>
          </a:xfrm>
          <a:prstGeom prst="rect">
            <a:avLst/>
          </a:prstGeom>
        </p:spPr>
      </p:pic>
      <p:sp>
        <p:nvSpPr>
          <p:cNvPr id="12" name="文本框 11">
            <a:extLst>
              <a:ext uri="{FF2B5EF4-FFF2-40B4-BE49-F238E27FC236}">
                <a16:creationId xmlns:a16="http://schemas.microsoft.com/office/drawing/2014/main" id="{42CA183C-8F1C-4C74-82D9-17868FDFDFD8}"/>
              </a:ext>
            </a:extLst>
          </p:cNvPr>
          <p:cNvSpPr txBox="1"/>
          <p:nvPr/>
        </p:nvSpPr>
        <p:spPr bwMode="auto">
          <a:xfrm>
            <a:off x="4141250" y="1129070"/>
            <a:ext cx="4690555" cy="199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171450" indent="-171450" algn="l">
              <a:lnSpc>
                <a:spcPct val="150000"/>
              </a:lnSpc>
              <a:buFont typeface="Arial" panose="020B0604020202020204" pitchFamily="34" charset="0"/>
              <a:buChar char="•"/>
            </a:pPr>
            <a:r>
              <a:rPr lang="en-US" altLang="zh-CN" sz="1400" dirty="0">
                <a:solidFill>
                  <a:schemeClr val="bg1"/>
                </a:solidFill>
                <a:latin typeface="微软雅黑" panose="020B0503020204020204" pitchFamily="34" charset="-122"/>
                <a:ea typeface="微软雅黑" panose="020B0503020204020204" pitchFamily="34" charset="-122"/>
                <a:cs typeface="+mn-ea"/>
                <a:sym typeface="+mn-lt"/>
              </a:rPr>
              <a:t>A Mesozoic intraplate deformation zone located in the northern North China Block</a:t>
            </a:r>
          </a:p>
          <a:p>
            <a:pPr marL="171450" indent="-171450" algn="l">
              <a:lnSpc>
                <a:spcPct val="150000"/>
              </a:lnSpc>
              <a:buFont typeface="Arial" panose="020B0604020202020204" pitchFamily="34" charset="0"/>
              <a:buChar char="•"/>
            </a:pPr>
            <a:r>
              <a:rPr lang="en-US" altLang="zh-CN" sz="1400" dirty="0">
                <a:solidFill>
                  <a:schemeClr val="bg1"/>
                </a:solidFill>
                <a:latin typeface="微软雅黑" panose="020B0503020204020204" pitchFamily="34" charset="-122"/>
                <a:ea typeface="微软雅黑" panose="020B0503020204020204" pitchFamily="34" charset="-122"/>
                <a:cs typeface="+mn-ea"/>
                <a:sym typeface="+mn-lt"/>
              </a:rPr>
              <a:t>Development of numbers of Mesozoic, fault-bounding sedimentary basins</a:t>
            </a:r>
          </a:p>
          <a:p>
            <a:pPr marL="171450" indent="-171450" algn="l">
              <a:lnSpc>
                <a:spcPct val="150000"/>
              </a:lnSpc>
              <a:buFont typeface="Arial" panose="020B0604020202020204" pitchFamily="34" charset="0"/>
              <a:buChar char="•"/>
            </a:pPr>
            <a:r>
              <a:rPr lang="en-US" altLang="zh-CN" sz="1400" dirty="0">
                <a:solidFill>
                  <a:schemeClr val="bg1"/>
                </a:solidFill>
                <a:latin typeface="微软雅黑" panose="020B0503020204020204" pitchFamily="34" charset="-122"/>
                <a:ea typeface="微软雅黑" panose="020B0503020204020204" pitchFamily="34" charset="-122"/>
                <a:cs typeface="+mn-ea"/>
                <a:sym typeface="+mn-lt"/>
              </a:rPr>
              <a:t>Underwent semiarid to arid </a:t>
            </a:r>
            <a:r>
              <a:rPr lang="en-US" altLang="zh-CN" sz="1400" dirty="0" err="1">
                <a:solidFill>
                  <a:schemeClr val="bg1"/>
                </a:solidFill>
                <a:latin typeface="微软雅黑" panose="020B0503020204020204" pitchFamily="34" charset="-122"/>
                <a:ea typeface="微软雅黑" panose="020B0503020204020204" pitchFamily="34" charset="-122"/>
                <a:cs typeface="+mn-ea"/>
                <a:sym typeface="+mn-lt"/>
              </a:rPr>
              <a:t>palaeoclimatic</a:t>
            </a:r>
            <a:r>
              <a:rPr lang="en-US" altLang="zh-CN" sz="1400" dirty="0">
                <a:solidFill>
                  <a:schemeClr val="bg1"/>
                </a:solidFill>
                <a:latin typeface="微软雅黑" panose="020B0503020204020204" pitchFamily="34" charset="-122"/>
                <a:ea typeface="微软雅黑" panose="020B0503020204020204" pitchFamily="34" charset="-122"/>
                <a:cs typeface="+mn-ea"/>
                <a:sym typeface="+mn-lt"/>
              </a:rPr>
              <a:t> condition during late Mesozoic period </a:t>
            </a:r>
            <a:endParaRPr lang="zh-CN" altLang="en-US" sz="1400"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867204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737536F-967B-454B-BB45-AFD99EABBB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10" y="1619810"/>
            <a:ext cx="8173380" cy="5137142"/>
          </a:xfrm>
          <a:prstGeom prst="rect">
            <a:avLst/>
          </a:prstGeom>
        </p:spPr>
      </p:pic>
      <p:sp>
        <p:nvSpPr>
          <p:cNvPr id="7" name="文本框 6">
            <a:extLst>
              <a:ext uri="{FF2B5EF4-FFF2-40B4-BE49-F238E27FC236}">
                <a16:creationId xmlns:a16="http://schemas.microsoft.com/office/drawing/2014/main" id="{CF77DD04-5CBB-4847-9B23-72014EE252AF}"/>
              </a:ext>
            </a:extLst>
          </p:cNvPr>
          <p:cNvSpPr txBox="1"/>
          <p:nvPr/>
        </p:nvSpPr>
        <p:spPr bwMode="auto">
          <a:xfrm>
            <a:off x="485310" y="1046922"/>
            <a:ext cx="8062079"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mn-ea"/>
                <a:sym typeface="+mn-lt"/>
              </a:rPr>
              <a:t>A Late Triassic-Early Cretaceous, fault-bounded, intramontane basin</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 name="矩形 7">
            <a:extLst>
              <a:ext uri="{FF2B5EF4-FFF2-40B4-BE49-F238E27FC236}">
                <a16:creationId xmlns:a16="http://schemas.microsoft.com/office/drawing/2014/main" id="{280B95F0-429E-49B8-A023-F0F5BF60C00A}"/>
              </a:ext>
            </a:extLst>
          </p:cNvPr>
          <p:cNvSpPr/>
          <p:nvPr/>
        </p:nvSpPr>
        <p:spPr>
          <a:xfrm>
            <a:off x="755921" y="219376"/>
            <a:ext cx="7274896"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Why the Xuanhua basin?</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22081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F7AD5F0-9618-4563-B625-26343B0E40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69" y="1415330"/>
            <a:ext cx="5599969" cy="5229771"/>
          </a:xfrm>
          <a:prstGeom prst="rect">
            <a:avLst/>
          </a:prstGeom>
        </p:spPr>
      </p:pic>
      <p:sp>
        <p:nvSpPr>
          <p:cNvPr id="7" name="文本框 6">
            <a:extLst>
              <a:ext uri="{FF2B5EF4-FFF2-40B4-BE49-F238E27FC236}">
                <a16:creationId xmlns:a16="http://schemas.microsoft.com/office/drawing/2014/main" id="{2930591C-465E-4CDD-968B-BDE9B61F8CF2}"/>
              </a:ext>
            </a:extLst>
          </p:cNvPr>
          <p:cNvSpPr txBox="1"/>
          <p:nvPr/>
        </p:nvSpPr>
        <p:spPr bwMode="auto">
          <a:xfrm>
            <a:off x="6082747" y="1415330"/>
            <a:ext cx="2769705" cy="522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Structural framework:</a:t>
            </a:r>
          </a:p>
          <a:p>
            <a:pPr marL="285750" indent="-285750" algn="l">
              <a:lnSpc>
                <a:spcPct val="150000"/>
              </a:lnSpc>
              <a:buFont typeface="Arial" panose="020B0604020202020204" pitchFamily="34" charset="0"/>
              <a:buChar char="•"/>
            </a:pPr>
            <a:r>
              <a:rPr lang="en-US" altLang="zh-CN" sz="1400" b="1" dirty="0">
                <a:solidFill>
                  <a:srgbClr val="FFFF00"/>
                </a:solidFill>
                <a:latin typeface="微软雅黑" panose="020B0503020204020204" pitchFamily="34" charset="-122"/>
                <a:ea typeface="微软雅黑" panose="020B0503020204020204" pitchFamily="34" charset="-122"/>
                <a:cs typeface="+mn-ea"/>
                <a:sym typeface="+mn-lt"/>
              </a:rPr>
              <a:t>Thrust belt to the east and north</a:t>
            </a: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 including Huangyangshan thrust fault (F7), Likouquan thrust fault (F9), Mapu thrust fault (F11) , North Xuanhua thrust fault (F8)</a:t>
            </a:r>
          </a:p>
          <a:p>
            <a:pPr marL="285750" indent="-285750" algn="l">
              <a:lnSpc>
                <a:spcPct val="150000"/>
              </a:lnSpc>
              <a:buFont typeface="Arial" panose="020B0604020202020204" pitchFamily="34" charset="0"/>
              <a:buChar char="•"/>
            </a:pPr>
            <a:r>
              <a:rPr lang="en-US" altLang="zh-CN" sz="1400" b="1" dirty="0">
                <a:solidFill>
                  <a:srgbClr val="FFFF00"/>
                </a:solidFill>
                <a:latin typeface="微软雅黑" panose="020B0503020204020204" pitchFamily="34" charset="-122"/>
                <a:ea typeface="微软雅黑" panose="020B0503020204020204" pitchFamily="34" charset="-122"/>
                <a:cs typeface="+mn-ea"/>
                <a:sym typeface="+mn-lt"/>
              </a:rPr>
              <a:t>Mainly northwestward thrusting</a:t>
            </a: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 displacing Mesoproterozoic basement atop Mesozoic basin –fillings;</a:t>
            </a:r>
          </a:p>
          <a:p>
            <a:pPr marL="285750" indent="-285750" algn="l">
              <a:lnSpc>
                <a:spcPct val="150000"/>
              </a:lnSpc>
              <a:buFont typeface="Arial" panose="020B0604020202020204" pitchFamily="34" charset="0"/>
              <a:buChar char="•"/>
            </a:pPr>
            <a:r>
              <a:rPr lang="en-US" altLang="zh-CN" sz="1400" b="1" dirty="0">
                <a:solidFill>
                  <a:srgbClr val="FFFF00"/>
                </a:solidFill>
                <a:latin typeface="微软雅黑" panose="020B0503020204020204" pitchFamily="34" charset="-122"/>
                <a:ea typeface="微软雅黑" panose="020B0503020204020204" pitchFamily="34" charset="-122"/>
                <a:cs typeface="+mn-ea"/>
                <a:sym typeface="+mn-lt"/>
              </a:rPr>
              <a:t>NNE- or NWW-trending normal faults </a:t>
            </a:r>
            <a:r>
              <a:rPr lang="en-US" altLang="zh-CN" sz="1400" b="1" dirty="0">
                <a:solidFill>
                  <a:schemeClr val="bg1"/>
                </a:solidFill>
                <a:latin typeface="微软雅黑" panose="020B0503020204020204" pitchFamily="34" charset="-122"/>
                <a:ea typeface="微软雅黑" panose="020B0503020204020204" pitchFamily="34" charset="-122"/>
                <a:cs typeface="+mn-ea"/>
                <a:sym typeface="+mn-lt"/>
              </a:rPr>
              <a:t>not earlier than Early Cretaceous</a:t>
            </a:r>
            <a:endParaRPr lang="zh-CN" altLang="en-US" sz="1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 name="矩形 7">
            <a:extLst>
              <a:ext uri="{FF2B5EF4-FFF2-40B4-BE49-F238E27FC236}">
                <a16:creationId xmlns:a16="http://schemas.microsoft.com/office/drawing/2014/main" id="{113FB482-B163-4B4A-9949-D0D2584EFB2A}"/>
              </a:ext>
            </a:extLst>
          </p:cNvPr>
          <p:cNvSpPr/>
          <p:nvPr/>
        </p:nvSpPr>
        <p:spPr>
          <a:xfrm>
            <a:off x="755921" y="219376"/>
            <a:ext cx="7274896"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the Xuanhua basin-structures</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00664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A2C1D60-192F-40E4-8077-9659A99C1C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857" y="1007646"/>
            <a:ext cx="4563895" cy="5738642"/>
          </a:xfrm>
          <a:prstGeom prst="rect">
            <a:avLst/>
          </a:prstGeom>
        </p:spPr>
      </p:pic>
      <p:sp>
        <p:nvSpPr>
          <p:cNvPr id="9" name="矩形 8">
            <a:extLst>
              <a:ext uri="{FF2B5EF4-FFF2-40B4-BE49-F238E27FC236}">
                <a16:creationId xmlns:a16="http://schemas.microsoft.com/office/drawing/2014/main" id="{4B015547-84DE-432D-98FC-D7C5DAF163D5}"/>
              </a:ext>
            </a:extLst>
          </p:cNvPr>
          <p:cNvSpPr/>
          <p:nvPr/>
        </p:nvSpPr>
        <p:spPr>
          <a:xfrm>
            <a:off x="755921" y="219376"/>
            <a:ext cx="7274896"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the Xuanhua basin-stratigraphy</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B1C5D8DE-E18A-45FA-9D49-43E9FE9069BD}"/>
              </a:ext>
            </a:extLst>
          </p:cNvPr>
          <p:cNvSpPr txBox="1"/>
          <p:nvPr/>
        </p:nvSpPr>
        <p:spPr bwMode="auto">
          <a:xfrm>
            <a:off x="4891443" y="3968060"/>
            <a:ext cx="4033403" cy="226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Geochronological framework:</a:t>
            </a:r>
          </a:p>
          <a:p>
            <a:pPr marL="285750" indent="-285750" algn="l">
              <a:lnSpc>
                <a:spcPct val="150000"/>
              </a:lnSpc>
              <a:buFont typeface="Arial" panose="020B0604020202020204" pitchFamily="34" charset="0"/>
              <a:buChar char="•"/>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Jiulongshan Fm (J3j): 161-155 Ma</a:t>
            </a:r>
          </a:p>
          <a:p>
            <a:pPr marL="285750" indent="-285750" algn="l">
              <a:lnSpc>
                <a:spcPct val="150000"/>
              </a:lnSpc>
              <a:buFont typeface="Arial" panose="020B0604020202020204" pitchFamily="34" charset="0"/>
              <a:buChar char="•"/>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Tiaojishan Fm (J3t): 155-147 Ma</a:t>
            </a:r>
          </a:p>
          <a:p>
            <a:pPr marL="285750" indent="-285750" algn="l">
              <a:lnSpc>
                <a:spcPct val="150000"/>
              </a:lnSpc>
              <a:buFont typeface="Arial" panose="020B0604020202020204" pitchFamily="34" charset="0"/>
              <a:buChar char="•"/>
            </a:pPr>
            <a:r>
              <a:rPr lang="en-US" altLang="zh-CN" sz="1600" b="1" dirty="0">
                <a:solidFill>
                  <a:srgbClr val="FFFF00"/>
                </a:solidFill>
                <a:latin typeface="微软雅黑" panose="020B0503020204020204" pitchFamily="34" charset="-122"/>
                <a:ea typeface="微软雅黑" panose="020B0503020204020204" pitchFamily="34" charset="-122"/>
                <a:cs typeface="+mn-ea"/>
                <a:sym typeface="+mn-lt"/>
              </a:rPr>
              <a:t>Tuchengzi Fm (J3-K1t): 147-136 Ma</a:t>
            </a:r>
          </a:p>
          <a:p>
            <a:pPr marL="285750" indent="-285750" algn="l">
              <a:lnSpc>
                <a:spcPct val="150000"/>
              </a:lnSpc>
              <a:buFont typeface="Arial" panose="020B0604020202020204" pitchFamily="34" charset="0"/>
              <a:buChar char="•"/>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Zhangjiakou Fm (K1z): &lt;136 Ma</a:t>
            </a:r>
            <a:endParaRPr lang="zh-CN" altLang="en-US" sz="16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 name="文本框 10">
            <a:extLst>
              <a:ext uri="{FF2B5EF4-FFF2-40B4-BE49-F238E27FC236}">
                <a16:creationId xmlns:a16="http://schemas.microsoft.com/office/drawing/2014/main" id="{32DBCCD5-718D-4CB3-83EA-817AC35CD4BD}"/>
              </a:ext>
            </a:extLst>
          </p:cNvPr>
          <p:cNvSpPr txBox="1"/>
          <p:nvPr/>
        </p:nvSpPr>
        <p:spPr bwMode="auto">
          <a:xfrm>
            <a:off x="4891443" y="1355269"/>
            <a:ext cx="4033403" cy="226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lnSpc>
                <a:spcPct val="150000"/>
              </a:lnSpc>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Lithological features:</a:t>
            </a:r>
          </a:p>
          <a:p>
            <a:pPr marL="285750" indent="-285750" algn="l">
              <a:lnSpc>
                <a:spcPct val="150000"/>
              </a:lnSpc>
              <a:buFont typeface="Arial" panose="020B0604020202020204" pitchFamily="34" charset="0"/>
              <a:buChar char="•"/>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Alternation of sedimentary and volcanic successions</a:t>
            </a:r>
          </a:p>
          <a:p>
            <a:pPr marL="285750" indent="-285750" algn="l">
              <a:lnSpc>
                <a:spcPct val="150000"/>
              </a:lnSpc>
              <a:buFont typeface="Arial" panose="020B0604020202020204" pitchFamily="34" charset="0"/>
              <a:buChar char="•"/>
            </a:pPr>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Rest on Mesoproterozoic rocks with angular unconformity surfaces</a:t>
            </a:r>
          </a:p>
        </p:txBody>
      </p:sp>
    </p:spTree>
    <p:extLst>
      <p:ext uri="{BB962C8B-B14F-4D97-AF65-F5344CB8AC3E}">
        <p14:creationId xmlns:p14="http://schemas.microsoft.com/office/powerpoint/2010/main" val="3121880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A2648A5-4A47-4688-8E37-A41AB24A0D60}"/>
              </a:ext>
            </a:extLst>
          </p:cNvPr>
          <p:cNvSpPr txBox="1"/>
          <p:nvPr/>
        </p:nvSpPr>
        <p:spPr bwMode="auto">
          <a:xfrm>
            <a:off x="180133" y="1091196"/>
            <a:ext cx="79122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Sedimentary analysis:</a:t>
            </a:r>
          </a:p>
          <a:p>
            <a:pPr algn="l"/>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“bed-by-bed” logging</a:t>
            </a:r>
          </a:p>
          <a:p>
            <a:pPr algn="l"/>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Detailed sedimentary facies analysis</a:t>
            </a:r>
          </a:p>
          <a:p>
            <a:pPr algn="l"/>
            <a:r>
              <a:rPr lang="en-US" altLang="zh-CN" sz="1600" b="1" dirty="0">
                <a:solidFill>
                  <a:schemeClr val="bg1"/>
                </a:solidFill>
                <a:latin typeface="微软雅黑" panose="020B0503020204020204" pitchFamily="34" charset="-122"/>
                <a:ea typeface="微软雅黑" panose="020B0503020204020204" pitchFamily="34" charset="-122"/>
                <a:cs typeface="+mn-ea"/>
                <a:sym typeface="+mn-lt"/>
              </a:rPr>
              <a:t>Sedimentary section and 2-dimensional distribution of </a:t>
            </a:r>
            <a:r>
              <a:rPr lang="en-US" altLang="zh-CN" sz="1600" b="1" dirty="0" err="1">
                <a:solidFill>
                  <a:schemeClr val="bg1"/>
                </a:solidFill>
                <a:latin typeface="微软雅黑" panose="020B0503020204020204" pitchFamily="34" charset="-122"/>
                <a:ea typeface="微软雅黑" panose="020B0503020204020204" pitchFamily="34" charset="-122"/>
                <a:cs typeface="+mn-ea"/>
                <a:sym typeface="+mn-lt"/>
              </a:rPr>
              <a:t>palaeoenvironment</a:t>
            </a:r>
            <a:endParaRPr lang="zh-CN" altLang="en-US" sz="1600"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7" name="图片 6">
            <a:extLst>
              <a:ext uri="{FF2B5EF4-FFF2-40B4-BE49-F238E27FC236}">
                <a16:creationId xmlns:a16="http://schemas.microsoft.com/office/drawing/2014/main" id="{D513EECB-BD9C-4779-B329-5B68C19CF3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00" y="2201322"/>
            <a:ext cx="8866799" cy="4437302"/>
          </a:xfrm>
          <a:prstGeom prst="rect">
            <a:avLst/>
          </a:prstGeom>
        </p:spPr>
      </p:pic>
      <p:pic>
        <p:nvPicPr>
          <p:cNvPr id="4" name="图片 3">
            <a:extLst>
              <a:ext uri="{FF2B5EF4-FFF2-40B4-BE49-F238E27FC236}">
                <a16:creationId xmlns:a16="http://schemas.microsoft.com/office/drawing/2014/main" id="{2DB2E1E5-C1DD-4AF1-99C5-1597FEDA84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77" y="958741"/>
            <a:ext cx="7815072" cy="5751576"/>
          </a:xfrm>
          <a:prstGeom prst="rect">
            <a:avLst/>
          </a:prstGeom>
        </p:spPr>
      </p:pic>
      <p:sp>
        <p:nvSpPr>
          <p:cNvPr id="9" name="矩形 8">
            <a:extLst>
              <a:ext uri="{FF2B5EF4-FFF2-40B4-BE49-F238E27FC236}">
                <a16:creationId xmlns:a16="http://schemas.microsoft.com/office/drawing/2014/main" id="{8E205068-064A-44EC-9186-B7CFC46E4457}"/>
              </a:ext>
            </a:extLst>
          </p:cNvPr>
          <p:cNvSpPr/>
          <p:nvPr/>
        </p:nvSpPr>
        <p:spPr>
          <a:xfrm>
            <a:off x="840037" y="3968750"/>
            <a:ext cx="431800" cy="1905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2B490A1D-1889-4AB3-8EDB-A42AA6F8904E}"/>
              </a:ext>
            </a:extLst>
          </p:cNvPr>
          <p:cNvSpPr/>
          <p:nvPr/>
        </p:nvSpPr>
        <p:spPr>
          <a:xfrm>
            <a:off x="1855181" y="4013200"/>
            <a:ext cx="431800" cy="1905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9DB6766-A260-419C-93EF-5CFFE80AE74C}"/>
              </a:ext>
            </a:extLst>
          </p:cNvPr>
          <p:cNvSpPr/>
          <p:nvPr/>
        </p:nvSpPr>
        <p:spPr>
          <a:xfrm>
            <a:off x="2851961" y="4069556"/>
            <a:ext cx="431800" cy="22939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06C053D2-A15C-4CDE-99A8-EC4F85E6A31C}"/>
              </a:ext>
            </a:extLst>
          </p:cNvPr>
          <p:cNvSpPr/>
          <p:nvPr/>
        </p:nvSpPr>
        <p:spPr>
          <a:xfrm>
            <a:off x="3877486" y="2324099"/>
            <a:ext cx="431800" cy="16726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F9533817-D1C8-4785-8DE8-AEB68CED2CCA}"/>
              </a:ext>
            </a:extLst>
          </p:cNvPr>
          <p:cNvSpPr/>
          <p:nvPr/>
        </p:nvSpPr>
        <p:spPr>
          <a:xfrm>
            <a:off x="4879199" y="2726531"/>
            <a:ext cx="431800" cy="21804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C354141-2274-4262-B6CD-66E748F9DECE}"/>
              </a:ext>
            </a:extLst>
          </p:cNvPr>
          <p:cNvSpPr/>
          <p:nvPr/>
        </p:nvSpPr>
        <p:spPr>
          <a:xfrm>
            <a:off x="763477" y="264092"/>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Field works-stratal pattern</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444FE0ED-2A13-4414-85E8-36F169D3BE18}"/>
              </a:ext>
            </a:extLst>
          </p:cNvPr>
          <p:cNvSpPr txBox="1"/>
          <p:nvPr/>
        </p:nvSpPr>
        <p:spPr bwMode="auto">
          <a:xfrm>
            <a:off x="5640643" y="1254444"/>
            <a:ext cx="2555571"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1600" b="1" dirty="0">
                <a:solidFill>
                  <a:srgbClr val="FF0000"/>
                </a:solidFill>
                <a:latin typeface="微软雅黑" panose="020B0503020204020204" pitchFamily="34" charset="-122"/>
                <a:ea typeface="微软雅黑" panose="020B0503020204020204" pitchFamily="34" charset="-122"/>
                <a:cs typeface="+mn-ea"/>
                <a:sym typeface="+mn-lt"/>
              </a:rPr>
              <a:t>Tuff &amp; breccia package</a:t>
            </a:r>
            <a:endParaRPr lang="zh-CN" altLang="en-US" sz="1600" b="1" dirty="0">
              <a:solidFill>
                <a:srgbClr val="FF0000"/>
              </a:solidFill>
              <a:latin typeface="微软雅黑" panose="020B0503020204020204" pitchFamily="34" charset="-122"/>
              <a:ea typeface="微软雅黑" panose="020B0503020204020204" pitchFamily="34" charset="-122"/>
              <a:cs typeface="+mn-ea"/>
              <a:sym typeface="+mn-lt"/>
            </a:endParaRPr>
          </a:p>
        </p:txBody>
      </p:sp>
      <p:pic>
        <p:nvPicPr>
          <p:cNvPr id="15" name="图片 14">
            <a:extLst>
              <a:ext uri="{FF2B5EF4-FFF2-40B4-BE49-F238E27FC236}">
                <a16:creationId xmlns:a16="http://schemas.microsoft.com/office/drawing/2014/main" id="{DDC2294A-5C6E-4469-9EC9-30D0967D81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720" r="14866" b="23641"/>
          <a:stretch/>
        </p:blipFill>
        <p:spPr>
          <a:xfrm>
            <a:off x="3406078" y="3454681"/>
            <a:ext cx="5599321" cy="3139227"/>
          </a:xfrm>
          <a:prstGeom prst="rect">
            <a:avLst/>
          </a:prstGeom>
        </p:spPr>
      </p:pic>
      <p:sp>
        <p:nvSpPr>
          <p:cNvPr id="16" name="文本框 15">
            <a:extLst>
              <a:ext uri="{FF2B5EF4-FFF2-40B4-BE49-F238E27FC236}">
                <a16:creationId xmlns:a16="http://schemas.microsoft.com/office/drawing/2014/main" id="{56CEF410-81C0-45E2-A8BF-41548F9DB034}"/>
              </a:ext>
            </a:extLst>
          </p:cNvPr>
          <p:cNvSpPr txBox="1"/>
          <p:nvPr/>
        </p:nvSpPr>
        <p:spPr bwMode="auto">
          <a:xfrm>
            <a:off x="6090163" y="4957619"/>
            <a:ext cx="665567"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cs typeface="+mn-ea"/>
                <a:sym typeface="+mn-lt"/>
              </a:rPr>
              <a:t>tuff</a:t>
            </a:r>
            <a:endParaRPr lang="zh-CN" altLang="en-US" sz="20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7" name="文本框 16">
            <a:extLst>
              <a:ext uri="{FF2B5EF4-FFF2-40B4-BE49-F238E27FC236}">
                <a16:creationId xmlns:a16="http://schemas.microsoft.com/office/drawing/2014/main" id="{951BEFD1-C20A-4E46-BA60-C76AC83F607A}"/>
              </a:ext>
            </a:extLst>
          </p:cNvPr>
          <p:cNvSpPr txBox="1"/>
          <p:nvPr/>
        </p:nvSpPr>
        <p:spPr bwMode="auto">
          <a:xfrm>
            <a:off x="4960806" y="5399635"/>
            <a:ext cx="1101905"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cs typeface="+mn-ea"/>
                <a:sym typeface="+mn-lt"/>
              </a:rPr>
              <a:t>breccia</a:t>
            </a:r>
            <a:endParaRPr lang="zh-CN" altLang="en-US" sz="20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2128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3"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9C354141-2274-4262-B6CD-66E748F9DECE}"/>
              </a:ext>
            </a:extLst>
          </p:cNvPr>
          <p:cNvSpPr/>
          <p:nvPr/>
        </p:nvSpPr>
        <p:spPr>
          <a:xfrm>
            <a:off x="763477" y="264092"/>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Field works-sedimentary facies analysis</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15" name="表格 14">
            <a:extLst>
              <a:ext uri="{FF2B5EF4-FFF2-40B4-BE49-F238E27FC236}">
                <a16:creationId xmlns:a16="http://schemas.microsoft.com/office/drawing/2014/main" id="{83CE3AB4-1024-48C1-B4AA-179F7373E01D}"/>
              </a:ext>
            </a:extLst>
          </p:cNvPr>
          <p:cNvGraphicFramePr>
            <a:graphicFrameLocks noGrp="1"/>
          </p:cNvGraphicFramePr>
          <p:nvPr>
            <p:extLst>
              <p:ext uri="{D42A27DB-BD31-4B8C-83A1-F6EECF244321}">
                <p14:modId xmlns:p14="http://schemas.microsoft.com/office/powerpoint/2010/main" val="1946287198"/>
              </p:ext>
            </p:extLst>
          </p:nvPr>
        </p:nvGraphicFramePr>
        <p:xfrm>
          <a:off x="92710" y="1468358"/>
          <a:ext cx="4410489" cy="5321062"/>
        </p:xfrm>
        <a:graphic>
          <a:graphicData uri="http://schemas.openxmlformats.org/drawingml/2006/table">
            <a:tbl>
              <a:tblPr>
                <a:tableStyleId>{5C22544A-7EE6-4342-B048-85BDC9FD1C3A}</a:tableStyleId>
              </a:tblPr>
              <a:tblGrid>
                <a:gridCol w="547525">
                  <a:extLst>
                    <a:ext uri="{9D8B030D-6E8A-4147-A177-3AD203B41FA5}">
                      <a16:colId xmlns:a16="http://schemas.microsoft.com/office/drawing/2014/main" val="3984436533"/>
                    </a:ext>
                  </a:extLst>
                </a:gridCol>
                <a:gridCol w="526007">
                  <a:extLst>
                    <a:ext uri="{9D8B030D-6E8A-4147-A177-3AD203B41FA5}">
                      <a16:colId xmlns:a16="http://schemas.microsoft.com/office/drawing/2014/main" val="2320713178"/>
                    </a:ext>
                  </a:extLst>
                </a:gridCol>
                <a:gridCol w="375318">
                  <a:extLst>
                    <a:ext uri="{9D8B030D-6E8A-4147-A177-3AD203B41FA5}">
                      <a16:colId xmlns:a16="http://schemas.microsoft.com/office/drawing/2014/main" val="1660388348"/>
                    </a:ext>
                  </a:extLst>
                </a:gridCol>
                <a:gridCol w="1995609">
                  <a:extLst>
                    <a:ext uri="{9D8B030D-6E8A-4147-A177-3AD203B41FA5}">
                      <a16:colId xmlns:a16="http://schemas.microsoft.com/office/drawing/2014/main" val="2574960761"/>
                    </a:ext>
                  </a:extLst>
                </a:gridCol>
                <a:gridCol w="966030">
                  <a:extLst>
                    <a:ext uri="{9D8B030D-6E8A-4147-A177-3AD203B41FA5}">
                      <a16:colId xmlns:a16="http://schemas.microsoft.com/office/drawing/2014/main" val="685092477"/>
                    </a:ext>
                  </a:extLst>
                </a:gridCol>
              </a:tblGrid>
              <a:tr h="303050">
                <a:tc>
                  <a:txBody>
                    <a:bodyPr/>
                    <a:lstStyle/>
                    <a:p>
                      <a:pPr algn="l" fontAlgn="ctr"/>
                      <a:r>
                        <a:rPr lang="en-US" sz="800" b="0" u="none" strike="noStrike" dirty="0">
                          <a:solidFill>
                            <a:schemeClr val="accent1">
                              <a:lumMod val="50000"/>
                            </a:schemeClr>
                          </a:solidFill>
                          <a:effectLst/>
                        </a:rPr>
                        <a:t>Facies association</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dirty="0">
                          <a:solidFill>
                            <a:schemeClr val="accent1">
                              <a:lumMod val="50000"/>
                            </a:schemeClr>
                          </a:solidFill>
                          <a:effectLst/>
                        </a:rPr>
                        <a:t>Sub-facies association</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dirty="0">
                          <a:solidFill>
                            <a:schemeClr val="accent1">
                              <a:lumMod val="50000"/>
                            </a:schemeClr>
                          </a:solidFill>
                          <a:effectLst/>
                        </a:rPr>
                        <a:t>Facies</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dirty="0">
                          <a:solidFill>
                            <a:schemeClr val="accent1">
                              <a:lumMod val="50000"/>
                            </a:schemeClr>
                          </a:solidFill>
                          <a:effectLst/>
                        </a:rPr>
                        <a:t>Main depositional characteristics</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dirty="0">
                          <a:solidFill>
                            <a:schemeClr val="accent1">
                              <a:lumMod val="50000"/>
                            </a:schemeClr>
                          </a:solidFill>
                          <a:effectLst/>
                        </a:rPr>
                        <a:t>Depositional process</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2509411890"/>
                  </a:ext>
                </a:extLst>
              </a:tr>
              <a:tr h="825359">
                <a:tc>
                  <a:txBody>
                    <a:bodyPr/>
                    <a:lstStyle/>
                    <a:p>
                      <a:pPr algn="l" fontAlgn="ctr"/>
                      <a:r>
                        <a:rPr lang="en-US" sz="600" b="0" u="none" strike="noStrike" dirty="0">
                          <a:solidFill>
                            <a:schemeClr val="accent1">
                              <a:lumMod val="50000"/>
                            </a:schemeClr>
                          </a:solidFill>
                          <a:effectLst/>
                        </a:rPr>
                        <a:t>Alluvial fan (AF)</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Proximal channel complex</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Gmm</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Structureless, sheet-like or broadly lenticular, red muddy matrix-supported pebble-boulder conglomerate beds. Clasts are poorly sorted and mostly subangular-angular. Out-sized clasts of diameter over 45 cm generally extend across different beds. Single beds are paved with </a:t>
                      </a:r>
                      <a:r>
                        <a:rPr lang="en-US" sz="600" b="0" u="none" strike="noStrike" dirty="0" err="1">
                          <a:solidFill>
                            <a:schemeClr val="accent1">
                              <a:lumMod val="50000"/>
                            </a:schemeClr>
                          </a:solidFill>
                          <a:effectLst/>
                        </a:rPr>
                        <a:t>nonerosional</a:t>
                      </a:r>
                      <a:r>
                        <a:rPr lang="en-US" sz="600" b="0" u="none" strike="noStrike" dirty="0">
                          <a:solidFill>
                            <a:schemeClr val="accent1">
                              <a:lumMod val="50000"/>
                            </a:schemeClr>
                          </a:solidFill>
                          <a:effectLst/>
                        </a:rPr>
                        <a:t> surfaces. Amalgamated beds of meters thick commonly occur as lenticular fills in troughs scouring down into underlying beds. </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subaerial cohesion debris-flows in confined channels in the fan head setting (Steel and </a:t>
                      </a:r>
                      <a:r>
                        <a:rPr lang="en-US" sz="600" b="0" u="none" strike="noStrike" dirty="0" err="1">
                          <a:solidFill>
                            <a:schemeClr val="accent1">
                              <a:lumMod val="50000"/>
                            </a:schemeClr>
                          </a:solidFill>
                          <a:effectLst/>
                        </a:rPr>
                        <a:t>Gloppen</a:t>
                      </a:r>
                      <a:r>
                        <a:rPr lang="en-US" sz="600" b="0" u="none" strike="noStrike" dirty="0">
                          <a:solidFill>
                            <a:schemeClr val="accent1">
                              <a:lumMod val="50000"/>
                            </a:schemeClr>
                          </a:solidFill>
                          <a:effectLst/>
                        </a:rPr>
                        <a:t>, 1980; Nemec and Steel, 1984),</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359462342"/>
                  </a:ext>
                </a:extLst>
              </a:tr>
              <a:tr h="422567">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Fm</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Structureless or </a:t>
                      </a:r>
                      <a:r>
                        <a:rPr lang="en-US" sz="600" b="0" u="none" strike="noStrike" dirty="0" err="1">
                          <a:solidFill>
                            <a:schemeClr val="accent1">
                              <a:lumMod val="50000"/>
                            </a:schemeClr>
                          </a:solidFill>
                          <a:effectLst/>
                        </a:rPr>
                        <a:t>faitly</a:t>
                      </a:r>
                      <a:r>
                        <a:rPr lang="en-US" sz="600" b="0" u="none" strike="noStrike" dirty="0">
                          <a:solidFill>
                            <a:schemeClr val="accent1">
                              <a:lumMod val="50000"/>
                            </a:schemeClr>
                          </a:solidFill>
                          <a:effectLst/>
                        </a:rPr>
                        <a:t> laminated pebbly siltstone or mudstone with thickness over 10 cm. Sporadically occurred as erosional relics on top of facies Gmm conglomerate beds. </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slack-water deposition of wanning floods in channels (Steel and Gloppen, 1980).</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4237617813"/>
                  </a:ext>
                </a:extLst>
              </a:tr>
              <a:tr h="493754">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Sh</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Stratified, pebbly sandstone beds generally rest upon Gmm conglomerates. Normal gradings are well developed. At locations, planar cross-bedding develops.</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waning traction currents/stream flows evolved from debris flows in channels. (Nemec and Steel, 1984)</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3752687868"/>
                  </a:ext>
                </a:extLst>
              </a:tr>
              <a:tr h="642330">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middle fan slope</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Gms</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Structureless or crudely stratified, clast- or matrix-supported pebble-cobble conglomerate beds with non-erosional bases. Single beds are generally tabular or broadly lenticular with thickness of 20 to 60 cm. Inverse-grading commonly develops in the basal part of single bed. Clasts are generally randomly aligned.</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sheetflood deposition in the slope surface of alluvial fan without confinement of channel (Blair, 1999, 2000).</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785238725"/>
                  </a:ext>
                </a:extLst>
              </a:tr>
              <a:tr h="788523">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Go</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Tightly packed, well sorted but poorly rounded pebble accumulations in between thick Gms conglomerate beds. These pebble accumulations are characterized with bimodal texture of pebble-cobble and silt-coarse sand.</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Sieve sediments from rework of previously deposited Gms by subsequent floods or stream flows beyond intersection point in fan surface (</a:t>
                      </a:r>
                      <a:r>
                        <a:rPr lang="en-US" sz="600" b="0" u="none" strike="noStrike" dirty="0" err="1">
                          <a:solidFill>
                            <a:schemeClr val="accent1">
                              <a:lumMod val="50000"/>
                            </a:schemeClr>
                          </a:solidFill>
                          <a:effectLst/>
                        </a:rPr>
                        <a:t>Gloppen</a:t>
                      </a:r>
                      <a:r>
                        <a:rPr lang="en-US" sz="600" b="0" u="none" strike="noStrike" dirty="0">
                          <a:solidFill>
                            <a:schemeClr val="accent1">
                              <a:lumMod val="50000"/>
                            </a:schemeClr>
                          </a:solidFill>
                          <a:effectLst/>
                        </a:rPr>
                        <a:t> and Steel, 1981).</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2373842164"/>
                  </a:ext>
                </a:extLst>
              </a:tr>
              <a:tr h="399724">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Gh</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Horizontally stratified  pebble conglomerate bed of broad lenticular geometry. Basal surfaces are erosional and accumulate large pebbles and cobbles. Flat pebbles show imbricate structure.</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Lag deposits in bottom of channel by tractional flow (Steel and Gloppen, 1980).</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1869188046"/>
                  </a:ext>
                </a:extLst>
              </a:tr>
              <a:tr h="492700">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Sm</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Structureless pebbly sandstone beds with lenticular geometry. Normal grading is well-developed.</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Deposition of wanning sheetflood om slope surface beyond intersection point (Blair, 2000).</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348388281"/>
                  </a:ext>
                </a:extLst>
              </a:tr>
              <a:tr h="459301">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Sh</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Laminated pebbly medium- to coarse-grained sandstone beds of lenticular geometry, with highly </a:t>
                      </a:r>
                      <a:r>
                        <a:rPr lang="en-US" sz="600" b="0" u="none" strike="noStrike" dirty="0" err="1">
                          <a:solidFill>
                            <a:schemeClr val="accent1">
                              <a:lumMod val="50000"/>
                            </a:schemeClr>
                          </a:solidFill>
                          <a:effectLst/>
                        </a:rPr>
                        <a:t>eorosional</a:t>
                      </a:r>
                      <a:r>
                        <a:rPr lang="en-US" sz="600" b="0" u="none" strike="noStrike" dirty="0">
                          <a:solidFill>
                            <a:schemeClr val="accent1">
                              <a:lumMod val="50000"/>
                            </a:schemeClr>
                          </a:solidFill>
                          <a:effectLst/>
                        </a:rPr>
                        <a:t> bases. Normal-grading textures are common. Sometimes show planar or trough cross-beddings.</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Tractional stream deposited sandstone in fan surface (Gloppen and Steel, 1981).</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321690937"/>
                  </a:ext>
                </a:extLst>
              </a:tr>
              <a:tr h="493754">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Fm</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Thin-bedded, structureless mudstone with scattered pebbles, generally less than 5 cm thick. Occurred between Gms or Sm.</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Relics of slack-water deposition of wanning floods in fan slope surface (Blair and McPherson, 1992).</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1323060480"/>
                  </a:ext>
                </a:extLst>
              </a:tr>
            </a:tbl>
          </a:graphicData>
        </a:graphic>
      </p:graphicFrame>
      <p:pic>
        <p:nvPicPr>
          <p:cNvPr id="16" name="图片 15">
            <a:extLst>
              <a:ext uri="{FF2B5EF4-FFF2-40B4-BE49-F238E27FC236}">
                <a16:creationId xmlns:a16="http://schemas.microsoft.com/office/drawing/2014/main" id="{D8982FFF-5684-4ABA-A3F7-628923A7B1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0411" y="1073426"/>
            <a:ext cx="990879" cy="5715994"/>
          </a:xfrm>
          <a:prstGeom prst="rect">
            <a:avLst/>
          </a:prstGeom>
        </p:spPr>
      </p:pic>
      <p:pic>
        <p:nvPicPr>
          <p:cNvPr id="17" name="图片 16">
            <a:extLst>
              <a:ext uri="{FF2B5EF4-FFF2-40B4-BE49-F238E27FC236}">
                <a16:creationId xmlns:a16="http://schemas.microsoft.com/office/drawing/2014/main" id="{1A85DCD0-736F-4E15-A771-1FC82BF741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0803" y="1093091"/>
            <a:ext cx="3306734" cy="2480050"/>
          </a:xfrm>
          <a:prstGeom prst="rect">
            <a:avLst/>
          </a:prstGeom>
        </p:spPr>
      </p:pic>
      <p:pic>
        <p:nvPicPr>
          <p:cNvPr id="18" name="图片 17">
            <a:extLst>
              <a:ext uri="{FF2B5EF4-FFF2-40B4-BE49-F238E27FC236}">
                <a16:creationId xmlns:a16="http://schemas.microsoft.com/office/drawing/2014/main" id="{AA68ECFE-D16D-4D10-B905-78ACA6C4E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0095" y="4128889"/>
            <a:ext cx="3306734" cy="2204489"/>
          </a:xfrm>
          <a:prstGeom prst="rect">
            <a:avLst/>
          </a:prstGeom>
        </p:spPr>
      </p:pic>
      <p:sp>
        <p:nvSpPr>
          <p:cNvPr id="19" name="文本框 18">
            <a:extLst>
              <a:ext uri="{FF2B5EF4-FFF2-40B4-BE49-F238E27FC236}">
                <a16:creationId xmlns:a16="http://schemas.microsoft.com/office/drawing/2014/main" id="{574A618F-D6B7-415F-948B-29FC32F6DB1C}"/>
              </a:ext>
            </a:extLst>
          </p:cNvPr>
          <p:cNvSpPr txBox="1"/>
          <p:nvPr/>
        </p:nvSpPr>
        <p:spPr bwMode="auto">
          <a:xfrm>
            <a:off x="4981307" y="3607780"/>
            <a:ext cx="2188420"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debris-flow deposits</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0" name="文本框 19">
            <a:extLst>
              <a:ext uri="{FF2B5EF4-FFF2-40B4-BE49-F238E27FC236}">
                <a16:creationId xmlns:a16="http://schemas.microsoft.com/office/drawing/2014/main" id="{7A655CD5-790F-44D5-9937-908D8DEB0591}"/>
              </a:ext>
            </a:extLst>
          </p:cNvPr>
          <p:cNvSpPr txBox="1"/>
          <p:nvPr/>
        </p:nvSpPr>
        <p:spPr bwMode="auto">
          <a:xfrm>
            <a:off x="4981307" y="6333378"/>
            <a:ext cx="2124299"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sheetflood deposits</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1" name="矩形 20">
            <a:extLst>
              <a:ext uri="{FF2B5EF4-FFF2-40B4-BE49-F238E27FC236}">
                <a16:creationId xmlns:a16="http://schemas.microsoft.com/office/drawing/2014/main" id="{E8384111-AD0D-4004-BD70-98FF9D8BD540}"/>
              </a:ext>
            </a:extLst>
          </p:cNvPr>
          <p:cNvSpPr/>
          <p:nvPr/>
        </p:nvSpPr>
        <p:spPr>
          <a:xfrm>
            <a:off x="635000" y="3573141"/>
            <a:ext cx="3824126" cy="555748"/>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6C1AC215-5E05-4FA4-AAC8-A620F7246C3E}"/>
              </a:ext>
            </a:extLst>
          </p:cNvPr>
          <p:cNvSpPr/>
          <p:nvPr/>
        </p:nvSpPr>
        <p:spPr>
          <a:xfrm>
            <a:off x="635000" y="1817560"/>
            <a:ext cx="3824126" cy="77323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a:extLst>
              <a:ext uri="{FF2B5EF4-FFF2-40B4-BE49-F238E27FC236}">
                <a16:creationId xmlns:a16="http://schemas.microsoft.com/office/drawing/2014/main" id="{A6BA26DB-BF04-48CE-A0DF-254F251B53FA}"/>
              </a:ext>
            </a:extLst>
          </p:cNvPr>
          <p:cNvCxnSpPr>
            <a:cxnSpLocks/>
          </p:cNvCxnSpPr>
          <p:nvPr/>
        </p:nvCxnSpPr>
        <p:spPr>
          <a:xfrm>
            <a:off x="4356100" y="4128889"/>
            <a:ext cx="284703" cy="982342"/>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9DC7EB48-0120-4A02-9E62-459069FB2221}"/>
              </a:ext>
            </a:extLst>
          </p:cNvPr>
          <p:cNvCxnSpPr>
            <a:cxnSpLocks/>
          </p:cNvCxnSpPr>
          <p:nvPr/>
        </p:nvCxnSpPr>
        <p:spPr>
          <a:xfrm>
            <a:off x="4303621" y="2590799"/>
            <a:ext cx="312452" cy="552188"/>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E47BA4EA-B4C8-4BAE-A9AC-3BE8E079D3F3}"/>
              </a:ext>
            </a:extLst>
          </p:cNvPr>
          <p:cNvSpPr txBox="1"/>
          <p:nvPr/>
        </p:nvSpPr>
        <p:spPr bwMode="auto">
          <a:xfrm>
            <a:off x="662051" y="854886"/>
            <a:ext cx="333617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2400" b="1" dirty="0">
                <a:solidFill>
                  <a:schemeClr val="bg1"/>
                </a:solidFill>
                <a:latin typeface="微软雅黑" panose="020B0503020204020204" pitchFamily="34" charset="-122"/>
                <a:ea typeface="微软雅黑" panose="020B0503020204020204" pitchFamily="34" charset="-122"/>
                <a:cs typeface="+mn-ea"/>
                <a:sym typeface="+mn-lt"/>
              </a:rPr>
              <a:t>Alluvial fan deposits</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60598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9C354141-2274-4262-B6CD-66E748F9DECE}"/>
              </a:ext>
            </a:extLst>
          </p:cNvPr>
          <p:cNvSpPr/>
          <p:nvPr/>
        </p:nvSpPr>
        <p:spPr>
          <a:xfrm>
            <a:off x="763477" y="264092"/>
            <a:ext cx="8043522" cy="461665"/>
          </a:xfrm>
          <a:prstGeom prst="rect">
            <a:avLst/>
          </a:prstGeom>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Field works-sedimentary facies analysis</a:t>
            </a:r>
            <a:endParaRPr lang="zh-CN" altLang="en-US" sz="2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26" name="表格 25">
            <a:extLst>
              <a:ext uri="{FF2B5EF4-FFF2-40B4-BE49-F238E27FC236}">
                <a16:creationId xmlns:a16="http://schemas.microsoft.com/office/drawing/2014/main" id="{F68B6CAB-4788-4EFA-8175-14CD8E9E9C92}"/>
              </a:ext>
            </a:extLst>
          </p:cNvPr>
          <p:cNvGraphicFramePr>
            <a:graphicFrameLocks noGrp="1"/>
          </p:cNvGraphicFramePr>
          <p:nvPr>
            <p:extLst>
              <p:ext uri="{D42A27DB-BD31-4B8C-83A1-F6EECF244321}">
                <p14:modId xmlns:p14="http://schemas.microsoft.com/office/powerpoint/2010/main" val="694695096"/>
              </p:ext>
            </p:extLst>
          </p:nvPr>
        </p:nvGraphicFramePr>
        <p:xfrm>
          <a:off x="85583" y="1468358"/>
          <a:ext cx="4397518" cy="5331811"/>
        </p:xfrm>
        <a:graphic>
          <a:graphicData uri="http://schemas.openxmlformats.org/drawingml/2006/table">
            <a:tbl>
              <a:tblPr>
                <a:tableStyleId>{5C22544A-7EE6-4342-B048-85BDC9FD1C3A}</a:tableStyleId>
              </a:tblPr>
              <a:tblGrid>
                <a:gridCol w="612917">
                  <a:extLst>
                    <a:ext uri="{9D8B030D-6E8A-4147-A177-3AD203B41FA5}">
                      <a16:colId xmlns:a16="http://schemas.microsoft.com/office/drawing/2014/main" val="3241544538"/>
                    </a:ext>
                  </a:extLst>
                </a:gridCol>
                <a:gridCol w="520700">
                  <a:extLst>
                    <a:ext uri="{9D8B030D-6E8A-4147-A177-3AD203B41FA5}">
                      <a16:colId xmlns:a16="http://schemas.microsoft.com/office/drawing/2014/main" val="1635752483"/>
                    </a:ext>
                  </a:extLst>
                </a:gridCol>
                <a:gridCol w="330200">
                  <a:extLst>
                    <a:ext uri="{9D8B030D-6E8A-4147-A177-3AD203B41FA5}">
                      <a16:colId xmlns:a16="http://schemas.microsoft.com/office/drawing/2014/main" val="4171182559"/>
                    </a:ext>
                  </a:extLst>
                </a:gridCol>
                <a:gridCol w="1640411">
                  <a:extLst>
                    <a:ext uri="{9D8B030D-6E8A-4147-A177-3AD203B41FA5}">
                      <a16:colId xmlns:a16="http://schemas.microsoft.com/office/drawing/2014/main" val="1242159078"/>
                    </a:ext>
                  </a:extLst>
                </a:gridCol>
                <a:gridCol w="1293290">
                  <a:extLst>
                    <a:ext uri="{9D8B030D-6E8A-4147-A177-3AD203B41FA5}">
                      <a16:colId xmlns:a16="http://schemas.microsoft.com/office/drawing/2014/main" val="4102305001"/>
                    </a:ext>
                  </a:extLst>
                </a:gridCol>
              </a:tblGrid>
              <a:tr h="44887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800" b="0" u="none" strike="noStrike" dirty="0">
                          <a:solidFill>
                            <a:schemeClr val="accent1">
                              <a:lumMod val="50000"/>
                            </a:schemeClr>
                          </a:solidFill>
                          <a:effectLst/>
                        </a:rPr>
                        <a:t>Facies association</a:t>
                      </a:r>
                      <a:endParaRPr lang="en-US" altLang="zh-CN"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dirty="0">
                          <a:solidFill>
                            <a:schemeClr val="accent1">
                              <a:lumMod val="50000"/>
                            </a:schemeClr>
                          </a:solidFill>
                          <a:effectLst/>
                        </a:rPr>
                        <a:t>Sub-facies association</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dirty="0">
                          <a:solidFill>
                            <a:schemeClr val="accent1">
                              <a:lumMod val="50000"/>
                            </a:schemeClr>
                          </a:solidFill>
                          <a:effectLst/>
                        </a:rPr>
                        <a:t>Facies</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dirty="0">
                          <a:solidFill>
                            <a:schemeClr val="accent1">
                              <a:lumMod val="50000"/>
                            </a:schemeClr>
                          </a:solidFill>
                          <a:effectLst/>
                        </a:rPr>
                        <a:t>Main depositional characteristics</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800" b="0" u="none" strike="noStrike" dirty="0">
                          <a:solidFill>
                            <a:schemeClr val="accent1">
                              <a:lumMod val="50000"/>
                            </a:schemeClr>
                          </a:solidFill>
                          <a:effectLst/>
                        </a:rPr>
                        <a:t>Depositional process</a:t>
                      </a:r>
                      <a:endParaRPr lang="en-US" sz="8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4187949283"/>
                  </a:ext>
                </a:extLst>
              </a:tr>
              <a:tr h="448873">
                <a:tc>
                  <a:txBody>
                    <a:bodyPr/>
                    <a:lstStyle/>
                    <a:p>
                      <a:pPr algn="l" fontAlgn="ctr"/>
                      <a:r>
                        <a:rPr lang="en-US" sz="600" b="0" u="none" strike="noStrike" dirty="0">
                          <a:solidFill>
                            <a:schemeClr val="accent1">
                              <a:lumMod val="50000"/>
                            </a:schemeClr>
                          </a:solidFill>
                          <a:effectLst/>
                        </a:rPr>
                        <a:t>Braided river (BR)</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channel</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Gt</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Trough cross-bedded pebble-cobble conglomerate beds of lenticular geometry. Basal surfaces are highly erosional.</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Gravelly bedform by tractional stream in channels of braided system (Miall, 2006).</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4241051618"/>
                  </a:ext>
                </a:extLst>
              </a:tr>
              <a:tr h="504415">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St</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Trough cross-bedded pebbly coarse-grained sandstone of lenticular geometry. Single beds in cross-bedded set are normally graded and inclined of 5-20 degree. Basal surfaces are highly erosional.</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Sandy bedform by tractional stream in channels of braided river system (Miall, 2006).</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2719567778"/>
                  </a:ext>
                </a:extLst>
              </a:tr>
              <a:tr h="705170">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Gmc</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Isolated </a:t>
                      </a:r>
                      <a:r>
                        <a:rPr lang="en-US" sz="600" b="0" u="none" strike="noStrike" dirty="0" err="1">
                          <a:solidFill>
                            <a:schemeClr val="accent1">
                              <a:lumMod val="50000"/>
                            </a:schemeClr>
                          </a:solidFill>
                          <a:effectLst/>
                        </a:rPr>
                        <a:t>lobates</a:t>
                      </a:r>
                      <a:r>
                        <a:rPr lang="en-US" sz="600" b="0" u="none" strike="noStrike" dirty="0">
                          <a:solidFill>
                            <a:schemeClr val="accent1">
                              <a:lumMod val="50000"/>
                            </a:schemeClr>
                          </a:solidFill>
                          <a:effectLst/>
                        </a:rPr>
                        <a:t> or lenses of clast-supported, structureless pebble to cobble conglomerate, </a:t>
                      </a:r>
                      <a:r>
                        <a:rPr lang="en-US" sz="600" b="0" u="none" strike="noStrike" dirty="0" err="1">
                          <a:solidFill>
                            <a:schemeClr val="accent1">
                              <a:lumMod val="50000"/>
                            </a:schemeClr>
                          </a:solidFill>
                          <a:effectLst/>
                        </a:rPr>
                        <a:t>accummulating</a:t>
                      </a:r>
                      <a:r>
                        <a:rPr lang="en-US" sz="600" b="0" u="none" strike="noStrike" dirty="0">
                          <a:solidFill>
                            <a:schemeClr val="accent1">
                              <a:lumMod val="50000"/>
                            </a:schemeClr>
                          </a:solidFill>
                          <a:effectLst/>
                        </a:rPr>
                        <a:t> in highly erosional troughs. Normal gradings are common in uppermost part of these </a:t>
                      </a:r>
                      <a:r>
                        <a:rPr lang="en-US" sz="600" b="0" u="none" strike="noStrike" dirty="0" err="1">
                          <a:solidFill>
                            <a:schemeClr val="accent1">
                              <a:lumMod val="50000"/>
                            </a:schemeClr>
                          </a:solidFill>
                          <a:effectLst/>
                        </a:rPr>
                        <a:t>lobates</a:t>
                      </a:r>
                      <a:r>
                        <a:rPr lang="en-US" sz="600" b="0" u="none" strike="noStrike" dirty="0">
                          <a:solidFill>
                            <a:schemeClr val="accent1">
                              <a:lumMod val="50000"/>
                            </a:schemeClr>
                          </a:solidFill>
                          <a:effectLst/>
                        </a:rPr>
                        <a:t> or lenses. Generally, the Gmc conglomerates are thin and occur right beneath Gt conglomerate or St sandstone wedges.</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lag deposits accummulate in erosional troughs of braided channels by tractional stram (Steel and Thompson, 1983).</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3553500779"/>
                  </a:ext>
                </a:extLst>
              </a:tr>
              <a:tr h="669972">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gravel bar</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Gp</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Tabular cross-stratified pebble-cobble conglomerate of lenticular geometry. Cross-bedding sets are 45 to 120 cm high and the basal surfaces are erosional. Imbricated fabric is commonly developed in clasts.</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Downstream migration of longitudinal and transverse, gravelly bars in braided river system (Steel and Thompson, 1983; Miall, 2006).</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315698172"/>
                  </a:ext>
                </a:extLst>
              </a:tr>
              <a:tr h="448873">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Gh</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Horizontally stratified, clast-supported pebble-cobble conglomerate. Erosional bases and internally normal gradings are common. Generally overly Gp </a:t>
                      </a:r>
                      <a:r>
                        <a:rPr lang="en-US" sz="600" b="0" u="none" strike="noStrike" dirty="0" err="1">
                          <a:solidFill>
                            <a:schemeClr val="accent1">
                              <a:lumMod val="50000"/>
                            </a:schemeClr>
                          </a:solidFill>
                          <a:effectLst/>
                        </a:rPr>
                        <a:t>conglomreate</a:t>
                      </a:r>
                      <a:r>
                        <a:rPr lang="en-US" sz="600" b="0" u="none" strike="noStrike" dirty="0">
                          <a:solidFill>
                            <a:schemeClr val="accent1">
                              <a:lumMod val="50000"/>
                            </a:schemeClr>
                          </a:solidFill>
                          <a:effectLst/>
                        </a:rPr>
                        <a:t> beds.</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Highest portion of </a:t>
                      </a:r>
                      <a:r>
                        <a:rPr lang="en-US" sz="600" b="0" u="none" strike="noStrike" dirty="0" err="1">
                          <a:solidFill>
                            <a:schemeClr val="accent1">
                              <a:lumMod val="50000"/>
                            </a:schemeClr>
                          </a:solidFill>
                          <a:effectLst/>
                        </a:rPr>
                        <a:t>longitudial</a:t>
                      </a:r>
                      <a:r>
                        <a:rPr lang="en-US" sz="600" b="0" u="none" strike="noStrike" dirty="0">
                          <a:solidFill>
                            <a:schemeClr val="accent1">
                              <a:lumMod val="50000"/>
                            </a:schemeClr>
                          </a:solidFill>
                          <a:effectLst/>
                        </a:rPr>
                        <a:t> or transverse bars during high-discharge flooding (Steel and Thompson, 1983).</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3112528120"/>
                  </a:ext>
                </a:extLst>
              </a:tr>
              <a:tr h="669972">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sandier bar</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Sp</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Tabular cross-bedded pebbly coarse-grained sandstone beds of lenticular geometry. Basal surfaces are erosional. Flat pebbles aligned along beddings.</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Migration of longitudial and transverse sandy bars in lower reaches of braided river system during low-discharge stage (Miall, 1977).</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1364706308"/>
                  </a:ext>
                </a:extLst>
              </a:tr>
              <a:tr h="554867">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Sh</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Horizontally stratified or low-angle cross-bedded pebbly sandstone beds with erosional bases. </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Highest portion of sandy </a:t>
                      </a:r>
                      <a:r>
                        <a:rPr lang="en-US" sz="600" b="0" u="none" strike="noStrike" dirty="0" err="1">
                          <a:solidFill>
                            <a:schemeClr val="accent1">
                              <a:lumMod val="50000"/>
                            </a:schemeClr>
                          </a:solidFill>
                          <a:effectLst/>
                        </a:rPr>
                        <a:t>longitudial</a:t>
                      </a:r>
                      <a:r>
                        <a:rPr lang="en-US" sz="600" b="0" u="none" strike="noStrike" dirty="0">
                          <a:solidFill>
                            <a:schemeClr val="accent1">
                              <a:lumMod val="50000"/>
                            </a:schemeClr>
                          </a:solidFill>
                          <a:effectLst/>
                        </a:rPr>
                        <a:t> or transverse bars during high-discharge flooding (Miall, 1977; Steel and Thompson, 1983).</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2604410908"/>
                  </a:ext>
                </a:extLst>
              </a:tr>
              <a:tr h="448873">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flood-plain</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Fm</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Red, structureless or faintly laminated mudstone and siltstone beds. Abundant in root casts.</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Slack-water deposition of fine-grained sediments in </a:t>
                      </a:r>
                      <a:r>
                        <a:rPr lang="en-US" sz="600" b="0" u="none" strike="noStrike" dirty="0" err="1">
                          <a:solidFill>
                            <a:schemeClr val="accent1">
                              <a:lumMod val="50000"/>
                            </a:schemeClr>
                          </a:solidFill>
                          <a:effectLst/>
                        </a:rPr>
                        <a:t>abandont</a:t>
                      </a:r>
                      <a:r>
                        <a:rPr lang="en-US" sz="600" b="0" u="none" strike="noStrike" dirty="0">
                          <a:solidFill>
                            <a:schemeClr val="accent1">
                              <a:lumMod val="50000"/>
                            </a:schemeClr>
                          </a:solidFill>
                          <a:effectLst/>
                        </a:rPr>
                        <a:t> channels or in flood plain setting (Gobo et al., 2015).</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1090693945"/>
                  </a:ext>
                </a:extLst>
              </a:tr>
              <a:tr h="431923">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endParaRPr lang="zh-CN" alt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Sr</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a:solidFill>
                            <a:schemeClr val="accent1">
                              <a:lumMod val="50000"/>
                            </a:schemeClr>
                          </a:solidFill>
                          <a:effectLst/>
                        </a:rPr>
                        <a:t>fine- to medium-grained sandstone with wavy ripple or climb ripple beddings. Gnenerally overlying Fm red mudstone beds with erosional bases. Normal gradings are common.</a:t>
                      </a:r>
                      <a:endParaRPr lang="en-US" sz="600" b="0" i="0" u="none" strike="noStrike">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tc>
                  <a:txBody>
                    <a:bodyPr/>
                    <a:lstStyle/>
                    <a:p>
                      <a:pPr algn="l" fontAlgn="ctr"/>
                      <a:r>
                        <a:rPr lang="en-US" sz="600" b="0" u="none" strike="noStrike" dirty="0">
                          <a:solidFill>
                            <a:schemeClr val="accent1">
                              <a:lumMod val="50000"/>
                            </a:schemeClr>
                          </a:solidFill>
                          <a:effectLst/>
                        </a:rPr>
                        <a:t>Over-bank deposition in flood plain setting during high-discharge flooding events (Miall, 1978).</a:t>
                      </a:r>
                      <a:endParaRPr lang="en-US" sz="600" b="0" i="0" u="none" strike="noStrike" dirty="0">
                        <a:solidFill>
                          <a:schemeClr val="accent1">
                            <a:lumMod val="50000"/>
                          </a:schemeClr>
                        </a:solidFill>
                        <a:effectLst/>
                        <a:latin typeface="等线" panose="02010600030101010101" pitchFamily="2" charset="-122"/>
                        <a:ea typeface="等线" panose="02010600030101010101" pitchFamily="2" charset="-122"/>
                      </a:endParaRPr>
                    </a:p>
                  </a:txBody>
                  <a:tcPr marL="2302" marR="2302" marT="2302" marB="0" anchor="ctr"/>
                </a:tc>
                <a:extLst>
                  <a:ext uri="{0D108BD9-81ED-4DB2-BD59-A6C34878D82A}">
                    <a16:rowId xmlns:a16="http://schemas.microsoft.com/office/drawing/2014/main" val="1061332636"/>
                  </a:ext>
                </a:extLst>
              </a:tr>
            </a:tbl>
          </a:graphicData>
        </a:graphic>
      </p:graphicFrame>
      <p:sp>
        <p:nvSpPr>
          <p:cNvPr id="27" name="文本框 26">
            <a:extLst>
              <a:ext uri="{FF2B5EF4-FFF2-40B4-BE49-F238E27FC236}">
                <a16:creationId xmlns:a16="http://schemas.microsoft.com/office/drawing/2014/main" id="{B362D648-33CC-46BA-AAC5-2D0F59E2DC58}"/>
              </a:ext>
            </a:extLst>
          </p:cNvPr>
          <p:cNvSpPr txBox="1"/>
          <p:nvPr/>
        </p:nvSpPr>
        <p:spPr bwMode="auto">
          <a:xfrm>
            <a:off x="390740" y="859980"/>
            <a:ext cx="358393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lnSpc>
                <a:spcPct val="150000"/>
              </a:lnSpc>
            </a:pPr>
            <a:r>
              <a:rPr lang="en-US" altLang="zh-CN" sz="2400" b="1" dirty="0">
                <a:solidFill>
                  <a:schemeClr val="bg1"/>
                </a:solidFill>
                <a:latin typeface="微软雅黑" panose="020B0503020204020204" pitchFamily="34" charset="-122"/>
                <a:ea typeface="微软雅黑" panose="020B0503020204020204" pitchFamily="34" charset="-122"/>
                <a:cs typeface="+mn-ea"/>
                <a:sym typeface="+mn-lt"/>
              </a:rPr>
              <a:t>braided river deposits</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28" name="图片 27">
            <a:extLst>
              <a:ext uri="{FF2B5EF4-FFF2-40B4-BE49-F238E27FC236}">
                <a16:creationId xmlns:a16="http://schemas.microsoft.com/office/drawing/2014/main" id="{7BEC1153-99B9-4686-97C6-993403DCD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972" y="1086678"/>
            <a:ext cx="990445" cy="5713491"/>
          </a:xfrm>
          <a:prstGeom prst="rect">
            <a:avLst/>
          </a:prstGeom>
        </p:spPr>
      </p:pic>
      <p:pic>
        <p:nvPicPr>
          <p:cNvPr id="29" name="图片 28">
            <a:extLst>
              <a:ext uri="{FF2B5EF4-FFF2-40B4-BE49-F238E27FC236}">
                <a16:creationId xmlns:a16="http://schemas.microsoft.com/office/drawing/2014/main" id="{9E8B7E39-0613-4528-ACD5-918E13EC1C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5998" y="1010568"/>
            <a:ext cx="3439076" cy="1431746"/>
          </a:xfrm>
          <a:prstGeom prst="rect">
            <a:avLst/>
          </a:prstGeom>
        </p:spPr>
      </p:pic>
      <p:sp>
        <p:nvSpPr>
          <p:cNvPr id="30" name="矩形 29">
            <a:extLst>
              <a:ext uri="{FF2B5EF4-FFF2-40B4-BE49-F238E27FC236}">
                <a16:creationId xmlns:a16="http://schemas.microsoft.com/office/drawing/2014/main" id="{6262B0C2-6F1B-4CCC-9534-1717367B3CA3}"/>
              </a:ext>
            </a:extLst>
          </p:cNvPr>
          <p:cNvSpPr/>
          <p:nvPr/>
        </p:nvSpPr>
        <p:spPr>
          <a:xfrm>
            <a:off x="709943" y="1950922"/>
            <a:ext cx="3773158" cy="919278"/>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箭头连接符 30">
            <a:extLst>
              <a:ext uri="{FF2B5EF4-FFF2-40B4-BE49-F238E27FC236}">
                <a16:creationId xmlns:a16="http://schemas.microsoft.com/office/drawing/2014/main" id="{909F2303-3E6C-4A91-966E-6DFF865A67D2}"/>
              </a:ext>
            </a:extLst>
          </p:cNvPr>
          <p:cNvCxnSpPr>
            <a:cxnSpLocks/>
          </p:cNvCxnSpPr>
          <p:nvPr/>
        </p:nvCxnSpPr>
        <p:spPr>
          <a:xfrm flipV="1">
            <a:off x="4035748" y="1950922"/>
            <a:ext cx="1025632" cy="914319"/>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2" name="图片 31">
            <a:extLst>
              <a:ext uri="{FF2B5EF4-FFF2-40B4-BE49-F238E27FC236}">
                <a16:creationId xmlns:a16="http://schemas.microsoft.com/office/drawing/2014/main" id="{52BCB727-17B7-4601-A0C2-3C71FBE4A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1384" y="3135607"/>
            <a:ext cx="3448376" cy="1555150"/>
          </a:xfrm>
          <a:prstGeom prst="rect">
            <a:avLst/>
          </a:prstGeom>
        </p:spPr>
      </p:pic>
      <p:sp>
        <p:nvSpPr>
          <p:cNvPr id="33" name="矩形 32">
            <a:extLst>
              <a:ext uri="{FF2B5EF4-FFF2-40B4-BE49-F238E27FC236}">
                <a16:creationId xmlns:a16="http://schemas.microsoft.com/office/drawing/2014/main" id="{5EF77A36-7DF8-4476-92BB-9E3E01A4D485}"/>
              </a:ext>
            </a:extLst>
          </p:cNvPr>
          <p:cNvSpPr/>
          <p:nvPr/>
        </p:nvSpPr>
        <p:spPr>
          <a:xfrm>
            <a:off x="703042" y="3589020"/>
            <a:ext cx="3773158" cy="107499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箭头连接符 33">
            <a:extLst>
              <a:ext uri="{FF2B5EF4-FFF2-40B4-BE49-F238E27FC236}">
                <a16:creationId xmlns:a16="http://schemas.microsoft.com/office/drawing/2014/main" id="{80C804BB-7B89-4B56-88D8-E5569F22F99B}"/>
              </a:ext>
            </a:extLst>
          </p:cNvPr>
          <p:cNvCxnSpPr>
            <a:cxnSpLocks/>
          </p:cNvCxnSpPr>
          <p:nvPr/>
        </p:nvCxnSpPr>
        <p:spPr>
          <a:xfrm flipV="1">
            <a:off x="4135965" y="4376877"/>
            <a:ext cx="625153" cy="28714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a16="http://schemas.microsoft.com/office/drawing/2014/main" id="{E9AACE72-3C0D-4421-B816-5659F0F27C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1384" y="5037815"/>
            <a:ext cx="3413817" cy="1388556"/>
          </a:xfrm>
          <a:prstGeom prst="rect">
            <a:avLst/>
          </a:prstGeom>
        </p:spPr>
      </p:pic>
      <p:sp>
        <p:nvSpPr>
          <p:cNvPr id="36" name="文本框 35">
            <a:extLst>
              <a:ext uri="{FF2B5EF4-FFF2-40B4-BE49-F238E27FC236}">
                <a16:creationId xmlns:a16="http://schemas.microsoft.com/office/drawing/2014/main" id="{8C32A911-A8B8-4BD1-BB68-92F0E279FCFE}"/>
              </a:ext>
            </a:extLst>
          </p:cNvPr>
          <p:cNvSpPr txBox="1"/>
          <p:nvPr/>
        </p:nvSpPr>
        <p:spPr bwMode="auto">
          <a:xfrm>
            <a:off x="4660901" y="2457062"/>
            <a:ext cx="31480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l"/>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tractional</a:t>
            </a: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 </a:t>
            </a:r>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stream deposits in braided channel</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7" name="文本框 36">
            <a:extLst>
              <a:ext uri="{FF2B5EF4-FFF2-40B4-BE49-F238E27FC236}">
                <a16:creationId xmlns:a16="http://schemas.microsoft.com/office/drawing/2014/main" id="{EF044A7B-FCD2-4C0A-9807-0276EA21593B}"/>
              </a:ext>
            </a:extLst>
          </p:cNvPr>
          <p:cNvSpPr txBox="1"/>
          <p:nvPr/>
        </p:nvSpPr>
        <p:spPr bwMode="auto">
          <a:xfrm>
            <a:off x="4777682" y="4664017"/>
            <a:ext cx="23509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gravelly bar migration</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8" name="文本框 37">
            <a:extLst>
              <a:ext uri="{FF2B5EF4-FFF2-40B4-BE49-F238E27FC236}">
                <a16:creationId xmlns:a16="http://schemas.microsoft.com/office/drawing/2014/main" id="{60F4F42D-A1EC-42B5-B11A-2682CA9B204C}"/>
              </a:ext>
            </a:extLst>
          </p:cNvPr>
          <p:cNvSpPr txBox="1"/>
          <p:nvPr/>
        </p:nvSpPr>
        <p:spPr bwMode="auto">
          <a:xfrm>
            <a:off x="4777682" y="6426371"/>
            <a:ext cx="21732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l"/>
            <a:r>
              <a:rPr lang="en-US" altLang="zh-CN" sz="1600" dirty="0">
                <a:solidFill>
                  <a:schemeClr val="bg1"/>
                </a:solidFill>
                <a:latin typeface="微软雅黑" panose="020B0503020204020204" pitchFamily="34" charset="-122"/>
                <a:ea typeface="微软雅黑" panose="020B0503020204020204" pitchFamily="34" charset="-122"/>
                <a:cs typeface="+mn-ea"/>
                <a:sym typeface="+mn-lt"/>
              </a:rPr>
              <a:t>slack-water deposits</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9" name="矩形 38">
            <a:extLst>
              <a:ext uri="{FF2B5EF4-FFF2-40B4-BE49-F238E27FC236}">
                <a16:creationId xmlns:a16="http://schemas.microsoft.com/office/drawing/2014/main" id="{AD26077C-7CE0-4AC3-829B-8A4C47A8BD46}"/>
              </a:ext>
            </a:extLst>
          </p:cNvPr>
          <p:cNvSpPr/>
          <p:nvPr/>
        </p:nvSpPr>
        <p:spPr>
          <a:xfrm>
            <a:off x="720983" y="5905287"/>
            <a:ext cx="3773158" cy="49729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箭头连接符 39">
            <a:extLst>
              <a:ext uri="{FF2B5EF4-FFF2-40B4-BE49-F238E27FC236}">
                <a16:creationId xmlns:a16="http://schemas.microsoft.com/office/drawing/2014/main" id="{8B7A75C1-06C0-48E8-BFBA-15949122257A}"/>
              </a:ext>
            </a:extLst>
          </p:cNvPr>
          <p:cNvCxnSpPr>
            <a:cxnSpLocks/>
          </p:cNvCxnSpPr>
          <p:nvPr/>
        </p:nvCxnSpPr>
        <p:spPr>
          <a:xfrm flipV="1">
            <a:off x="3974670" y="5687997"/>
            <a:ext cx="1471807" cy="687262"/>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52D192AC-0582-4442-A4A0-DD18680D21B6}"/>
              </a:ext>
            </a:extLst>
          </p:cNvPr>
          <p:cNvCxnSpPr>
            <a:cxnSpLocks/>
          </p:cNvCxnSpPr>
          <p:nvPr/>
        </p:nvCxnSpPr>
        <p:spPr>
          <a:xfrm flipV="1">
            <a:off x="4024822" y="1538208"/>
            <a:ext cx="1737898" cy="733212"/>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873723"/>
      </p:ext>
    </p:extLst>
  </p:cSld>
  <p:clrMapOvr>
    <a:masterClrMapping/>
  </p:clrMapOvr>
</p:sld>
</file>

<file path=ppt/theme/theme1.xml><?xml version="1.0" encoding="utf-8"?>
<a:theme xmlns:a="http://schemas.openxmlformats.org/drawingml/2006/main" name="自定义设计方案">
  <a:themeElements>
    <a:clrScheme name="自定义 2">
      <a:dk1>
        <a:srgbClr val="FFFFFF"/>
      </a:dk1>
      <a:lt1>
        <a:srgbClr val="FFFFFF"/>
      </a:lt1>
      <a:dk2>
        <a:srgbClr val="FFFFFF"/>
      </a:dk2>
      <a:lt2>
        <a:srgbClr val="FF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anchor="t" anchorCtr="0" compatLnSpc="1">
        <a:prstTxWarp prst="textNoShape">
          <a:avLst/>
        </a:prstTxWarp>
        <a:spAutoFit/>
      </a:bodyPr>
      <a:lstStyle>
        <a:defPPr algn="l">
          <a:lnSpc>
            <a:spcPct val="150000"/>
          </a:lnSpc>
          <a:defRPr sz="1000" dirty="0">
            <a:solidFill>
              <a:schemeClr val="bg1"/>
            </a:solidFill>
            <a:latin typeface="微软雅黑" panose="020B0503020204020204" pitchFamily="34" charset="-122"/>
            <a:ea typeface="微软雅黑" panose="020B0503020204020204" pitchFamily="34" charset="-122"/>
            <a:cs typeface="+mn-ea"/>
            <a:sym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3135</TotalTime>
  <Words>3213</Words>
  <Application>Microsoft Office PowerPoint</Application>
  <PresentationFormat>On-screen Show (4:3)</PresentationFormat>
  <Paragraphs>305</Paragraphs>
  <Slides>28</Slides>
  <Notes>28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4" baseType="lpstr">
      <vt:lpstr>等线</vt:lpstr>
      <vt:lpstr>微软雅黑</vt:lpstr>
      <vt:lpstr>Arial</vt:lpstr>
      <vt:lpstr>Times New Roman</vt:lpstr>
      <vt:lpstr>自定义设计方案</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2010年青藏高原地质学术年会 </dc:title>
  <dc:creator>微软用户</dc:creator>
  <cp:lastModifiedBy>林 成发</cp:lastModifiedBy>
  <cp:revision>1494</cp:revision>
  <cp:lastPrinted>2014-10-13T06:09:00Z</cp:lastPrinted>
  <dcterms:created xsi:type="dcterms:W3CDTF">2010-11-02T08:23:00Z</dcterms:created>
  <dcterms:modified xsi:type="dcterms:W3CDTF">2022-05-22T14:06:04Z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