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90" r:id="rId2"/>
    <p:sldId id="308" r:id="rId3"/>
    <p:sldId id="307" r:id="rId4"/>
    <p:sldId id="310" r:id="rId5"/>
    <p:sldId id="312" r:id="rId6"/>
    <p:sldId id="315" r:id="rId7"/>
    <p:sldId id="296" r:id="rId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35"/>
    <p:restoredTop sz="94684"/>
  </p:normalViewPr>
  <p:slideViewPr>
    <p:cSldViewPr snapToGrid="0" snapToObjects="1" showGuides="1">
      <p:cViewPr varScale="1">
        <p:scale>
          <a:sx n="106" d="100"/>
          <a:sy n="106" d="100"/>
        </p:scale>
        <p:origin x="576" y="184"/>
      </p:cViewPr>
      <p:guideLst>
        <p:guide orient="horz" pos="22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F0D32-7D9D-994F-9FF5-C59CE314F921}" type="datetimeFigureOut">
              <a:rPr lang="en-US" smtClean="0"/>
              <a:t>5/21/22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E2F48-32C3-E349-968B-B17C23B66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0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E2F48-32C3-E349-968B-B17C23B66C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01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E2F48-32C3-E349-968B-B17C23B66C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97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E2F48-32C3-E349-968B-B17C23B66C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77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E2F48-32C3-E349-968B-B17C23B66C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96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E2F48-32C3-E349-968B-B17C23B66C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26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E2F48-32C3-E349-968B-B17C23B66C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34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46438-D70B-1C47-A62C-955B9571D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DF51F1-65F5-7B4E-BC3B-AB254A255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04859-9D5A-9B4F-9600-687A0FF9E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B0F9-28B0-024D-8B65-FBD0CD10E133}" type="datetimeFigureOut">
              <a:rPr lang="en-US" smtClean="0"/>
              <a:t>5/21/22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F16AD-E721-5E40-811B-DA3B25A45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05B24-D17B-9240-9352-58B0EE6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DD10-BA74-3F48-BA97-CF0471C1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82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C0153-74DD-6D4A-9E5E-CE3C5F19A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BC2ACA-881F-0C42-BE07-6E90F58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A59E0-2A34-CC4F-BCE2-4BE53B911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B0F9-28B0-024D-8B65-FBD0CD10E133}" type="datetimeFigureOut">
              <a:rPr lang="en-US" smtClean="0"/>
              <a:t>5/21/22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8CD7F-821E-7B45-9EF5-FDDF3AEFD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02A1A-6DFE-544F-BE6A-BFBDD649D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DD10-BA74-3F48-BA97-CF0471C1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06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F2EAFA-C9C9-4C41-A7D9-4410D82E26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AA2A5-6254-5D41-B286-890348EAD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50FD1-082F-ED40-BE3E-0203CF19F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B0F9-28B0-024D-8B65-FBD0CD10E133}" type="datetimeFigureOut">
              <a:rPr lang="en-US" smtClean="0"/>
              <a:t>5/21/22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888D3-2F69-7243-AD92-7E842B4F4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C15D8-36DD-A242-AE31-869458C29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DD10-BA74-3F48-BA97-CF0471C1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0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A2940-70FA-4C4F-B2C4-A225BB72D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B6348-3D2A-6848-9125-8243B72DC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9EE40-1F91-5240-AF2F-369A8FDB7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B0F9-28B0-024D-8B65-FBD0CD10E133}" type="datetimeFigureOut">
              <a:rPr lang="en-US" smtClean="0"/>
              <a:t>5/21/22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F19CA-0D13-5440-ABAA-0E038B93C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6A689-61A6-3E45-9B9E-8E967065A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DD10-BA74-3F48-BA97-CF0471C1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96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F497C-EB8A-1A4A-8068-C7B2040D2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83FF-2C1D-2B44-B915-76D2F71B7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6555A-F988-5B42-B4E1-566D099CA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B0F9-28B0-024D-8B65-FBD0CD10E133}" type="datetimeFigureOut">
              <a:rPr lang="en-US" smtClean="0"/>
              <a:t>5/21/22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23586-3DD4-F04D-A5B1-128C9F22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D1EA6-6CA2-794E-98B7-3B5A28B0B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DD10-BA74-3F48-BA97-CF0471C1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4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C0695-1C0E-9D48-88D7-CF98FBE53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DF834-7F07-0546-8348-D3DB9E395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E89605-CB5D-E74E-AC25-C611F7DB4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317C7-1E21-0348-87BB-F1C849C1D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B0F9-28B0-024D-8B65-FBD0CD10E133}" type="datetimeFigureOut">
              <a:rPr lang="en-US" smtClean="0"/>
              <a:t>5/21/22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8B4E4-EAB2-4C4E-9071-731796FCC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5C109-C42D-9441-851F-C6148730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DD10-BA74-3F48-BA97-CF0471C1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19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CB72D-BC10-7042-AA40-7062667BA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0A07B-78C6-CE4C-A91B-C84616A1E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8E33BD-A959-E74B-B980-7F0A4D467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C0CD25-A1E1-2041-AA96-797D0A0B5C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DD0DF4-E201-1945-9B75-754FF7498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960394-EF13-5341-94D1-6FE1678D5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B0F9-28B0-024D-8B65-FBD0CD10E133}" type="datetimeFigureOut">
              <a:rPr lang="en-US" smtClean="0"/>
              <a:t>5/21/22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B4A47B-49F2-E748-85E6-FDD8AADD5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7FFCB6-5F55-0A45-8151-2C3CAC32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DD10-BA74-3F48-BA97-CF0471C1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04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24E5A-E8A8-564D-B57D-1128BABA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BB9F60-554E-2244-ABBF-B03078874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B0F9-28B0-024D-8B65-FBD0CD10E133}" type="datetimeFigureOut">
              <a:rPr lang="en-US" smtClean="0"/>
              <a:t>5/21/22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28DBA6-5BD7-8B4B-A887-29E659121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FC9E0-2B46-FA4E-8D95-7EFD50297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DD10-BA74-3F48-BA97-CF0471C1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89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E27B70-14F9-5747-89F2-54C1C70B8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B0F9-28B0-024D-8B65-FBD0CD10E133}" type="datetimeFigureOut">
              <a:rPr lang="en-US" smtClean="0"/>
              <a:t>5/21/22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1961DD-1783-884F-A3D5-79E376682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D15C6-7DF0-F641-B7E4-0FA5A656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DD10-BA74-3F48-BA97-CF0471C1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9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A7866-8622-D948-A771-2BB9FA35B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AAEB8-2E15-1947-B475-5FB1CFFF6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F97F4-F19A-3646-82CE-8454DF6B5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4630E-10D4-4F41-B4A2-896CB9FE9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B0F9-28B0-024D-8B65-FBD0CD10E133}" type="datetimeFigureOut">
              <a:rPr lang="en-US" smtClean="0"/>
              <a:t>5/21/22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FCCE23-C8C1-034D-BC3D-3FC47ECBA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85879-3B57-B044-B176-BCCAA368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DD10-BA74-3F48-BA97-CF0471C1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6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FAF14-ABFC-DD47-A49D-66327D618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18AAF7-54A9-BA4D-AEB5-3AA1DC4B7B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4C3F6B-E5FB-5744-9DCF-303BD750B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8A607-CB68-C24D-BFE7-E7A025020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B0F9-28B0-024D-8B65-FBD0CD10E133}" type="datetimeFigureOut">
              <a:rPr lang="en-US" smtClean="0"/>
              <a:t>5/21/22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14A07-75D8-9F4A-AD8E-F3B577E59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A4567-7299-CB46-ACF9-1D065608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DD10-BA74-3F48-BA97-CF0471C1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47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3187B7-BF59-074B-8D4D-F58E857D3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DFFC7-171A-7245-AD87-93E943973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3701B-E53D-E444-8E01-9D283CD8C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5B0F9-28B0-024D-8B65-FBD0CD10E133}" type="datetimeFigureOut">
              <a:rPr lang="en-US" smtClean="0"/>
              <a:t>5/21/22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75318-4C8D-8446-AC3C-AA60E8DA1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D2CFC-6273-C44B-BA86-96EB03842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FDD10-BA74-3F48-BA97-CF0471C1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8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7065" y="464261"/>
            <a:ext cx="10103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Microbial responses to drying and rewetting: The interaction between soil structure and precipitation</a:t>
            </a:r>
            <a:endParaRPr lang="en-US" sz="32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4304326" y="5477881"/>
            <a:ext cx="7455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Sara Winterfeldt, Yuqian Tang, Lettice C. Hicks, </a:t>
            </a:r>
          </a:p>
          <a:p>
            <a:pPr algn="r"/>
            <a:r>
              <a:rPr lang="en-US" sz="2400" b="1" u="sng" dirty="0"/>
              <a:t>Albert C. Brangar</a:t>
            </a:r>
            <a:r>
              <a:rPr lang="sv-SE" sz="2400" b="1" u="sng" dirty="0" err="1"/>
              <a:t>í</a:t>
            </a:r>
            <a:r>
              <a:rPr lang="en-US" sz="2400" b="1" dirty="0"/>
              <a:t>, and </a:t>
            </a:r>
            <a:r>
              <a:rPr lang="sv-SE" sz="2400" b="1" dirty="0"/>
              <a:t>Johannes Rousk</a:t>
            </a:r>
            <a:endParaRPr lang="en-US" sz="2400" b="1" dirty="0"/>
          </a:p>
        </p:txBody>
      </p:sp>
      <p:sp>
        <p:nvSpPr>
          <p:cNvPr id="9" name="AutoShape 10" descr="Resultat d'imatges de sun weath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Resultat d'imatges de sun weath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4E157-81DD-7342-A5C6-428ECD69E4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450" y="5829472"/>
            <a:ext cx="760889" cy="572141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F0EC1C-8071-E849-AB11-8E504CE494D6}"/>
              </a:ext>
            </a:extLst>
          </p:cNvPr>
          <p:cNvSpPr txBox="1"/>
          <p:nvPr/>
        </p:nvSpPr>
        <p:spPr>
          <a:xfrm>
            <a:off x="1449633" y="5917350"/>
            <a:ext cx="1973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/>
              <a:t>@AlbertBrangari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C2322-FD98-494F-87E8-547FF22A7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81" y="88351"/>
            <a:ext cx="1487944" cy="1872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95A972-A299-8D79-115A-6E2FBED18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6009" y="1852397"/>
            <a:ext cx="2666142" cy="3473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28F8A2-07B3-2319-BC25-230AD247A3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8104" y="1993392"/>
            <a:ext cx="4287520" cy="3215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19FA51-64A5-09BD-0307-96882C97AF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0513" y="5557837"/>
            <a:ext cx="1136809" cy="10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48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6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0" descr="Resultat d'imatges de sun weath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Resultat d'imatges de sun weath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65FD2C-E49C-14B4-B815-7C5AE208F473}"/>
              </a:ext>
            </a:extLst>
          </p:cNvPr>
          <p:cNvSpPr txBox="1"/>
          <p:nvPr/>
        </p:nvSpPr>
        <p:spPr>
          <a:xfrm>
            <a:off x="432659" y="270936"/>
            <a:ext cx="857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What did we do?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4210F-61AE-7BD0-CEE9-C80B66B66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097" y="2212848"/>
            <a:ext cx="7891963" cy="40583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CE6946-C38D-49DD-F5FB-53B6D598E870}"/>
              </a:ext>
            </a:extLst>
          </p:cNvPr>
          <p:cNvSpPr/>
          <p:nvPr/>
        </p:nvSpPr>
        <p:spPr>
          <a:xfrm>
            <a:off x="423672" y="909935"/>
            <a:ext cx="10969752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We investigated how both the </a:t>
            </a:r>
            <a:r>
              <a:rPr lang="en-GB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precipitation history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and the 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disruption of soil structure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affect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microbial growth and respiration during drying-rewetting</a:t>
            </a:r>
            <a:endParaRPr lang="en-S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844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56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0" descr="Resultat d'imatges de sun weath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Resultat d'imatges de sun weath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65FD2C-E49C-14B4-B815-7C5AE208F473}"/>
              </a:ext>
            </a:extLst>
          </p:cNvPr>
          <p:cNvSpPr txBox="1"/>
          <p:nvPr/>
        </p:nvSpPr>
        <p:spPr>
          <a:xfrm>
            <a:off x="432659" y="270936"/>
            <a:ext cx="857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What did we do?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00D630-2800-AB23-DEB7-3E4023DDA91B}"/>
              </a:ext>
            </a:extLst>
          </p:cNvPr>
          <p:cNvSpPr/>
          <p:nvPr/>
        </p:nvSpPr>
        <p:spPr>
          <a:xfrm>
            <a:off x="423672" y="909935"/>
            <a:ext cx="10969752" cy="880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Open Sans" panose="020B0606030504020204" pitchFamily="34" charset="0"/>
              </a:rPr>
              <a:t>We investigated how both the </a:t>
            </a:r>
            <a:r>
              <a:rPr lang="en-GB" b="1" dirty="0">
                <a:solidFill>
                  <a:srgbClr val="0070C0"/>
                </a:solidFill>
                <a:latin typeface="Open Sans" panose="020B0606030504020204" pitchFamily="34" charset="0"/>
              </a:rPr>
              <a:t>precipitation history </a:t>
            </a:r>
            <a:r>
              <a:rPr lang="en-GB" dirty="0">
                <a:latin typeface="Open Sans" panose="020B0606030504020204" pitchFamily="34" charset="0"/>
              </a:rPr>
              <a:t>and the </a:t>
            </a:r>
            <a:r>
              <a:rPr lang="en-GB" b="1" dirty="0">
                <a:solidFill>
                  <a:srgbClr val="C00000"/>
                </a:solidFill>
                <a:latin typeface="Open Sans" panose="020B0606030504020204" pitchFamily="34" charset="0"/>
              </a:rPr>
              <a:t>disruption of soil structure </a:t>
            </a:r>
            <a:r>
              <a:rPr lang="en-GB" dirty="0">
                <a:latin typeface="Open Sans" panose="020B0606030504020204" pitchFamily="34" charset="0"/>
              </a:rPr>
              <a:t>affect </a:t>
            </a:r>
            <a:r>
              <a:rPr lang="en-GB" b="1" dirty="0">
                <a:latin typeface="Open Sans" panose="020B0606030504020204" pitchFamily="34" charset="0"/>
              </a:rPr>
              <a:t>microbial growth and respiration during drying-rewetting</a:t>
            </a:r>
            <a:endParaRPr lang="en-SE" b="1" dirty="0"/>
          </a:p>
        </p:txBody>
      </p:sp>
      <p:pic>
        <p:nvPicPr>
          <p:cNvPr id="37" name="VID-20220426-WA0029" descr="VID-20220426-WA0029">
            <a:hlinkClick r:id="" action="ppaction://media"/>
            <a:extLst>
              <a:ext uri="{FF2B5EF4-FFF2-40B4-BE49-F238E27FC236}">
                <a16:creationId xmlns:a16="http://schemas.microsoft.com/office/drawing/2014/main" id="{9FF27C39-C065-DC3E-654B-EC071596FD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9510" y="1979895"/>
            <a:ext cx="7894066" cy="44683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ACAF0C-950D-C66A-B7E9-51AD06229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1960" y="1850136"/>
            <a:ext cx="6502400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995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6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ACA6993-4F71-AB17-7AFD-0D120B3BE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24" y="1322831"/>
            <a:ext cx="3789172" cy="3531655"/>
          </a:xfrm>
          <a:prstGeom prst="rect">
            <a:avLst/>
          </a:prstGeom>
        </p:spPr>
      </p:pic>
      <p:sp>
        <p:nvSpPr>
          <p:cNvPr id="9" name="AutoShape 10" descr="Resultat d'imatges de sun weath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Resultat d'imatges de sun weath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65FD2C-E49C-14B4-B815-7C5AE208F473}"/>
              </a:ext>
            </a:extLst>
          </p:cNvPr>
          <p:cNvSpPr txBox="1"/>
          <p:nvPr/>
        </p:nvSpPr>
        <p:spPr>
          <a:xfrm>
            <a:off x="432658" y="270936"/>
            <a:ext cx="9982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Results: Resilience to soil structure disturbance</a:t>
            </a:r>
          </a:p>
        </p:txBody>
      </p:sp>
      <p:pic>
        <p:nvPicPr>
          <p:cNvPr id="22" name="Bildobjekt 8">
            <a:extLst>
              <a:ext uri="{FF2B5EF4-FFF2-40B4-BE49-F238E27FC236}">
                <a16:creationId xmlns:a16="http://schemas.microsoft.com/office/drawing/2014/main" id="{3AA7AFA7-221B-D035-0857-05427321FF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" t="13448" r="9706"/>
          <a:stretch/>
        </p:blipFill>
        <p:spPr>
          <a:xfrm>
            <a:off x="4164843" y="1313069"/>
            <a:ext cx="3947388" cy="3546766"/>
          </a:xfrm>
          <a:prstGeom prst="rect">
            <a:avLst/>
          </a:prstGeom>
        </p:spPr>
      </p:pic>
      <p:pic>
        <p:nvPicPr>
          <p:cNvPr id="23" name="Bildobjekt 10">
            <a:extLst>
              <a:ext uri="{FF2B5EF4-FFF2-40B4-BE49-F238E27FC236}">
                <a16:creationId xmlns:a16="http://schemas.microsoft.com/office/drawing/2014/main" id="{E6A26320-9849-166E-A82F-E6326D8B1C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68" t="12896" r="10691" b="-1"/>
          <a:stretch/>
        </p:blipFill>
        <p:spPr>
          <a:xfrm>
            <a:off x="8304547" y="1316737"/>
            <a:ext cx="3776873" cy="352333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6076490-31E3-476E-BB3E-8D0E4D6FABE1}"/>
              </a:ext>
            </a:extLst>
          </p:cNvPr>
          <p:cNvSpPr/>
          <p:nvPr/>
        </p:nvSpPr>
        <p:spPr>
          <a:xfrm>
            <a:off x="1929384" y="5332952"/>
            <a:ext cx="11164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Tilled soils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exhibit 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bacterial resilience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(faster recovery) after DRW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Tilled soils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exhibit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fungal resilience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(faster recovery) after DRW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No differences in respiration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632275-9B7A-BEA2-CD39-1F506F4F8CBB}"/>
              </a:ext>
            </a:extLst>
          </p:cNvPr>
          <p:cNvCxnSpPr>
            <a:cxnSpLocks/>
          </p:cNvCxnSpPr>
          <p:nvPr/>
        </p:nvCxnSpPr>
        <p:spPr>
          <a:xfrm flipV="1">
            <a:off x="661737" y="2683042"/>
            <a:ext cx="180474" cy="1395663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DA546F-D07E-86DD-FDB8-BCF5924CA403}"/>
              </a:ext>
            </a:extLst>
          </p:cNvPr>
          <p:cNvCxnSpPr>
            <a:cxnSpLocks/>
          </p:cNvCxnSpPr>
          <p:nvPr/>
        </p:nvCxnSpPr>
        <p:spPr>
          <a:xfrm flipV="1">
            <a:off x="4832684" y="3080084"/>
            <a:ext cx="148390" cy="958516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F24293-84BA-0297-A958-6259498BA09C}"/>
              </a:ext>
            </a:extLst>
          </p:cNvPr>
          <p:cNvCxnSpPr>
            <a:cxnSpLocks/>
          </p:cNvCxnSpPr>
          <p:nvPr/>
        </p:nvCxnSpPr>
        <p:spPr>
          <a:xfrm flipV="1">
            <a:off x="4848726" y="3236495"/>
            <a:ext cx="565485" cy="733926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B1E8BC4-055D-2C59-2A20-FBDFE55967A1}"/>
              </a:ext>
            </a:extLst>
          </p:cNvPr>
          <p:cNvCxnSpPr>
            <a:cxnSpLocks/>
          </p:cNvCxnSpPr>
          <p:nvPr/>
        </p:nvCxnSpPr>
        <p:spPr>
          <a:xfrm flipV="1">
            <a:off x="766011" y="2731168"/>
            <a:ext cx="328863" cy="1511969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233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6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0" descr="Resultat d'imatges de sun weath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Resultat d'imatges de sun weath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65FD2C-E49C-14B4-B815-7C5AE208F473}"/>
              </a:ext>
            </a:extLst>
          </p:cNvPr>
          <p:cNvSpPr txBox="1"/>
          <p:nvPr/>
        </p:nvSpPr>
        <p:spPr>
          <a:xfrm>
            <a:off x="432658" y="270936"/>
            <a:ext cx="9982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Results: Resilience along the precipitation gradient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8C7BE8-B4F9-89AF-54F0-2740661B5991}"/>
              </a:ext>
            </a:extLst>
          </p:cNvPr>
          <p:cNvGrpSpPr/>
          <p:nvPr/>
        </p:nvGrpSpPr>
        <p:grpSpPr>
          <a:xfrm>
            <a:off x="1737054" y="1844833"/>
            <a:ext cx="4864914" cy="3566013"/>
            <a:chOff x="1508454" y="1844833"/>
            <a:chExt cx="4864914" cy="3566013"/>
          </a:xfrm>
        </p:grpSpPr>
        <p:pic>
          <p:nvPicPr>
            <p:cNvPr id="14" name="Bildobjekt 7">
              <a:extLst>
                <a:ext uri="{FF2B5EF4-FFF2-40B4-BE49-F238E27FC236}">
                  <a16:creationId xmlns:a16="http://schemas.microsoft.com/office/drawing/2014/main" id="{1CCFFA4D-E8AA-5002-75CC-6A8D126F7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299" b="-338"/>
            <a:stretch/>
          </p:blipFill>
          <p:spPr>
            <a:xfrm>
              <a:off x="1508454" y="1844833"/>
              <a:ext cx="4864914" cy="35660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ADCF7B7-FEE3-7764-F844-22274DF611E6}"/>
                </a:ext>
              </a:extLst>
            </p:cNvPr>
            <p:cNvSpPr txBox="1"/>
            <p:nvPr/>
          </p:nvSpPr>
          <p:spPr>
            <a:xfrm>
              <a:off x="2459736" y="5029200"/>
              <a:ext cx="3305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sz="1600" b="1" dirty="0">
                  <a:solidFill>
                    <a:schemeClr val="accent2"/>
                  </a:solidFill>
                </a:rPr>
                <a:t>Dry</a:t>
              </a:r>
              <a:r>
                <a:rPr lang="en-SE" sz="1600" b="1" dirty="0">
                  <a:solidFill>
                    <a:srgbClr val="0070C0"/>
                  </a:solidFill>
                </a:rPr>
                <a:t> 			Wet</a:t>
              </a:r>
              <a:endParaRPr lang="en-SE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ABD805-D580-FC54-2446-91C228F57A6E}"/>
              </a:ext>
            </a:extLst>
          </p:cNvPr>
          <p:cNvGrpSpPr/>
          <p:nvPr/>
        </p:nvGrpSpPr>
        <p:grpSpPr>
          <a:xfrm>
            <a:off x="6810575" y="1137443"/>
            <a:ext cx="4864913" cy="4243285"/>
            <a:chOff x="6810575" y="1137443"/>
            <a:chExt cx="4864913" cy="4243285"/>
          </a:xfrm>
        </p:grpSpPr>
        <p:pic>
          <p:nvPicPr>
            <p:cNvPr id="15" name="Bildobjekt 2">
              <a:extLst>
                <a:ext uri="{FF2B5EF4-FFF2-40B4-BE49-F238E27FC236}">
                  <a16:creationId xmlns:a16="http://schemas.microsoft.com/office/drawing/2014/main" id="{A089A3EC-D0EC-A8B2-5762-BAC59E550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810575" y="1137443"/>
              <a:ext cx="4864913" cy="424328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F98C89-9FD4-8392-834E-6E8C2A12A322}"/>
                </a:ext>
              </a:extLst>
            </p:cNvPr>
            <p:cNvSpPr txBox="1"/>
            <p:nvPr/>
          </p:nvSpPr>
          <p:spPr>
            <a:xfrm>
              <a:off x="7751064" y="4989576"/>
              <a:ext cx="3305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sz="1600" b="1" dirty="0">
                  <a:solidFill>
                    <a:schemeClr val="accent2"/>
                  </a:solidFill>
                </a:rPr>
                <a:t>Dry</a:t>
              </a:r>
              <a:r>
                <a:rPr lang="en-SE" sz="1600" b="1" dirty="0">
                  <a:solidFill>
                    <a:srgbClr val="0070C0"/>
                  </a:solidFill>
                </a:rPr>
                <a:t> 			Wet</a:t>
              </a:r>
              <a:endParaRPr lang="en-SE" sz="2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7" name="Rätvinklig triangel 4">
            <a:extLst>
              <a:ext uri="{FF2B5EF4-FFF2-40B4-BE49-F238E27FC236}">
                <a16:creationId xmlns:a16="http://schemas.microsoft.com/office/drawing/2014/main" id="{00E75C08-6DD0-C2A1-727C-63237DBA7A25}"/>
              </a:ext>
            </a:extLst>
          </p:cNvPr>
          <p:cNvSpPr/>
          <p:nvPr/>
        </p:nvSpPr>
        <p:spPr>
          <a:xfrm flipH="1">
            <a:off x="384048" y="1457595"/>
            <a:ext cx="1111631" cy="3622845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8" name="textruta 11">
            <a:extLst>
              <a:ext uri="{FF2B5EF4-FFF2-40B4-BE49-F238E27FC236}">
                <a16:creationId xmlns:a16="http://schemas.microsoft.com/office/drawing/2014/main" id="{8B62DC59-90BF-ACA6-BA5F-B22549191440}"/>
              </a:ext>
            </a:extLst>
          </p:cNvPr>
          <p:cNvSpPr txBox="1"/>
          <p:nvPr/>
        </p:nvSpPr>
        <p:spPr>
          <a:xfrm rot="16200000">
            <a:off x="411306" y="3276156"/>
            <a:ext cx="1555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Garamond" panose="02020404030301010803" pitchFamily="18" charset="0"/>
              </a:rPr>
              <a:t>Resilience</a:t>
            </a:r>
          </a:p>
        </p:txBody>
      </p:sp>
      <p:sp>
        <p:nvSpPr>
          <p:cNvPr id="21" name="textruta 24">
            <a:extLst>
              <a:ext uri="{FF2B5EF4-FFF2-40B4-BE49-F238E27FC236}">
                <a16:creationId xmlns:a16="http://schemas.microsoft.com/office/drawing/2014/main" id="{DB16B7AD-A4E2-9D63-74C0-E7D98BC57856}"/>
              </a:ext>
            </a:extLst>
          </p:cNvPr>
          <p:cNvSpPr txBox="1"/>
          <p:nvPr/>
        </p:nvSpPr>
        <p:spPr>
          <a:xfrm>
            <a:off x="964320" y="5707404"/>
            <a:ext cx="106302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bacterial resilience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(faster recovery) after rewetting in sites with </a:t>
            </a:r>
            <a:r>
              <a:rPr lang="en-GB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precipitation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patterns in fungal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resilience across the precipitation gradient</a:t>
            </a:r>
          </a:p>
          <a:p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153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6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0" descr="Resultat d'imatges de sun weath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Resultat d'imatges de sun weath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12" descr="Resultat d'imatges de sun weather">
            <a:extLst>
              <a:ext uri="{FF2B5EF4-FFF2-40B4-BE49-F238E27FC236}">
                <a16:creationId xmlns:a16="http://schemas.microsoft.com/office/drawing/2014/main" id="{36C64E72-6D6A-363B-98D6-1C328E4A14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D9F36E-C875-8C5C-6417-EB79415C9300}"/>
              </a:ext>
            </a:extLst>
          </p:cNvPr>
          <p:cNvSpPr txBox="1"/>
          <p:nvPr/>
        </p:nvSpPr>
        <p:spPr>
          <a:xfrm>
            <a:off x="432659" y="270936"/>
            <a:ext cx="857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Conclusions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3E8A5E-A3DE-E657-A2A7-77434DF707D7}"/>
              </a:ext>
            </a:extLst>
          </p:cNvPr>
          <p:cNvSpPr/>
          <p:nvPr/>
        </p:nvSpPr>
        <p:spPr>
          <a:xfrm>
            <a:off x="423672" y="1440287"/>
            <a:ext cx="10969752" cy="4199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/>
              <a:t>C1</a:t>
            </a:r>
            <a:r>
              <a:rPr lang="en-GB" sz="2000" dirty="0"/>
              <a:t> – </a:t>
            </a:r>
            <a:r>
              <a:rPr lang="en-GB" sz="2000" dirty="0">
                <a:solidFill>
                  <a:srgbClr val="0070C0"/>
                </a:solidFill>
              </a:rPr>
              <a:t>Bacterial communities</a:t>
            </a:r>
            <a:r>
              <a:rPr lang="en-GB" sz="2000" dirty="0"/>
              <a:t> in sites with </a:t>
            </a:r>
            <a:r>
              <a:rPr lang="en-GB" sz="2000" dirty="0">
                <a:solidFill>
                  <a:srgbClr val="0070C0"/>
                </a:solidFill>
              </a:rPr>
              <a:t>lower precipitation </a:t>
            </a:r>
            <a:r>
              <a:rPr lang="en-GB" sz="2000" dirty="0"/>
              <a:t>are used to drier conditions, and then exhibit a </a:t>
            </a:r>
            <a:r>
              <a:rPr lang="en-GB" sz="2000" dirty="0">
                <a:solidFill>
                  <a:srgbClr val="0070C0"/>
                </a:solidFill>
              </a:rPr>
              <a:t>faster recovery</a:t>
            </a:r>
            <a:r>
              <a:rPr lang="en-GB" sz="2000" dirty="0">
                <a:solidFill>
                  <a:srgbClr val="C00000"/>
                </a:solidFill>
              </a:rPr>
              <a:t> </a:t>
            </a:r>
            <a:r>
              <a:rPr lang="en-GB" sz="2000" dirty="0"/>
              <a:t>after rewetting </a:t>
            </a:r>
            <a:r>
              <a:rPr lang="en-GB" sz="2000" dirty="0">
                <a:solidFill>
                  <a:srgbClr val="0070C0"/>
                </a:solidFill>
              </a:rPr>
              <a:t>(higher resilience)</a:t>
            </a:r>
            <a:r>
              <a:rPr lang="en-GB" sz="2000" dirty="0"/>
              <a:t>. </a:t>
            </a:r>
          </a:p>
          <a:p>
            <a:pPr>
              <a:lnSpc>
                <a:spcPct val="150000"/>
              </a:lnSpc>
            </a:pP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b="1" dirty="0"/>
              <a:t>C2</a:t>
            </a:r>
            <a:r>
              <a:rPr lang="en-GB" sz="2000" dirty="0"/>
              <a:t> – </a:t>
            </a:r>
            <a:r>
              <a:rPr lang="en-GB" sz="2000" dirty="0">
                <a:solidFill>
                  <a:srgbClr val="C00000"/>
                </a:solidFill>
              </a:rPr>
              <a:t>Physical disruption </a:t>
            </a:r>
            <a:r>
              <a:rPr lang="en-GB" sz="2000" dirty="0"/>
              <a:t>of soil accelerates microbial recovery (</a:t>
            </a:r>
            <a:r>
              <a:rPr lang="en-GB" sz="2000" dirty="0">
                <a:solidFill>
                  <a:srgbClr val="C00000"/>
                </a:solidFill>
              </a:rPr>
              <a:t>higher resilience</a:t>
            </a:r>
            <a:r>
              <a:rPr lang="en-GB" sz="2000" dirty="0"/>
              <a:t>).</a:t>
            </a:r>
            <a:endParaRPr lang="en-SE" sz="2000" b="1" dirty="0"/>
          </a:p>
          <a:p>
            <a:pPr>
              <a:lnSpc>
                <a:spcPct val="150000"/>
              </a:lnSpc>
            </a:pP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b="1" dirty="0"/>
              <a:t>C3</a:t>
            </a:r>
            <a:r>
              <a:rPr lang="en-GB" sz="2000" dirty="0"/>
              <a:t> – </a:t>
            </a:r>
            <a:r>
              <a:rPr lang="en-GB" sz="2000" dirty="0">
                <a:solidFill>
                  <a:srgbClr val="00B050"/>
                </a:solidFill>
              </a:rPr>
              <a:t>Physical disruption </a:t>
            </a:r>
            <a:r>
              <a:rPr lang="en-GB" sz="2000" dirty="0"/>
              <a:t>would </a:t>
            </a:r>
            <a:r>
              <a:rPr lang="en-GB" sz="2000" dirty="0">
                <a:solidFill>
                  <a:srgbClr val="00B050"/>
                </a:solidFill>
              </a:rPr>
              <a:t>affect less </a:t>
            </a:r>
            <a:r>
              <a:rPr lang="en-GB" sz="2000" dirty="0"/>
              <a:t>microbial communities from </a:t>
            </a:r>
            <a:r>
              <a:rPr lang="en-GB" sz="2000" dirty="0">
                <a:solidFill>
                  <a:srgbClr val="00B050"/>
                </a:solidFill>
              </a:rPr>
              <a:t>drier sites</a:t>
            </a:r>
            <a:r>
              <a:rPr lang="en-GB" sz="2000" dirty="0"/>
              <a:t> (already adapted to disturbances).</a:t>
            </a:r>
            <a:endParaRPr lang="en-SE" sz="2000" b="1" dirty="0"/>
          </a:p>
          <a:p>
            <a:pPr>
              <a:lnSpc>
                <a:spcPct val="150000"/>
              </a:lnSpc>
            </a:pP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b="1" dirty="0"/>
              <a:t>C4</a:t>
            </a:r>
            <a:r>
              <a:rPr lang="en-GB" sz="2000" dirty="0"/>
              <a:t> – </a:t>
            </a:r>
            <a:r>
              <a:rPr lang="en-GB" sz="2000" dirty="0">
                <a:solidFill>
                  <a:srgbClr val="7030A0"/>
                </a:solidFill>
              </a:rPr>
              <a:t>Tilled soils </a:t>
            </a:r>
            <a:r>
              <a:rPr lang="en-GB" sz="2000" dirty="0"/>
              <a:t>are exposed to more </a:t>
            </a:r>
            <a:r>
              <a:rPr lang="en-GB" sz="2000" dirty="0">
                <a:solidFill>
                  <a:srgbClr val="7030A0"/>
                </a:solidFill>
              </a:rPr>
              <a:t>extreme drying-rewetting </a:t>
            </a:r>
            <a:r>
              <a:rPr lang="en-GB" sz="2000" dirty="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458534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">
            <a:extLst>
              <a:ext uri="{FF2B5EF4-FFF2-40B4-BE49-F238E27FC236}">
                <a16:creationId xmlns:a16="http://schemas.microsoft.com/office/drawing/2014/main" id="{F7DDE76A-6DCA-F69E-0D68-D943F14D7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DC473B-A246-19B0-9FD7-133B802B1028}"/>
              </a:ext>
            </a:extLst>
          </p:cNvPr>
          <p:cNvSpPr txBox="1"/>
          <p:nvPr/>
        </p:nvSpPr>
        <p:spPr>
          <a:xfrm>
            <a:off x="0" y="84296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3200" b="1" dirty="0">
                <a:solidFill>
                  <a:schemeClr val="bg1"/>
                </a:solidFill>
              </a:rPr>
              <a:t>Thank you 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A041B-3E70-31BD-1B00-284356FE4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263" y="5086351"/>
            <a:ext cx="1691878" cy="161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68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{29F720DD-F24D-9D4A-A0E3-2AC6A2E2697F}tf16401378</Template>
  <TotalTime>30334</TotalTime>
  <Words>246</Words>
  <Application>Microsoft Macintosh PowerPoint</Application>
  <PresentationFormat>Widescreen</PresentationFormat>
  <Paragraphs>33</Paragraphs>
  <Slides>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Garamond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 Carles</dc:creator>
  <cp:lastModifiedBy>Albert Brangarí</cp:lastModifiedBy>
  <cp:revision>209</cp:revision>
  <dcterms:created xsi:type="dcterms:W3CDTF">2018-09-24T07:59:34Z</dcterms:created>
  <dcterms:modified xsi:type="dcterms:W3CDTF">2022-05-22T06:47:48Z</dcterms:modified>
</cp:coreProperties>
</file>