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
  </p:notesMasterIdLst>
  <p:handoutMasterIdLst>
    <p:handoutMasterId r:id="rId12"/>
  </p:handoutMasterIdLst>
  <p:sldIdLst>
    <p:sldId id="283" r:id="rId3"/>
    <p:sldId id="286" r:id="rId4"/>
    <p:sldId id="287" r:id="rId5"/>
    <p:sldId id="285" r:id="rId6"/>
    <p:sldId id="289" r:id="rId7"/>
    <p:sldId id="288" r:id="rId8"/>
    <p:sldId id="284" r:id="rId9"/>
    <p:sldId id="282" r:id="rId10"/>
  </p:sldIdLst>
  <p:sldSz cx="12195175" cy="6859588"/>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6064" autoAdjust="0"/>
  </p:normalViewPr>
  <p:slideViewPr>
    <p:cSldViewPr>
      <p:cViewPr varScale="1">
        <p:scale>
          <a:sx n="51" d="100"/>
          <a:sy n="51" d="100"/>
        </p:scale>
        <p:origin x="1140" y="48"/>
      </p:cViewPr>
      <p:guideLst>
        <p:guide orient="horz" pos="2161"/>
        <p:guide pos="3842"/>
      </p:guideLst>
    </p:cSldViewPr>
  </p:slideViewPr>
  <p:notesTextViewPr>
    <p:cViewPr>
      <p:scale>
        <a:sx n="1" d="1"/>
        <a:sy n="1" d="1"/>
      </p:scale>
      <p:origin x="0" y="0"/>
    </p:cViewPr>
  </p:notesTextViewPr>
  <p:notesViewPr>
    <p:cSldViewPr>
      <p:cViewPr varScale="1">
        <p:scale>
          <a:sx n="68" d="100"/>
          <a:sy n="68" d="100"/>
        </p:scale>
        <p:origin x="-277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C4CAD8F6-FF7C-447F-A91D-4FA7CFC9C0C5}" type="datetimeFigureOut">
              <a:rPr lang="en-GB" smtClean="0"/>
              <a:t>24/05/2022</a:t>
            </a:fld>
            <a:endParaRPr lang="en-GB"/>
          </a:p>
        </p:txBody>
      </p:sp>
      <p:sp>
        <p:nvSpPr>
          <p:cNvPr id="4" name="Fußzeilenplatzhalt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F3B7EE11-88F6-4E42-B196-8CF9EA9FE22F}" type="slidenum">
              <a:rPr lang="en-GB" smtClean="0"/>
              <a:t>‹Nr.›</a:t>
            </a:fld>
            <a:endParaRPr lang="en-GB"/>
          </a:p>
        </p:txBody>
      </p:sp>
    </p:spTree>
    <p:extLst>
      <p:ext uri="{BB962C8B-B14F-4D97-AF65-F5344CB8AC3E}">
        <p14:creationId xmlns:p14="http://schemas.microsoft.com/office/powerpoint/2010/main" val="76739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45B75E70-762A-4375-AA7C-DE9BB7CC9339}" type="datetimeFigureOut">
              <a:rPr lang="de-DE" smtClean="0"/>
              <a:pPr/>
              <a:t>24.05.2022</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DF1895BC-06EC-475A-97CA-BF53472F2E03}" type="slidenum">
              <a:rPr lang="de-DE" smtClean="0"/>
              <a:pPr/>
              <a:t>‹Nr.›</a:t>
            </a:fld>
            <a:endParaRPr lang="de-DE" dirty="0"/>
          </a:p>
        </p:txBody>
      </p:sp>
    </p:spTree>
    <p:extLst>
      <p:ext uri="{BB962C8B-B14F-4D97-AF65-F5344CB8AC3E}">
        <p14:creationId xmlns:p14="http://schemas.microsoft.com/office/powerpoint/2010/main" val="163683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primarily through their impact on the radiation budget</a:t>
            </a:r>
          </a:p>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a:t>
            </a:r>
          </a:p>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Depending on their microphysical properties and their initial freezing mechanism and ambient conditions</a:t>
            </a:r>
          </a:p>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Modelling of these small-scale microphysical processes -for which much still remains unknown- proves to be a challenge leading to inaccuracies in the prediction of cirrus clouds, their radiative effects and interactions with aerosols</a:t>
            </a:r>
          </a:p>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to improve on that</a:t>
            </a:r>
            <a:endParaRPr lang="de-DE" sz="1200" kern="1200" dirty="0">
              <a:solidFill>
                <a:schemeClr val="tx1"/>
              </a:solidFill>
              <a:effectLst/>
              <a:latin typeface="Arial" pitchFamily="34" charset="0"/>
              <a:ea typeface="+mn-ea"/>
              <a:cs typeface="+mn-cs"/>
            </a:endParaRPr>
          </a:p>
          <a:p>
            <a:pPr marL="0" indent="0">
              <a:buFont typeface="Arial" panose="020B0604020202020204" pitchFamily="34" charset="0"/>
              <a:buNone/>
            </a:pPr>
            <a:endParaRPr lang="de-DE" sz="1200" kern="1200" dirty="0">
              <a:solidFill>
                <a:schemeClr val="tx1"/>
              </a:solidFill>
              <a:effectLst/>
              <a:latin typeface="Arial" pitchFamily="34" charset="0"/>
              <a:ea typeface="+mn-ea"/>
              <a:cs typeface="+mn-cs"/>
            </a:endParaRPr>
          </a:p>
        </p:txBody>
      </p:sp>
      <p:sp>
        <p:nvSpPr>
          <p:cNvPr id="4" name="Foliennummernplatzhalter 3"/>
          <p:cNvSpPr>
            <a:spLocks noGrp="1"/>
          </p:cNvSpPr>
          <p:nvPr>
            <p:ph type="sldNum" sz="quarter" idx="5"/>
          </p:nvPr>
        </p:nvSpPr>
        <p:spPr/>
        <p:txBody>
          <a:bodyPr/>
          <a:lstStyle/>
          <a:p>
            <a:fld id="{DF1895BC-06EC-475A-97CA-BF53472F2E03}" type="slidenum">
              <a:rPr lang="de-DE" smtClean="0"/>
              <a:pPr/>
              <a:t>2</a:t>
            </a:fld>
            <a:endParaRPr lang="de-DE" dirty="0"/>
          </a:p>
        </p:txBody>
      </p:sp>
    </p:spTree>
    <p:extLst>
      <p:ext uri="{BB962C8B-B14F-4D97-AF65-F5344CB8AC3E}">
        <p14:creationId xmlns:p14="http://schemas.microsoft.com/office/powerpoint/2010/main" val="294928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itchFamily="34" charset="0"/>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itchFamily="34" charset="0"/>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itchFamily="34" charset="0"/>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itchFamily="34" charset="0"/>
                <a:ea typeface="+mn-ea"/>
                <a:cs typeface="+mn-cs"/>
              </a:rPr>
              <a:t>In-situ and remote sensing instrumentation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Arial"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itchFamily="34" charset="0"/>
                <a:ea typeface="+mn-ea"/>
                <a:cs typeface="+mn-cs"/>
              </a:rPr>
              <a:t>are capable of measuring water vapor and deriving optical properties of cirrus clouds with great resolution and accuracy.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itchFamily="34" charset="0"/>
                <a:ea typeface="+mn-ea"/>
                <a:cs typeface="+mn-cs"/>
              </a:rPr>
              <a:t>We combine the water vapor measurements taken by WALES during the ML-Cirrus campaign with model temperatures from ECMWF and calculate the relative humidity over ice (RHi) for these clouds.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itchFamily="34" charset="0"/>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itchFamily="34" charset="0"/>
                <a:ea typeface="+mn-ea"/>
                <a:cs typeface="+mn-cs"/>
              </a:rPr>
              <a:t>Based on formation process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effectLst/>
              <a:latin typeface="Arial" pitchFamily="34" charset="0"/>
              <a:ea typeface="+mn-ea"/>
              <a:cs typeface="+mn-cs"/>
            </a:endParaRPr>
          </a:p>
          <a:p>
            <a:endParaRPr lang="en-US" dirty="0"/>
          </a:p>
        </p:txBody>
      </p:sp>
      <p:sp>
        <p:nvSpPr>
          <p:cNvPr id="4" name="Foliennummernplatzhalter 3"/>
          <p:cNvSpPr>
            <a:spLocks noGrp="1"/>
          </p:cNvSpPr>
          <p:nvPr>
            <p:ph type="sldNum" sz="quarter" idx="5"/>
          </p:nvPr>
        </p:nvSpPr>
        <p:spPr/>
        <p:txBody>
          <a:bodyPr/>
          <a:lstStyle/>
          <a:p>
            <a:fld id="{DF1895BC-06EC-475A-97CA-BF53472F2E03}" type="slidenum">
              <a:rPr lang="de-DE" smtClean="0"/>
              <a:pPr/>
              <a:t>3</a:t>
            </a:fld>
            <a:endParaRPr lang="de-DE" dirty="0"/>
          </a:p>
        </p:txBody>
      </p:sp>
    </p:spTree>
    <p:extLst>
      <p:ext uri="{BB962C8B-B14F-4D97-AF65-F5344CB8AC3E}">
        <p14:creationId xmlns:p14="http://schemas.microsoft.com/office/powerpoint/2010/main" val="3765938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6400" lvl="0" indent="0">
              <a:buFont typeface="Arial" panose="020B0604020202020204" pitchFamily="34" charset="0"/>
              <a:buNone/>
            </a:pPr>
            <a:r>
              <a:rPr lang="en-US" sz="1200" kern="1200" dirty="0">
                <a:solidFill>
                  <a:schemeClr val="tx1"/>
                </a:solidFill>
                <a:effectLst/>
                <a:latin typeface="Arial" pitchFamily="34" charset="0"/>
                <a:ea typeface="+mn-ea"/>
                <a:cs typeface="+mn-cs"/>
              </a:rPr>
              <a:t>Answering the 1</a:t>
            </a:r>
            <a:r>
              <a:rPr lang="en-US" sz="1200" kern="1200" baseline="30000" dirty="0">
                <a:solidFill>
                  <a:schemeClr val="tx1"/>
                </a:solidFill>
                <a:effectLst/>
                <a:latin typeface="Arial" pitchFamily="34" charset="0"/>
                <a:ea typeface="+mn-ea"/>
                <a:cs typeface="+mn-cs"/>
              </a:rPr>
              <a:t>st</a:t>
            </a:r>
            <a:r>
              <a:rPr lang="en-US" sz="1200" kern="1200" dirty="0">
                <a:solidFill>
                  <a:schemeClr val="tx1"/>
                </a:solidFill>
                <a:effectLst/>
                <a:latin typeface="Arial" pitchFamily="34" charset="0"/>
                <a:ea typeface="+mn-ea"/>
                <a:cs typeface="+mn-cs"/>
              </a:rPr>
              <a:t> scientific question: </a:t>
            </a:r>
            <a:r>
              <a:rPr lang="en-US" dirty="0">
                <a:latin typeface="Arial" pitchFamily="34" charset="0"/>
                <a:cs typeface="Arial" pitchFamily="34" charset="0"/>
              </a:rPr>
              <a:t>What are the characteristics of ice saturation in mid-latitude cirrus clouds and their adjacent cloud-free air? </a:t>
            </a:r>
          </a:p>
          <a:p>
            <a:pPr marL="171450" lvl="0" indent="-171450">
              <a:buFont typeface="Arial" panose="020B0604020202020204" pitchFamily="34" charset="0"/>
              <a:buChar char="•"/>
            </a:pP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In-cloud: 30.3% RHi &lt;120%, 3.3% RHi &gt;120% and &lt;140% and 0.5% RHi &gt;140%.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Cloud-free: 5.7% RHi &lt;120%, 1% RHi &gt;120% &lt;140% and 0.2% RHi &gt;140%</a:t>
            </a:r>
          </a:p>
          <a:p>
            <a:pPr marL="171450" lvl="0" indent="-171450">
              <a:buFont typeface="Arial" panose="020B0604020202020204" pitchFamily="34" charset="0"/>
              <a:buChar char="•"/>
            </a:pPr>
            <a:endParaRPr lang="en-US" sz="1200" kern="1200" dirty="0">
              <a:solidFill>
                <a:schemeClr val="tx1"/>
              </a:solidFill>
              <a:effectLst/>
              <a:latin typeface="Arial"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Arial" pitchFamily="34" charset="0"/>
                <a:ea typeface="+mn-ea"/>
                <a:cs typeface="+mn-cs"/>
              </a:rPr>
              <a:t>Probability densities of the Relative Humidity over Ice (RHi) with respect to ambient temperature. The gray line depicts the ice saturation threshold at RHi = 100%. The black line is the low threshold for heterogeneous nucleation (HET). The ice nuclei (IN) for this threshold are mineral dust, which is efficient as an initiator of ice formation. The dashed line represents the high threshold for HET nucleation. Here the IN is coated soot which is not activated as easy as mineral dust. The dot-dashed line indicates the threshold over which homogeneous nucleation (HOM) can take place. During HOM, ice crystals from without the need of IN. The dotted line is the water saturation threshold.</a:t>
            </a:r>
            <a:endParaRPr lang="de-DE" sz="1200" i="1" kern="1200" dirty="0">
              <a:solidFill>
                <a:schemeClr val="tx1"/>
              </a:solidFill>
              <a:effectLst/>
              <a:latin typeface="Arial" pitchFamily="34" charset="0"/>
              <a:ea typeface="+mn-ea"/>
              <a:cs typeface="+mn-cs"/>
            </a:endParaRPr>
          </a:p>
          <a:p>
            <a:pPr marL="0" lvl="0" indent="0">
              <a:buFont typeface="Arial" panose="020B0604020202020204" pitchFamily="34" charset="0"/>
              <a:buNone/>
            </a:pP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The in-cloud data points reach temperatures down to 207K and are most frequently detected close to the ice saturation threshold (RHi = 100%) for the entire temperature range. Their distribution is bimodal. One peak can be seen around 225K and close to ice saturation, and a second one around 215K and below saturation at RHi around 90%. An increase in supersaturated points can be seen for temperatures between 215K and 225K.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Regarding the nucleation processes, most of the supersaturated data points are in the HET regime, with the highest probabilities close to the low HET threshold. The probability density drops significantly over the high HET threshold. Very few data points are found above the HOM threshold. Interestingly there is also a very small probability of detection over the water saturation threshold.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The majority of the cloud-free data points are detected below the lower threshold for HET nucleation. Some data points reach up to the high HET threshold. The probability for detection up to the high HET threshold is higher for colder temperatures.  The probability of data points exceeding the high HET and HOM thresholds is very low. </a:t>
            </a:r>
            <a:endParaRPr lang="en-US" dirty="0"/>
          </a:p>
        </p:txBody>
      </p:sp>
      <p:sp>
        <p:nvSpPr>
          <p:cNvPr id="4" name="Foliennummernplatzhalter 3"/>
          <p:cNvSpPr>
            <a:spLocks noGrp="1"/>
          </p:cNvSpPr>
          <p:nvPr>
            <p:ph type="sldNum" sz="quarter" idx="5"/>
          </p:nvPr>
        </p:nvSpPr>
        <p:spPr/>
        <p:txBody>
          <a:bodyPr/>
          <a:lstStyle/>
          <a:p>
            <a:fld id="{DF1895BC-06EC-475A-97CA-BF53472F2E03}" type="slidenum">
              <a:rPr lang="de-DE" smtClean="0"/>
              <a:pPr/>
              <a:t>4</a:t>
            </a:fld>
            <a:endParaRPr lang="de-DE" dirty="0"/>
          </a:p>
        </p:txBody>
      </p:sp>
    </p:spTree>
    <p:extLst>
      <p:ext uri="{BB962C8B-B14F-4D97-AF65-F5344CB8AC3E}">
        <p14:creationId xmlns:p14="http://schemas.microsoft.com/office/powerpoint/2010/main" val="87701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6400" lvl="0" indent="0">
              <a:buFont typeface="Arial" panose="020B0604020202020204" pitchFamily="34" charset="0"/>
              <a:buNone/>
            </a:pPr>
            <a:r>
              <a:rPr lang="en-US" sz="1200" i="1" kern="1200" dirty="0">
                <a:solidFill>
                  <a:schemeClr val="tx1"/>
                </a:solidFill>
                <a:effectLst/>
                <a:latin typeface="Arial" pitchFamily="34" charset="0"/>
                <a:ea typeface="+mn-ea"/>
                <a:cs typeface="+mn-cs"/>
              </a:rPr>
              <a:t>Answering the 2</a:t>
            </a:r>
            <a:r>
              <a:rPr lang="en-US" sz="1200" i="1" kern="1200" baseline="30000" dirty="0">
                <a:solidFill>
                  <a:schemeClr val="tx1"/>
                </a:solidFill>
                <a:effectLst/>
                <a:latin typeface="Arial" pitchFamily="34" charset="0"/>
                <a:ea typeface="+mn-ea"/>
                <a:cs typeface="+mn-cs"/>
              </a:rPr>
              <a:t>nd</a:t>
            </a:r>
            <a:r>
              <a:rPr lang="en-US" sz="1200" i="1" kern="1200" dirty="0">
                <a:solidFill>
                  <a:schemeClr val="tx1"/>
                </a:solidFill>
                <a:effectLst/>
                <a:latin typeface="Arial" pitchFamily="34" charset="0"/>
                <a:ea typeface="+mn-ea"/>
                <a:cs typeface="+mn-cs"/>
              </a:rPr>
              <a:t> scientific question: </a:t>
            </a:r>
            <a:r>
              <a:rPr lang="en-US" dirty="0">
                <a:latin typeface="Arial" pitchFamily="34" charset="0"/>
                <a:cs typeface="Arial" pitchFamily="34" charset="0"/>
              </a:rPr>
              <a:t>What is the vertical structure of ice saturation within these clouds? </a:t>
            </a:r>
          </a:p>
          <a:p>
            <a:pPr marL="257850" lvl="0" indent="-171450">
              <a:buFont typeface="Arial" panose="020B0604020202020204" pitchFamily="34" charset="0"/>
              <a:buChar char="•"/>
            </a:pPr>
            <a:endParaRPr lang="en-US" sz="1200" i="1" kern="1200" dirty="0">
              <a:solidFill>
                <a:schemeClr val="tx1"/>
              </a:solidFill>
              <a:effectLst/>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Arial" pitchFamily="34" charset="0"/>
                <a:ea typeface="+mn-ea"/>
                <a:cs typeface="+mn-cs"/>
              </a:rPr>
              <a:t>Probability densities of RHi in relative location to cloud top. RHi values of in-cloud data points are grouped into four groups approximately representing subsaturation (blue), low HET regime (orange), high HET regime (green) and HOM regime (red).  For every group the probability density in bins with respect to relative location to cloud top is plotted. Example: the bin from the 20</a:t>
            </a:r>
            <a:r>
              <a:rPr lang="en-US" sz="1200" i="1" kern="1200" baseline="30000" dirty="0">
                <a:solidFill>
                  <a:schemeClr val="tx1"/>
                </a:solidFill>
                <a:effectLst/>
                <a:latin typeface="Arial" pitchFamily="34" charset="0"/>
                <a:ea typeface="+mn-ea"/>
                <a:cs typeface="+mn-cs"/>
              </a:rPr>
              <a:t>th</a:t>
            </a:r>
            <a:r>
              <a:rPr lang="en-US" sz="1200" i="1" kern="1200" dirty="0">
                <a:solidFill>
                  <a:schemeClr val="tx1"/>
                </a:solidFill>
                <a:effectLst/>
                <a:latin typeface="Arial" pitchFamily="34" charset="0"/>
                <a:ea typeface="+mn-ea"/>
                <a:cs typeface="+mn-cs"/>
              </a:rPr>
              <a:t> to the 30</a:t>
            </a:r>
            <a:r>
              <a:rPr lang="en-US" sz="1200" i="1" kern="1200" baseline="30000" dirty="0">
                <a:solidFill>
                  <a:schemeClr val="tx1"/>
                </a:solidFill>
                <a:effectLst/>
                <a:latin typeface="Arial" pitchFamily="34" charset="0"/>
                <a:ea typeface="+mn-ea"/>
                <a:cs typeface="+mn-cs"/>
              </a:rPr>
              <a:t>th</a:t>
            </a:r>
            <a:r>
              <a:rPr lang="en-US" sz="1200" i="1" kern="1200" dirty="0">
                <a:solidFill>
                  <a:schemeClr val="tx1"/>
                </a:solidFill>
                <a:effectLst/>
                <a:latin typeface="Arial" pitchFamily="34" charset="0"/>
                <a:ea typeface="+mn-ea"/>
                <a:cs typeface="+mn-cs"/>
              </a:rPr>
              <a:t> percentile contains the probability of occurrence of the four RHi groups in a slice of the cloud located 20% to 30% of the distance between cloud top and cloud base.</a:t>
            </a:r>
            <a:endParaRPr lang="de-DE" sz="1200" i="1" kern="1200" dirty="0">
              <a:solidFill>
                <a:schemeClr val="tx1"/>
              </a:solidFill>
              <a:effectLst/>
              <a:latin typeface="Arial" pitchFamily="34" charset="0"/>
              <a:ea typeface="+mn-ea"/>
              <a:cs typeface="+mn-cs"/>
            </a:endParaRPr>
          </a:p>
          <a:p>
            <a:endParaRPr lang="en-US" dirty="0"/>
          </a:p>
          <a:p>
            <a:r>
              <a:rPr lang="en-US" sz="1200" kern="1200" dirty="0">
                <a:solidFill>
                  <a:schemeClr val="tx1"/>
                </a:solidFill>
                <a:effectLst/>
                <a:latin typeface="Arial" pitchFamily="34" charset="0"/>
                <a:ea typeface="+mn-ea"/>
                <a:cs typeface="+mn-cs"/>
              </a:rPr>
              <a:t>In some individual cases the uppermost layer has lower supersaturation than deeper layers or is even undersaturated </a:t>
            </a:r>
            <a:endParaRPr lang="en-US" dirty="0"/>
          </a:p>
        </p:txBody>
      </p:sp>
      <p:sp>
        <p:nvSpPr>
          <p:cNvPr id="4" name="Foliennummernplatzhalter 3"/>
          <p:cNvSpPr>
            <a:spLocks noGrp="1"/>
          </p:cNvSpPr>
          <p:nvPr>
            <p:ph type="sldNum" sz="quarter" idx="5"/>
          </p:nvPr>
        </p:nvSpPr>
        <p:spPr/>
        <p:txBody>
          <a:bodyPr/>
          <a:lstStyle/>
          <a:p>
            <a:fld id="{DF1895BC-06EC-475A-97CA-BF53472F2E03}" type="slidenum">
              <a:rPr lang="de-DE" smtClean="0"/>
              <a:pPr/>
              <a:t>5</a:t>
            </a:fld>
            <a:endParaRPr lang="de-DE" dirty="0"/>
          </a:p>
        </p:txBody>
      </p:sp>
    </p:spTree>
    <p:extLst>
      <p:ext uri="{BB962C8B-B14F-4D97-AF65-F5344CB8AC3E}">
        <p14:creationId xmlns:p14="http://schemas.microsoft.com/office/powerpoint/2010/main" val="66640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Answering the 3</a:t>
            </a:r>
            <a:r>
              <a:rPr lang="en-US" baseline="30000" dirty="0"/>
              <a:t>rd</a:t>
            </a:r>
            <a:r>
              <a:rPr lang="en-US" dirty="0"/>
              <a:t> scientific question: </a:t>
            </a:r>
            <a:r>
              <a:rPr lang="en-US" dirty="0">
                <a:latin typeface="Arial" pitchFamily="34" charset="0"/>
                <a:cs typeface="Arial" pitchFamily="34" charset="0"/>
              </a:rPr>
              <a:t>How does the formation process affect the relative humidity? </a:t>
            </a:r>
          </a:p>
          <a:p>
            <a:endParaRPr lang="en-US" dirty="0"/>
          </a:p>
          <a:p>
            <a:r>
              <a:rPr lang="en-US" dirty="0"/>
              <a:t>These two regions seem to represent the two cirrus cloud categories mentioned above</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Around 31% of the data points are supersaturated with respect to ice. 26.8% have low supersaturation, RHi up to 120%, 3.4% have RHi values between 120% and 140% and 0.6% have high supersaturations with RHi being above 140%. </a:t>
            </a:r>
          </a:p>
          <a:p>
            <a:r>
              <a:rPr lang="en-US" sz="1200" kern="1200" dirty="0">
                <a:solidFill>
                  <a:schemeClr val="tx1"/>
                </a:solidFill>
                <a:effectLst/>
                <a:latin typeface="Arial" pitchFamily="34" charset="0"/>
                <a:ea typeface="+mn-ea"/>
                <a:cs typeface="+mn-cs"/>
              </a:rPr>
              <a:t>Supersaturation has an occurrence frequency of 36%, which is higher than for the in-situ clouds. 32.3% of the in-cloud data points have low supersaturations, RHi&lt;120%, 3.3% have RHi values between 120% and 140% and 0.5% have higher supersaturations with RHi exceeding 140%.</a:t>
            </a:r>
            <a:endParaRPr lang="de-DE" sz="1200" kern="1200" dirty="0">
              <a:solidFill>
                <a:schemeClr val="tx1"/>
              </a:solidFill>
              <a:effectLst/>
              <a:latin typeface="Arial" pitchFamily="34" charset="0"/>
              <a:ea typeface="+mn-ea"/>
              <a:cs typeface="+mn-cs"/>
            </a:endParaRPr>
          </a:p>
          <a:p>
            <a:br>
              <a:rPr lang="de-DE" dirty="0">
                <a:effectLst/>
              </a:rPr>
            </a:br>
            <a:r>
              <a:rPr lang="en-US" dirty="0">
                <a:effectLst/>
              </a:rPr>
              <a:t>Supersaturation occurs for 5.7% of the data points. 4.5%, have RHi between 100% and 120%, 1.1% have RHi values from 120% to 140% and finally 0.2% have high supersaturations with RHi higher than 140%. Supersaturation has an occurrence of 7.5%. 6.3% in the low supersaturation regime, RHi up to 120%, 1% between for RHi between 120% and 140% and 0.2% higher than 140%.</a:t>
            </a:r>
            <a:r>
              <a:rPr lang="de-DE" dirty="0">
                <a:effectLst/>
              </a:rPr>
              <a:t> </a:t>
            </a:r>
          </a:p>
          <a:p>
            <a:endParaRPr lang="de-DE" dirty="0">
              <a:effectLst/>
            </a:endParaRPr>
          </a:p>
          <a:p>
            <a:r>
              <a:rPr lang="de-DE" dirty="0" err="1">
                <a:effectLst/>
              </a:rPr>
              <a:t>Vertical</a:t>
            </a:r>
            <a:r>
              <a:rPr lang="de-DE" dirty="0">
                <a:effectLst/>
              </a:rPr>
              <a:t> </a:t>
            </a:r>
            <a:r>
              <a:rPr lang="de-DE" dirty="0" err="1">
                <a:effectLst/>
              </a:rPr>
              <a:t>structure</a:t>
            </a:r>
            <a:r>
              <a:rPr lang="de-DE" dirty="0">
                <a:effectLst/>
              </a:rPr>
              <a:t> </a:t>
            </a:r>
            <a:r>
              <a:rPr lang="de-DE" dirty="0" err="1">
                <a:effectLst/>
              </a:rPr>
              <a:t>similar</a:t>
            </a:r>
            <a:r>
              <a:rPr lang="de-DE" dirty="0">
                <a:effectLst/>
              </a:rPr>
              <a:t>. </a:t>
            </a:r>
          </a:p>
          <a:p>
            <a:endParaRPr lang="de-DE" dirty="0">
              <a:effectLst/>
            </a:endParaRPr>
          </a:p>
          <a:p>
            <a:r>
              <a:rPr lang="en-US" dirty="0"/>
              <a:t>In-situ formed clouds are mostly cold and unsaturated, with RHi values below the lower threshold for heterogeneous nucleation. </a:t>
            </a:r>
          </a:p>
          <a:p>
            <a:r>
              <a:rPr lang="en-US" dirty="0"/>
              <a:t>Liquid-origin clouds are usually warmer and supersaturated, with RHi values commonly up to the high threshold for heterogeneous nucleation.</a:t>
            </a:r>
          </a:p>
          <a:p>
            <a:endParaRPr lang="en-US" dirty="0"/>
          </a:p>
        </p:txBody>
      </p:sp>
      <p:sp>
        <p:nvSpPr>
          <p:cNvPr id="4" name="Foliennummernplatzhalter 3"/>
          <p:cNvSpPr>
            <a:spLocks noGrp="1"/>
          </p:cNvSpPr>
          <p:nvPr>
            <p:ph type="sldNum" sz="quarter" idx="5"/>
          </p:nvPr>
        </p:nvSpPr>
        <p:spPr/>
        <p:txBody>
          <a:bodyPr/>
          <a:lstStyle/>
          <a:p>
            <a:fld id="{DF1895BC-06EC-475A-97CA-BF53472F2E03}" type="slidenum">
              <a:rPr lang="de-DE" smtClean="0"/>
              <a:pPr/>
              <a:t>6</a:t>
            </a:fld>
            <a:endParaRPr lang="de-DE" dirty="0"/>
          </a:p>
        </p:txBody>
      </p:sp>
    </p:spTree>
    <p:extLst>
      <p:ext uri="{BB962C8B-B14F-4D97-AF65-F5344CB8AC3E}">
        <p14:creationId xmlns:p14="http://schemas.microsoft.com/office/powerpoint/2010/main" val="79740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Answering the 4</a:t>
            </a:r>
            <a:r>
              <a:rPr lang="en-US" baseline="30000" dirty="0"/>
              <a:t>th</a:t>
            </a:r>
            <a:r>
              <a:rPr lang="en-US" dirty="0"/>
              <a:t> scientific question: </a:t>
            </a:r>
            <a:r>
              <a:rPr lang="en-US" dirty="0">
                <a:latin typeface="Arial" pitchFamily="34" charset="0"/>
                <a:cs typeface="Arial" pitchFamily="34" charset="0"/>
              </a:rPr>
              <a:t>How does the relative humidity change during the life cycle of a cloud?</a:t>
            </a:r>
          </a:p>
          <a:p>
            <a:endParaRPr lang="en-US" dirty="0"/>
          </a:p>
          <a:p>
            <a:r>
              <a:rPr lang="en-US" dirty="0"/>
              <a:t>P1 contains two towering convective cells. P2 contains the main convective cell. P3: depicts the outflow of the system. The white regions at cloud top are a result of saturation of the detector. The clouds in p1 and especially p2 are not fully depicted and only the top portions of the cloud could be measured by the lidar system.</a:t>
            </a:r>
          </a:p>
        </p:txBody>
      </p:sp>
      <p:sp>
        <p:nvSpPr>
          <p:cNvPr id="4" name="Foliennummernplatzhalter 3"/>
          <p:cNvSpPr>
            <a:spLocks noGrp="1"/>
          </p:cNvSpPr>
          <p:nvPr>
            <p:ph type="sldNum" sz="quarter" idx="5"/>
          </p:nvPr>
        </p:nvSpPr>
        <p:spPr/>
        <p:txBody>
          <a:bodyPr/>
          <a:lstStyle/>
          <a:p>
            <a:fld id="{DF1895BC-06EC-475A-97CA-BF53472F2E03}" type="slidenum">
              <a:rPr lang="de-DE" smtClean="0"/>
              <a:pPr/>
              <a:t>7</a:t>
            </a:fld>
            <a:endParaRPr lang="de-DE" dirty="0"/>
          </a:p>
        </p:txBody>
      </p:sp>
    </p:spTree>
    <p:extLst>
      <p:ext uri="{BB962C8B-B14F-4D97-AF65-F5344CB8AC3E}">
        <p14:creationId xmlns:p14="http://schemas.microsoft.com/office/powerpoint/2010/main" val="159312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dirty="0"/>
              <a:t>.</a:t>
            </a:r>
          </a:p>
          <a:p>
            <a:pPr marL="171450" indent="-171450">
              <a:buFont typeface="Arial" panose="020B0604020202020204" pitchFamily="34" charset="0"/>
              <a:buChar char="•"/>
            </a:pPr>
            <a:r>
              <a:rPr lang="en-US" dirty="0"/>
              <a:t>.</a:t>
            </a:r>
          </a:p>
          <a:p>
            <a:pPr marL="171450" indent="-171450">
              <a:buFont typeface="Arial" panose="020B0604020202020204" pitchFamily="34" charset="0"/>
              <a:buChar char="•"/>
            </a:pPr>
            <a:endParaRPr lang="en-US" dirty="0"/>
          </a:p>
        </p:txBody>
      </p:sp>
      <p:sp>
        <p:nvSpPr>
          <p:cNvPr id="4" name="Foliennummernplatzhalter 3"/>
          <p:cNvSpPr>
            <a:spLocks noGrp="1"/>
          </p:cNvSpPr>
          <p:nvPr>
            <p:ph type="sldNum" sz="quarter" idx="5"/>
          </p:nvPr>
        </p:nvSpPr>
        <p:spPr/>
        <p:txBody>
          <a:bodyPr/>
          <a:lstStyle/>
          <a:p>
            <a:fld id="{DF1895BC-06EC-475A-97CA-BF53472F2E03}" type="slidenum">
              <a:rPr lang="de-DE" smtClean="0"/>
              <a:pPr/>
              <a:t>8</a:t>
            </a:fld>
            <a:endParaRPr lang="de-DE" dirty="0"/>
          </a:p>
        </p:txBody>
      </p:sp>
    </p:spTree>
    <p:extLst>
      <p:ext uri="{BB962C8B-B14F-4D97-AF65-F5344CB8AC3E}">
        <p14:creationId xmlns:p14="http://schemas.microsoft.com/office/powerpoint/2010/main" val="224462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7" name="Picture 2" descr="\\psf\Host\Users\cd\Desktop\Startbild_16zu9-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ctrTitle" hasCustomPrompt="1"/>
          </p:nvPr>
        </p:nvSpPr>
        <p:spPr>
          <a:xfrm>
            <a:off x="878399" y="1573200"/>
            <a:ext cx="10864800" cy="741600"/>
          </a:xfrm>
        </p:spPr>
        <p:txBody>
          <a:bodyPr/>
          <a:lstStyle>
            <a:lvl1pPr>
              <a:tabLst>
                <a:tab pos="2038350" algn="l"/>
              </a:tabLst>
              <a:defRPr b="1"/>
            </a:lvl1pPr>
          </a:lstStyle>
          <a:p>
            <a:pPr lvl="0"/>
            <a:r>
              <a:rPr lang="en-GB" noProof="0" dirty="0"/>
              <a:t>Click here to insert lecture title</a:t>
            </a:r>
            <a:endParaRPr lang="de-DE" noProof="0" dirty="0"/>
          </a:p>
        </p:txBody>
      </p:sp>
      <p:sp>
        <p:nvSpPr>
          <p:cNvPr id="16" name="Rectangle 37"/>
          <p:cNvSpPr>
            <a:spLocks noGrp="1" noChangeArrowheads="1"/>
          </p:cNvSpPr>
          <p:nvPr>
            <p:ph type="subTitle" idx="1" hasCustomPrompt="1"/>
          </p:nvPr>
        </p:nvSpPr>
        <p:spPr>
          <a:xfrm>
            <a:off x="878399" y="2430000"/>
            <a:ext cx="10864800" cy="1152000"/>
          </a:xfrm>
        </p:spPr>
        <p:txBody>
          <a:bodyPr/>
          <a:lstStyle>
            <a:lvl1pPr marL="0" indent="0">
              <a:buFontTx/>
              <a:buNone/>
              <a:defRPr sz="2400" baseline="0">
                <a:solidFill>
                  <a:srgbClr val="686868"/>
                </a:solidFill>
              </a:defRPr>
            </a:lvl1pPr>
          </a:lstStyle>
          <a:p>
            <a:pPr lvl="0"/>
            <a:r>
              <a:rPr lang="en-GB" noProof="0" dirty="0"/>
              <a:t>Click here to insert lecture subtitle</a:t>
            </a:r>
          </a:p>
        </p:txBody>
      </p:sp>
      <p:sp>
        <p:nvSpPr>
          <p:cNvPr id="4" name="Fußzeilenplatzhalter 3"/>
          <p:cNvSpPr>
            <a:spLocks noGrp="1"/>
          </p:cNvSpPr>
          <p:nvPr>
            <p:ph type="ftr" sz="quarter" idx="10"/>
          </p:nvPr>
        </p:nvSpPr>
        <p:spPr/>
        <p:txBody>
          <a:bodyPr/>
          <a:lstStyle/>
          <a:p>
            <a:pPr>
              <a:defRPr/>
            </a:pPr>
            <a:r>
              <a:rPr lang="en-GB" noProof="0"/>
              <a:t>&gt; Lecture &gt; Author  •  Document &gt; Date</a:t>
            </a:r>
            <a:endParaRPr lang="en-GB" noProof="0" dirty="0"/>
          </a:p>
        </p:txBody>
      </p:sp>
      <p:sp>
        <p:nvSpPr>
          <p:cNvPr id="5" name="Foliennummernplatzhalter 4"/>
          <p:cNvSpPr>
            <a:spLocks noGrp="1"/>
          </p:cNvSpPr>
          <p:nvPr>
            <p:ph type="sldNum" sz="quarter" idx="11"/>
          </p:nvPr>
        </p:nvSpPr>
        <p:spPr/>
        <p:txBody>
          <a:bodyPr/>
          <a:lstStyle/>
          <a:p>
            <a:pPr>
              <a:defRPr/>
            </a:pPr>
            <a:r>
              <a:rPr lang="en-GB" noProof="0"/>
              <a:t>DLR.de  •  Chart </a:t>
            </a:r>
            <a:fld id="{A5AC3FBE-A647-41C9-A8C3-4435ED4FC895}" type="slidenum">
              <a:rPr lang="en-GB" noProof="0" smtClean="0"/>
              <a:pPr>
                <a:defRPr/>
              </a:pPr>
              <a:t>‹Nr.›</a:t>
            </a:fld>
            <a:endParaRPr lang="en-GB" noProof="0" dirty="0"/>
          </a:p>
        </p:txBody>
      </p:sp>
      <p:pic>
        <p:nvPicPr>
          <p:cNvPr id="8" name="Picture 4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2930" y="5598000"/>
            <a:ext cx="1080000" cy="95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85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a:t>Click here to insert chart title</a:t>
            </a:r>
            <a:endParaRPr lang="en-GB" dirty="0"/>
          </a:p>
        </p:txBody>
      </p:sp>
      <p:sp>
        <p:nvSpPr>
          <p:cNvPr id="11" name="Textplatzhalter 10"/>
          <p:cNvSpPr>
            <a:spLocks noGrp="1"/>
          </p:cNvSpPr>
          <p:nvPr>
            <p:ph type="body" sz="quarter" idx="12" hasCustomPrompt="1"/>
          </p:nvPr>
        </p:nvSpPr>
        <p:spPr>
          <a:xfrm>
            <a:off x="486000" y="1591200"/>
            <a:ext cx="11221200" cy="4338000"/>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ußzeilenplatzhalter 3"/>
          <p:cNvSpPr>
            <a:spLocks noGrp="1"/>
          </p:cNvSpPr>
          <p:nvPr>
            <p:ph type="ftr" sz="quarter" idx="13"/>
          </p:nvPr>
        </p:nvSpPr>
        <p:spPr/>
        <p:txBody>
          <a:bodyPr/>
          <a:lstStyle/>
          <a:p>
            <a:pPr>
              <a:defRPr/>
            </a:pPr>
            <a:r>
              <a:rPr lang="en-GB" noProof="0"/>
              <a:t>&gt; Lecture &gt; Author  •  Document &gt; Date</a:t>
            </a:r>
            <a:endParaRPr lang="en-GB" noProof="0" dirty="0"/>
          </a:p>
        </p:txBody>
      </p:sp>
      <p:sp>
        <p:nvSpPr>
          <p:cNvPr id="6" name="Foliennummernplatzhalter 5"/>
          <p:cNvSpPr>
            <a:spLocks noGrp="1"/>
          </p:cNvSpPr>
          <p:nvPr>
            <p:ph type="sldNum" sz="quarter" idx="14"/>
          </p:nvPr>
        </p:nvSpPr>
        <p:spPr/>
        <p:txBody>
          <a:bodyPr/>
          <a:lstStyle/>
          <a:p>
            <a:pPr>
              <a:defRPr/>
            </a:pPr>
            <a:r>
              <a:rPr lang="en-GB" noProof="0"/>
              <a:t>DLR.de  •  Chart </a:t>
            </a:r>
            <a:fld id="{A5AC3FBE-A647-41C9-A8C3-4435ED4FC895}" type="slidenum">
              <a:rPr lang="en-GB" noProof="0" smtClean="0"/>
              <a:pPr>
                <a:defRPr/>
              </a:pPr>
              <a:t>‹Nr.›</a:t>
            </a:fld>
            <a:endParaRPr lang="en-GB" noProof="0" dirty="0"/>
          </a:p>
        </p:txBody>
      </p:sp>
    </p:spTree>
    <p:extLst>
      <p:ext uri="{BB962C8B-B14F-4D97-AF65-F5344CB8AC3E}">
        <p14:creationId xmlns:p14="http://schemas.microsoft.com/office/powerpoint/2010/main" val="139150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a:t>Click here to insert chart title</a:t>
            </a:r>
            <a:endParaRPr lang="en-GB" dirty="0"/>
          </a:p>
        </p:txBody>
      </p:sp>
      <p:sp>
        <p:nvSpPr>
          <p:cNvPr id="11" name="Textplatzhalter 10"/>
          <p:cNvSpPr>
            <a:spLocks noGrp="1"/>
          </p:cNvSpPr>
          <p:nvPr>
            <p:ph type="body" sz="quarter" idx="12" hasCustomPrompt="1"/>
          </p:nvPr>
        </p:nvSpPr>
        <p:spPr>
          <a:xfrm>
            <a:off x="486000" y="1591200"/>
            <a:ext cx="5482800" cy="4338000"/>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Bildplatzhalter 5"/>
          <p:cNvSpPr>
            <a:spLocks noGrp="1"/>
          </p:cNvSpPr>
          <p:nvPr>
            <p:ph type="pic" sz="quarter" idx="13" hasCustomPrompt="1"/>
          </p:nvPr>
        </p:nvSpPr>
        <p:spPr>
          <a:xfrm>
            <a:off x="6224400" y="1591200"/>
            <a:ext cx="5482800" cy="4338000"/>
          </a:xfrm>
        </p:spPr>
        <p:txBody>
          <a:bodyPr/>
          <a:lstStyle>
            <a:lvl1pPr marL="0" marR="0" indent="0" algn="l" defTabSz="914400" rtl="0" eaLnBrk="1" fontAlgn="auto" latinLnBrk="0" hangingPunct="1">
              <a:lnSpc>
                <a:spcPct val="100000"/>
              </a:lnSpc>
              <a:spcBef>
                <a:spcPts val="300"/>
              </a:spcBef>
              <a:spcAft>
                <a:spcPts val="300"/>
              </a:spcAft>
              <a:buClrTx/>
              <a:buSzTx/>
              <a:buFont typeface="Arial" pitchFamily="34" charset="0"/>
              <a:buNone/>
              <a:tabLst/>
              <a:defRPr/>
            </a:lvl1pPr>
          </a:lstStyle>
          <a:p>
            <a:r>
              <a:rPr lang="en-GB" noProof="0" dirty="0"/>
              <a:t>Click onto symbol to insert picture</a:t>
            </a:r>
          </a:p>
          <a:p>
            <a:endParaRPr lang="en-GB" noProof="0" dirty="0"/>
          </a:p>
        </p:txBody>
      </p:sp>
      <p:sp>
        <p:nvSpPr>
          <p:cNvPr id="4" name="Fußzeilenplatzhalter 3"/>
          <p:cNvSpPr>
            <a:spLocks noGrp="1"/>
          </p:cNvSpPr>
          <p:nvPr>
            <p:ph type="ftr" sz="quarter" idx="14"/>
          </p:nvPr>
        </p:nvSpPr>
        <p:spPr/>
        <p:txBody>
          <a:bodyPr/>
          <a:lstStyle/>
          <a:p>
            <a:pPr>
              <a:defRPr/>
            </a:pPr>
            <a:r>
              <a:rPr lang="en-GB" noProof="0"/>
              <a:t>&gt; Lecture &gt; Author  •  Document &gt; Date</a:t>
            </a:r>
            <a:endParaRPr lang="en-GB" noProof="0" dirty="0"/>
          </a:p>
        </p:txBody>
      </p:sp>
      <p:sp>
        <p:nvSpPr>
          <p:cNvPr id="7" name="Foliennummernplatzhalter 6"/>
          <p:cNvSpPr>
            <a:spLocks noGrp="1"/>
          </p:cNvSpPr>
          <p:nvPr>
            <p:ph type="sldNum" sz="quarter" idx="15"/>
          </p:nvPr>
        </p:nvSpPr>
        <p:spPr/>
        <p:txBody>
          <a:bodyPr/>
          <a:lstStyle/>
          <a:p>
            <a:pPr>
              <a:defRPr/>
            </a:pPr>
            <a:r>
              <a:rPr lang="en-GB" noProof="0"/>
              <a:t>DLR.de  •  Chart </a:t>
            </a:r>
            <a:fld id="{A5AC3FBE-A647-41C9-A8C3-4435ED4FC895}" type="slidenum">
              <a:rPr lang="en-GB" noProof="0" smtClean="0"/>
              <a:pPr>
                <a:defRPr/>
              </a:pPr>
              <a:t>‹Nr.›</a:t>
            </a:fld>
            <a:endParaRPr lang="en-GB" noProof="0" dirty="0"/>
          </a:p>
        </p:txBody>
      </p:sp>
    </p:spTree>
    <p:extLst>
      <p:ext uri="{BB962C8B-B14F-4D97-AF65-F5344CB8AC3E}">
        <p14:creationId xmlns:p14="http://schemas.microsoft.com/office/powerpoint/2010/main" val="270067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 Inhalt links">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a:t>Click here to insert chart title</a:t>
            </a:r>
            <a:endParaRPr lang="en-GB" dirty="0"/>
          </a:p>
        </p:txBody>
      </p:sp>
      <p:sp>
        <p:nvSpPr>
          <p:cNvPr id="11" name="Textplatzhalter 10"/>
          <p:cNvSpPr>
            <a:spLocks noGrp="1"/>
          </p:cNvSpPr>
          <p:nvPr>
            <p:ph type="body" sz="quarter" idx="12" hasCustomPrompt="1"/>
          </p:nvPr>
        </p:nvSpPr>
        <p:spPr>
          <a:xfrm>
            <a:off x="486000" y="1591200"/>
            <a:ext cx="5482800" cy="4338000"/>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ußzeilenplatzhalter 3"/>
          <p:cNvSpPr>
            <a:spLocks noGrp="1"/>
          </p:cNvSpPr>
          <p:nvPr>
            <p:ph type="ftr" sz="quarter" idx="14"/>
          </p:nvPr>
        </p:nvSpPr>
        <p:spPr/>
        <p:txBody>
          <a:bodyPr/>
          <a:lstStyle/>
          <a:p>
            <a:pPr>
              <a:defRPr/>
            </a:pPr>
            <a:r>
              <a:rPr lang="en-GB" noProof="0"/>
              <a:t>&gt; Lecture &gt; Author  •  Document &gt; Date</a:t>
            </a:r>
            <a:endParaRPr lang="en-GB" noProof="0" dirty="0"/>
          </a:p>
        </p:txBody>
      </p:sp>
      <p:sp>
        <p:nvSpPr>
          <p:cNvPr id="7" name="Foliennummernplatzhalter 6"/>
          <p:cNvSpPr>
            <a:spLocks noGrp="1"/>
          </p:cNvSpPr>
          <p:nvPr>
            <p:ph type="sldNum" sz="quarter" idx="15"/>
          </p:nvPr>
        </p:nvSpPr>
        <p:spPr/>
        <p:txBody>
          <a:bodyPr/>
          <a:lstStyle/>
          <a:p>
            <a:pPr>
              <a:defRPr/>
            </a:pPr>
            <a:r>
              <a:rPr lang="en-GB" noProof="0"/>
              <a:t>DLR.de  •  Chart </a:t>
            </a:r>
            <a:fld id="{A5AC3FBE-A647-41C9-A8C3-4435ED4FC895}" type="slidenum">
              <a:rPr lang="en-GB" noProof="0" smtClean="0"/>
              <a:pPr>
                <a:defRPr/>
              </a:pPr>
              <a:t>‹Nr.›</a:t>
            </a:fld>
            <a:endParaRPr lang="en-GB" noProof="0" dirty="0"/>
          </a:p>
        </p:txBody>
      </p:sp>
    </p:spTree>
    <p:extLst>
      <p:ext uri="{BB962C8B-B14F-4D97-AF65-F5344CB8AC3E}">
        <p14:creationId xmlns:p14="http://schemas.microsoft.com/office/powerpoint/2010/main" val="399362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a:t>Click here to insert chart title</a:t>
            </a:r>
            <a:endParaRPr lang="en-GB" dirty="0"/>
          </a:p>
        </p:txBody>
      </p:sp>
      <p:sp>
        <p:nvSpPr>
          <p:cNvPr id="11" name="Textplatzhalter 10"/>
          <p:cNvSpPr>
            <a:spLocks noGrp="1"/>
          </p:cNvSpPr>
          <p:nvPr>
            <p:ph type="body" sz="quarter" idx="12" hasCustomPrompt="1"/>
          </p:nvPr>
        </p:nvSpPr>
        <p:spPr>
          <a:xfrm>
            <a:off x="486000" y="1591200"/>
            <a:ext cx="5482800" cy="4338000"/>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ußzeilenplatzhalter 3"/>
          <p:cNvSpPr>
            <a:spLocks noGrp="1"/>
          </p:cNvSpPr>
          <p:nvPr>
            <p:ph type="ftr" sz="quarter" idx="14"/>
          </p:nvPr>
        </p:nvSpPr>
        <p:spPr/>
        <p:txBody>
          <a:bodyPr/>
          <a:lstStyle/>
          <a:p>
            <a:pPr>
              <a:defRPr/>
            </a:pPr>
            <a:r>
              <a:rPr lang="en-GB" noProof="0"/>
              <a:t>&gt; Lecture &gt; Author  •  Document &gt; Date</a:t>
            </a:r>
            <a:endParaRPr lang="en-GB" noProof="0" dirty="0"/>
          </a:p>
        </p:txBody>
      </p:sp>
      <p:sp>
        <p:nvSpPr>
          <p:cNvPr id="7" name="Foliennummernplatzhalter 6"/>
          <p:cNvSpPr>
            <a:spLocks noGrp="1"/>
          </p:cNvSpPr>
          <p:nvPr>
            <p:ph type="sldNum" sz="quarter" idx="15"/>
          </p:nvPr>
        </p:nvSpPr>
        <p:spPr/>
        <p:txBody>
          <a:bodyPr/>
          <a:lstStyle/>
          <a:p>
            <a:pPr>
              <a:defRPr/>
            </a:pPr>
            <a:r>
              <a:rPr lang="en-GB" noProof="0"/>
              <a:t>DLR.de  •  Chart </a:t>
            </a:r>
            <a:fld id="{A5AC3FBE-A647-41C9-A8C3-4435ED4FC895}" type="slidenum">
              <a:rPr lang="en-GB" noProof="0" smtClean="0"/>
              <a:pPr>
                <a:defRPr/>
              </a:pPr>
              <a:t>‹Nr.›</a:t>
            </a:fld>
            <a:endParaRPr lang="en-GB" noProof="0" dirty="0"/>
          </a:p>
        </p:txBody>
      </p:sp>
      <p:sp>
        <p:nvSpPr>
          <p:cNvPr id="6" name="Textplatzhalter 10"/>
          <p:cNvSpPr>
            <a:spLocks noGrp="1"/>
          </p:cNvSpPr>
          <p:nvPr>
            <p:ph type="body" sz="quarter" idx="16" hasCustomPrompt="1"/>
          </p:nvPr>
        </p:nvSpPr>
        <p:spPr>
          <a:xfrm>
            <a:off x="6224400" y="1591200"/>
            <a:ext cx="5482800" cy="4338000"/>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05179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9" name="Textplatzhalter 1"/>
          <p:cNvSpPr>
            <a:spLocks noGrp="1"/>
          </p:cNvSpPr>
          <p:nvPr>
            <p:ph type="body" idx="11" hasCustomPrompt="1"/>
          </p:nvPr>
        </p:nvSpPr>
        <p:spPr>
          <a:xfrm>
            <a:off x="485999" y="1591200"/>
            <a:ext cx="5482800" cy="334800"/>
          </a:xfrm>
        </p:spPr>
        <p:txBody>
          <a:bodyPr/>
          <a:lstStyle>
            <a:lvl1pPr marL="0" indent="0">
              <a:buFontTx/>
              <a:buNone/>
              <a:defRPr b="1"/>
            </a:lvl1pPr>
          </a:lstStyle>
          <a:p>
            <a:pPr lvl="0"/>
            <a:r>
              <a:rPr lang="en-GB" noProof="0" dirty="0"/>
              <a:t>Click here to insert header line</a:t>
            </a:r>
          </a:p>
        </p:txBody>
      </p:sp>
      <p:sp>
        <p:nvSpPr>
          <p:cNvPr id="12" name="Textplatzhalter 2"/>
          <p:cNvSpPr>
            <a:spLocks noGrp="1"/>
          </p:cNvSpPr>
          <p:nvPr>
            <p:ph type="body" sz="quarter" idx="12" hasCustomPrompt="1"/>
          </p:nvPr>
        </p:nvSpPr>
        <p:spPr>
          <a:xfrm>
            <a:off x="6224399" y="1591200"/>
            <a:ext cx="5482800" cy="334800"/>
          </a:xfrm>
        </p:spPr>
        <p:txBody>
          <a:bodyPr/>
          <a:lstStyle>
            <a:lvl1pPr marL="0" indent="0">
              <a:buFontTx/>
              <a:buNone/>
              <a:defRPr b="1"/>
            </a:lvl1pPr>
          </a:lstStyle>
          <a:p>
            <a:pPr lvl="0"/>
            <a:r>
              <a:rPr lang="en-GB" noProof="0" dirty="0"/>
              <a:t>Click here to insert header line</a:t>
            </a:r>
          </a:p>
        </p:txBody>
      </p:sp>
      <p:sp>
        <p:nvSpPr>
          <p:cNvPr id="2" name="Titel 1"/>
          <p:cNvSpPr>
            <a:spLocks noGrp="1"/>
          </p:cNvSpPr>
          <p:nvPr>
            <p:ph type="title" hasCustomPrompt="1"/>
          </p:nvPr>
        </p:nvSpPr>
        <p:spPr/>
        <p:txBody>
          <a:bodyPr/>
          <a:lstStyle/>
          <a:p>
            <a:r>
              <a:rPr lang="en-GB" noProof="0" dirty="0"/>
              <a:t>Click here to insert chart title</a:t>
            </a:r>
            <a:endParaRPr lang="en-GB" dirty="0"/>
          </a:p>
        </p:txBody>
      </p:sp>
      <p:sp>
        <p:nvSpPr>
          <p:cNvPr id="7" name="Textplatzhalter 6"/>
          <p:cNvSpPr>
            <a:spLocks noGrp="1"/>
          </p:cNvSpPr>
          <p:nvPr>
            <p:ph type="body" sz="quarter" idx="15" hasCustomPrompt="1"/>
          </p:nvPr>
        </p:nvSpPr>
        <p:spPr>
          <a:xfrm>
            <a:off x="486000" y="2141999"/>
            <a:ext cx="5482800" cy="3787200"/>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platzhalter 6"/>
          <p:cNvSpPr>
            <a:spLocks noGrp="1"/>
          </p:cNvSpPr>
          <p:nvPr>
            <p:ph type="body" sz="quarter" idx="16" hasCustomPrompt="1"/>
          </p:nvPr>
        </p:nvSpPr>
        <p:spPr>
          <a:xfrm>
            <a:off x="6224400" y="2142000"/>
            <a:ext cx="5482800" cy="3787200"/>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ußzeilenplatzhalter 4"/>
          <p:cNvSpPr>
            <a:spLocks noGrp="1"/>
          </p:cNvSpPr>
          <p:nvPr>
            <p:ph type="ftr" sz="quarter" idx="17"/>
          </p:nvPr>
        </p:nvSpPr>
        <p:spPr/>
        <p:txBody>
          <a:bodyPr/>
          <a:lstStyle/>
          <a:p>
            <a:pPr>
              <a:defRPr/>
            </a:pPr>
            <a:r>
              <a:rPr lang="en-GB" noProof="0"/>
              <a:t>&gt; Lecture &gt; Author  •  Document &gt; Date</a:t>
            </a:r>
            <a:endParaRPr lang="en-GB" noProof="0" dirty="0"/>
          </a:p>
        </p:txBody>
      </p:sp>
      <p:sp>
        <p:nvSpPr>
          <p:cNvPr id="6" name="Foliennummernplatzhalter 5"/>
          <p:cNvSpPr>
            <a:spLocks noGrp="1"/>
          </p:cNvSpPr>
          <p:nvPr>
            <p:ph type="sldNum" sz="quarter" idx="18"/>
          </p:nvPr>
        </p:nvSpPr>
        <p:spPr/>
        <p:txBody>
          <a:bodyPr/>
          <a:lstStyle/>
          <a:p>
            <a:pPr>
              <a:defRPr/>
            </a:pPr>
            <a:r>
              <a:rPr lang="en-GB" noProof="0"/>
              <a:t>DLR.de  •  Chart </a:t>
            </a:r>
            <a:fld id="{A5AC3FBE-A647-41C9-A8C3-4435ED4FC895}" type="slidenum">
              <a:rPr lang="en-GB" noProof="0" smtClean="0"/>
              <a:pPr>
                <a:defRPr/>
              </a:pPr>
              <a:t>‹Nr.›</a:t>
            </a:fld>
            <a:endParaRPr lang="en-GB" noProof="0" dirty="0"/>
          </a:p>
        </p:txBody>
      </p:sp>
    </p:spTree>
    <p:extLst>
      <p:ext uri="{BB962C8B-B14F-4D97-AF65-F5344CB8AC3E}">
        <p14:creationId xmlns:p14="http://schemas.microsoft.com/office/powerpoint/2010/main" val="353847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insert chart title</a:t>
            </a:r>
            <a:endParaRPr lang="en-GB" dirty="0"/>
          </a:p>
        </p:txBody>
      </p:sp>
      <p:sp>
        <p:nvSpPr>
          <p:cNvPr id="5" name="Fußzeilenplatzhalter 4"/>
          <p:cNvSpPr>
            <a:spLocks noGrp="1"/>
          </p:cNvSpPr>
          <p:nvPr>
            <p:ph type="ftr" sz="quarter" idx="10"/>
          </p:nvPr>
        </p:nvSpPr>
        <p:spPr/>
        <p:txBody>
          <a:bodyPr/>
          <a:lstStyle/>
          <a:p>
            <a:pPr>
              <a:defRPr/>
            </a:pPr>
            <a:r>
              <a:rPr lang="en-GB" noProof="0"/>
              <a:t>&gt; Lecture &gt; Author  •  Document &gt; Date</a:t>
            </a:r>
            <a:endParaRPr lang="en-GB" noProof="0" dirty="0"/>
          </a:p>
        </p:txBody>
      </p:sp>
      <p:sp>
        <p:nvSpPr>
          <p:cNvPr id="6" name="Foliennummernplatzhalter 5"/>
          <p:cNvSpPr>
            <a:spLocks noGrp="1"/>
          </p:cNvSpPr>
          <p:nvPr>
            <p:ph type="sldNum" sz="quarter" idx="11"/>
          </p:nvPr>
        </p:nvSpPr>
        <p:spPr/>
        <p:txBody>
          <a:bodyPr/>
          <a:lstStyle/>
          <a:p>
            <a:pPr>
              <a:defRPr/>
            </a:pPr>
            <a:r>
              <a:rPr lang="en-GB" noProof="0"/>
              <a:t>DLR.de  •  Chart </a:t>
            </a:r>
            <a:fld id="{A5AC3FBE-A647-41C9-A8C3-4435ED4FC895}" type="slidenum">
              <a:rPr lang="en-GB" noProof="0" smtClean="0"/>
              <a:pPr>
                <a:defRPr/>
              </a:pPr>
              <a:t>‹Nr.›</a:t>
            </a:fld>
            <a:endParaRPr lang="en-GB" noProof="0" dirty="0"/>
          </a:p>
        </p:txBody>
      </p:sp>
    </p:spTree>
    <p:extLst>
      <p:ext uri="{BB962C8B-B14F-4D97-AF65-F5344CB8AC3E}">
        <p14:creationId xmlns:p14="http://schemas.microsoft.com/office/powerpoint/2010/main" val="401938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en-GB" noProof="0"/>
              <a:t>&gt; Lecture &gt; Author  •  Document &gt; Date</a:t>
            </a:r>
            <a:endParaRPr lang="en-GB" noProof="0" dirty="0"/>
          </a:p>
        </p:txBody>
      </p:sp>
      <p:sp>
        <p:nvSpPr>
          <p:cNvPr id="5" name="Foliennummernplatzhalter 4"/>
          <p:cNvSpPr>
            <a:spLocks noGrp="1"/>
          </p:cNvSpPr>
          <p:nvPr>
            <p:ph type="sldNum" sz="quarter" idx="11"/>
          </p:nvPr>
        </p:nvSpPr>
        <p:spPr/>
        <p:txBody>
          <a:bodyPr/>
          <a:lstStyle/>
          <a:p>
            <a:pPr>
              <a:defRPr/>
            </a:pPr>
            <a:r>
              <a:rPr lang="en-GB" noProof="0"/>
              <a:t>DLR.de  •  Chart </a:t>
            </a:r>
            <a:fld id="{A5AC3FBE-A647-41C9-A8C3-4435ED4FC895}" type="slidenum">
              <a:rPr lang="en-GB" noProof="0" smtClean="0"/>
              <a:pPr>
                <a:defRPr/>
              </a:pPr>
              <a:t>‹Nr.›</a:t>
            </a:fld>
            <a:endParaRPr lang="en-GB" noProof="0" dirty="0"/>
          </a:p>
        </p:txBody>
      </p:sp>
    </p:spTree>
    <p:extLst>
      <p:ext uri="{BB962C8B-B14F-4D97-AF65-F5344CB8AC3E}">
        <p14:creationId xmlns:p14="http://schemas.microsoft.com/office/powerpoint/2010/main" val="51768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r ohne Hintergrun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en-GB" noProof="0"/>
              <a:t>&gt; Lecture &gt; Author  •  Document &gt; Date</a:t>
            </a:r>
            <a:endParaRPr lang="en-GB" noProof="0" dirty="0"/>
          </a:p>
        </p:txBody>
      </p:sp>
      <p:sp>
        <p:nvSpPr>
          <p:cNvPr id="5" name="Foliennummernplatzhalter 4"/>
          <p:cNvSpPr>
            <a:spLocks noGrp="1"/>
          </p:cNvSpPr>
          <p:nvPr>
            <p:ph type="sldNum" sz="quarter" idx="11"/>
          </p:nvPr>
        </p:nvSpPr>
        <p:spPr/>
        <p:txBody>
          <a:bodyPr/>
          <a:lstStyle/>
          <a:p>
            <a:pPr>
              <a:defRPr/>
            </a:pPr>
            <a:r>
              <a:rPr lang="en-GB" noProof="0"/>
              <a:t>DLR.de  •  Chart </a:t>
            </a:r>
            <a:fld id="{A5AC3FBE-A647-41C9-A8C3-4435ED4FC895}" type="slidenum">
              <a:rPr lang="en-GB" noProof="0" smtClean="0"/>
              <a:pPr>
                <a:defRPr/>
              </a:pPr>
              <a:t>‹Nr.›</a:t>
            </a:fld>
            <a:endParaRPr lang="en-GB" noProof="0" dirty="0"/>
          </a:p>
        </p:txBody>
      </p:sp>
    </p:spTree>
    <p:extLst>
      <p:ext uri="{BB962C8B-B14F-4D97-AF65-F5344CB8AC3E}">
        <p14:creationId xmlns:p14="http://schemas.microsoft.com/office/powerpoint/2010/main" val="272284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Grafik 10" descr="Folie-03.png"/>
          <p:cNvPicPr>
            <a:picLocks noChangeAspect="1"/>
          </p:cNvPicPr>
          <p:nvPr/>
        </p:nvPicPr>
        <p:blipFill>
          <a:blip r:embed="rId11">
            <a:extLst>
              <a:ext uri="{28A0092B-C50C-407E-A947-70E740481C1C}">
                <a14:useLocalDpi xmlns:a14="http://schemas.microsoft.com/office/drawing/2010/main" val="0"/>
              </a:ext>
            </a:extLst>
          </a:blip>
          <a:srcRect t="89587"/>
          <a:stretch>
            <a:fillRect/>
          </a:stretch>
        </p:blipFill>
        <p:spPr bwMode="auto">
          <a:xfrm>
            <a:off x="1588" y="6143625"/>
            <a:ext cx="121856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bwMode="auto">
          <a:xfrm>
            <a:off x="485999" y="648000"/>
            <a:ext cx="11221200"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a:t>Click here to insert chart title</a:t>
            </a:r>
            <a:endParaRPr lang="de-DE" noProof="0" dirty="0"/>
          </a:p>
        </p:txBody>
      </p:sp>
      <p:sp>
        <p:nvSpPr>
          <p:cNvPr id="10" name="Rectangle 3"/>
          <p:cNvSpPr>
            <a:spLocks noGrp="1" noChangeArrowheads="1"/>
          </p:cNvSpPr>
          <p:nvPr>
            <p:ph type="body" idx="1"/>
          </p:nvPr>
        </p:nvSpPr>
        <p:spPr bwMode="auto">
          <a:xfrm>
            <a:off x="485999" y="1591200"/>
            <a:ext cx="11221200" cy="43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a:t>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Rectangle 54"/>
          <p:cNvSpPr>
            <a:spLocks noGrp="1" noChangeArrowheads="1"/>
          </p:cNvSpPr>
          <p:nvPr>
            <p:ph type="ftr" sz="quarter" idx="3"/>
          </p:nvPr>
        </p:nvSpPr>
        <p:spPr bwMode="auto">
          <a:xfrm>
            <a:off x="1529999" y="126000"/>
            <a:ext cx="101772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sz="800">
                <a:solidFill>
                  <a:srgbClr val="686868"/>
                </a:solidFill>
                <a:latin typeface="Arial" pitchFamily="34" charset="0"/>
                <a:cs typeface="Arial" pitchFamily="34" charset="0"/>
              </a:defRPr>
            </a:lvl1pPr>
          </a:lstStyle>
          <a:p>
            <a:pPr>
              <a:defRPr/>
            </a:pPr>
            <a:r>
              <a:rPr lang="en-GB" noProof="0" dirty="0"/>
              <a:t>&gt; Lecture &gt; Author  •  Document &gt; Date</a:t>
            </a:r>
          </a:p>
        </p:txBody>
      </p:sp>
      <p:sp>
        <p:nvSpPr>
          <p:cNvPr id="12" name="Rectangle 55"/>
          <p:cNvSpPr>
            <a:spLocks noGrp="1" noChangeArrowheads="1"/>
          </p:cNvSpPr>
          <p:nvPr>
            <p:ph type="sldNum" sz="quarter" idx="4"/>
          </p:nvPr>
        </p:nvSpPr>
        <p:spPr bwMode="auto">
          <a:xfrm>
            <a:off x="486000" y="126000"/>
            <a:ext cx="1044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lang="de-DE" sz="800" kern="1200">
                <a:solidFill>
                  <a:srgbClr val="686868"/>
                </a:solidFill>
                <a:latin typeface="Arial" charset="0"/>
                <a:ea typeface="ヒラギノ角ゴ Pro W3" charset="-128"/>
                <a:cs typeface="+mn-cs"/>
              </a:defRPr>
            </a:lvl1pPr>
          </a:lstStyle>
          <a:p>
            <a:pPr>
              <a:defRPr/>
            </a:pPr>
            <a:r>
              <a:rPr lang="en-GB" noProof="0" dirty="0"/>
              <a:t>DLR.de  •  Chart </a:t>
            </a:r>
            <a:fld id="{A5AC3FBE-A647-41C9-A8C3-4435ED4FC895}" type="slidenum">
              <a:rPr lang="en-GB" noProof="0" smtClean="0"/>
              <a:pPr>
                <a:defRPr/>
              </a:pPr>
              <a:t>‹Nr.›</a:t>
            </a:fld>
            <a:endParaRPr lang="en-GB" noProof="0" dirty="0"/>
          </a:p>
        </p:txBody>
      </p:sp>
    </p:spTree>
    <p:extLst>
      <p:ext uri="{BB962C8B-B14F-4D97-AF65-F5344CB8AC3E}">
        <p14:creationId xmlns:p14="http://schemas.microsoft.com/office/powerpoint/2010/main" val="331836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1" r:id="rId4"/>
    <p:sldLayoutId id="2147483662" r:id="rId5"/>
    <p:sldLayoutId id="2147483658" r:id="rId6"/>
    <p:sldLayoutId id="2147483655" r:id="rId7"/>
    <p:sldLayoutId id="2147483656" r:id="rId8"/>
    <p:sldLayoutId id="2147483660" r:id="rId9"/>
  </p:sldLayoutIdLst>
  <p:hf hdr="0" dt="0"/>
  <p:txStyles>
    <p:title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p:titleStyle>
    <p:body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en-US" dirty="0">
                <a:solidFill>
                  <a:srgbClr val="0070C0"/>
                </a:solidFill>
              </a:rPr>
              <a:t>A study of water vapor within and in the vicinity of cirrus clouds at </a:t>
            </a:r>
            <a:br>
              <a:rPr lang="en-US" dirty="0">
                <a:solidFill>
                  <a:srgbClr val="0070C0"/>
                </a:solidFill>
              </a:rPr>
            </a:br>
            <a:r>
              <a:rPr lang="en-US" dirty="0">
                <a:solidFill>
                  <a:srgbClr val="0070C0"/>
                </a:solidFill>
              </a:rPr>
              <a:t>mid-latitudes</a:t>
            </a:r>
            <a:br>
              <a:rPr lang="en-US" dirty="0"/>
            </a:br>
            <a:endParaRPr lang="en-GB" dirty="0"/>
          </a:p>
        </p:txBody>
      </p:sp>
      <p:sp>
        <p:nvSpPr>
          <p:cNvPr id="4" name="Fußzeilenplatzhalter 3"/>
          <p:cNvSpPr>
            <a:spLocks noGrp="1"/>
          </p:cNvSpPr>
          <p:nvPr>
            <p:ph type="ftr" sz="quarter" idx="10"/>
          </p:nvPr>
        </p:nvSpPr>
        <p:spPr/>
        <p:txBody>
          <a:bodyPr/>
          <a:lstStyle/>
          <a:p>
            <a:r>
              <a:rPr lang="en-GB" noProof="0" dirty="0"/>
              <a:t>&gt; EGU22 &gt; Dekoutsidis G. •  Document &gt; 24.05.2022</a:t>
            </a:r>
          </a:p>
        </p:txBody>
      </p:sp>
      <p:sp>
        <p:nvSpPr>
          <p:cNvPr id="5" name="Foliennummernplatzhalter 4"/>
          <p:cNvSpPr>
            <a:spLocks noGrp="1"/>
          </p:cNvSpPr>
          <p:nvPr>
            <p:ph type="sldNum" sz="quarter" idx="11"/>
          </p:nvPr>
        </p:nvSpPr>
        <p:spPr/>
        <p:txBody>
          <a:bodyPr/>
          <a:lstStyle/>
          <a:p>
            <a:r>
              <a:rPr lang="en-GB" noProof="0"/>
              <a:t>DLR.de  •  Chart </a:t>
            </a:r>
            <a:fld id="{A5AC3FBE-A647-41C9-A8C3-4435ED4FC895}" type="slidenum">
              <a:rPr lang="en-GB" noProof="0" smtClean="0"/>
              <a:pPr/>
              <a:t>1</a:t>
            </a:fld>
            <a:endParaRPr lang="en-GB" noProof="0" dirty="0"/>
          </a:p>
        </p:txBody>
      </p:sp>
      <p:sp>
        <p:nvSpPr>
          <p:cNvPr id="2" name="Rectangle 1">
            <a:extLst>
              <a:ext uri="{FF2B5EF4-FFF2-40B4-BE49-F238E27FC236}">
                <a16:creationId xmlns:a16="http://schemas.microsoft.com/office/drawing/2014/main" id="{3076BF99-83CF-4133-B007-AE6E92AE7CAC}"/>
              </a:ext>
            </a:extLst>
          </p:cNvPr>
          <p:cNvSpPr>
            <a:spLocks noGrp="1" noChangeArrowheads="1"/>
          </p:cNvSpPr>
          <p:nvPr>
            <p:ph type="subTitle" idx="1"/>
          </p:nvPr>
        </p:nvSpPr>
        <p:spPr bwMode="auto">
          <a:xfrm>
            <a:off x="878399" y="2544335"/>
            <a:ext cx="71225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i="0" u="sng" strike="noStrike" cap="none" normalizeH="0" baseline="0" dirty="0">
                <a:ln>
                  <a:noFill/>
                </a:ln>
                <a:solidFill>
                  <a:schemeClr val="tx1"/>
                </a:solidFill>
                <a:effectLst/>
                <a:latin typeface="Arial" panose="020B0604020202020204" pitchFamily="34" charset="0"/>
              </a:rPr>
              <a:t>Georgios</a:t>
            </a:r>
            <a:r>
              <a:rPr kumimoji="0" lang="de-DE" altLang="de-DE" sz="1800" b="1" i="0" u="sng" strike="noStrike" cap="none" normalizeH="0" baseline="0" dirty="0">
                <a:ln>
                  <a:noFill/>
                </a:ln>
                <a:solidFill>
                  <a:schemeClr val="tx1"/>
                </a:solidFill>
                <a:effectLst/>
                <a:latin typeface="Arial" panose="020B0604020202020204" pitchFamily="34" charset="0"/>
              </a:rPr>
              <a:t> </a:t>
            </a:r>
            <a:r>
              <a:rPr kumimoji="0" lang="de-DE" altLang="de-DE" sz="1800" i="0" u="sng" strike="noStrike" cap="none" normalizeH="0" baseline="0" dirty="0">
                <a:ln>
                  <a:noFill/>
                </a:ln>
                <a:solidFill>
                  <a:schemeClr val="tx1"/>
                </a:solidFill>
                <a:effectLst/>
                <a:latin typeface="Arial" panose="020B0604020202020204" pitchFamily="34" charset="0"/>
              </a:rPr>
              <a:t>Dekoutsidis</a:t>
            </a:r>
            <a:r>
              <a:rPr kumimoji="0" lang="de-DE" altLang="de-DE" sz="1800" b="0" i="0" u="none" strike="noStrike" cap="none" normalizeH="0" baseline="0" dirty="0">
                <a:ln>
                  <a:noFill/>
                </a:ln>
                <a:solidFill>
                  <a:schemeClr val="tx1"/>
                </a:solidFill>
                <a:effectLst/>
                <a:latin typeface="Arial" panose="020B0604020202020204" pitchFamily="34" charset="0"/>
              </a:rPr>
              <a:t>, Silke Groß, and Martin Wirth </a:t>
            </a:r>
          </a:p>
          <a:p>
            <a:pPr lvl="0" eaLnBrk="0" fontAlgn="base" hangingPunct="0">
              <a:spcBef>
                <a:spcPct val="0"/>
              </a:spcBef>
              <a:spcAft>
                <a:spcPct val="0"/>
              </a:spcAft>
            </a:pPr>
            <a:r>
              <a:rPr lang="de-DE" altLang="de-DE" sz="1800" dirty="0">
                <a:solidFill>
                  <a:schemeClr val="tx1"/>
                </a:solidFill>
              </a:rPr>
              <a:t>Institute </a:t>
            </a:r>
            <a:r>
              <a:rPr lang="de-DE" altLang="de-DE" sz="1800" dirty="0" err="1">
                <a:solidFill>
                  <a:schemeClr val="tx1"/>
                </a:solidFill>
              </a:rPr>
              <a:t>of</a:t>
            </a:r>
            <a:r>
              <a:rPr lang="de-DE" altLang="de-DE" sz="1800" dirty="0">
                <a:solidFill>
                  <a:schemeClr val="tx1"/>
                </a:solidFill>
              </a:rPr>
              <a:t> </a:t>
            </a:r>
            <a:r>
              <a:rPr lang="de-DE" altLang="de-DE" sz="1800" dirty="0" err="1">
                <a:solidFill>
                  <a:schemeClr val="tx1"/>
                </a:solidFill>
              </a:rPr>
              <a:t>Atmospheric</a:t>
            </a:r>
            <a:r>
              <a:rPr lang="de-DE" altLang="de-DE" sz="1800" dirty="0">
                <a:solidFill>
                  <a:schemeClr val="tx1"/>
                </a:solidFill>
              </a:rPr>
              <a:t> Physics, </a:t>
            </a:r>
            <a:r>
              <a:rPr kumimoji="0" lang="de-DE" altLang="de-DE" sz="1800" b="0" i="0" u="none" strike="noStrike" cap="none" normalizeH="0" baseline="0" dirty="0">
                <a:ln>
                  <a:noFill/>
                </a:ln>
                <a:solidFill>
                  <a:schemeClr val="tx1"/>
                </a:solidFill>
                <a:effectLst/>
                <a:latin typeface="Arial" panose="020B0604020202020204" pitchFamily="34" charset="0"/>
              </a:rPr>
              <a:t>German Aerospace Center (DLR)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6" name="Grafik 5">
            <a:extLst>
              <a:ext uri="{FF2B5EF4-FFF2-40B4-BE49-F238E27FC236}">
                <a16:creationId xmlns:a16="http://schemas.microsoft.com/office/drawing/2014/main" id="{43EB328A-2F8F-43A2-880E-F3DE88143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653" y="5434968"/>
            <a:ext cx="1333333" cy="1333333"/>
          </a:xfrm>
          <a:prstGeom prst="rect">
            <a:avLst/>
          </a:prstGeom>
        </p:spPr>
      </p:pic>
      <p:pic>
        <p:nvPicPr>
          <p:cNvPr id="9" name="Grafik 8">
            <a:extLst>
              <a:ext uri="{FF2B5EF4-FFF2-40B4-BE49-F238E27FC236}">
                <a16:creationId xmlns:a16="http://schemas.microsoft.com/office/drawing/2014/main" id="{AE8BF909-962F-4D1B-8DA0-B9ABCA950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5259" y="5477298"/>
            <a:ext cx="892320" cy="1248675"/>
          </a:xfrm>
          <a:prstGeom prst="rect">
            <a:avLst/>
          </a:prstGeom>
        </p:spPr>
      </p:pic>
    </p:spTree>
    <p:extLst>
      <p:ext uri="{BB962C8B-B14F-4D97-AF65-F5344CB8AC3E}">
        <p14:creationId xmlns:p14="http://schemas.microsoft.com/office/powerpoint/2010/main" val="44784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4A90B-89B3-409D-BC55-7A8497018E8B}"/>
              </a:ext>
            </a:extLst>
          </p:cNvPr>
          <p:cNvSpPr>
            <a:spLocks noGrp="1"/>
          </p:cNvSpPr>
          <p:nvPr>
            <p:ph type="title"/>
          </p:nvPr>
        </p:nvSpPr>
        <p:spPr/>
        <p:txBody>
          <a:bodyPr/>
          <a:lstStyle/>
          <a:p>
            <a:r>
              <a:rPr lang="en-US" dirty="0">
                <a:solidFill>
                  <a:srgbClr val="0070C0"/>
                </a:solidFill>
              </a:rPr>
              <a:t>Motivation</a:t>
            </a:r>
          </a:p>
        </p:txBody>
      </p:sp>
      <p:sp>
        <p:nvSpPr>
          <p:cNvPr id="3" name="Textplatzhalter 2">
            <a:extLst>
              <a:ext uri="{FF2B5EF4-FFF2-40B4-BE49-F238E27FC236}">
                <a16:creationId xmlns:a16="http://schemas.microsoft.com/office/drawing/2014/main" id="{CF6D8CCA-3F71-484E-9FA1-8FF88423BB66}"/>
              </a:ext>
            </a:extLst>
          </p:cNvPr>
          <p:cNvSpPr>
            <a:spLocks noGrp="1"/>
          </p:cNvSpPr>
          <p:nvPr>
            <p:ph type="body" sz="quarter" idx="12"/>
          </p:nvPr>
        </p:nvSpPr>
        <p:spPr>
          <a:xfrm>
            <a:off x="486000" y="1269554"/>
            <a:ext cx="6835723" cy="5184576"/>
          </a:xfrm>
        </p:spPr>
        <p:txBody>
          <a:bodyPr/>
          <a:lstStyle/>
          <a:p>
            <a:r>
              <a:rPr lang="en-US" dirty="0"/>
              <a:t>Cirrus clouds greatly affect the earth’s climate system</a:t>
            </a:r>
          </a:p>
          <a:p>
            <a:r>
              <a:rPr lang="en-US" dirty="0"/>
              <a:t>Net warming effect</a:t>
            </a:r>
          </a:p>
          <a:p>
            <a:r>
              <a:rPr lang="en-US" dirty="0"/>
              <a:t>Effects vary for individual clouds</a:t>
            </a:r>
          </a:p>
          <a:p>
            <a:r>
              <a:rPr lang="en-US" dirty="0"/>
              <a:t>Source of uncertainties in climate change predictions </a:t>
            </a:r>
          </a:p>
          <a:p>
            <a:pPr lvl="1"/>
            <a:endParaRPr lang="en-US" dirty="0"/>
          </a:p>
          <a:p>
            <a:endParaRPr lang="en-US" dirty="0"/>
          </a:p>
        </p:txBody>
      </p:sp>
      <p:sp>
        <p:nvSpPr>
          <p:cNvPr id="4" name="Fußzeilenplatzhalter 3">
            <a:extLst>
              <a:ext uri="{FF2B5EF4-FFF2-40B4-BE49-F238E27FC236}">
                <a16:creationId xmlns:a16="http://schemas.microsoft.com/office/drawing/2014/main" id="{23A9F0A3-76DD-49E3-B007-A818D99493E1}"/>
              </a:ext>
            </a:extLst>
          </p:cNvPr>
          <p:cNvSpPr>
            <a:spLocks noGrp="1"/>
          </p:cNvSpPr>
          <p:nvPr>
            <p:ph type="ftr" sz="quarter" idx="13"/>
          </p:nvPr>
        </p:nvSpPr>
        <p:spPr/>
        <p:txBody>
          <a:bodyPr/>
          <a:lstStyle/>
          <a:p>
            <a:r>
              <a:rPr lang="en-GB" dirty="0"/>
              <a:t>&gt; EGU22 &gt; Dekoutsidis G. •  Document &gt; 24.05.2022</a:t>
            </a:r>
          </a:p>
        </p:txBody>
      </p:sp>
      <p:sp>
        <p:nvSpPr>
          <p:cNvPr id="5" name="Foliennummernplatzhalter 4">
            <a:extLst>
              <a:ext uri="{FF2B5EF4-FFF2-40B4-BE49-F238E27FC236}">
                <a16:creationId xmlns:a16="http://schemas.microsoft.com/office/drawing/2014/main" id="{324F5F24-88BA-49E4-850C-1A965D1020C6}"/>
              </a:ext>
            </a:extLst>
          </p:cNvPr>
          <p:cNvSpPr>
            <a:spLocks noGrp="1"/>
          </p:cNvSpPr>
          <p:nvPr>
            <p:ph type="sldNum" sz="quarter" idx="14"/>
          </p:nvPr>
        </p:nvSpPr>
        <p:spPr/>
        <p:txBody>
          <a:bodyPr/>
          <a:lstStyle/>
          <a:p>
            <a:pPr>
              <a:defRPr/>
            </a:pPr>
            <a:r>
              <a:rPr lang="en-GB" noProof="0"/>
              <a:t>DLR.de  •  Chart </a:t>
            </a:r>
            <a:fld id="{A5AC3FBE-A647-41C9-A8C3-4435ED4FC895}" type="slidenum">
              <a:rPr lang="en-GB" noProof="0" smtClean="0"/>
              <a:pPr>
                <a:defRPr/>
              </a:pPr>
              <a:t>2</a:t>
            </a:fld>
            <a:endParaRPr lang="en-GB" noProof="0" dirty="0"/>
          </a:p>
        </p:txBody>
      </p:sp>
      <p:pic>
        <p:nvPicPr>
          <p:cNvPr id="6" name="Grafik 5">
            <a:extLst>
              <a:ext uri="{FF2B5EF4-FFF2-40B4-BE49-F238E27FC236}">
                <a16:creationId xmlns:a16="http://schemas.microsoft.com/office/drawing/2014/main" id="{1D2578E2-C155-49A9-B553-08DD112C1290}"/>
              </a:ext>
            </a:extLst>
          </p:cNvPr>
          <p:cNvPicPr>
            <a:picLocks noChangeAspect="1"/>
          </p:cNvPicPr>
          <p:nvPr/>
        </p:nvPicPr>
        <p:blipFill>
          <a:blip r:embed="rId3"/>
          <a:stretch>
            <a:fillRect/>
          </a:stretch>
        </p:blipFill>
        <p:spPr>
          <a:xfrm>
            <a:off x="7420950" y="648000"/>
            <a:ext cx="4286250" cy="3219450"/>
          </a:xfrm>
          <a:prstGeom prst="rect">
            <a:avLst/>
          </a:prstGeom>
        </p:spPr>
      </p:pic>
      <p:sp>
        <p:nvSpPr>
          <p:cNvPr id="7" name="Textfeld 6">
            <a:extLst>
              <a:ext uri="{FF2B5EF4-FFF2-40B4-BE49-F238E27FC236}">
                <a16:creationId xmlns:a16="http://schemas.microsoft.com/office/drawing/2014/main" id="{B303983A-62EB-4372-805B-2FDE111D0B94}"/>
              </a:ext>
            </a:extLst>
          </p:cNvPr>
          <p:cNvSpPr txBox="1"/>
          <p:nvPr/>
        </p:nvSpPr>
        <p:spPr>
          <a:xfrm>
            <a:off x="10335028" y="3861842"/>
            <a:ext cx="1372171" cy="276999"/>
          </a:xfrm>
          <a:prstGeom prst="rect">
            <a:avLst/>
          </a:prstGeom>
          <a:noFill/>
        </p:spPr>
        <p:txBody>
          <a:bodyPr wrap="none" lIns="0" tIns="0" rIns="0" bIns="0" rtlCol="0">
            <a:spAutoFit/>
          </a:bodyPr>
          <a:lstStyle/>
          <a:p>
            <a:r>
              <a:rPr lang="en-US" dirty="0">
                <a:latin typeface="Arial" pitchFamily="34" charset="0"/>
                <a:cs typeface="Arial" pitchFamily="34" charset="0"/>
              </a:rPr>
              <a:t>Credit: NASA</a:t>
            </a:r>
          </a:p>
        </p:txBody>
      </p:sp>
      <p:sp>
        <p:nvSpPr>
          <p:cNvPr id="8" name="Textfeld 7">
            <a:extLst>
              <a:ext uri="{FF2B5EF4-FFF2-40B4-BE49-F238E27FC236}">
                <a16:creationId xmlns:a16="http://schemas.microsoft.com/office/drawing/2014/main" id="{C28C1C36-F286-4E30-AFED-AC9C32FCB3A8}"/>
              </a:ext>
            </a:extLst>
          </p:cNvPr>
          <p:cNvSpPr txBox="1"/>
          <p:nvPr/>
        </p:nvSpPr>
        <p:spPr>
          <a:xfrm>
            <a:off x="485999" y="4272596"/>
            <a:ext cx="10327124" cy="1938992"/>
          </a:xfrm>
          <a:prstGeom prst="rect">
            <a:avLst/>
          </a:prstGeom>
          <a:noFill/>
        </p:spPr>
        <p:txBody>
          <a:bodyPr wrap="square" lIns="0" tIns="0" rIns="0" bIns="0" rtlCol="0">
            <a:spAutoFit/>
          </a:bodyPr>
          <a:lstStyle/>
          <a:p>
            <a:r>
              <a:rPr lang="en-US" dirty="0">
                <a:latin typeface="Arial" pitchFamily="34" charset="0"/>
                <a:cs typeface="Arial" pitchFamily="34" charset="0"/>
              </a:rPr>
              <a:t>Scientific questions: </a:t>
            </a:r>
          </a:p>
          <a:p>
            <a:pPr marL="886500" lvl="1" indent="-342900">
              <a:buFont typeface="+mj-lt"/>
              <a:buAutoNum type="arabicPeriod"/>
            </a:pPr>
            <a:r>
              <a:rPr lang="en-US" i="1" dirty="0">
                <a:latin typeface="Arial" pitchFamily="34" charset="0"/>
                <a:cs typeface="Arial" pitchFamily="34" charset="0"/>
              </a:rPr>
              <a:t>What are the characteristics of ice saturation in mid-latitude cirrus clouds and their adjacent cloud-free air? </a:t>
            </a:r>
          </a:p>
          <a:p>
            <a:pPr marL="886500" lvl="1" indent="-342900">
              <a:buFont typeface="+mj-lt"/>
              <a:buAutoNum type="arabicPeriod"/>
            </a:pPr>
            <a:r>
              <a:rPr lang="en-US" i="1" dirty="0">
                <a:latin typeface="Arial" pitchFamily="34" charset="0"/>
                <a:cs typeface="Arial" pitchFamily="34" charset="0"/>
              </a:rPr>
              <a:t>What is the vertical structure of ice saturation within these clouds? </a:t>
            </a:r>
          </a:p>
          <a:p>
            <a:pPr marL="886500" lvl="1" indent="-342900">
              <a:buFont typeface="+mj-lt"/>
              <a:buAutoNum type="arabicPeriod"/>
            </a:pPr>
            <a:r>
              <a:rPr lang="en-US" i="1" dirty="0">
                <a:latin typeface="Arial" pitchFamily="34" charset="0"/>
                <a:cs typeface="Arial" pitchFamily="34" charset="0"/>
              </a:rPr>
              <a:t>How does the formation process affect the relative humidity? </a:t>
            </a:r>
          </a:p>
          <a:p>
            <a:pPr marL="886500" lvl="1" indent="-342900">
              <a:buFont typeface="+mj-lt"/>
              <a:buAutoNum type="arabicPeriod"/>
            </a:pPr>
            <a:r>
              <a:rPr lang="en-US" i="1" dirty="0">
                <a:latin typeface="Arial" pitchFamily="34" charset="0"/>
                <a:cs typeface="Arial" pitchFamily="34" charset="0"/>
              </a:rPr>
              <a:t>How does the relative humidity change during the life cycle of a cloud?</a:t>
            </a:r>
          </a:p>
          <a:p>
            <a:endParaRPr lang="en-US" dirty="0">
              <a:latin typeface="Arial" pitchFamily="34" charset="0"/>
              <a:cs typeface="Arial" pitchFamily="34" charset="0"/>
            </a:endParaRPr>
          </a:p>
        </p:txBody>
      </p:sp>
      <p:sp>
        <p:nvSpPr>
          <p:cNvPr id="9" name="Titel 1">
            <a:extLst>
              <a:ext uri="{FF2B5EF4-FFF2-40B4-BE49-F238E27FC236}">
                <a16:creationId xmlns:a16="http://schemas.microsoft.com/office/drawing/2014/main" id="{5F78B7B8-4BF0-495B-805F-CC186F00B286}"/>
              </a:ext>
            </a:extLst>
          </p:cNvPr>
          <p:cNvSpPr txBox="1">
            <a:spLocks/>
          </p:cNvSpPr>
          <p:nvPr/>
        </p:nvSpPr>
        <p:spPr bwMode="auto">
          <a:xfrm>
            <a:off x="485999" y="3634146"/>
            <a:ext cx="11221200"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US" dirty="0">
                <a:solidFill>
                  <a:srgbClr val="0070C0"/>
                </a:solidFill>
              </a:rPr>
              <a:t>Scientific Questions</a:t>
            </a:r>
          </a:p>
        </p:txBody>
      </p:sp>
    </p:spTree>
    <p:extLst>
      <p:ext uri="{BB962C8B-B14F-4D97-AF65-F5344CB8AC3E}">
        <p14:creationId xmlns:p14="http://schemas.microsoft.com/office/powerpoint/2010/main" val="118374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5B3D9-4196-4E6F-A4B2-5BF54AFD7C48}"/>
              </a:ext>
            </a:extLst>
          </p:cNvPr>
          <p:cNvSpPr>
            <a:spLocks noGrp="1"/>
          </p:cNvSpPr>
          <p:nvPr>
            <p:ph type="title"/>
          </p:nvPr>
        </p:nvSpPr>
        <p:spPr>
          <a:xfrm>
            <a:off x="486987" y="401698"/>
            <a:ext cx="11221200" cy="738000"/>
          </a:xfrm>
        </p:spPr>
        <p:txBody>
          <a:bodyPr/>
          <a:lstStyle/>
          <a:p>
            <a:r>
              <a:rPr lang="en-US" dirty="0">
                <a:solidFill>
                  <a:srgbClr val="0070C0"/>
                </a:solidFill>
              </a:rPr>
              <a:t>Data &amp; Method</a:t>
            </a:r>
          </a:p>
        </p:txBody>
      </p:sp>
      <p:sp>
        <p:nvSpPr>
          <p:cNvPr id="3" name="Textplatzhalter 2">
            <a:extLst>
              <a:ext uri="{FF2B5EF4-FFF2-40B4-BE49-F238E27FC236}">
                <a16:creationId xmlns:a16="http://schemas.microsoft.com/office/drawing/2014/main" id="{2BD1CA49-57F3-4ACB-9817-8432109C2F9D}"/>
              </a:ext>
            </a:extLst>
          </p:cNvPr>
          <p:cNvSpPr>
            <a:spLocks noGrp="1"/>
          </p:cNvSpPr>
          <p:nvPr>
            <p:ph type="body" sz="quarter" idx="12"/>
          </p:nvPr>
        </p:nvSpPr>
        <p:spPr>
          <a:xfrm>
            <a:off x="487979" y="909514"/>
            <a:ext cx="7720128" cy="4832708"/>
          </a:xfrm>
        </p:spPr>
        <p:txBody>
          <a:bodyPr/>
          <a:lstStyle/>
          <a:p>
            <a:r>
              <a:rPr lang="en-US" dirty="0"/>
              <a:t>ML-Cirrus Campaign</a:t>
            </a:r>
          </a:p>
          <a:p>
            <a:pPr lvl="1"/>
            <a:r>
              <a:rPr lang="en-US" dirty="0"/>
              <a:t>March / April 2014 </a:t>
            </a:r>
          </a:p>
          <a:p>
            <a:pPr lvl="1"/>
            <a:r>
              <a:rPr lang="en-US" dirty="0"/>
              <a:t>Research flights performed over C. Europe and the NE Atlantic Ocean </a:t>
            </a:r>
          </a:p>
          <a:p>
            <a:pPr lvl="1"/>
            <a:r>
              <a:rPr lang="en-US" dirty="0"/>
              <a:t>German research aircraft HALO </a:t>
            </a:r>
          </a:p>
          <a:p>
            <a:pPr marL="446400" lvl="1" indent="0">
              <a:buNone/>
            </a:pPr>
            <a:endParaRPr lang="en-US" dirty="0"/>
          </a:p>
          <a:p>
            <a:r>
              <a:rPr lang="en-US" dirty="0"/>
              <a:t>WALES LIDAR system </a:t>
            </a:r>
          </a:p>
          <a:p>
            <a:pPr lvl="1"/>
            <a:r>
              <a:rPr lang="en-US" dirty="0"/>
              <a:t>water vapor differential absorption lidar (DIAL)</a:t>
            </a:r>
          </a:p>
          <a:p>
            <a:pPr lvl="1"/>
            <a:r>
              <a:rPr lang="en-US" dirty="0"/>
              <a:t>high spectral resolution lidar (HSRL). </a:t>
            </a:r>
          </a:p>
          <a:p>
            <a:pPr lvl="1"/>
            <a:endParaRPr lang="en-US" dirty="0"/>
          </a:p>
          <a:p>
            <a:r>
              <a:rPr lang="en-US" dirty="0"/>
              <a:t>Relative Humidity with respect to ice (RHi) calculated from</a:t>
            </a:r>
          </a:p>
          <a:p>
            <a:pPr marL="742950" lvl="1" indent="-285750"/>
            <a:r>
              <a:rPr lang="en-US" dirty="0"/>
              <a:t>WALES water vapor measurements </a:t>
            </a:r>
          </a:p>
          <a:p>
            <a:pPr marL="742950" lvl="1" indent="-285750"/>
            <a:r>
              <a:rPr lang="en-US" dirty="0"/>
              <a:t>ECMWF temperature data</a:t>
            </a:r>
          </a:p>
          <a:p>
            <a:pPr marL="446400" lvl="1" indent="0">
              <a:buNone/>
            </a:pPr>
            <a:endParaRPr lang="en-US" dirty="0"/>
          </a:p>
          <a:p>
            <a:r>
              <a:rPr lang="en-US" dirty="0"/>
              <a:t>Cloud Mask </a:t>
            </a:r>
          </a:p>
          <a:p>
            <a:pPr lvl="1"/>
            <a:r>
              <a:rPr lang="en-US" dirty="0"/>
              <a:t>backscatter ratio &gt;= 3 </a:t>
            </a:r>
          </a:p>
          <a:p>
            <a:pPr lvl="1"/>
            <a:r>
              <a:rPr lang="en-US" dirty="0"/>
              <a:t>linear depolarization ratio &gt;= 20%</a:t>
            </a:r>
          </a:p>
          <a:p>
            <a:pPr lvl="1"/>
            <a:r>
              <a:rPr lang="en-US" dirty="0"/>
              <a:t>temperature &lt; 235 K</a:t>
            </a:r>
          </a:p>
          <a:p>
            <a:pPr marL="446400" lvl="1" indent="0">
              <a:buNone/>
            </a:pPr>
            <a:endParaRPr lang="en-US" dirty="0"/>
          </a:p>
        </p:txBody>
      </p:sp>
      <p:sp>
        <p:nvSpPr>
          <p:cNvPr id="4" name="Fußzeilenplatzhalter 3">
            <a:extLst>
              <a:ext uri="{FF2B5EF4-FFF2-40B4-BE49-F238E27FC236}">
                <a16:creationId xmlns:a16="http://schemas.microsoft.com/office/drawing/2014/main" id="{9B7A7E06-966F-4746-82FD-1D029AF704C5}"/>
              </a:ext>
            </a:extLst>
          </p:cNvPr>
          <p:cNvSpPr>
            <a:spLocks noGrp="1"/>
          </p:cNvSpPr>
          <p:nvPr>
            <p:ph type="ftr" sz="quarter" idx="13"/>
          </p:nvPr>
        </p:nvSpPr>
        <p:spPr/>
        <p:txBody>
          <a:bodyPr/>
          <a:lstStyle/>
          <a:p>
            <a:r>
              <a:rPr lang="en-GB" dirty="0"/>
              <a:t>&gt; EGU22 &gt; Dekoutsidis G. •  Document &gt; 24.05.2022</a:t>
            </a:r>
          </a:p>
        </p:txBody>
      </p:sp>
      <p:sp>
        <p:nvSpPr>
          <p:cNvPr id="5" name="Foliennummernplatzhalter 4">
            <a:extLst>
              <a:ext uri="{FF2B5EF4-FFF2-40B4-BE49-F238E27FC236}">
                <a16:creationId xmlns:a16="http://schemas.microsoft.com/office/drawing/2014/main" id="{3D0F5017-C561-44DB-9579-30B317C5A1E1}"/>
              </a:ext>
            </a:extLst>
          </p:cNvPr>
          <p:cNvSpPr>
            <a:spLocks noGrp="1"/>
          </p:cNvSpPr>
          <p:nvPr>
            <p:ph type="sldNum" sz="quarter" idx="14"/>
          </p:nvPr>
        </p:nvSpPr>
        <p:spPr/>
        <p:txBody>
          <a:bodyPr/>
          <a:lstStyle/>
          <a:p>
            <a:pPr>
              <a:defRPr/>
            </a:pPr>
            <a:r>
              <a:rPr lang="en-GB" noProof="0"/>
              <a:t>DLR.de  •  Chart </a:t>
            </a:r>
            <a:fld id="{A5AC3FBE-A647-41C9-A8C3-4435ED4FC895}" type="slidenum">
              <a:rPr lang="en-GB" noProof="0" smtClean="0"/>
              <a:pPr>
                <a:defRPr/>
              </a:pPr>
              <a:t>3</a:t>
            </a:fld>
            <a:endParaRPr lang="en-GB" noProof="0" dirty="0"/>
          </a:p>
        </p:txBody>
      </p:sp>
      <p:pic>
        <p:nvPicPr>
          <p:cNvPr id="7" name="Grafik 6">
            <a:extLst>
              <a:ext uri="{FF2B5EF4-FFF2-40B4-BE49-F238E27FC236}">
                <a16:creationId xmlns:a16="http://schemas.microsoft.com/office/drawing/2014/main" id="{8B316C04-754C-4EA6-AFBD-2B8BF7EB4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803" y="2009396"/>
            <a:ext cx="4062992" cy="3145542"/>
          </a:xfrm>
          <a:prstGeom prst="rect">
            <a:avLst/>
          </a:prstGeom>
        </p:spPr>
      </p:pic>
      <p:pic>
        <p:nvPicPr>
          <p:cNvPr id="10" name="Grafik 9">
            <a:extLst>
              <a:ext uri="{FF2B5EF4-FFF2-40B4-BE49-F238E27FC236}">
                <a16:creationId xmlns:a16="http://schemas.microsoft.com/office/drawing/2014/main" id="{B7468237-FFEE-4192-BBBC-80A5BAF2EF4B}"/>
              </a:ext>
            </a:extLst>
          </p:cNvPr>
          <p:cNvPicPr>
            <a:picLocks noChangeAspect="1"/>
          </p:cNvPicPr>
          <p:nvPr/>
        </p:nvPicPr>
        <p:blipFill rotWithShape="1">
          <a:blip r:embed="rId4">
            <a:extLst>
              <a:ext uri="{28A0092B-C50C-407E-A947-70E740481C1C}">
                <a14:useLocalDpi xmlns:a14="http://schemas.microsoft.com/office/drawing/2010/main" val="0"/>
              </a:ext>
            </a:extLst>
          </a:blip>
          <a:srcRect l="18704" t="24806" r="32286" b="48950"/>
          <a:stretch/>
        </p:blipFill>
        <p:spPr>
          <a:xfrm>
            <a:off x="8273099" y="597469"/>
            <a:ext cx="3600400" cy="1084458"/>
          </a:xfrm>
          <a:prstGeom prst="rect">
            <a:avLst/>
          </a:prstGeom>
        </p:spPr>
      </p:pic>
      <p:sp>
        <p:nvSpPr>
          <p:cNvPr id="12" name="Textfeld 11">
            <a:extLst>
              <a:ext uri="{FF2B5EF4-FFF2-40B4-BE49-F238E27FC236}">
                <a16:creationId xmlns:a16="http://schemas.microsoft.com/office/drawing/2014/main" id="{C1D50177-6519-4B84-9179-3D72DAF6D00C}"/>
              </a:ext>
            </a:extLst>
          </p:cNvPr>
          <p:cNvSpPr txBox="1"/>
          <p:nvPr/>
        </p:nvSpPr>
        <p:spPr>
          <a:xfrm>
            <a:off x="8273099" y="1704650"/>
            <a:ext cx="2072875" cy="553998"/>
          </a:xfrm>
          <a:prstGeom prst="rect">
            <a:avLst/>
          </a:prstGeom>
          <a:noFill/>
        </p:spPr>
        <p:txBody>
          <a:bodyPr wrap="none" lIns="0" tIns="0" rIns="0" bIns="0" rtlCol="0">
            <a:spAutoFit/>
          </a:bodyPr>
          <a:lstStyle/>
          <a:p>
            <a:r>
              <a:rPr lang="en-US" dirty="0"/>
              <a:t>Credit </a:t>
            </a:r>
            <a:r>
              <a:rPr lang="de-DE" dirty="0"/>
              <a:t>DLR (CC-BY 3.0)</a:t>
            </a:r>
          </a:p>
          <a:p>
            <a:endParaRPr lang="en-US" dirty="0">
              <a:latin typeface="Arial" pitchFamily="34" charset="0"/>
              <a:cs typeface="Arial" pitchFamily="34" charset="0"/>
            </a:endParaRPr>
          </a:p>
        </p:txBody>
      </p:sp>
      <p:sp>
        <p:nvSpPr>
          <p:cNvPr id="13" name="Textfeld 12">
            <a:extLst>
              <a:ext uri="{FF2B5EF4-FFF2-40B4-BE49-F238E27FC236}">
                <a16:creationId xmlns:a16="http://schemas.microsoft.com/office/drawing/2014/main" id="{F5D6C807-5566-4155-824D-CB395DEA1E67}"/>
              </a:ext>
            </a:extLst>
          </p:cNvPr>
          <p:cNvSpPr txBox="1"/>
          <p:nvPr/>
        </p:nvSpPr>
        <p:spPr>
          <a:xfrm>
            <a:off x="5305499" y="4591938"/>
            <a:ext cx="3096344" cy="1138773"/>
          </a:xfrm>
          <a:prstGeom prst="rect">
            <a:avLst/>
          </a:prstGeom>
          <a:noFill/>
        </p:spPr>
        <p:txBody>
          <a:bodyPr wrap="square" lIns="0" tIns="0" rIns="0" bIns="0" rtlCol="0">
            <a:spAutoFit/>
          </a:bodyPr>
          <a:lstStyle/>
          <a:p>
            <a:pPr marL="105750" indent="-180000">
              <a:buFont typeface="Arial" pitchFamily="34" charset="0"/>
              <a:buChar char="•"/>
            </a:pPr>
            <a:r>
              <a:rPr lang="en-US" dirty="0">
                <a:latin typeface="Arial" pitchFamily="34" charset="0"/>
                <a:cs typeface="Arial" pitchFamily="34" charset="0"/>
              </a:rPr>
              <a:t>Cloud Classification</a:t>
            </a:r>
          </a:p>
          <a:p>
            <a:pPr marL="562950" lvl="1" indent="-180000">
              <a:buFont typeface="Arial" pitchFamily="34" charset="0"/>
              <a:buChar char="•"/>
            </a:pPr>
            <a:r>
              <a:rPr lang="en-US" dirty="0">
                <a:latin typeface="Arial" pitchFamily="34" charset="0"/>
                <a:cs typeface="Arial" pitchFamily="34" charset="0"/>
              </a:rPr>
              <a:t>in-situ formed clouds </a:t>
            </a:r>
          </a:p>
          <a:p>
            <a:pPr marL="562950" lvl="1" indent="-180000">
              <a:buFont typeface="Arial" pitchFamily="34" charset="0"/>
              <a:buChar char="•"/>
            </a:pPr>
            <a:r>
              <a:rPr lang="en-US" dirty="0">
                <a:latin typeface="Arial" pitchFamily="34" charset="0"/>
                <a:cs typeface="Arial" pitchFamily="34" charset="0"/>
              </a:rPr>
              <a:t>liquid-origin clouds </a:t>
            </a: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2616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4F4815-1B1A-4570-BF6C-75DB45CBCF28}"/>
              </a:ext>
            </a:extLst>
          </p:cNvPr>
          <p:cNvSpPr>
            <a:spLocks noGrp="1"/>
          </p:cNvSpPr>
          <p:nvPr>
            <p:ph type="body" idx="11"/>
          </p:nvPr>
        </p:nvSpPr>
        <p:spPr>
          <a:xfrm>
            <a:off x="516899" y="1256400"/>
            <a:ext cx="5482800" cy="334800"/>
          </a:xfrm>
        </p:spPr>
        <p:txBody>
          <a:bodyPr/>
          <a:lstStyle/>
          <a:p>
            <a:r>
              <a:rPr lang="en-US" dirty="0"/>
              <a:t>In-Cloud</a:t>
            </a:r>
          </a:p>
        </p:txBody>
      </p:sp>
      <p:sp>
        <p:nvSpPr>
          <p:cNvPr id="10" name="Textplatzhalter 9">
            <a:extLst>
              <a:ext uri="{FF2B5EF4-FFF2-40B4-BE49-F238E27FC236}">
                <a16:creationId xmlns:a16="http://schemas.microsoft.com/office/drawing/2014/main" id="{AB7DDB31-6F03-432F-860E-1984F0ED0DD6}"/>
              </a:ext>
            </a:extLst>
          </p:cNvPr>
          <p:cNvSpPr>
            <a:spLocks noGrp="1"/>
          </p:cNvSpPr>
          <p:nvPr>
            <p:ph type="body" sz="quarter" idx="12"/>
          </p:nvPr>
        </p:nvSpPr>
        <p:spPr>
          <a:xfrm>
            <a:off x="6224399" y="1256400"/>
            <a:ext cx="5482800" cy="334800"/>
          </a:xfrm>
        </p:spPr>
        <p:txBody>
          <a:bodyPr/>
          <a:lstStyle/>
          <a:p>
            <a:r>
              <a:rPr lang="en-US" dirty="0"/>
              <a:t>Cloud-free</a:t>
            </a:r>
          </a:p>
        </p:txBody>
      </p:sp>
      <p:sp>
        <p:nvSpPr>
          <p:cNvPr id="2" name="Titel 1">
            <a:extLst>
              <a:ext uri="{FF2B5EF4-FFF2-40B4-BE49-F238E27FC236}">
                <a16:creationId xmlns:a16="http://schemas.microsoft.com/office/drawing/2014/main" id="{66EB7CE4-6756-44BD-8695-A4970CCB8BEB}"/>
              </a:ext>
            </a:extLst>
          </p:cNvPr>
          <p:cNvSpPr>
            <a:spLocks noGrp="1"/>
          </p:cNvSpPr>
          <p:nvPr>
            <p:ph type="title"/>
          </p:nvPr>
        </p:nvSpPr>
        <p:spPr/>
        <p:txBody>
          <a:bodyPr/>
          <a:lstStyle/>
          <a:p>
            <a:r>
              <a:rPr lang="en-US" dirty="0">
                <a:solidFill>
                  <a:srgbClr val="0070C0"/>
                </a:solidFill>
              </a:rPr>
              <a:t>Results – Distribution of RHi</a:t>
            </a:r>
          </a:p>
        </p:txBody>
      </p:sp>
      <p:sp>
        <p:nvSpPr>
          <p:cNvPr id="11" name="Textplatzhalter 10">
            <a:extLst>
              <a:ext uri="{FF2B5EF4-FFF2-40B4-BE49-F238E27FC236}">
                <a16:creationId xmlns:a16="http://schemas.microsoft.com/office/drawing/2014/main" id="{56FACFE7-F67D-4A6C-97D3-28631C83A58D}"/>
              </a:ext>
            </a:extLst>
          </p:cNvPr>
          <p:cNvSpPr>
            <a:spLocks noGrp="1"/>
          </p:cNvSpPr>
          <p:nvPr>
            <p:ph type="body" sz="quarter" idx="15"/>
          </p:nvPr>
        </p:nvSpPr>
        <p:spPr>
          <a:xfrm>
            <a:off x="516899" y="1591200"/>
            <a:ext cx="5482800" cy="3787200"/>
          </a:xfrm>
        </p:spPr>
        <p:txBody>
          <a:bodyPr/>
          <a:lstStyle/>
          <a:p>
            <a:r>
              <a:rPr lang="en-US" b="1" dirty="0"/>
              <a:t>34.1%</a:t>
            </a:r>
            <a:r>
              <a:rPr lang="en-US" dirty="0"/>
              <a:t> of in-cloud data points with RHi &gt;100% </a:t>
            </a:r>
          </a:p>
          <a:p>
            <a:r>
              <a:rPr lang="en-US" dirty="0"/>
              <a:t>Bimodal distribution</a:t>
            </a:r>
          </a:p>
          <a:p>
            <a:pPr lvl="1"/>
            <a:r>
              <a:rPr lang="en-US" b="1" dirty="0"/>
              <a:t>225K</a:t>
            </a:r>
            <a:r>
              <a:rPr lang="en-US" dirty="0"/>
              <a:t> and close to saturation, </a:t>
            </a:r>
            <a:r>
              <a:rPr lang="en-US" b="1" dirty="0"/>
              <a:t>RHi=100%</a:t>
            </a:r>
          </a:p>
          <a:p>
            <a:pPr lvl="1"/>
            <a:r>
              <a:rPr lang="en-US" b="1" dirty="0"/>
              <a:t>215K</a:t>
            </a:r>
            <a:r>
              <a:rPr lang="en-US" dirty="0"/>
              <a:t> and subsaturated, </a:t>
            </a:r>
            <a:r>
              <a:rPr lang="en-US" b="1" dirty="0"/>
              <a:t>RHi = 90%</a:t>
            </a:r>
          </a:p>
          <a:p>
            <a:r>
              <a:rPr lang="en-US" i="1" dirty="0"/>
              <a:t>Heterogeneous</a:t>
            </a:r>
            <a:r>
              <a:rPr lang="en-US" dirty="0"/>
              <a:t> nucleation regime</a:t>
            </a:r>
          </a:p>
          <a:p>
            <a:endParaRPr lang="en-US" dirty="0"/>
          </a:p>
          <a:p>
            <a:endParaRPr lang="en-US" dirty="0"/>
          </a:p>
        </p:txBody>
      </p:sp>
      <p:sp>
        <p:nvSpPr>
          <p:cNvPr id="12" name="Textplatzhalter 11">
            <a:extLst>
              <a:ext uri="{FF2B5EF4-FFF2-40B4-BE49-F238E27FC236}">
                <a16:creationId xmlns:a16="http://schemas.microsoft.com/office/drawing/2014/main" id="{0280D44C-B1B3-4849-914C-B77763D3DAF3}"/>
              </a:ext>
            </a:extLst>
          </p:cNvPr>
          <p:cNvSpPr>
            <a:spLocks noGrp="1"/>
          </p:cNvSpPr>
          <p:nvPr>
            <p:ph type="body" sz="quarter" idx="16"/>
          </p:nvPr>
        </p:nvSpPr>
        <p:spPr>
          <a:xfrm>
            <a:off x="6224399" y="1591200"/>
            <a:ext cx="5482800" cy="3787200"/>
          </a:xfrm>
        </p:spPr>
        <p:txBody>
          <a:bodyPr/>
          <a:lstStyle/>
          <a:p>
            <a:r>
              <a:rPr lang="en-US" b="1" dirty="0"/>
              <a:t>6.8%</a:t>
            </a:r>
            <a:r>
              <a:rPr lang="en-US" dirty="0"/>
              <a:t> of the cloud-free data points with RHi &gt;100% </a:t>
            </a:r>
          </a:p>
          <a:p>
            <a:r>
              <a:rPr lang="en-US" dirty="0"/>
              <a:t>Most data points below ice saturation</a:t>
            </a:r>
          </a:p>
          <a:p>
            <a:r>
              <a:rPr lang="en-US" b="1" dirty="0"/>
              <a:t>Heterogeneous</a:t>
            </a:r>
            <a:r>
              <a:rPr lang="en-US" dirty="0"/>
              <a:t> nucleation regime</a:t>
            </a:r>
          </a:p>
          <a:p>
            <a:endParaRPr lang="en-US" dirty="0"/>
          </a:p>
        </p:txBody>
      </p:sp>
      <p:sp>
        <p:nvSpPr>
          <p:cNvPr id="4" name="Fußzeilenplatzhalter 3">
            <a:extLst>
              <a:ext uri="{FF2B5EF4-FFF2-40B4-BE49-F238E27FC236}">
                <a16:creationId xmlns:a16="http://schemas.microsoft.com/office/drawing/2014/main" id="{8A6D3431-3A84-4267-8172-53692EA7D11C}"/>
              </a:ext>
            </a:extLst>
          </p:cNvPr>
          <p:cNvSpPr>
            <a:spLocks noGrp="1"/>
          </p:cNvSpPr>
          <p:nvPr>
            <p:ph type="ftr" sz="quarter" idx="17"/>
          </p:nvPr>
        </p:nvSpPr>
        <p:spPr/>
        <p:txBody>
          <a:bodyPr/>
          <a:lstStyle/>
          <a:p>
            <a:r>
              <a:rPr lang="en-GB" dirty="0"/>
              <a:t>&gt; EGU22 &gt; Dekoutsidis G. •  Document &gt; 24.05.2022</a:t>
            </a:r>
          </a:p>
        </p:txBody>
      </p:sp>
      <p:sp>
        <p:nvSpPr>
          <p:cNvPr id="5" name="Foliennummernplatzhalter 4">
            <a:extLst>
              <a:ext uri="{FF2B5EF4-FFF2-40B4-BE49-F238E27FC236}">
                <a16:creationId xmlns:a16="http://schemas.microsoft.com/office/drawing/2014/main" id="{F91ECF32-8D74-4FE6-9230-1774066977B0}"/>
              </a:ext>
            </a:extLst>
          </p:cNvPr>
          <p:cNvSpPr>
            <a:spLocks noGrp="1"/>
          </p:cNvSpPr>
          <p:nvPr>
            <p:ph type="sldNum" sz="quarter" idx="18"/>
          </p:nvPr>
        </p:nvSpPr>
        <p:spPr/>
        <p:txBody>
          <a:bodyPr/>
          <a:lstStyle/>
          <a:p>
            <a:pPr>
              <a:defRPr/>
            </a:pPr>
            <a:r>
              <a:rPr lang="en-GB" noProof="0"/>
              <a:t>DLR.de  •  Chart </a:t>
            </a:r>
            <a:fld id="{A5AC3FBE-A647-41C9-A8C3-4435ED4FC895}" type="slidenum">
              <a:rPr lang="en-GB" noProof="0" smtClean="0"/>
              <a:pPr>
                <a:defRPr/>
              </a:pPr>
              <a:t>4</a:t>
            </a:fld>
            <a:endParaRPr lang="en-GB" noProof="0" dirty="0"/>
          </a:p>
        </p:txBody>
      </p:sp>
      <p:pic>
        <p:nvPicPr>
          <p:cNvPr id="7" name="Grafik 6">
            <a:extLst>
              <a:ext uri="{FF2B5EF4-FFF2-40B4-BE49-F238E27FC236}">
                <a16:creationId xmlns:a16="http://schemas.microsoft.com/office/drawing/2014/main" id="{89A63880-22E6-4312-840C-ADA77792B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57" y="3431167"/>
            <a:ext cx="10276683" cy="2889818"/>
          </a:xfrm>
          <a:prstGeom prst="rect">
            <a:avLst/>
          </a:prstGeom>
        </p:spPr>
      </p:pic>
      <p:pic>
        <p:nvPicPr>
          <p:cNvPr id="13" name="Grafik 12">
            <a:extLst>
              <a:ext uri="{FF2B5EF4-FFF2-40B4-BE49-F238E27FC236}">
                <a16:creationId xmlns:a16="http://schemas.microsoft.com/office/drawing/2014/main" id="{A26E0AF5-BBFD-4E3E-B85A-76D7D4B6BA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2116" y="5072310"/>
            <a:ext cx="892320" cy="1248675"/>
          </a:xfrm>
          <a:prstGeom prst="rect">
            <a:avLst/>
          </a:prstGeom>
        </p:spPr>
      </p:pic>
    </p:spTree>
    <p:extLst>
      <p:ext uri="{BB962C8B-B14F-4D97-AF65-F5344CB8AC3E}">
        <p14:creationId xmlns:p14="http://schemas.microsoft.com/office/powerpoint/2010/main" val="127988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C40D968-B69A-4929-82A5-BB034B70F18C}"/>
              </a:ext>
            </a:extLst>
          </p:cNvPr>
          <p:cNvSpPr>
            <a:spLocks noGrp="1"/>
          </p:cNvSpPr>
          <p:nvPr>
            <p:ph type="title"/>
          </p:nvPr>
        </p:nvSpPr>
        <p:spPr/>
        <p:txBody>
          <a:bodyPr/>
          <a:lstStyle/>
          <a:p>
            <a:r>
              <a:rPr lang="en-US" dirty="0">
                <a:solidFill>
                  <a:srgbClr val="0070C0"/>
                </a:solidFill>
              </a:rPr>
              <a:t>Results – Vertical Distribution of RHi</a:t>
            </a:r>
          </a:p>
        </p:txBody>
      </p:sp>
      <p:sp>
        <p:nvSpPr>
          <p:cNvPr id="10" name="Textplatzhalter 9">
            <a:extLst>
              <a:ext uri="{FF2B5EF4-FFF2-40B4-BE49-F238E27FC236}">
                <a16:creationId xmlns:a16="http://schemas.microsoft.com/office/drawing/2014/main" id="{B6FCBDAC-F68A-48F9-A3BD-9CB430802B07}"/>
              </a:ext>
            </a:extLst>
          </p:cNvPr>
          <p:cNvSpPr>
            <a:spLocks noGrp="1"/>
          </p:cNvSpPr>
          <p:nvPr>
            <p:ph type="body" sz="quarter" idx="12"/>
          </p:nvPr>
        </p:nvSpPr>
        <p:spPr/>
        <p:txBody>
          <a:bodyPr/>
          <a:lstStyle/>
          <a:p>
            <a:pPr>
              <a:lnSpc>
                <a:spcPct val="150000"/>
              </a:lnSpc>
            </a:pPr>
            <a:r>
              <a:rPr lang="en-US" dirty="0"/>
              <a:t>Cloud Top</a:t>
            </a:r>
          </a:p>
          <a:p>
            <a:pPr lvl="1">
              <a:lnSpc>
                <a:spcPct val="150000"/>
              </a:lnSpc>
            </a:pPr>
            <a:r>
              <a:rPr lang="en-US" dirty="0"/>
              <a:t>Very high supersaturations</a:t>
            </a:r>
          </a:p>
          <a:p>
            <a:pPr lvl="1">
              <a:lnSpc>
                <a:spcPct val="150000"/>
              </a:lnSpc>
            </a:pPr>
            <a:r>
              <a:rPr lang="en-US" i="1" dirty="0"/>
              <a:t>Ice crystal formation</a:t>
            </a:r>
          </a:p>
          <a:p>
            <a:pPr>
              <a:lnSpc>
                <a:spcPct val="150000"/>
              </a:lnSpc>
            </a:pPr>
            <a:r>
              <a:rPr lang="en-US" dirty="0"/>
              <a:t>Cloud middle</a:t>
            </a:r>
          </a:p>
          <a:p>
            <a:pPr lvl="1"/>
            <a:r>
              <a:rPr lang="en-US" dirty="0"/>
              <a:t>Lower supersaturations</a:t>
            </a:r>
          </a:p>
          <a:p>
            <a:pPr lvl="1">
              <a:lnSpc>
                <a:spcPct val="150000"/>
              </a:lnSpc>
            </a:pPr>
            <a:r>
              <a:rPr lang="en-US" i="1" dirty="0"/>
              <a:t>Ice crystal growth</a:t>
            </a:r>
          </a:p>
          <a:p>
            <a:pPr>
              <a:lnSpc>
                <a:spcPct val="150000"/>
              </a:lnSpc>
            </a:pPr>
            <a:r>
              <a:rPr lang="en-US" dirty="0"/>
              <a:t>Cloud Base</a:t>
            </a:r>
          </a:p>
          <a:p>
            <a:pPr lvl="1">
              <a:lnSpc>
                <a:spcPct val="150000"/>
              </a:lnSpc>
            </a:pPr>
            <a:r>
              <a:rPr lang="en-US" dirty="0"/>
              <a:t>Subsaturated</a:t>
            </a:r>
          </a:p>
          <a:p>
            <a:pPr lvl="1">
              <a:lnSpc>
                <a:spcPct val="150000"/>
              </a:lnSpc>
            </a:pPr>
            <a:r>
              <a:rPr lang="en-US" i="1" dirty="0"/>
              <a:t>Sublimation or sedimentation of ice crystals</a:t>
            </a:r>
          </a:p>
          <a:p>
            <a:endParaRPr lang="en-US" dirty="0"/>
          </a:p>
        </p:txBody>
      </p:sp>
      <p:sp>
        <p:nvSpPr>
          <p:cNvPr id="7" name="Fußzeilenplatzhalter 6">
            <a:extLst>
              <a:ext uri="{FF2B5EF4-FFF2-40B4-BE49-F238E27FC236}">
                <a16:creationId xmlns:a16="http://schemas.microsoft.com/office/drawing/2014/main" id="{2BF7611A-3399-47C5-A009-4452D5F2A7BB}"/>
              </a:ext>
            </a:extLst>
          </p:cNvPr>
          <p:cNvSpPr>
            <a:spLocks noGrp="1"/>
          </p:cNvSpPr>
          <p:nvPr>
            <p:ph type="ftr" sz="quarter" idx="14"/>
          </p:nvPr>
        </p:nvSpPr>
        <p:spPr/>
        <p:txBody>
          <a:bodyPr/>
          <a:lstStyle/>
          <a:p>
            <a:r>
              <a:rPr lang="en-GB" dirty="0"/>
              <a:t>&gt; EGU22 &gt; Dekoutsidis G. •  Document &gt; 24.05.2022</a:t>
            </a:r>
          </a:p>
        </p:txBody>
      </p:sp>
      <p:sp>
        <p:nvSpPr>
          <p:cNvPr id="8" name="Foliennummernplatzhalter 7">
            <a:extLst>
              <a:ext uri="{FF2B5EF4-FFF2-40B4-BE49-F238E27FC236}">
                <a16:creationId xmlns:a16="http://schemas.microsoft.com/office/drawing/2014/main" id="{9AFD17B2-842B-4B9B-AB2F-EFAEE718EF08}"/>
              </a:ext>
            </a:extLst>
          </p:cNvPr>
          <p:cNvSpPr>
            <a:spLocks noGrp="1"/>
          </p:cNvSpPr>
          <p:nvPr>
            <p:ph type="sldNum" sz="quarter" idx="15"/>
          </p:nvPr>
        </p:nvSpPr>
        <p:spPr/>
        <p:txBody>
          <a:bodyPr/>
          <a:lstStyle/>
          <a:p>
            <a:pPr>
              <a:defRPr/>
            </a:pPr>
            <a:r>
              <a:rPr lang="en-GB" noProof="0"/>
              <a:t>DLR.de  •  Chart </a:t>
            </a:r>
            <a:fld id="{A5AC3FBE-A647-41C9-A8C3-4435ED4FC895}" type="slidenum">
              <a:rPr lang="en-GB" noProof="0" smtClean="0"/>
              <a:pPr>
                <a:defRPr/>
              </a:pPr>
              <a:t>5</a:t>
            </a:fld>
            <a:endParaRPr lang="en-GB" noProof="0" dirty="0"/>
          </a:p>
        </p:txBody>
      </p:sp>
      <p:pic>
        <p:nvPicPr>
          <p:cNvPr id="12" name="Bildplatzhalter 11">
            <a:extLst>
              <a:ext uri="{FF2B5EF4-FFF2-40B4-BE49-F238E27FC236}">
                <a16:creationId xmlns:a16="http://schemas.microsoft.com/office/drawing/2014/main" id="{E206225D-170D-4EAF-BC28-38A8349CCFB2}"/>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44" r="-347"/>
          <a:stretch/>
        </p:blipFill>
        <p:spPr>
          <a:xfrm>
            <a:off x="5521523" y="1495958"/>
            <a:ext cx="5482799" cy="3867671"/>
          </a:xfrm>
          <a:prstGeom prst="rect">
            <a:avLst/>
          </a:prstGeom>
        </p:spPr>
      </p:pic>
      <p:pic>
        <p:nvPicPr>
          <p:cNvPr id="11" name="Grafik 10">
            <a:extLst>
              <a:ext uri="{FF2B5EF4-FFF2-40B4-BE49-F238E27FC236}">
                <a16:creationId xmlns:a16="http://schemas.microsoft.com/office/drawing/2014/main" id="{C4FBFACC-14AD-4DF3-B80A-C531459ABA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1039" y="5069697"/>
            <a:ext cx="892320" cy="1248675"/>
          </a:xfrm>
          <a:prstGeom prst="rect">
            <a:avLst/>
          </a:prstGeom>
        </p:spPr>
      </p:pic>
    </p:spTree>
    <p:extLst>
      <p:ext uri="{BB962C8B-B14F-4D97-AF65-F5344CB8AC3E}">
        <p14:creationId xmlns:p14="http://schemas.microsoft.com/office/powerpoint/2010/main" val="290590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61D66-D129-4CBD-B50C-E6CF3BE10C7A}"/>
              </a:ext>
            </a:extLst>
          </p:cNvPr>
          <p:cNvSpPr>
            <a:spLocks noGrp="1"/>
          </p:cNvSpPr>
          <p:nvPr>
            <p:ph type="title"/>
          </p:nvPr>
        </p:nvSpPr>
        <p:spPr/>
        <p:txBody>
          <a:bodyPr/>
          <a:lstStyle/>
          <a:p>
            <a:r>
              <a:rPr lang="en-US" dirty="0">
                <a:solidFill>
                  <a:srgbClr val="0070C0"/>
                </a:solidFill>
              </a:rPr>
              <a:t>Results – In-situ vs Liquid origin</a:t>
            </a:r>
          </a:p>
        </p:txBody>
      </p:sp>
      <p:sp>
        <p:nvSpPr>
          <p:cNvPr id="3" name="Textplatzhalter 2">
            <a:extLst>
              <a:ext uri="{FF2B5EF4-FFF2-40B4-BE49-F238E27FC236}">
                <a16:creationId xmlns:a16="http://schemas.microsoft.com/office/drawing/2014/main" id="{26053A1C-8C58-48DD-970F-1E82619AEEF6}"/>
              </a:ext>
            </a:extLst>
          </p:cNvPr>
          <p:cNvSpPr>
            <a:spLocks noGrp="1"/>
          </p:cNvSpPr>
          <p:nvPr>
            <p:ph type="body" sz="quarter" idx="12"/>
          </p:nvPr>
        </p:nvSpPr>
        <p:spPr>
          <a:xfrm>
            <a:off x="486000" y="1591200"/>
            <a:ext cx="5611587" cy="4338000"/>
          </a:xfrm>
        </p:spPr>
        <p:txBody>
          <a:bodyPr/>
          <a:lstStyle/>
          <a:p>
            <a:pPr marL="0" indent="0">
              <a:buNone/>
            </a:pPr>
            <a:r>
              <a:rPr lang="en-US" dirty="0"/>
              <a:t> </a:t>
            </a:r>
          </a:p>
        </p:txBody>
      </p:sp>
      <p:sp>
        <p:nvSpPr>
          <p:cNvPr id="4" name="Fußzeilenplatzhalter 3">
            <a:extLst>
              <a:ext uri="{FF2B5EF4-FFF2-40B4-BE49-F238E27FC236}">
                <a16:creationId xmlns:a16="http://schemas.microsoft.com/office/drawing/2014/main" id="{DFB0C9A5-B1CF-4606-8118-A8A7C4E20F69}"/>
              </a:ext>
            </a:extLst>
          </p:cNvPr>
          <p:cNvSpPr>
            <a:spLocks noGrp="1"/>
          </p:cNvSpPr>
          <p:nvPr>
            <p:ph type="ftr" sz="quarter" idx="13"/>
          </p:nvPr>
        </p:nvSpPr>
        <p:spPr/>
        <p:txBody>
          <a:bodyPr/>
          <a:lstStyle/>
          <a:p>
            <a:r>
              <a:rPr lang="en-GB" dirty="0"/>
              <a:t>&gt; EGU22 &gt; Dekoutsidis G. •  Document &gt; 24.05.2022</a:t>
            </a:r>
          </a:p>
        </p:txBody>
      </p:sp>
      <p:sp>
        <p:nvSpPr>
          <p:cNvPr id="5" name="Foliennummernplatzhalter 4">
            <a:extLst>
              <a:ext uri="{FF2B5EF4-FFF2-40B4-BE49-F238E27FC236}">
                <a16:creationId xmlns:a16="http://schemas.microsoft.com/office/drawing/2014/main" id="{DEE00D51-3C26-4B03-AE44-677216A43667}"/>
              </a:ext>
            </a:extLst>
          </p:cNvPr>
          <p:cNvSpPr>
            <a:spLocks noGrp="1"/>
          </p:cNvSpPr>
          <p:nvPr>
            <p:ph type="sldNum" sz="quarter" idx="14"/>
          </p:nvPr>
        </p:nvSpPr>
        <p:spPr/>
        <p:txBody>
          <a:bodyPr/>
          <a:lstStyle/>
          <a:p>
            <a:pPr>
              <a:defRPr/>
            </a:pPr>
            <a:r>
              <a:rPr lang="en-GB" noProof="0"/>
              <a:t>DLR.de  •  Chart </a:t>
            </a:r>
            <a:fld id="{A5AC3FBE-A647-41C9-A8C3-4435ED4FC895}" type="slidenum">
              <a:rPr lang="en-GB" noProof="0" smtClean="0"/>
              <a:pPr>
                <a:defRPr/>
              </a:pPr>
              <a:t>6</a:t>
            </a:fld>
            <a:endParaRPr lang="en-GB" noProof="0" dirty="0"/>
          </a:p>
        </p:txBody>
      </p:sp>
      <p:pic>
        <p:nvPicPr>
          <p:cNvPr id="7" name="Grafik 6">
            <a:extLst>
              <a:ext uri="{FF2B5EF4-FFF2-40B4-BE49-F238E27FC236}">
                <a16:creationId xmlns:a16="http://schemas.microsoft.com/office/drawing/2014/main" id="{BC86072E-C859-4026-A130-B527F4853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3114" y="1760801"/>
            <a:ext cx="6482061" cy="3651587"/>
          </a:xfrm>
          <a:prstGeom prst="rect">
            <a:avLst/>
          </a:prstGeom>
        </p:spPr>
      </p:pic>
      <p:graphicFrame>
        <p:nvGraphicFramePr>
          <p:cNvPr id="8" name="Tabelle 7">
            <a:extLst>
              <a:ext uri="{FF2B5EF4-FFF2-40B4-BE49-F238E27FC236}">
                <a16:creationId xmlns:a16="http://schemas.microsoft.com/office/drawing/2014/main" id="{C823C8F3-B305-4DDB-BC49-F6B7E6C4D9FA}"/>
              </a:ext>
            </a:extLst>
          </p:cNvPr>
          <p:cNvGraphicFramePr>
            <a:graphicFrameLocks noGrp="1"/>
          </p:cNvGraphicFramePr>
          <p:nvPr>
            <p:extLst>
              <p:ext uri="{D42A27DB-BD31-4B8C-83A1-F6EECF244321}">
                <p14:modId xmlns:p14="http://schemas.microsoft.com/office/powerpoint/2010/main" val="2658720820"/>
              </p:ext>
            </p:extLst>
          </p:nvPr>
        </p:nvGraphicFramePr>
        <p:xfrm>
          <a:off x="244728" y="1485608"/>
          <a:ext cx="5444077" cy="4201972"/>
        </p:xfrm>
        <a:graphic>
          <a:graphicData uri="http://schemas.openxmlformats.org/drawingml/2006/table">
            <a:tbl>
              <a:tblPr firstRow="1" bandRow="1">
                <a:tableStyleId>{5940675A-B579-460E-94D1-54222C63F5DA}</a:tableStyleId>
              </a:tblPr>
              <a:tblGrid>
                <a:gridCol w="347517">
                  <a:extLst>
                    <a:ext uri="{9D8B030D-6E8A-4147-A177-3AD203B41FA5}">
                      <a16:colId xmlns:a16="http://schemas.microsoft.com/office/drawing/2014/main" val="2742340201"/>
                    </a:ext>
                  </a:extLst>
                </a:gridCol>
                <a:gridCol w="208280">
                  <a:extLst>
                    <a:ext uri="{9D8B030D-6E8A-4147-A177-3AD203B41FA5}">
                      <a16:colId xmlns:a16="http://schemas.microsoft.com/office/drawing/2014/main" val="1677467901"/>
                    </a:ext>
                  </a:extLst>
                </a:gridCol>
                <a:gridCol w="2340000">
                  <a:extLst>
                    <a:ext uri="{9D8B030D-6E8A-4147-A177-3AD203B41FA5}">
                      <a16:colId xmlns:a16="http://schemas.microsoft.com/office/drawing/2014/main" val="1615841240"/>
                    </a:ext>
                  </a:extLst>
                </a:gridCol>
                <a:gridCol w="208280">
                  <a:extLst>
                    <a:ext uri="{9D8B030D-6E8A-4147-A177-3AD203B41FA5}">
                      <a16:colId xmlns:a16="http://schemas.microsoft.com/office/drawing/2014/main" val="2769372630"/>
                    </a:ext>
                  </a:extLst>
                </a:gridCol>
                <a:gridCol w="2340000">
                  <a:extLst>
                    <a:ext uri="{9D8B030D-6E8A-4147-A177-3AD203B41FA5}">
                      <a16:colId xmlns:a16="http://schemas.microsoft.com/office/drawing/2014/main" val="139618776"/>
                    </a:ext>
                  </a:extLst>
                </a:gridCol>
              </a:tblGrid>
              <a:tr h="430068">
                <a:tc>
                  <a:txBody>
                    <a:bodyPr/>
                    <a:lstStyle/>
                    <a:p>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b="1"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In-cloud</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b="1"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Cloud-free</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8314674"/>
                  </a:ext>
                </a:extLst>
              </a:tr>
              <a:tr h="16687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In-situ</a:t>
                      </a:r>
                    </a:p>
                    <a:p>
                      <a:endParaRPr lang="en-US" dirty="0"/>
                    </a:p>
                  </a:txBody>
                  <a:tcPr vert="vert27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US" b="1" i="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b="1" i="1" dirty="0"/>
                        <a:t>31%</a:t>
                      </a:r>
                      <a:r>
                        <a:rPr lang="en-US" dirty="0"/>
                        <a:t> RHi Supersaturation</a:t>
                      </a:r>
                    </a:p>
                    <a:p>
                      <a:pPr marL="285750" indent="-285750">
                        <a:buFont typeface="Arial" panose="020B0604020202020204" pitchFamily="34" charset="0"/>
                        <a:buChar char="•"/>
                      </a:pPr>
                      <a:r>
                        <a:rPr lang="en-US" dirty="0"/>
                        <a:t>Mostly below 225K</a:t>
                      </a:r>
                    </a:p>
                    <a:p>
                      <a:pPr marL="285750" indent="-285750">
                        <a:buFont typeface="Arial" panose="020B0604020202020204" pitchFamily="34" charset="0"/>
                        <a:buChar char="•"/>
                      </a:pPr>
                      <a:r>
                        <a:rPr lang="en-US" dirty="0"/>
                        <a:t>Peak at </a:t>
                      </a:r>
                      <a:r>
                        <a:rPr lang="en-US" b="1" i="1" dirty="0"/>
                        <a:t>217K, 90% RHi</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US" b="1" i="1"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6%</a:t>
                      </a:r>
                      <a:r>
                        <a:rPr lang="en-US" dirty="0"/>
                        <a:t> RHi Supersaturation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Reach down to </a:t>
                      </a:r>
                      <a:r>
                        <a:rPr lang="en-US" b="1" i="1" dirty="0"/>
                        <a:t>208K</a:t>
                      </a:r>
                    </a:p>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5184529"/>
                  </a:ext>
                </a:extLst>
              </a:tr>
              <a:tr h="0">
                <a:tc>
                  <a:txBody>
                    <a:bodyPr/>
                    <a:lstStyle/>
                    <a:p>
                      <a:endParaRPr lang="en-US" dirty="0"/>
                    </a:p>
                  </a:txBody>
                  <a:tcPr vert="vert27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US" b="1" i="1"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US" b="1" i="1"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US" b="1" i="1"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81550298"/>
                  </a:ext>
                </a:extLst>
              </a:tr>
              <a:tr h="1498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Liquid Origin</a:t>
                      </a:r>
                    </a:p>
                    <a:p>
                      <a:endParaRPr lang="en-US" dirty="0"/>
                    </a:p>
                  </a:txBody>
                  <a:tcPr vert="vert27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36%</a:t>
                      </a:r>
                      <a:r>
                        <a:rPr lang="en-US" dirty="0"/>
                        <a:t> RHi Supersaturation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Mostly over 215K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Peak at </a:t>
                      </a:r>
                      <a:r>
                        <a:rPr lang="en-US" b="1" i="1" dirty="0"/>
                        <a:t>225K, 100% RHi</a:t>
                      </a:r>
                    </a:p>
                    <a:p>
                      <a:endParaRPr lang="en-US"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7,5%</a:t>
                      </a:r>
                      <a:r>
                        <a:rPr lang="en-US" dirty="0"/>
                        <a:t> RHi Supersaturation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Mostly over </a:t>
                      </a:r>
                      <a:r>
                        <a:rPr lang="en-US" b="1" i="1" dirty="0"/>
                        <a:t>215K</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364293"/>
                  </a:ext>
                </a:extLst>
              </a:tr>
            </a:tbl>
          </a:graphicData>
        </a:graphic>
      </p:graphicFrame>
      <p:pic>
        <p:nvPicPr>
          <p:cNvPr id="9" name="Grafik 8">
            <a:extLst>
              <a:ext uri="{FF2B5EF4-FFF2-40B4-BE49-F238E27FC236}">
                <a16:creationId xmlns:a16="http://schemas.microsoft.com/office/drawing/2014/main" id="{D227A023-F9E0-499A-84F5-577688DD6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05055" y="5466939"/>
            <a:ext cx="604288" cy="845615"/>
          </a:xfrm>
          <a:prstGeom prst="rect">
            <a:avLst/>
          </a:prstGeom>
        </p:spPr>
      </p:pic>
    </p:spTree>
    <p:extLst>
      <p:ext uri="{BB962C8B-B14F-4D97-AF65-F5344CB8AC3E}">
        <p14:creationId xmlns:p14="http://schemas.microsoft.com/office/powerpoint/2010/main" val="16613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61D66-D129-4CBD-B50C-E6CF3BE10C7A}"/>
              </a:ext>
            </a:extLst>
          </p:cNvPr>
          <p:cNvSpPr>
            <a:spLocks noGrp="1"/>
          </p:cNvSpPr>
          <p:nvPr>
            <p:ph type="title"/>
          </p:nvPr>
        </p:nvSpPr>
        <p:spPr>
          <a:xfrm>
            <a:off x="461730" y="353175"/>
            <a:ext cx="11221200" cy="738000"/>
          </a:xfrm>
        </p:spPr>
        <p:txBody>
          <a:bodyPr/>
          <a:lstStyle/>
          <a:p>
            <a:r>
              <a:rPr lang="en-US" dirty="0">
                <a:solidFill>
                  <a:srgbClr val="0070C0"/>
                </a:solidFill>
              </a:rPr>
              <a:t>Results – Temporal Evolution</a:t>
            </a:r>
          </a:p>
        </p:txBody>
      </p:sp>
      <p:sp>
        <p:nvSpPr>
          <p:cNvPr id="3" name="Textplatzhalter 2">
            <a:extLst>
              <a:ext uri="{FF2B5EF4-FFF2-40B4-BE49-F238E27FC236}">
                <a16:creationId xmlns:a16="http://schemas.microsoft.com/office/drawing/2014/main" id="{26053A1C-8C58-48DD-970F-1E82619AEEF6}"/>
              </a:ext>
            </a:extLst>
          </p:cNvPr>
          <p:cNvSpPr>
            <a:spLocks noGrp="1"/>
          </p:cNvSpPr>
          <p:nvPr>
            <p:ph type="body" sz="quarter" idx="12"/>
          </p:nvPr>
        </p:nvSpPr>
        <p:spPr>
          <a:xfrm>
            <a:off x="210725" y="1430413"/>
            <a:ext cx="3096344" cy="4338000"/>
          </a:xfrm>
        </p:spPr>
        <p:txBody>
          <a:bodyPr/>
          <a:lstStyle/>
          <a:p>
            <a:r>
              <a:rPr lang="en-US" dirty="0"/>
              <a:t>Mission 6 of ML-Cirrus</a:t>
            </a:r>
          </a:p>
          <a:p>
            <a:pPr lvl="1"/>
            <a:r>
              <a:rPr lang="en-US" dirty="0"/>
              <a:t>29/03/2014 </a:t>
            </a:r>
          </a:p>
          <a:p>
            <a:pPr lvl="1"/>
            <a:r>
              <a:rPr lang="en-US" dirty="0"/>
              <a:t>West Mediterranean</a:t>
            </a:r>
          </a:p>
          <a:p>
            <a:pPr lvl="1"/>
            <a:r>
              <a:rPr lang="en-US" dirty="0"/>
              <a:t>Multicell thunderstorm evolving into a Mesoscale Convective System (MCS) </a:t>
            </a:r>
          </a:p>
        </p:txBody>
      </p:sp>
      <p:sp>
        <p:nvSpPr>
          <p:cNvPr id="4" name="Fußzeilenplatzhalter 3">
            <a:extLst>
              <a:ext uri="{FF2B5EF4-FFF2-40B4-BE49-F238E27FC236}">
                <a16:creationId xmlns:a16="http://schemas.microsoft.com/office/drawing/2014/main" id="{DFB0C9A5-B1CF-4606-8118-A8A7C4E20F69}"/>
              </a:ext>
            </a:extLst>
          </p:cNvPr>
          <p:cNvSpPr>
            <a:spLocks noGrp="1"/>
          </p:cNvSpPr>
          <p:nvPr>
            <p:ph type="ftr" sz="quarter" idx="13"/>
          </p:nvPr>
        </p:nvSpPr>
        <p:spPr/>
        <p:txBody>
          <a:bodyPr/>
          <a:lstStyle/>
          <a:p>
            <a:r>
              <a:rPr lang="en-GB" dirty="0"/>
              <a:t>&gt; EGU22 &gt; Dekoutsidis G. •  Document &gt; 24.05.2022</a:t>
            </a:r>
          </a:p>
        </p:txBody>
      </p:sp>
      <p:sp>
        <p:nvSpPr>
          <p:cNvPr id="5" name="Foliennummernplatzhalter 4">
            <a:extLst>
              <a:ext uri="{FF2B5EF4-FFF2-40B4-BE49-F238E27FC236}">
                <a16:creationId xmlns:a16="http://schemas.microsoft.com/office/drawing/2014/main" id="{DEE00D51-3C26-4B03-AE44-677216A43667}"/>
              </a:ext>
            </a:extLst>
          </p:cNvPr>
          <p:cNvSpPr>
            <a:spLocks noGrp="1"/>
          </p:cNvSpPr>
          <p:nvPr>
            <p:ph type="sldNum" sz="quarter" idx="14"/>
          </p:nvPr>
        </p:nvSpPr>
        <p:spPr/>
        <p:txBody>
          <a:bodyPr/>
          <a:lstStyle/>
          <a:p>
            <a:pPr>
              <a:defRPr/>
            </a:pPr>
            <a:r>
              <a:rPr lang="en-GB" noProof="0"/>
              <a:t>DLR.de  •  Chart </a:t>
            </a:r>
            <a:fld id="{A5AC3FBE-A647-41C9-A8C3-4435ED4FC895}" type="slidenum">
              <a:rPr lang="en-GB" noProof="0" smtClean="0"/>
              <a:pPr>
                <a:defRPr/>
              </a:pPr>
              <a:t>7</a:t>
            </a:fld>
            <a:endParaRPr lang="en-GB" noProof="0" dirty="0"/>
          </a:p>
        </p:txBody>
      </p:sp>
      <p:pic>
        <p:nvPicPr>
          <p:cNvPr id="7" name="Grafik 6">
            <a:extLst>
              <a:ext uri="{FF2B5EF4-FFF2-40B4-BE49-F238E27FC236}">
                <a16:creationId xmlns:a16="http://schemas.microsoft.com/office/drawing/2014/main" id="{38524C07-080B-483D-9074-F97FD5993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566" y="882926"/>
            <a:ext cx="8641884" cy="3067576"/>
          </a:xfrm>
          <a:prstGeom prst="rect">
            <a:avLst/>
          </a:prstGeom>
        </p:spPr>
      </p:pic>
      <p:graphicFrame>
        <p:nvGraphicFramePr>
          <p:cNvPr id="8" name="Tabelle 7">
            <a:extLst>
              <a:ext uri="{FF2B5EF4-FFF2-40B4-BE49-F238E27FC236}">
                <a16:creationId xmlns:a16="http://schemas.microsoft.com/office/drawing/2014/main" id="{F2B92380-7610-4CBE-96AD-F7CCD1BDDB0E}"/>
              </a:ext>
            </a:extLst>
          </p:cNvPr>
          <p:cNvGraphicFramePr>
            <a:graphicFrameLocks noGrp="1"/>
          </p:cNvGraphicFramePr>
          <p:nvPr>
            <p:extLst>
              <p:ext uri="{D42A27DB-BD31-4B8C-83A1-F6EECF244321}">
                <p14:modId xmlns:p14="http://schemas.microsoft.com/office/powerpoint/2010/main" val="1190135057"/>
              </p:ext>
            </p:extLst>
          </p:nvPr>
        </p:nvGraphicFramePr>
        <p:xfrm>
          <a:off x="1088752" y="4149874"/>
          <a:ext cx="9488560" cy="2026920"/>
        </p:xfrm>
        <a:graphic>
          <a:graphicData uri="http://schemas.openxmlformats.org/drawingml/2006/table">
            <a:tbl>
              <a:tblPr firstRow="1" bandRow="1">
                <a:tableStyleId>{2D5ABB26-0587-4C30-8999-92F81FD0307C}</a:tableStyleId>
              </a:tblPr>
              <a:tblGrid>
                <a:gridCol w="1512000">
                  <a:extLst>
                    <a:ext uri="{9D8B030D-6E8A-4147-A177-3AD203B41FA5}">
                      <a16:colId xmlns:a16="http://schemas.microsoft.com/office/drawing/2014/main" val="3535888457"/>
                    </a:ext>
                  </a:extLst>
                </a:gridCol>
                <a:gridCol w="2520000">
                  <a:extLst>
                    <a:ext uri="{9D8B030D-6E8A-4147-A177-3AD203B41FA5}">
                      <a16:colId xmlns:a16="http://schemas.microsoft.com/office/drawing/2014/main" val="979847489"/>
                    </a:ext>
                  </a:extLst>
                </a:gridCol>
                <a:gridCol w="208280">
                  <a:extLst>
                    <a:ext uri="{9D8B030D-6E8A-4147-A177-3AD203B41FA5}">
                      <a16:colId xmlns:a16="http://schemas.microsoft.com/office/drawing/2014/main" val="1016210462"/>
                    </a:ext>
                  </a:extLst>
                </a:gridCol>
                <a:gridCol w="2520000">
                  <a:extLst>
                    <a:ext uri="{9D8B030D-6E8A-4147-A177-3AD203B41FA5}">
                      <a16:colId xmlns:a16="http://schemas.microsoft.com/office/drawing/2014/main" val="1082949732"/>
                    </a:ext>
                  </a:extLst>
                </a:gridCol>
                <a:gridCol w="208280">
                  <a:extLst>
                    <a:ext uri="{9D8B030D-6E8A-4147-A177-3AD203B41FA5}">
                      <a16:colId xmlns:a16="http://schemas.microsoft.com/office/drawing/2014/main" val="1544432423"/>
                    </a:ext>
                  </a:extLst>
                </a:gridCol>
                <a:gridCol w="2520000">
                  <a:extLst>
                    <a:ext uri="{9D8B030D-6E8A-4147-A177-3AD203B41FA5}">
                      <a16:colId xmlns:a16="http://schemas.microsoft.com/office/drawing/2014/main" val="3013116905"/>
                    </a:ext>
                  </a:extLst>
                </a:gridCol>
              </a:tblGrid>
              <a:tr h="370840">
                <a:tc>
                  <a:txBody>
                    <a:bodyPr/>
                    <a:lstStyle/>
                    <a:p>
                      <a:endParaRPr lang="en-US" dirty="0"/>
                    </a:p>
                  </a:txBody>
                  <a:tcPr>
                    <a:lnL>
                      <a:noFill/>
                    </a:lnL>
                    <a:lnR>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Young Cells</a:t>
                      </a:r>
                    </a:p>
                  </a:txBody>
                  <a:tcPr>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a:noFill/>
                    </a:lnL>
                    <a:lnR>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Mature Cell</a:t>
                      </a:r>
                    </a:p>
                  </a:txBody>
                  <a:tcPr>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a:noFill/>
                    </a:lnL>
                    <a:lnR>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Stable/Dissipating Cell</a:t>
                      </a:r>
                    </a:p>
                  </a:txBody>
                  <a:tcPr>
                    <a:lnL>
                      <a:noFill/>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585488"/>
                  </a:ext>
                </a:extLst>
              </a:tr>
              <a:tr h="370840">
                <a:tc>
                  <a:txBody>
                    <a:bodyPr/>
                    <a:lstStyle/>
                    <a:p>
                      <a:r>
                        <a:rPr lang="en-US" dirty="0"/>
                        <a:t>RHi Mode [%]</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dirty="0"/>
                        <a:t>95</a:t>
                      </a:r>
                    </a:p>
                  </a:txBody>
                  <a:tcPr>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US"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t>118</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US"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t>102</a:t>
                      </a:r>
                    </a:p>
                  </a:txBody>
                  <a:tcPr>
                    <a:lnL>
                      <a:noFill/>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94777530"/>
                  </a:ext>
                </a:extLst>
              </a:tr>
              <a:tr h="370840">
                <a:tc>
                  <a:txBody>
                    <a:bodyPr/>
                    <a:lstStyle/>
                    <a:p>
                      <a:r>
                        <a:rPr lang="en-US" dirty="0"/>
                        <a:t>RHi Skewness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t>1</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t>2.7</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t>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689506"/>
                  </a:ext>
                </a:extLst>
              </a:tr>
              <a:tr h="370840">
                <a:tc>
                  <a:txBody>
                    <a:bodyPr/>
                    <a:lstStyle/>
                    <a:p>
                      <a:r>
                        <a:rPr lang="en-US" dirty="0"/>
                        <a:t>RHi Vertical structure</a:t>
                      </a:r>
                    </a:p>
                  </a:txBody>
                  <a:tcP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Rayleigh</a:t>
                      </a:r>
                    </a:p>
                    <a:p>
                      <a:pPr marL="285750" indent="-285750">
                        <a:buFont typeface="Arial" panose="020B0604020202020204" pitchFamily="34" charset="0"/>
                        <a:buChar char="•"/>
                      </a:pPr>
                      <a:r>
                        <a:rPr lang="en-US" dirty="0"/>
                        <a:t>Higher RHi at cloud-tops</a:t>
                      </a:r>
                    </a:p>
                  </a:txBody>
                  <a:tcPr>
                    <a:lnR>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US" dirty="0"/>
                    </a:p>
                  </a:txBody>
                  <a:tcPr>
                    <a:lnL>
                      <a:noFill/>
                    </a:lnL>
                    <a:lnR>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a:t>Rayleigh</a:t>
                      </a:r>
                    </a:p>
                    <a:p>
                      <a:pPr marL="285750" indent="-285750">
                        <a:buFont typeface="Arial" panose="020B0604020202020204" pitchFamily="34" charset="0"/>
                        <a:buChar char="•"/>
                      </a:pPr>
                      <a:r>
                        <a:rPr lang="en-US" dirty="0"/>
                        <a:t>Uniform throughout cloud</a:t>
                      </a:r>
                    </a:p>
                  </a:txBody>
                  <a:tcPr>
                    <a:lnL>
                      <a:noFill/>
                    </a:lnL>
                    <a:lnR>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US" dirty="0"/>
                    </a:p>
                  </a:txBody>
                  <a:tcPr>
                    <a:lnL>
                      <a:noFill/>
                    </a:lnL>
                    <a:lnR>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a:t>Gaussian</a:t>
                      </a:r>
                    </a:p>
                    <a:p>
                      <a:pPr marL="285750" indent="-285750">
                        <a:buFont typeface="Arial" panose="020B0604020202020204" pitchFamily="34" charset="0"/>
                        <a:buChar char="•"/>
                      </a:pPr>
                      <a:r>
                        <a:rPr lang="en-US" dirty="0"/>
                        <a:t>RHi mode reducing for lower layers</a:t>
                      </a:r>
                    </a:p>
                  </a:txBody>
                  <a:tcPr>
                    <a:lnL>
                      <a:noFill/>
                    </a:lnL>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3676125"/>
                  </a:ext>
                </a:extLst>
              </a:tr>
            </a:tbl>
          </a:graphicData>
        </a:graphic>
      </p:graphicFrame>
      <p:pic>
        <p:nvPicPr>
          <p:cNvPr id="9" name="Grafik 8">
            <a:extLst>
              <a:ext uri="{FF2B5EF4-FFF2-40B4-BE49-F238E27FC236}">
                <a16:creationId xmlns:a16="http://schemas.microsoft.com/office/drawing/2014/main" id="{89ED6455-22DF-40FF-B113-2548A34144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6770" y="5020207"/>
            <a:ext cx="892320" cy="1248675"/>
          </a:xfrm>
          <a:prstGeom prst="rect">
            <a:avLst/>
          </a:prstGeom>
        </p:spPr>
      </p:pic>
    </p:spTree>
    <p:extLst>
      <p:ext uri="{BB962C8B-B14F-4D97-AF65-F5344CB8AC3E}">
        <p14:creationId xmlns:p14="http://schemas.microsoft.com/office/powerpoint/2010/main" val="41932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a:solidFill>
                  <a:srgbClr val="0070C0"/>
                </a:solidFill>
              </a:rPr>
              <a:t>Summary</a:t>
            </a:r>
          </a:p>
        </p:txBody>
      </p:sp>
      <p:sp>
        <p:nvSpPr>
          <p:cNvPr id="9" name="Textplatzhalter 8"/>
          <p:cNvSpPr>
            <a:spLocks noGrp="1"/>
          </p:cNvSpPr>
          <p:nvPr>
            <p:ph type="body" sz="quarter" idx="12"/>
          </p:nvPr>
        </p:nvSpPr>
        <p:spPr>
          <a:xfrm>
            <a:off x="486000" y="1591200"/>
            <a:ext cx="5482800" cy="3206746"/>
          </a:xfrm>
        </p:spPr>
        <p:txBody>
          <a:bodyPr/>
          <a:lstStyle/>
          <a:p>
            <a:pPr marL="342900" indent="-342900">
              <a:buFont typeface="+mj-lt"/>
              <a:buAutoNum type="arabicPeriod"/>
            </a:pPr>
            <a:r>
              <a:rPr lang="en-GB" b="1" i="1" dirty="0"/>
              <a:t>High supersaturations </a:t>
            </a:r>
            <a:r>
              <a:rPr lang="en-GB" dirty="0"/>
              <a:t>in mid-latitude cirrus clouds and their surrounding cloud-free air</a:t>
            </a:r>
          </a:p>
          <a:p>
            <a:pPr marL="342900" indent="-342900">
              <a:buFont typeface="+mj-lt"/>
              <a:buAutoNum type="arabicPeriod"/>
            </a:pPr>
            <a:r>
              <a:rPr lang="en-GB" b="1" dirty="0"/>
              <a:t>Vertical structure </a:t>
            </a:r>
            <a:r>
              <a:rPr lang="en-GB" dirty="0"/>
              <a:t>of RHi within clouds</a:t>
            </a:r>
          </a:p>
          <a:p>
            <a:pPr lvl="1">
              <a:buFont typeface="Wingdings" panose="05000000000000000000" pitchFamily="2" charset="2"/>
              <a:buChar char="Ø"/>
            </a:pPr>
            <a:r>
              <a:rPr lang="en-GB" i="1" dirty="0"/>
              <a:t>High supersaturations near cloud top</a:t>
            </a:r>
          </a:p>
          <a:p>
            <a:pPr lvl="1">
              <a:buFont typeface="Wingdings" panose="05000000000000000000" pitchFamily="2" charset="2"/>
              <a:buChar char="Ø"/>
            </a:pPr>
            <a:r>
              <a:rPr lang="en-GB" i="1" dirty="0"/>
              <a:t>Lower supersaturations near cloud middle</a:t>
            </a:r>
          </a:p>
          <a:p>
            <a:pPr lvl="1">
              <a:buFont typeface="Wingdings" panose="05000000000000000000" pitchFamily="2" charset="2"/>
              <a:buChar char="Ø"/>
            </a:pPr>
            <a:r>
              <a:rPr lang="en-GB" i="1" dirty="0"/>
              <a:t>Subsaturated cloud base</a:t>
            </a:r>
          </a:p>
          <a:p>
            <a:pPr marL="342900" indent="-342900">
              <a:buFont typeface="+mj-lt"/>
              <a:buAutoNum type="arabicPeriod"/>
            </a:pPr>
            <a:r>
              <a:rPr lang="en-GB" b="1" dirty="0"/>
              <a:t>Two cloud regimes</a:t>
            </a:r>
          </a:p>
          <a:p>
            <a:pPr lvl="1"/>
            <a:r>
              <a:rPr lang="en-GB" b="1" dirty="0"/>
              <a:t>In-situ</a:t>
            </a:r>
            <a:r>
              <a:rPr lang="en-GB" dirty="0"/>
              <a:t> formed clouds</a:t>
            </a:r>
          </a:p>
          <a:p>
            <a:pPr lvl="2"/>
            <a:r>
              <a:rPr lang="en-US" dirty="0"/>
              <a:t>Peak at </a:t>
            </a:r>
            <a:r>
              <a:rPr lang="en-US" b="1" i="1" dirty="0"/>
              <a:t>217K, 90% RHi</a:t>
            </a:r>
          </a:p>
          <a:p>
            <a:pPr lvl="2"/>
            <a:r>
              <a:rPr lang="en-US" i="1" dirty="0"/>
              <a:t>31%</a:t>
            </a:r>
            <a:r>
              <a:rPr lang="en-US" dirty="0"/>
              <a:t> RHi Supersaturation</a:t>
            </a:r>
          </a:p>
          <a:p>
            <a:pPr lvl="1"/>
            <a:r>
              <a:rPr lang="en-US" b="1" dirty="0"/>
              <a:t>Liquid-origin</a:t>
            </a:r>
            <a:r>
              <a:rPr lang="en-US" dirty="0"/>
              <a:t> clouds</a:t>
            </a:r>
          </a:p>
          <a:p>
            <a:pPr lvl="2"/>
            <a:r>
              <a:rPr lang="en-US" dirty="0"/>
              <a:t>Peak at </a:t>
            </a:r>
            <a:r>
              <a:rPr lang="en-US" b="1" i="1" dirty="0"/>
              <a:t>225K, 100% RHi</a:t>
            </a:r>
          </a:p>
          <a:p>
            <a:pPr lvl="2"/>
            <a:r>
              <a:rPr lang="en-US" i="1" dirty="0"/>
              <a:t>36%</a:t>
            </a:r>
            <a:r>
              <a:rPr lang="en-US" dirty="0"/>
              <a:t> RHi Supersaturation</a:t>
            </a:r>
          </a:p>
          <a:p>
            <a:endParaRPr lang="en-US" b="1" i="1" dirty="0"/>
          </a:p>
          <a:p>
            <a:endParaRPr lang="en-US" dirty="0"/>
          </a:p>
          <a:p>
            <a:pPr lvl="2"/>
            <a:endParaRPr lang="en-US" dirty="0"/>
          </a:p>
          <a:p>
            <a:pPr lvl="2"/>
            <a:endParaRPr lang="en-US" dirty="0"/>
          </a:p>
          <a:p>
            <a:pPr lvl="2"/>
            <a:endParaRPr lang="en-GB" dirty="0"/>
          </a:p>
          <a:p>
            <a:pPr lvl="2"/>
            <a:endParaRPr lang="en-GB" dirty="0"/>
          </a:p>
          <a:p>
            <a:pPr lvl="1"/>
            <a:endParaRPr lang="en-GB" dirty="0"/>
          </a:p>
        </p:txBody>
      </p:sp>
      <p:sp>
        <p:nvSpPr>
          <p:cNvPr id="4" name="Fußzeilenplatzhalter 3"/>
          <p:cNvSpPr>
            <a:spLocks noGrp="1"/>
          </p:cNvSpPr>
          <p:nvPr>
            <p:ph type="ftr" sz="quarter" idx="14"/>
          </p:nvPr>
        </p:nvSpPr>
        <p:spPr/>
        <p:txBody>
          <a:bodyPr/>
          <a:lstStyle/>
          <a:p>
            <a:r>
              <a:rPr lang="en-GB" dirty="0"/>
              <a:t>&gt; EGU22 &gt; Dekoutsidis G. •  Document &gt; 24.05.2022</a:t>
            </a:r>
          </a:p>
        </p:txBody>
      </p:sp>
      <p:sp>
        <p:nvSpPr>
          <p:cNvPr id="5" name="Foliennummernplatzhalter 4"/>
          <p:cNvSpPr>
            <a:spLocks noGrp="1"/>
          </p:cNvSpPr>
          <p:nvPr>
            <p:ph type="sldNum" sz="quarter" idx="15"/>
          </p:nvPr>
        </p:nvSpPr>
        <p:spPr/>
        <p:txBody>
          <a:bodyPr/>
          <a:lstStyle/>
          <a:p>
            <a:r>
              <a:rPr lang="en-GB" noProof="0"/>
              <a:t>DLR.de  •  Chart </a:t>
            </a:r>
            <a:fld id="{A5AC3FBE-A647-41C9-A8C3-4435ED4FC895}" type="slidenum">
              <a:rPr lang="en-GB" noProof="0" smtClean="0"/>
              <a:pPr/>
              <a:t>8</a:t>
            </a:fld>
            <a:endParaRPr lang="en-GB" noProof="0" dirty="0"/>
          </a:p>
        </p:txBody>
      </p:sp>
      <p:sp>
        <p:nvSpPr>
          <p:cNvPr id="10" name="Textplatzhalter 9">
            <a:extLst>
              <a:ext uri="{FF2B5EF4-FFF2-40B4-BE49-F238E27FC236}">
                <a16:creationId xmlns:a16="http://schemas.microsoft.com/office/drawing/2014/main" id="{6804D36F-41C2-4B2F-8A14-93F8DCAC9B53}"/>
              </a:ext>
            </a:extLst>
          </p:cNvPr>
          <p:cNvSpPr>
            <a:spLocks noGrp="1"/>
          </p:cNvSpPr>
          <p:nvPr>
            <p:ph type="body" sz="quarter" idx="16"/>
          </p:nvPr>
        </p:nvSpPr>
        <p:spPr>
          <a:xfrm>
            <a:off x="6224400" y="1591200"/>
            <a:ext cx="5482800" cy="3206746"/>
          </a:xfrm>
        </p:spPr>
        <p:txBody>
          <a:bodyPr/>
          <a:lstStyle/>
          <a:p>
            <a:pPr marL="342900" indent="-342900">
              <a:buFont typeface="+mj-lt"/>
              <a:buAutoNum type="arabicPeriod" startAt="4"/>
            </a:pPr>
            <a:r>
              <a:rPr lang="en-US" b="1" i="1" dirty="0"/>
              <a:t>Temporal Evolution </a:t>
            </a:r>
            <a:r>
              <a:rPr lang="en-US" dirty="0"/>
              <a:t>of RHi</a:t>
            </a:r>
          </a:p>
          <a:p>
            <a:pPr lvl="1">
              <a:buFont typeface="Wingdings" panose="05000000000000000000" pitchFamily="2" charset="2"/>
              <a:buChar char="Ø"/>
            </a:pPr>
            <a:r>
              <a:rPr lang="en-US" i="1" dirty="0"/>
              <a:t>Shape of RHi distribution</a:t>
            </a:r>
          </a:p>
          <a:p>
            <a:pPr lvl="1">
              <a:buFont typeface="Wingdings" panose="05000000000000000000" pitchFamily="2" charset="2"/>
              <a:buChar char="Ø"/>
            </a:pPr>
            <a:r>
              <a:rPr lang="en-US" i="1" dirty="0"/>
              <a:t>Mode of distribution</a:t>
            </a:r>
          </a:p>
          <a:p>
            <a:pPr lvl="1">
              <a:buFont typeface="Wingdings" panose="05000000000000000000" pitchFamily="2" charset="2"/>
              <a:buChar char="Ø"/>
            </a:pPr>
            <a:r>
              <a:rPr lang="en-US" i="1" dirty="0"/>
              <a:t>Vertical Structure</a:t>
            </a:r>
          </a:p>
          <a:p>
            <a:endParaRPr lang="en-US" dirty="0"/>
          </a:p>
          <a:p>
            <a:endParaRPr lang="en-US" dirty="0"/>
          </a:p>
          <a:p>
            <a:endParaRPr lang="en-US" dirty="0"/>
          </a:p>
          <a:p>
            <a:endParaRPr lang="en-US" dirty="0"/>
          </a:p>
        </p:txBody>
      </p:sp>
      <p:pic>
        <p:nvPicPr>
          <p:cNvPr id="12" name="Grafik 11">
            <a:extLst>
              <a:ext uri="{FF2B5EF4-FFF2-40B4-BE49-F238E27FC236}">
                <a16:creationId xmlns:a16="http://schemas.microsoft.com/office/drawing/2014/main" id="{59189D21-C582-46A4-A576-09A68CABB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0014" y="88293"/>
            <a:ext cx="1757325" cy="1757325"/>
          </a:xfrm>
          <a:prstGeom prst="rect">
            <a:avLst/>
          </a:prstGeom>
        </p:spPr>
      </p:pic>
      <p:sp>
        <p:nvSpPr>
          <p:cNvPr id="2" name="Textfeld 1">
            <a:extLst>
              <a:ext uri="{FF2B5EF4-FFF2-40B4-BE49-F238E27FC236}">
                <a16:creationId xmlns:a16="http://schemas.microsoft.com/office/drawing/2014/main" id="{053497E4-677B-4A4A-A5C3-FF239870837F}"/>
              </a:ext>
            </a:extLst>
          </p:cNvPr>
          <p:cNvSpPr txBox="1"/>
          <p:nvPr/>
        </p:nvSpPr>
        <p:spPr>
          <a:xfrm>
            <a:off x="6313611" y="4318162"/>
            <a:ext cx="4104456" cy="615553"/>
          </a:xfrm>
          <a:prstGeom prst="rect">
            <a:avLst/>
          </a:prstGeom>
          <a:noFill/>
        </p:spPr>
        <p:txBody>
          <a:bodyPr wrap="square" lIns="0" tIns="0" rIns="0" bIns="0" rtlCol="0">
            <a:spAutoFit/>
          </a:bodyPr>
          <a:lstStyle/>
          <a:p>
            <a:pPr marL="446400" lvl="1" algn="ctr"/>
            <a:r>
              <a:rPr lang="en-US" sz="2000" dirty="0">
                <a:solidFill>
                  <a:srgbClr val="0070C0"/>
                </a:solidFill>
                <a:latin typeface="Arial" pitchFamily="34" charset="0"/>
                <a:cs typeface="Arial" pitchFamily="34" charset="0"/>
              </a:rPr>
              <a:t>Thank you for your attention!</a:t>
            </a:r>
          </a:p>
          <a:p>
            <a:pPr marL="446400" lvl="1" algn="ctr"/>
            <a:r>
              <a:rPr lang="en-US" sz="2000" dirty="0">
                <a:solidFill>
                  <a:srgbClr val="0070C0"/>
                </a:solidFill>
                <a:latin typeface="Arial" pitchFamily="34" charset="0"/>
                <a:cs typeface="Arial" pitchFamily="34" charset="0"/>
              </a:rPr>
              <a:t>Questions?</a:t>
            </a:r>
          </a:p>
        </p:txBody>
      </p:sp>
    </p:spTree>
    <p:extLst>
      <p:ext uri="{BB962C8B-B14F-4D97-AF65-F5344CB8AC3E}">
        <p14:creationId xmlns:p14="http://schemas.microsoft.com/office/powerpoint/2010/main" val="2239369398"/>
      </p:ext>
    </p:extLst>
  </p:cSld>
  <p:clrMapOvr>
    <a:masterClrMapping/>
  </p:clrMapOvr>
</p:sld>
</file>

<file path=ppt/theme/theme1.xml><?xml version="1.0" encoding="utf-8"?>
<a:theme xmlns:a="http://schemas.openxmlformats.org/drawingml/2006/main" name="DLR-Präsentation 16:9 Englis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noAutofit/>
      </a:bodyPr>
      <a:lstStyle>
        <a:defPPr algn="ct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Standardeigenschaften</tns:defaultPropertyEditorNamespace>
</tns:customPropertyEditors>
</file>

<file path=customXml/itemProps1.xml><?xml version="1.0" encoding="utf-8"?>
<ds:datastoreItem xmlns:ds="http://schemas.openxmlformats.org/officeDocument/2006/customXml" ds:itemID="{95C61B9F-14F0-4AD9-AC81-B8624FAD5FC8}">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DLR_Präsentation_16zu9_EN</Template>
  <TotalTime>0</TotalTime>
  <Words>1658</Words>
  <Application>Microsoft Office PowerPoint</Application>
  <PresentationFormat>Benutzerdefiniert</PresentationFormat>
  <Paragraphs>192</Paragraphs>
  <Slides>8</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Wingdings</vt:lpstr>
      <vt:lpstr>ヒラギノ角ゴ Pro W3</vt:lpstr>
      <vt:lpstr>DLR-Präsentation 16:9 Englisch</vt:lpstr>
      <vt:lpstr>A study of water vapor within and in the vicinity of cirrus clouds at  mid-latitudes </vt:lpstr>
      <vt:lpstr>Motivation</vt:lpstr>
      <vt:lpstr>Data &amp; Method</vt:lpstr>
      <vt:lpstr>Results – Distribution of RHi</vt:lpstr>
      <vt:lpstr>Results – Vertical Distribution of RHi</vt:lpstr>
      <vt:lpstr>Results – In-situ vs Liquid origin</vt:lpstr>
      <vt:lpstr>Results – Temporal Evolution</vt:lpstr>
      <vt:lpstr>Summary</vt:lpstr>
    </vt:vector>
  </TitlesOfParts>
  <Company>DLR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Dekoutsidis, Georgios</dc:creator>
  <cp:lastModifiedBy>Dekoutsidis, Georgios</cp:lastModifiedBy>
  <cp:revision>65</cp:revision>
  <dcterms:created xsi:type="dcterms:W3CDTF">2022-05-17T11:56:01Z</dcterms:created>
  <dcterms:modified xsi:type="dcterms:W3CDTF">2022-05-23T23:39:05Z</dcterms:modified>
</cp:coreProperties>
</file>