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9" r:id="rId2"/>
    <p:sldId id="839" r:id="rId3"/>
    <p:sldId id="842" r:id="rId4"/>
    <p:sldId id="845" r:id="rId5"/>
    <p:sldId id="843" r:id="rId6"/>
    <p:sldId id="84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len Brooks" initials="HB" lastIdx="1" clrIdx="0">
    <p:extLst>
      <p:ext uri="{19B8F6BF-5375-455C-9EA6-DF929625EA0E}">
        <p15:presenceInfo xmlns:p15="http://schemas.microsoft.com/office/powerpoint/2012/main" userId="S::nhb100@newcastle.ac.uk::a6d868dd-1898-4f0b-9e41-e326fe9cb41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5D21A1-B73E-44E1-B65B-8AC68CE214D1}" v="9" dt="2022-05-22T22:24:36.0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9" autoAdjust="0"/>
    <p:restoredTop sz="83304" autoAdjust="0"/>
  </p:normalViewPr>
  <p:slideViewPr>
    <p:cSldViewPr snapToGrid="0">
      <p:cViewPr varScale="1">
        <p:scale>
          <a:sx n="65" d="100"/>
          <a:sy n="65" d="100"/>
        </p:scale>
        <p:origin x="678" y="3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 Brooks" userId="a6d868dd-1898-4f0b-9e41-e326fe9cb41e" providerId="ADAL" clId="{C35D21A1-B73E-44E1-B65B-8AC68CE214D1}"/>
    <pc:docChg chg="undo custSel addSld delSld modSld sldOrd">
      <pc:chgData name="Helen Brooks" userId="a6d868dd-1898-4f0b-9e41-e326fe9cb41e" providerId="ADAL" clId="{C35D21A1-B73E-44E1-B65B-8AC68CE214D1}" dt="2022-05-23T09:18:59.550" v="3227" actId="478"/>
      <pc:docMkLst>
        <pc:docMk/>
      </pc:docMkLst>
      <pc:sldChg chg="addSp delSp mod modNotesTx">
        <pc:chgData name="Helen Brooks" userId="a6d868dd-1898-4f0b-9e41-e326fe9cb41e" providerId="ADAL" clId="{C35D21A1-B73E-44E1-B65B-8AC68CE214D1}" dt="2022-05-23T09:18:59.550" v="3227" actId="478"/>
        <pc:sldMkLst>
          <pc:docMk/>
          <pc:sldMk cId="1179634915" sldId="259"/>
        </pc:sldMkLst>
        <pc:picChg chg="add del">
          <ac:chgData name="Helen Brooks" userId="a6d868dd-1898-4f0b-9e41-e326fe9cb41e" providerId="ADAL" clId="{C35D21A1-B73E-44E1-B65B-8AC68CE214D1}" dt="2022-05-23T09:18:59.550" v="3227" actId="478"/>
          <ac:picMkLst>
            <pc:docMk/>
            <pc:sldMk cId="1179634915" sldId="259"/>
            <ac:picMk id="4" creationId="{26BBB542-BC3B-4973-8281-0E1F7CC178E3}"/>
          </ac:picMkLst>
        </pc:picChg>
      </pc:sldChg>
      <pc:sldChg chg="modNotesTx">
        <pc:chgData name="Helen Brooks" userId="a6d868dd-1898-4f0b-9e41-e326fe9cb41e" providerId="ADAL" clId="{C35D21A1-B73E-44E1-B65B-8AC68CE214D1}" dt="2022-05-22T22:30:34.519" v="1120" actId="20577"/>
        <pc:sldMkLst>
          <pc:docMk/>
          <pc:sldMk cId="1411915817" sldId="839"/>
        </pc:sldMkLst>
      </pc:sldChg>
      <pc:sldChg chg="del">
        <pc:chgData name="Helen Brooks" userId="a6d868dd-1898-4f0b-9e41-e326fe9cb41e" providerId="ADAL" clId="{C35D21A1-B73E-44E1-B65B-8AC68CE214D1}" dt="2022-05-22T22:15:04.962" v="262" actId="47"/>
        <pc:sldMkLst>
          <pc:docMk/>
          <pc:sldMk cId="3475947559" sldId="840"/>
        </pc:sldMkLst>
      </pc:sldChg>
      <pc:sldChg chg="del">
        <pc:chgData name="Helen Brooks" userId="a6d868dd-1898-4f0b-9e41-e326fe9cb41e" providerId="ADAL" clId="{C35D21A1-B73E-44E1-B65B-8AC68CE214D1}" dt="2022-05-22T22:15:05.881" v="263" actId="47"/>
        <pc:sldMkLst>
          <pc:docMk/>
          <pc:sldMk cId="3158702199" sldId="841"/>
        </pc:sldMkLst>
      </pc:sldChg>
      <pc:sldChg chg="modSp mod modNotesTx">
        <pc:chgData name="Helen Brooks" userId="a6d868dd-1898-4f0b-9e41-e326fe9cb41e" providerId="ADAL" clId="{C35D21A1-B73E-44E1-B65B-8AC68CE214D1}" dt="2022-05-22T23:07:12.064" v="3225" actId="20577"/>
        <pc:sldMkLst>
          <pc:docMk/>
          <pc:sldMk cId="455589958" sldId="842"/>
        </pc:sldMkLst>
        <pc:spChg chg="mod">
          <ac:chgData name="Helen Brooks" userId="a6d868dd-1898-4f0b-9e41-e326fe9cb41e" providerId="ADAL" clId="{C35D21A1-B73E-44E1-B65B-8AC68CE214D1}" dt="2022-05-22T23:04:34.353" v="3169" actId="20577"/>
          <ac:spMkLst>
            <pc:docMk/>
            <pc:sldMk cId="455589958" sldId="842"/>
            <ac:spMk id="3" creationId="{EF132BC7-2818-4EED-AEA3-3FC324B6E040}"/>
          </ac:spMkLst>
        </pc:spChg>
      </pc:sldChg>
      <pc:sldChg chg="modSp mod modNotesTx">
        <pc:chgData name="Helen Brooks" userId="a6d868dd-1898-4f0b-9e41-e326fe9cb41e" providerId="ADAL" clId="{C35D21A1-B73E-44E1-B65B-8AC68CE214D1}" dt="2022-05-22T22:38:16.017" v="1702" actId="20577"/>
        <pc:sldMkLst>
          <pc:docMk/>
          <pc:sldMk cId="2505085356" sldId="843"/>
        </pc:sldMkLst>
        <pc:spChg chg="mod">
          <ac:chgData name="Helen Brooks" userId="a6d868dd-1898-4f0b-9e41-e326fe9cb41e" providerId="ADAL" clId="{C35D21A1-B73E-44E1-B65B-8AC68CE214D1}" dt="2022-05-22T22:37:34.383" v="1589" actId="20577"/>
          <ac:spMkLst>
            <pc:docMk/>
            <pc:sldMk cId="2505085356" sldId="843"/>
            <ac:spMk id="3" creationId="{9631DF2D-8383-4420-A161-3DF0300246D7}"/>
          </ac:spMkLst>
        </pc:spChg>
      </pc:sldChg>
      <pc:sldChg chg="ord modNotesTx">
        <pc:chgData name="Helen Brooks" userId="a6d868dd-1898-4f0b-9e41-e326fe9cb41e" providerId="ADAL" clId="{C35D21A1-B73E-44E1-B65B-8AC68CE214D1}" dt="2022-05-22T22:32:01.102" v="1331" actId="20577"/>
        <pc:sldMkLst>
          <pc:docMk/>
          <pc:sldMk cId="438768900" sldId="845"/>
        </pc:sldMkLst>
      </pc:sldChg>
      <pc:sldChg chg="addSp delSp modSp new mod modNotesTx">
        <pc:chgData name="Helen Brooks" userId="a6d868dd-1898-4f0b-9e41-e326fe9cb41e" providerId="ADAL" clId="{C35D21A1-B73E-44E1-B65B-8AC68CE214D1}" dt="2022-05-22T22:44:12.742" v="2536" actId="6549"/>
        <pc:sldMkLst>
          <pc:docMk/>
          <pc:sldMk cId="2142257314" sldId="846"/>
        </pc:sldMkLst>
        <pc:spChg chg="mod">
          <ac:chgData name="Helen Brooks" userId="a6d868dd-1898-4f0b-9e41-e326fe9cb41e" providerId="ADAL" clId="{C35D21A1-B73E-44E1-B65B-8AC68CE214D1}" dt="2022-05-22T22:18:32.312" v="300" actId="1076"/>
          <ac:spMkLst>
            <pc:docMk/>
            <pc:sldMk cId="2142257314" sldId="846"/>
            <ac:spMk id="2" creationId="{47078E4F-0A10-4D6C-A743-8BEE368CAE89}"/>
          </ac:spMkLst>
        </pc:spChg>
        <pc:spChg chg="del">
          <ac:chgData name="Helen Brooks" userId="a6d868dd-1898-4f0b-9e41-e326fe9cb41e" providerId="ADAL" clId="{C35D21A1-B73E-44E1-B65B-8AC68CE214D1}" dt="2022-05-22T22:17:42.661" v="269" actId="478"/>
          <ac:spMkLst>
            <pc:docMk/>
            <pc:sldMk cId="2142257314" sldId="846"/>
            <ac:spMk id="3" creationId="{E1F453B7-6C78-457A-9B3C-46F5630105CE}"/>
          </ac:spMkLst>
        </pc:spChg>
        <pc:spChg chg="add">
          <ac:chgData name="Helen Brooks" userId="a6d868dd-1898-4f0b-9e41-e326fe9cb41e" providerId="ADAL" clId="{C35D21A1-B73E-44E1-B65B-8AC68CE214D1}" dt="2022-05-22T22:17:20.807" v="265"/>
          <ac:spMkLst>
            <pc:docMk/>
            <pc:sldMk cId="2142257314" sldId="846"/>
            <ac:spMk id="5" creationId="{5D7A0680-7090-4B4F-8B2C-EA58DB82A506}"/>
          </ac:spMkLst>
        </pc:spChg>
        <pc:spChg chg="add del mod">
          <ac:chgData name="Helen Brooks" userId="a6d868dd-1898-4f0b-9e41-e326fe9cb41e" providerId="ADAL" clId="{C35D21A1-B73E-44E1-B65B-8AC68CE214D1}" dt="2022-05-22T22:17:45.702" v="270" actId="478"/>
          <ac:spMkLst>
            <pc:docMk/>
            <pc:sldMk cId="2142257314" sldId="846"/>
            <ac:spMk id="6" creationId="{EA19B2CF-4722-477D-A3F2-683FECF51E9E}"/>
          </ac:spMkLst>
        </pc:spChg>
        <pc:spChg chg="add mod">
          <ac:chgData name="Helen Brooks" userId="a6d868dd-1898-4f0b-9e41-e326fe9cb41e" providerId="ADAL" clId="{C35D21A1-B73E-44E1-B65B-8AC68CE214D1}" dt="2022-05-22T22:26:07.658" v="859" actId="20577"/>
          <ac:spMkLst>
            <pc:docMk/>
            <pc:sldMk cId="2142257314" sldId="846"/>
            <ac:spMk id="8" creationId="{14C2996A-B08B-4E82-AB63-584D02A3DB93}"/>
          </ac:spMkLst>
        </pc:spChg>
        <pc:picChg chg="add mod">
          <ac:chgData name="Helen Brooks" userId="a6d868dd-1898-4f0b-9e41-e326fe9cb41e" providerId="ADAL" clId="{C35D21A1-B73E-44E1-B65B-8AC68CE214D1}" dt="2022-05-22T22:24:36.060" v="592" actId="1076"/>
          <ac:picMkLst>
            <pc:docMk/>
            <pc:sldMk cId="2142257314" sldId="846"/>
            <ac:picMk id="1025" creationId="{BAFF562A-510F-4FCD-8693-C1429F3F8929}"/>
          </ac:picMkLst>
        </pc:picChg>
      </pc:sldChg>
    </pc:docChg>
  </pc:docChgLst>
  <pc:docChgLst>
    <pc:chgData name="Helen Brooks" userId="a6d868dd-1898-4f0b-9e41-e326fe9cb41e" providerId="ADAL" clId="{8BDF29CB-4C37-48A5-B0D5-36549CC7D626}"/>
    <pc:docChg chg="custSel addSld delSld modSld">
      <pc:chgData name="Helen Brooks" userId="a6d868dd-1898-4f0b-9e41-e326fe9cb41e" providerId="ADAL" clId="{8BDF29CB-4C37-48A5-B0D5-36549CC7D626}" dt="2022-05-05T13:39:19.530" v="160" actId="20577"/>
      <pc:docMkLst>
        <pc:docMk/>
      </pc:docMkLst>
      <pc:sldChg chg="modSp mod modNotesTx">
        <pc:chgData name="Helen Brooks" userId="a6d868dd-1898-4f0b-9e41-e326fe9cb41e" providerId="ADAL" clId="{8BDF29CB-4C37-48A5-B0D5-36549CC7D626}" dt="2022-05-05T13:38:42.012" v="137" actId="20577"/>
        <pc:sldMkLst>
          <pc:docMk/>
          <pc:sldMk cId="1411915817" sldId="839"/>
        </pc:sldMkLst>
        <pc:spChg chg="mod">
          <ac:chgData name="Helen Brooks" userId="a6d868dd-1898-4f0b-9e41-e326fe9cb41e" providerId="ADAL" clId="{8BDF29CB-4C37-48A5-B0D5-36549CC7D626}" dt="2022-05-05T10:38:27.680" v="4" actId="20577"/>
          <ac:spMkLst>
            <pc:docMk/>
            <pc:sldMk cId="1411915817" sldId="839"/>
            <ac:spMk id="3" creationId="{B382976C-9787-47D9-825F-AC36E4804D0C}"/>
          </ac:spMkLst>
        </pc:spChg>
      </pc:sldChg>
      <pc:sldChg chg="modSp mod">
        <pc:chgData name="Helen Brooks" userId="a6d868dd-1898-4f0b-9e41-e326fe9cb41e" providerId="ADAL" clId="{8BDF29CB-4C37-48A5-B0D5-36549CC7D626}" dt="2022-05-05T13:39:07.060" v="145" actId="27636"/>
        <pc:sldMkLst>
          <pc:docMk/>
          <pc:sldMk cId="455589958" sldId="842"/>
        </pc:sldMkLst>
        <pc:spChg chg="mod">
          <ac:chgData name="Helen Brooks" userId="a6d868dd-1898-4f0b-9e41-e326fe9cb41e" providerId="ADAL" clId="{8BDF29CB-4C37-48A5-B0D5-36549CC7D626}" dt="2022-05-05T13:39:07.060" v="145" actId="27636"/>
          <ac:spMkLst>
            <pc:docMk/>
            <pc:sldMk cId="455589958" sldId="842"/>
            <ac:spMk id="3" creationId="{EF132BC7-2818-4EED-AEA3-3FC324B6E040}"/>
          </ac:spMkLst>
        </pc:spChg>
      </pc:sldChg>
      <pc:sldChg chg="modSp mod">
        <pc:chgData name="Helen Brooks" userId="a6d868dd-1898-4f0b-9e41-e326fe9cb41e" providerId="ADAL" clId="{8BDF29CB-4C37-48A5-B0D5-36549CC7D626}" dt="2022-05-05T13:39:19.530" v="160" actId="20577"/>
        <pc:sldMkLst>
          <pc:docMk/>
          <pc:sldMk cId="2505085356" sldId="843"/>
        </pc:sldMkLst>
        <pc:spChg chg="mod">
          <ac:chgData name="Helen Brooks" userId="a6d868dd-1898-4f0b-9e41-e326fe9cb41e" providerId="ADAL" clId="{8BDF29CB-4C37-48A5-B0D5-36549CC7D626}" dt="2022-05-05T13:39:19.530" v="160" actId="20577"/>
          <ac:spMkLst>
            <pc:docMk/>
            <pc:sldMk cId="2505085356" sldId="843"/>
            <ac:spMk id="3" creationId="{9631DF2D-8383-4420-A161-3DF0300246D7}"/>
          </ac:spMkLst>
        </pc:spChg>
      </pc:sldChg>
      <pc:sldChg chg="new del">
        <pc:chgData name="Helen Brooks" userId="a6d868dd-1898-4f0b-9e41-e326fe9cb41e" providerId="ADAL" clId="{8BDF29CB-4C37-48A5-B0D5-36549CC7D626}" dt="2022-05-05T10:38:47.712" v="7" actId="47"/>
        <pc:sldMkLst>
          <pc:docMk/>
          <pc:sldMk cId="2603876755" sldId="844"/>
        </pc:sldMkLst>
      </pc:sldChg>
      <pc:sldChg chg="delSp modSp add mod">
        <pc:chgData name="Helen Brooks" userId="a6d868dd-1898-4f0b-9e41-e326fe9cb41e" providerId="ADAL" clId="{8BDF29CB-4C37-48A5-B0D5-36549CC7D626}" dt="2022-05-05T11:00:48.564" v="123" actId="6549"/>
        <pc:sldMkLst>
          <pc:docMk/>
          <pc:sldMk cId="438768900" sldId="845"/>
        </pc:sldMkLst>
        <pc:spChg chg="mod">
          <ac:chgData name="Helen Brooks" userId="a6d868dd-1898-4f0b-9e41-e326fe9cb41e" providerId="ADAL" clId="{8BDF29CB-4C37-48A5-B0D5-36549CC7D626}" dt="2022-05-05T11:00:41.702" v="80" actId="20577"/>
          <ac:spMkLst>
            <pc:docMk/>
            <pc:sldMk cId="438768900" sldId="845"/>
            <ac:spMk id="3" creationId="{9631DF2D-8383-4420-A161-3DF0300246D7}"/>
          </ac:spMkLst>
        </pc:spChg>
        <pc:spChg chg="mod">
          <ac:chgData name="Helen Brooks" userId="a6d868dd-1898-4f0b-9e41-e326fe9cb41e" providerId="ADAL" clId="{8BDF29CB-4C37-48A5-B0D5-36549CC7D626}" dt="2022-05-05T10:38:53.743" v="20" actId="20577"/>
          <ac:spMkLst>
            <pc:docMk/>
            <pc:sldMk cId="438768900" sldId="845"/>
            <ac:spMk id="5" creationId="{0C926B9F-7FF2-49CD-BF0B-480F5E9496BF}"/>
          </ac:spMkLst>
        </pc:spChg>
        <pc:spChg chg="mod">
          <ac:chgData name="Helen Brooks" userId="a6d868dd-1898-4f0b-9e41-e326fe9cb41e" providerId="ADAL" clId="{8BDF29CB-4C37-48A5-B0D5-36549CC7D626}" dt="2022-05-05T11:00:48.564" v="123" actId="6549"/>
          <ac:spMkLst>
            <pc:docMk/>
            <pc:sldMk cId="438768900" sldId="845"/>
            <ac:spMk id="7" creationId="{8291D7D8-2CCE-44ED-8438-D9C46D941612}"/>
          </ac:spMkLst>
        </pc:spChg>
        <pc:picChg chg="del">
          <ac:chgData name="Helen Brooks" userId="a6d868dd-1898-4f0b-9e41-e326fe9cb41e" providerId="ADAL" clId="{8BDF29CB-4C37-48A5-B0D5-36549CC7D626}" dt="2022-05-05T11:00:43.534" v="81" actId="478"/>
          <ac:picMkLst>
            <pc:docMk/>
            <pc:sldMk cId="438768900" sldId="845"/>
            <ac:picMk id="1026" creationId="{A7562775-1978-44A1-A7A0-1B05DB2C39C8}"/>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6A598C-533A-4C05-80FB-A434AD13640D}" type="datetimeFigureOut">
              <a:rPr lang="en-GB" smtClean="0"/>
              <a:t>23/05/2022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B25F7D-41C6-4FD7-B44F-E2917BE1981D}" type="slidenum">
              <a:rPr lang="en-GB" smtClean="0"/>
              <a:t>‹#›</a:t>
            </a:fld>
            <a:endParaRPr lang="en-GB"/>
          </a:p>
        </p:txBody>
      </p:sp>
    </p:spTree>
    <p:extLst>
      <p:ext uri="{BB962C8B-B14F-4D97-AF65-F5344CB8AC3E}">
        <p14:creationId xmlns:p14="http://schemas.microsoft.com/office/powerpoint/2010/main" val="3345810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short presentation so I’m mainly giving an overview of the programme grant, but I am really keen to chat to anyone who is interested to find out more afterwards</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43FC684-293E-EA42-B1F0-498D26726B4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8022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collaboration with (LIST UNIVERSITIES)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r>
              <a:rPr lang="en-GB" sz="1800" dirty="0">
                <a:effectLst/>
                <a:latin typeface="Calibri" panose="020F0502020204030204" pitchFamily="34" charset="0"/>
                <a:ea typeface="Calibri" panose="020F0502020204030204" pitchFamily="34" charset="0"/>
                <a:cs typeface="Times New Roman" panose="02020603050405020304" pitchFamily="18" charset="0"/>
              </a:rPr>
              <a:t>Road, rail and flood embankments provide vital transport and flood defence infrastructure.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-Slope failures can close transport networks and cause delays, or can reduce the protection provided against flood hazards.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-This creates huge economic cost and can cause a risk to life for those using affected transport networks or resident on the floodplain.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Calibri" panose="020F0502020204030204" pitchFamily="34" charset="0"/>
                <a:cs typeface="Times New Roman" panose="02020603050405020304" pitchFamily="18" charset="0"/>
              </a:rPr>
              <a:t>-Where emergency repair is needed, the estimated cost of this is 10 times that of scheduled maintenance making effective asset management an industry priority (Glendinning et al., 2009).</a:t>
            </a:r>
          </a:p>
          <a:p>
            <a:endParaRPr lang="en-GB" dirty="0"/>
          </a:p>
        </p:txBody>
      </p:sp>
      <p:sp>
        <p:nvSpPr>
          <p:cNvPr id="4" name="Slide Number Placeholder 3"/>
          <p:cNvSpPr>
            <a:spLocks noGrp="1"/>
          </p:cNvSpPr>
          <p:nvPr>
            <p:ph type="sldNum" sz="quarter" idx="5"/>
          </p:nvPr>
        </p:nvSpPr>
        <p:spPr/>
        <p:txBody>
          <a:bodyPr/>
          <a:lstStyle/>
          <a:p>
            <a:fld id="{28B25F7D-41C6-4FD7-B44F-E2917BE1981D}" type="slidenum">
              <a:rPr lang="en-GB" smtClean="0"/>
              <a:t>2</a:t>
            </a:fld>
            <a:endParaRPr lang="en-GB"/>
          </a:p>
        </p:txBody>
      </p:sp>
    </p:spTree>
    <p:extLst>
      <p:ext uri="{BB962C8B-B14F-4D97-AF65-F5344CB8AC3E}">
        <p14:creationId xmlns:p14="http://schemas.microsoft.com/office/powerpoint/2010/main" val="17703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b="0" i="0" u="none" strike="noStrike" baseline="0" dirty="0">
                <a:latin typeface="AdvP3D62EF"/>
              </a:rPr>
              <a:t>-90 m long, 29 m wide, 6 m high with a 5 m crest, and 1:2 slopes </a:t>
            </a:r>
          </a:p>
          <a:p>
            <a:r>
              <a:rPr lang="en-GB" sz="1800" b="0" i="0" u="none" strike="noStrike" baseline="0" dirty="0">
                <a:latin typeface="AdvP3D62EF"/>
              </a:rPr>
              <a:t>-Planted with grass seeds representative of UK embankments</a:t>
            </a:r>
          </a:p>
          <a:p>
            <a:endParaRPr lang="en-GB" sz="1800" b="0" i="0" u="none" strike="noStrike" baseline="0" dirty="0">
              <a:latin typeface="AdvP3D62EF"/>
            </a:endParaRPr>
          </a:p>
          <a:p>
            <a:r>
              <a:rPr lang="en-GB" sz="1800" b="0" i="0" u="none" strike="noStrike" baseline="0" dirty="0">
                <a:latin typeface="AdvP3D62EF"/>
              </a:rPr>
              <a:t>-Understand shrink-swell cycles by measuring rainfall, water content</a:t>
            </a:r>
          </a:p>
          <a:p>
            <a:r>
              <a:rPr lang="en-GB" sz="1800" b="0" i="0" u="none" strike="noStrike" baseline="0" dirty="0">
                <a:latin typeface="AdvP3D62EF"/>
              </a:rPr>
              <a:t>-Understand suction generation by measuring pore water pressure (TENSIOMETER)</a:t>
            </a:r>
          </a:p>
          <a:p>
            <a:r>
              <a:rPr lang="en-GB" sz="1800" b="0" i="0" u="none" strike="noStrike" baseline="0" dirty="0">
                <a:latin typeface="AdvP3D62EF"/>
              </a:rPr>
              <a:t>-Slope movement (EXTENSOMETERS)-this may reflect-strain softening and progressive failure</a:t>
            </a:r>
          </a:p>
          <a:p>
            <a:r>
              <a:rPr lang="en-GB" sz="1800" b="0" i="0" u="none" strike="noStrike" baseline="0" dirty="0">
                <a:latin typeface="AdvP3D62EF"/>
              </a:rPr>
              <a:t>				-cracking and successive creep downslope as the cracks close over winter</a:t>
            </a:r>
          </a:p>
          <a:p>
            <a:endParaRPr lang="en-GB" sz="1800" b="0" i="0" u="none" strike="noStrike" baseline="0" dirty="0">
              <a:latin typeface="AdvP3D62EF"/>
            </a:endParaRPr>
          </a:p>
          <a:p>
            <a:r>
              <a:rPr lang="en-GB" sz="1800" b="0" i="0" u="none" strike="noStrike" baseline="0" dirty="0">
                <a:latin typeface="AdvP3D62EF"/>
              </a:rPr>
              <a:t>-Data is openly available so please feel free to browse and use for your own research</a:t>
            </a:r>
          </a:p>
          <a:p>
            <a:endParaRPr lang="en-GB" dirty="0"/>
          </a:p>
        </p:txBody>
      </p:sp>
      <p:sp>
        <p:nvSpPr>
          <p:cNvPr id="4" name="Slide Number Placeholder 3"/>
          <p:cNvSpPr>
            <a:spLocks noGrp="1"/>
          </p:cNvSpPr>
          <p:nvPr>
            <p:ph type="sldNum" sz="quarter" idx="5"/>
          </p:nvPr>
        </p:nvSpPr>
        <p:spPr/>
        <p:txBody>
          <a:bodyPr/>
          <a:lstStyle/>
          <a:p>
            <a:fld id="{28B25F7D-41C6-4FD7-B44F-E2917BE1981D}" type="slidenum">
              <a:rPr lang="en-GB" smtClean="0"/>
              <a:t>3</a:t>
            </a:fld>
            <a:endParaRPr lang="en-GB"/>
          </a:p>
        </p:txBody>
      </p:sp>
    </p:spTree>
    <p:extLst>
      <p:ext uri="{BB962C8B-B14F-4D97-AF65-F5344CB8AC3E}">
        <p14:creationId xmlns:p14="http://schemas.microsoft.com/office/powerpoint/2010/main" val="276499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 highway cutting which has been instrumented since it was built in 1997</a:t>
            </a:r>
          </a:p>
          <a:p>
            <a:r>
              <a:rPr lang="en-GB" dirty="0"/>
              <a:t>-Composed of London clay</a:t>
            </a:r>
          </a:p>
          <a:p>
            <a:r>
              <a:rPr lang="en-GB" dirty="0"/>
              <a:t>-Measured a variety of soil properties (see slide)</a:t>
            </a:r>
          </a:p>
          <a:p>
            <a:r>
              <a:rPr lang="en-GB" dirty="0"/>
              <a:t>-Potential evapotranspiration can be estimated based on weather station measurements. This gives an indication of the soil moisture deficit throughout the year (see Smethurst et al 2012)</a:t>
            </a:r>
          </a:p>
          <a:p>
            <a:endParaRPr lang="en-GB" dirty="0"/>
          </a:p>
        </p:txBody>
      </p:sp>
      <p:sp>
        <p:nvSpPr>
          <p:cNvPr id="4" name="Slide Number Placeholder 3"/>
          <p:cNvSpPr>
            <a:spLocks noGrp="1"/>
          </p:cNvSpPr>
          <p:nvPr>
            <p:ph type="sldNum" sz="quarter" idx="5"/>
          </p:nvPr>
        </p:nvSpPr>
        <p:spPr/>
        <p:txBody>
          <a:bodyPr/>
          <a:lstStyle/>
          <a:p>
            <a:fld id="{28B25F7D-41C6-4FD7-B44F-E2917BE1981D}" type="slidenum">
              <a:rPr lang="en-GB" smtClean="0"/>
              <a:t>4</a:t>
            </a:fld>
            <a:endParaRPr lang="en-GB"/>
          </a:p>
        </p:txBody>
      </p:sp>
    </p:spTree>
    <p:extLst>
      <p:ext uri="{BB962C8B-B14F-4D97-AF65-F5344CB8AC3E}">
        <p14:creationId xmlns:p14="http://schemas.microsoft.com/office/powerpoint/2010/main" val="218524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the newest addition to our field monitoring sites</a:t>
            </a:r>
          </a:p>
          <a:p>
            <a:r>
              <a:rPr lang="en-GB" dirty="0"/>
              <a:t>-Located at the confluence of the River North Tyne and South Tyne , just west of Newcastle</a:t>
            </a:r>
          </a:p>
          <a:p>
            <a:r>
              <a:rPr lang="en-GB" dirty="0"/>
              <a:t>-Flood embankment which had previously breached, flooding the nearby village of Warden</a:t>
            </a:r>
          </a:p>
          <a:p>
            <a:r>
              <a:rPr lang="en-GB" dirty="0"/>
              <a:t>-As with BIONICS and Newbury, measuring PWP to look at suction generation and impact of weather</a:t>
            </a:r>
          </a:p>
          <a:p>
            <a:r>
              <a:rPr lang="en-GB" dirty="0"/>
              <a:t>-ERT permanently installed and monitoring based on the PRIME system developed by the British Geological Survey</a:t>
            </a:r>
          </a:p>
        </p:txBody>
      </p:sp>
      <p:sp>
        <p:nvSpPr>
          <p:cNvPr id="4" name="Slide Number Placeholder 3"/>
          <p:cNvSpPr>
            <a:spLocks noGrp="1"/>
          </p:cNvSpPr>
          <p:nvPr>
            <p:ph type="sldNum" sz="quarter" idx="5"/>
          </p:nvPr>
        </p:nvSpPr>
        <p:spPr/>
        <p:txBody>
          <a:bodyPr/>
          <a:lstStyle/>
          <a:p>
            <a:fld id="{28B25F7D-41C6-4FD7-B44F-E2917BE1981D}" type="slidenum">
              <a:rPr lang="en-GB" smtClean="0"/>
              <a:t>5</a:t>
            </a:fld>
            <a:endParaRPr lang="en-GB"/>
          </a:p>
        </p:txBody>
      </p:sp>
    </p:spTree>
    <p:extLst>
      <p:ext uri="{BB962C8B-B14F-4D97-AF65-F5344CB8AC3E}">
        <p14:creationId xmlns:p14="http://schemas.microsoft.com/office/powerpoint/2010/main" val="3621973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-Project is adding to understanding of how best to monitor and manage flood embankments</a:t>
            </a:r>
          </a:p>
          <a:p>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-While Network Rail and Highways England publish clear guidance on how they monitor and manage deterioration in embankments on the rail and road networks, it is more difficult to find this information for flood embankments.</a:t>
            </a:r>
          </a:p>
          <a:p>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-Environment Agency are responsible for flood embankment monitoring and maintenance, in most cases</a:t>
            </a:r>
          </a:p>
          <a:p>
            <a:r>
              <a:rPr kumimoji="0" lang="en-GB" altLang="en-US"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-Most of the work from ACHILLES focuses on highly plastic substrates. Here we have started to look at which areas of the country our work might be most applicable, by underlaying bedrock geology (left) and superficial geology (right) with flood embankments in the UK </a:t>
            </a:r>
            <a:endParaRPr lang="en-GB" i="0" dirty="0"/>
          </a:p>
        </p:txBody>
      </p:sp>
      <p:sp>
        <p:nvSpPr>
          <p:cNvPr id="4" name="Slide Number Placeholder 3"/>
          <p:cNvSpPr>
            <a:spLocks noGrp="1"/>
          </p:cNvSpPr>
          <p:nvPr>
            <p:ph type="sldNum" sz="quarter" idx="5"/>
          </p:nvPr>
        </p:nvSpPr>
        <p:spPr/>
        <p:txBody>
          <a:bodyPr/>
          <a:lstStyle/>
          <a:p>
            <a:fld id="{28B25F7D-41C6-4FD7-B44F-E2917BE1981D}" type="slidenum">
              <a:rPr lang="en-GB" smtClean="0"/>
              <a:t>6</a:t>
            </a:fld>
            <a:endParaRPr lang="en-GB"/>
          </a:p>
        </p:txBody>
      </p:sp>
    </p:spTree>
    <p:extLst>
      <p:ext uri="{BB962C8B-B14F-4D97-AF65-F5344CB8AC3E}">
        <p14:creationId xmlns:p14="http://schemas.microsoft.com/office/powerpoint/2010/main" val="24175549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56" descr="Cove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7938"/>
            <a:ext cx="12192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16891" y="551613"/>
            <a:ext cx="5653604" cy="1919592"/>
          </a:xfrm>
        </p:spPr>
        <p:txBody>
          <a:bodyPr>
            <a:normAutofit/>
          </a:bodyPr>
          <a:lstStyle>
            <a:lvl1pPr algn="l">
              <a:defRPr sz="4400">
                <a:solidFill>
                  <a:srgbClr val="C10B24"/>
                </a:solidFill>
              </a:defRPr>
            </a:lvl1pPr>
          </a:lstStyle>
          <a:p>
            <a:r>
              <a:rPr lang="en-GB" dirty="0"/>
              <a:t>Click to edit Master title style</a:t>
            </a:r>
            <a:endParaRPr lang="en-US" dirty="0"/>
          </a:p>
        </p:txBody>
      </p:sp>
      <p:sp>
        <p:nvSpPr>
          <p:cNvPr id="3" name="Subtitle 2"/>
          <p:cNvSpPr>
            <a:spLocks noGrp="1"/>
          </p:cNvSpPr>
          <p:nvPr>
            <p:ph type="subTitle" idx="1"/>
          </p:nvPr>
        </p:nvSpPr>
        <p:spPr>
          <a:xfrm>
            <a:off x="639777" y="2633447"/>
            <a:ext cx="5653604" cy="1752600"/>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8" name="Picture 5" descr="NU - A4 Logo (RGB)"/>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347201" y="304800"/>
            <a:ext cx="244263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192257"/>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392990572"/>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184115"/>
            <a:ext cx="2743200" cy="4942048"/>
          </a:xfrm>
        </p:spPr>
        <p:txBody>
          <a:bodyPr vert="eaVert"/>
          <a:lstStyle/>
          <a:p>
            <a:r>
              <a:rPr lang="en-GB" dirty="0"/>
              <a:t>Click to edit Master title style</a:t>
            </a:r>
            <a:endParaRPr lang="en-US" dirty="0"/>
          </a:p>
        </p:txBody>
      </p:sp>
      <p:sp>
        <p:nvSpPr>
          <p:cNvPr id="3" name="Vertical Text Placeholder 2"/>
          <p:cNvSpPr>
            <a:spLocks noGrp="1"/>
          </p:cNvSpPr>
          <p:nvPr>
            <p:ph type="body" orient="vert" idx="1"/>
          </p:nvPr>
        </p:nvSpPr>
        <p:spPr>
          <a:xfrm>
            <a:off x="609600" y="1184115"/>
            <a:ext cx="8026400" cy="4942048"/>
          </a:xfrm>
        </p:spPr>
        <p:txBody>
          <a:bodyPr vert="eaVert"/>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180594748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54966164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296788624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2310011"/>
            <a:ext cx="5384800" cy="38161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6197600" y="2310011"/>
            <a:ext cx="5384800" cy="381615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467745-E17C-874C-B973-050C58E97FA1}" type="slidenum">
              <a:rPr lang="en-US" smtClean="0"/>
              <a:t>‹#›</a:t>
            </a:fld>
            <a:endParaRPr lang="en-US" dirty="0"/>
          </a:p>
        </p:txBody>
      </p:sp>
      <p:sp>
        <p:nvSpPr>
          <p:cNvPr id="8" name="Date Placeholder 6"/>
          <p:cNvSpPr>
            <a:spLocks noGrp="1"/>
          </p:cNvSpPr>
          <p:nvPr>
            <p:ph type="dt" sz="half" idx="10"/>
          </p:nvPr>
        </p:nvSpPr>
        <p:spPr>
          <a:xfrm>
            <a:off x="609600" y="6356351"/>
            <a:ext cx="2844800" cy="365125"/>
          </a:xfrm>
        </p:spPr>
        <p:txBody>
          <a:bodyPr/>
          <a:lstStyle/>
          <a:p>
            <a:endParaRPr lang="en-US" dirty="0"/>
          </a:p>
        </p:txBody>
      </p:sp>
    </p:spTree>
    <p:extLst>
      <p:ext uri="{BB962C8B-B14F-4D97-AF65-F5344CB8AC3E}">
        <p14:creationId xmlns:p14="http://schemas.microsoft.com/office/powerpoint/2010/main" val="251997046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2324519"/>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4" name="Content Placeholder 3"/>
          <p:cNvSpPr>
            <a:spLocks noGrp="1"/>
          </p:cNvSpPr>
          <p:nvPr>
            <p:ph sz="half" idx="2"/>
          </p:nvPr>
        </p:nvSpPr>
        <p:spPr>
          <a:xfrm>
            <a:off x="609600" y="2981442"/>
            <a:ext cx="5386917" cy="314472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quarter" idx="3"/>
          </p:nvPr>
        </p:nvSpPr>
        <p:spPr>
          <a:xfrm>
            <a:off x="6193368" y="2341680"/>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dirty="0"/>
              <a:t>Click to edit Master text styles</a:t>
            </a:r>
          </a:p>
        </p:txBody>
      </p:sp>
      <p:sp>
        <p:nvSpPr>
          <p:cNvPr id="6" name="Content Placeholder 5"/>
          <p:cNvSpPr>
            <a:spLocks noGrp="1"/>
          </p:cNvSpPr>
          <p:nvPr>
            <p:ph sz="quarter" idx="4"/>
          </p:nvPr>
        </p:nvSpPr>
        <p:spPr>
          <a:xfrm>
            <a:off x="6193368" y="2981442"/>
            <a:ext cx="5389033" cy="314472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3864595917"/>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4122615455"/>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1524804970"/>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1416411"/>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1435101"/>
            <a:ext cx="6815667" cy="46910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87962440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1338565"/>
            <a:ext cx="7315200" cy="33890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E467745-E17C-874C-B973-050C58E97FA1}" type="slidenum">
              <a:rPr lang="en-US" smtClean="0"/>
              <a:t>‹#›</a:t>
            </a:fld>
            <a:endParaRPr lang="en-US" dirty="0"/>
          </a:p>
        </p:txBody>
      </p:sp>
    </p:spTree>
    <p:extLst>
      <p:ext uri="{BB962C8B-B14F-4D97-AF65-F5344CB8AC3E}">
        <p14:creationId xmlns:p14="http://schemas.microsoft.com/office/powerpoint/2010/main" val="4275704927"/>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167010"/>
            <a:ext cx="10972800" cy="1143000"/>
          </a:xfrm>
          <a:prstGeom prst="rect">
            <a:avLst/>
          </a:prstGeom>
        </p:spPr>
        <p:txBody>
          <a:bodyPr vert="horz" lIns="91440" tIns="45720" rIns="91440" bIns="45720" rtlCol="0" anchor="ctr">
            <a:normAutofit/>
          </a:bodyPr>
          <a:lstStyle/>
          <a:p>
            <a:r>
              <a:rPr lang="en-US" sz="4000" dirty="0">
                <a:solidFill>
                  <a:srgbClr val="C10B24"/>
                </a:solidFill>
                <a:latin typeface="Arial Bold" charset="0"/>
              </a:rPr>
              <a:t>Slide Heading</a:t>
            </a:r>
          </a:p>
        </p:txBody>
      </p:sp>
      <p:sp>
        <p:nvSpPr>
          <p:cNvPr id="3" name="Text Placeholder 2"/>
          <p:cNvSpPr>
            <a:spLocks noGrp="1"/>
          </p:cNvSpPr>
          <p:nvPr>
            <p:ph type="body" idx="1"/>
          </p:nvPr>
        </p:nvSpPr>
        <p:spPr>
          <a:xfrm>
            <a:off x="609600" y="2310011"/>
            <a:ext cx="10972800" cy="3816153"/>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GB" dirty="0"/>
              <a:t>© 2013 Newcastle University</a:t>
            </a:r>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467745-E17C-874C-B973-050C58E97FA1}" type="slidenum">
              <a:rPr lang="en-US" smtClean="0"/>
              <a:t>‹#›</a:t>
            </a:fld>
            <a:endParaRPr lang="en-US" dirty="0"/>
          </a:p>
        </p:txBody>
      </p:sp>
      <p:sp>
        <p:nvSpPr>
          <p:cNvPr id="8" name="Line 4"/>
          <p:cNvSpPr>
            <a:spLocks noChangeShapeType="1"/>
          </p:cNvSpPr>
          <p:nvPr/>
        </p:nvSpPr>
        <p:spPr bwMode="auto">
          <a:xfrm>
            <a:off x="1016000" y="1143000"/>
            <a:ext cx="11176000" cy="0"/>
          </a:xfrm>
          <a:prstGeom prst="line">
            <a:avLst/>
          </a:prstGeom>
          <a:noFill/>
          <a:ln w="9525">
            <a:solidFill>
              <a:srgbClr val="666666"/>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US" sz="1800" dirty="0"/>
          </a:p>
        </p:txBody>
      </p:sp>
      <p:pic>
        <p:nvPicPr>
          <p:cNvPr id="9" name="Picture 5" descr="NU - A4 Logo (RGB)"/>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347201" y="304800"/>
            <a:ext cx="2442633"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reative Commons Licens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72233" y="6430426"/>
            <a:ext cx="1117600" cy="29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7121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fade/>
  </p:transition>
  <p:hf sldNum="0" hdr="0" ftr="0"/>
  <p:txStyles>
    <p:titleStyle>
      <a:lvl1pPr algn="l" defTabSz="457200" rtl="0" eaLnBrk="1" latinLnBrk="0" hangingPunct="1">
        <a:spcBef>
          <a:spcPct val="0"/>
        </a:spcBef>
        <a:buNone/>
        <a:defRPr sz="4400" kern="1200">
          <a:solidFill>
            <a:srgbClr val="C10B24"/>
          </a:solidFill>
          <a:latin typeface="+mj-lt"/>
          <a:ea typeface="+mj-ea"/>
          <a:cs typeface="+mj-cs"/>
        </a:defRPr>
      </a:lvl1pPr>
    </p:titleStyle>
    <p:bodyStyle>
      <a:lvl1pPr marL="342900" indent="-342900" algn="l" defTabSz="457200" rtl="0" eaLnBrk="1" latinLnBrk="0" hangingPunct="1">
        <a:spcBef>
          <a:spcPct val="20000"/>
        </a:spcBef>
        <a:buClr>
          <a:schemeClr val="tx2"/>
        </a:buClr>
        <a:buFont typeface="Arial"/>
        <a:buChar char="•"/>
        <a:defRPr sz="3200" kern="1200">
          <a:solidFill>
            <a:schemeClr val="tx1">
              <a:lumMod val="65000"/>
              <a:lumOff val="35000"/>
            </a:schemeClr>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800" kern="1200">
          <a:solidFill>
            <a:srgbClr val="595959"/>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rgbClr val="595959"/>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000" kern="1200">
          <a:solidFill>
            <a:srgbClr val="595959"/>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000" kern="1200">
          <a:solidFill>
            <a:srgbClr val="595959"/>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hyperlink" Target="https://data.ncl.ac.uk/articles/dataset/Data_from_BIOINCS_research_embankment/15506019"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www.geograph.org.uk/photo/5766023"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93159" y="1306986"/>
            <a:ext cx="6948207" cy="1919592"/>
          </a:xfrm>
        </p:spPr>
        <p:txBody>
          <a:bodyPr>
            <a:normAutofit fontScale="90000"/>
          </a:bodyPr>
          <a:lstStyle/>
          <a:p>
            <a:r>
              <a:rPr lang="en-GB" i="1" dirty="0">
                <a:solidFill>
                  <a:schemeClr val="tx2"/>
                </a:solidFill>
              </a:rPr>
              <a:t>Climate-driven deterioration of long-life, long-linear geotechnical infrastructure</a:t>
            </a:r>
            <a:br>
              <a:rPr lang="en-GB" i="1" dirty="0">
                <a:solidFill>
                  <a:schemeClr val="tx2"/>
                </a:solidFill>
              </a:rPr>
            </a:br>
            <a:endParaRPr lang="en-GB" i="1" dirty="0">
              <a:solidFill>
                <a:schemeClr val="tx2"/>
              </a:solidFill>
            </a:endParaRPr>
          </a:p>
        </p:txBody>
      </p:sp>
      <p:sp>
        <p:nvSpPr>
          <p:cNvPr id="6" name="TextBox 5">
            <a:extLst>
              <a:ext uri="{FF2B5EF4-FFF2-40B4-BE49-F238E27FC236}">
                <a16:creationId xmlns:a16="http://schemas.microsoft.com/office/drawing/2014/main" id="{89E538EF-DEFD-45D0-BFFE-125D60BBA51B}"/>
              </a:ext>
            </a:extLst>
          </p:cNvPr>
          <p:cNvSpPr txBox="1"/>
          <p:nvPr/>
        </p:nvSpPr>
        <p:spPr>
          <a:xfrm>
            <a:off x="335091" y="6219055"/>
            <a:ext cx="3492559" cy="369332"/>
          </a:xfrm>
          <a:prstGeom prst="rect">
            <a:avLst/>
          </a:prstGeom>
          <a:noFill/>
        </p:spPr>
        <p:txBody>
          <a:bodyPr wrap="none" rtlCol="0">
            <a:spAutoFit/>
          </a:bodyPr>
          <a:lstStyle/>
          <a:p>
            <a:r>
              <a:rPr lang="en-GB" i="1" dirty="0">
                <a:solidFill>
                  <a:schemeClr val="tx2"/>
                </a:solidFill>
              </a:rPr>
              <a:t>Helen Brooks, Newcastle University</a:t>
            </a:r>
          </a:p>
        </p:txBody>
      </p:sp>
      <p:sp>
        <p:nvSpPr>
          <p:cNvPr id="7" name="TextBox 6">
            <a:extLst>
              <a:ext uri="{FF2B5EF4-FFF2-40B4-BE49-F238E27FC236}">
                <a16:creationId xmlns:a16="http://schemas.microsoft.com/office/drawing/2014/main" id="{726D83A1-EDF8-4A92-B6E6-18379A13B0B6}"/>
              </a:ext>
            </a:extLst>
          </p:cNvPr>
          <p:cNvSpPr txBox="1"/>
          <p:nvPr/>
        </p:nvSpPr>
        <p:spPr>
          <a:xfrm>
            <a:off x="293159" y="3631423"/>
            <a:ext cx="4179349" cy="461665"/>
          </a:xfrm>
          <a:prstGeom prst="rect">
            <a:avLst/>
          </a:prstGeom>
          <a:noFill/>
        </p:spPr>
        <p:txBody>
          <a:bodyPr wrap="none" rtlCol="0">
            <a:spAutoFit/>
          </a:bodyPr>
          <a:lstStyle/>
          <a:p>
            <a:r>
              <a:rPr lang="en-GB" sz="2400" i="1" dirty="0">
                <a:solidFill>
                  <a:schemeClr val="tx2"/>
                </a:solidFill>
              </a:rPr>
              <a:t>The ACHILLES Programme Grant</a:t>
            </a:r>
            <a:endParaRPr lang="en-GB" sz="2400" i="1" dirty="0"/>
          </a:p>
        </p:txBody>
      </p:sp>
    </p:spTree>
    <p:extLst>
      <p:ext uri="{BB962C8B-B14F-4D97-AF65-F5344CB8AC3E}">
        <p14:creationId xmlns:p14="http://schemas.microsoft.com/office/powerpoint/2010/main" val="1179634915"/>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82976C-9787-47D9-825F-AC36E4804D0C}"/>
              </a:ext>
            </a:extLst>
          </p:cNvPr>
          <p:cNvSpPr>
            <a:spLocks noGrp="1"/>
          </p:cNvSpPr>
          <p:nvPr>
            <p:ph idx="1"/>
          </p:nvPr>
        </p:nvSpPr>
        <p:spPr>
          <a:xfrm>
            <a:off x="403244" y="1323325"/>
            <a:ext cx="11162117" cy="4802840"/>
          </a:xfrm>
        </p:spPr>
        <p:txBody>
          <a:bodyPr/>
          <a:lstStyle/>
          <a:p>
            <a:r>
              <a:rPr lang="en-GB" dirty="0"/>
              <a:t>Funded by EPSRC (UK)</a:t>
            </a:r>
          </a:p>
          <a:p>
            <a:endParaRPr lang="en-GB" dirty="0"/>
          </a:p>
          <a:p>
            <a:r>
              <a:rPr lang="en-GB" dirty="0"/>
              <a:t>Working on long-linear infrastructure assets:</a:t>
            </a:r>
          </a:p>
          <a:p>
            <a:pPr lvl="1"/>
            <a:r>
              <a:rPr lang="en-GB" dirty="0"/>
              <a:t>Deterioration processes</a:t>
            </a:r>
          </a:p>
          <a:p>
            <a:pPr lvl="1"/>
            <a:r>
              <a:rPr lang="en-GB" dirty="0"/>
              <a:t>Asset performance</a:t>
            </a:r>
          </a:p>
          <a:p>
            <a:pPr lvl="1"/>
            <a:r>
              <a:rPr lang="en-GB" dirty="0"/>
              <a:t>Forecasting and decision support</a:t>
            </a:r>
          </a:p>
          <a:p>
            <a:endParaRPr lang="en-GB" dirty="0"/>
          </a:p>
        </p:txBody>
      </p:sp>
      <p:sp>
        <p:nvSpPr>
          <p:cNvPr id="5" name="Title 1">
            <a:extLst>
              <a:ext uri="{FF2B5EF4-FFF2-40B4-BE49-F238E27FC236}">
                <a16:creationId xmlns:a16="http://schemas.microsoft.com/office/drawing/2014/main" id="{C6FADBB7-2054-4485-95DD-2710AFEA4F1A}"/>
              </a:ext>
            </a:extLst>
          </p:cNvPr>
          <p:cNvSpPr txBox="1">
            <a:spLocks/>
          </p:cNvSpPr>
          <p:nvPr/>
        </p:nvSpPr>
        <p:spPr>
          <a:xfrm>
            <a:off x="614316" y="205525"/>
            <a:ext cx="5095477" cy="77864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C10B24"/>
                </a:solidFill>
                <a:latin typeface="+mj-lt"/>
                <a:ea typeface="+mj-ea"/>
                <a:cs typeface="+mj-cs"/>
              </a:defRPr>
            </a:lvl1pPr>
          </a:lstStyle>
          <a:p>
            <a:r>
              <a:rPr lang="en-GB" sz="3200" b="1" dirty="0">
                <a:solidFill>
                  <a:schemeClr val="accent1">
                    <a:lumMod val="75000"/>
                  </a:schemeClr>
                </a:solidFill>
                <a:latin typeface="+mn-lt"/>
              </a:rPr>
              <a:t>ACHILLES Programme Grant</a:t>
            </a:r>
          </a:p>
        </p:txBody>
      </p:sp>
      <p:pic>
        <p:nvPicPr>
          <p:cNvPr id="7" name="Picture 6" descr="Diagram&#10;&#10;Description automatically generated with low confidence">
            <a:extLst>
              <a:ext uri="{FF2B5EF4-FFF2-40B4-BE49-F238E27FC236}">
                <a16:creationId xmlns:a16="http://schemas.microsoft.com/office/drawing/2014/main" id="{C1011B75-5CA2-4E14-AB74-0B9280EA29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6862" y="3220822"/>
            <a:ext cx="3613240" cy="1829016"/>
          </a:xfrm>
          <a:prstGeom prst="rect">
            <a:avLst/>
          </a:prstGeom>
        </p:spPr>
      </p:pic>
      <p:pic>
        <p:nvPicPr>
          <p:cNvPr id="9" name="Picture 8" descr="Text&#10;&#10;Description automatically generated">
            <a:extLst>
              <a:ext uri="{FF2B5EF4-FFF2-40B4-BE49-F238E27FC236}">
                <a16:creationId xmlns:a16="http://schemas.microsoft.com/office/drawing/2014/main" id="{BA851B01-1308-445E-B883-A90B4F6A82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73425" y="5904546"/>
            <a:ext cx="1905000" cy="107632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id="{F11E4296-2484-4131-B771-6D38785AFF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0097" y="5904545"/>
            <a:ext cx="1905000" cy="1076325"/>
          </a:xfrm>
          <a:prstGeom prst="rect">
            <a:avLst/>
          </a:prstGeom>
        </p:spPr>
      </p:pic>
      <p:pic>
        <p:nvPicPr>
          <p:cNvPr id="13" name="Picture 12" descr="Text&#10;&#10;Description automatically generated with medium confidence">
            <a:extLst>
              <a:ext uri="{FF2B5EF4-FFF2-40B4-BE49-F238E27FC236}">
                <a16:creationId xmlns:a16="http://schemas.microsoft.com/office/drawing/2014/main" id="{3F984E9A-63A0-466C-BC96-550C11337B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8841" y="5904546"/>
            <a:ext cx="1905000" cy="1076325"/>
          </a:xfrm>
          <a:prstGeom prst="rect">
            <a:avLst/>
          </a:prstGeom>
        </p:spPr>
      </p:pic>
      <p:pic>
        <p:nvPicPr>
          <p:cNvPr id="15" name="Picture 14" descr="A picture containing logo&#10;&#10;Description automatically generated">
            <a:extLst>
              <a:ext uri="{FF2B5EF4-FFF2-40B4-BE49-F238E27FC236}">
                <a16:creationId xmlns:a16="http://schemas.microsoft.com/office/drawing/2014/main" id="{3D93EB36-B860-49E2-913D-037EB027A4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400" y="5778320"/>
            <a:ext cx="1905000" cy="1076325"/>
          </a:xfrm>
          <a:prstGeom prst="rect">
            <a:avLst/>
          </a:prstGeom>
        </p:spPr>
      </p:pic>
      <p:pic>
        <p:nvPicPr>
          <p:cNvPr id="17" name="Picture 16" descr="Text&#10;&#10;Description automatically generated">
            <a:extLst>
              <a:ext uri="{FF2B5EF4-FFF2-40B4-BE49-F238E27FC236}">
                <a16:creationId xmlns:a16="http://schemas.microsoft.com/office/drawing/2014/main" id="{3A7EF209-757C-4F47-A293-7013B35D2E9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705669" y="5957873"/>
            <a:ext cx="1905000" cy="1076325"/>
          </a:xfrm>
          <a:prstGeom prst="rect">
            <a:avLst/>
          </a:prstGeom>
        </p:spPr>
      </p:pic>
      <p:pic>
        <p:nvPicPr>
          <p:cNvPr id="19" name="Picture 18" descr="Text&#10;&#10;Description automatically generated with medium confidence">
            <a:extLst>
              <a:ext uri="{FF2B5EF4-FFF2-40B4-BE49-F238E27FC236}">
                <a16:creationId xmlns:a16="http://schemas.microsoft.com/office/drawing/2014/main" id="{A069FE3E-EF2E-4DEB-A1DE-28DB2E613B4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22567" y="5904544"/>
            <a:ext cx="1905000" cy="1076325"/>
          </a:xfrm>
          <a:prstGeom prst="rect">
            <a:avLst/>
          </a:prstGeom>
        </p:spPr>
      </p:pic>
      <p:sp>
        <p:nvSpPr>
          <p:cNvPr id="24" name="TextBox 23">
            <a:extLst>
              <a:ext uri="{FF2B5EF4-FFF2-40B4-BE49-F238E27FC236}">
                <a16:creationId xmlns:a16="http://schemas.microsoft.com/office/drawing/2014/main" id="{3069FE88-733D-4556-B3A1-14BAD284094A}"/>
              </a:ext>
            </a:extLst>
          </p:cNvPr>
          <p:cNvSpPr txBox="1"/>
          <p:nvPr/>
        </p:nvSpPr>
        <p:spPr>
          <a:xfrm>
            <a:off x="10527567" y="6275851"/>
            <a:ext cx="1430572" cy="578794"/>
          </a:xfrm>
          <a:prstGeom prst="rect">
            <a:avLst/>
          </a:prstGeom>
          <a:solidFill>
            <a:schemeClr val="bg1"/>
          </a:solidFill>
          <a:ln>
            <a:solidFill>
              <a:schemeClr val="bg1"/>
            </a:solidFill>
          </a:ln>
        </p:spPr>
        <p:txBody>
          <a:bodyPr wrap="square" rtlCol="0">
            <a:spAutoFit/>
          </a:bodyPr>
          <a:lstStyle/>
          <a:p>
            <a:endParaRPr lang="en-GB" dirty="0"/>
          </a:p>
        </p:txBody>
      </p:sp>
      <p:pic>
        <p:nvPicPr>
          <p:cNvPr id="23" name="Picture 22" descr="Text&#10;&#10;Description automatically generated with medium confidence">
            <a:extLst>
              <a:ext uri="{FF2B5EF4-FFF2-40B4-BE49-F238E27FC236}">
                <a16:creationId xmlns:a16="http://schemas.microsoft.com/office/drawing/2014/main" id="{4EB38223-ECDA-486D-BC86-BEA4B6A0E4E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301311" y="6027085"/>
            <a:ext cx="1905000" cy="1076325"/>
          </a:xfrm>
          <a:prstGeom prst="rect">
            <a:avLst/>
          </a:prstGeom>
        </p:spPr>
      </p:pic>
    </p:spTree>
    <p:extLst>
      <p:ext uri="{BB962C8B-B14F-4D97-AF65-F5344CB8AC3E}">
        <p14:creationId xmlns:p14="http://schemas.microsoft.com/office/powerpoint/2010/main" val="1411915817"/>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F132BC7-2818-4EED-AEA3-3FC324B6E040}"/>
              </a:ext>
            </a:extLst>
          </p:cNvPr>
          <p:cNvSpPr>
            <a:spLocks noGrp="1"/>
          </p:cNvSpPr>
          <p:nvPr>
            <p:ph idx="1"/>
          </p:nvPr>
        </p:nvSpPr>
        <p:spPr>
          <a:xfrm>
            <a:off x="240406" y="1618444"/>
            <a:ext cx="4924022" cy="4464515"/>
          </a:xfrm>
        </p:spPr>
        <p:txBody>
          <a:bodyPr>
            <a:normAutofit fontScale="70000" lnSpcReduction="20000"/>
          </a:bodyPr>
          <a:lstStyle/>
          <a:p>
            <a:r>
              <a:rPr lang="en-GB" sz="2400" dirty="0">
                <a:solidFill>
                  <a:schemeClr val="tx1"/>
                </a:solidFill>
              </a:rPr>
              <a:t>Full-scale trial embankment near Hexham, Northumberland, UK</a:t>
            </a:r>
          </a:p>
          <a:p>
            <a:endParaRPr lang="en-GB" sz="2400" dirty="0">
              <a:solidFill>
                <a:schemeClr val="tx1"/>
              </a:solidFill>
            </a:endParaRPr>
          </a:p>
          <a:p>
            <a:r>
              <a:rPr lang="en-GB" sz="2400" dirty="0">
                <a:solidFill>
                  <a:schemeClr val="tx1"/>
                </a:solidFill>
              </a:rPr>
              <a:t>Durham lower boulder clay</a:t>
            </a:r>
          </a:p>
          <a:p>
            <a:endParaRPr lang="en-GB" sz="2400" dirty="0">
              <a:solidFill>
                <a:schemeClr val="tx1"/>
              </a:solidFill>
            </a:endParaRPr>
          </a:p>
          <a:p>
            <a:r>
              <a:rPr lang="en-GB" sz="2400" dirty="0">
                <a:solidFill>
                  <a:schemeClr val="tx1"/>
                </a:solidFill>
              </a:rPr>
              <a:t>4 panels on N and on S slope</a:t>
            </a:r>
          </a:p>
          <a:p>
            <a:endParaRPr lang="en-GB" sz="2400" dirty="0">
              <a:solidFill>
                <a:schemeClr val="tx1"/>
              </a:solidFill>
            </a:endParaRPr>
          </a:p>
          <a:p>
            <a:r>
              <a:rPr lang="en-GB" sz="2400" dirty="0">
                <a:solidFill>
                  <a:schemeClr val="tx1"/>
                </a:solidFill>
              </a:rPr>
              <a:t>Well vs. poorly compacted</a:t>
            </a:r>
          </a:p>
          <a:p>
            <a:endParaRPr lang="en-GB" sz="2400" dirty="0">
              <a:solidFill>
                <a:schemeClr val="tx1"/>
              </a:solidFill>
            </a:endParaRPr>
          </a:p>
          <a:p>
            <a:r>
              <a:rPr lang="en-GB" sz="2400" dirty="0">
                <a:solidFill>
                  <a:schemeClr val="tx1"/>
                </a:solidFill>
              </a:rPr>
              <a:t>Weather station, water content, pore water pressure, slope movement/deformation, soil temperature</a:t>
            </a:r>
          </a:p>
          <a:p>
            <a:endParaRPr lang="en-GB" sz="2400" dirty="0">
              <a:solidFill>
                <a:schemeClr val="tx1"/>
              </a:solidFill>
            </a:endParaRPr>
          </a:p>
          <a:p>
            <a:r>
              <a:rPr lang="en-GB" sz="2400" dirty="0">
                <a:solidFill>
                  <a:schemeClr val="tx1"/>
                </a:solidFill>
              </a:rPr>
              <a:t>Data all openly available (</a:t>
            </a:r>
            <a:r>
              <a:rPr lang="en-GB" sz="2400" dirty="0">
                <a:solidFill>
                  <a:schemeClr val="tx1"/>
                </a:solidFill>
                <a:hlinkClick r:id="rId3"/>
              </a:rPr>
              <a:t>https://data.ncl.ac.uk/articles/dataset/Data_from_BIOINCS_research_embankment/15506019</a:t>
            </a:r>
            <a:r>
              <a:rPr lang="en-GB" sz="2400" dirty="0">
                <a:solidFill>
                  <a:schemeClr val="tx1"/>
                </a:solidFill>
              </a:rPr>
              <a:t> )</a:t>
            </a:r>
          </a:p>
          <a:p>
            <a:endParaRPr lang="en-GB" sz="2400" dirty="0"/>
          </a:p>
          <a:p>
            <a:endParaRPr lang="en-GB" sz="2400" dirty="0"/>
          </a:p>
        </p:txBody>
      </p:sp>
      <p:sp>
        <p:nvSpPr>
          <p:cNvPr id="5" name="Title 1">
            <a:extLst>
              <a:ext uri="{FF2B5EF4-FFF2-40B4-BE49-F238E27FC236}">
                <a16:creationId xmlns:a16="http://schemas.microsoft.com/office/drawing/2014/main" id="{5C7F924B-E8FF-473C-9A42-BE5FB6215DAD}"/>
              </a:ext>
            </a:extLst>
          </p:cNvPr>
          <p:cNvSpPr txBox="1">
            <a:spLocks/>
          </p:cNvSpPr>
          <p:nvPr/>
        </p:nvSpPr>
        <p:spPr>
          <a:xfrm>
            <a:off x="614316" y="205525"/>
            <a:ext cx="5095477" cy="77864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C10B24"/>
                </a:solidFill>
                <a:latin typeface="+mj-lt"/>
                <a:ea typeface="+mj-ea"/>
                <a:cs typeface="+mj-cs"/>
              </a:defRPr>
            </a:lvl1pPr>
          </a:lstStyle>
          <a:p>
            <a:r>
              <a:rPr lang="en-GB" sz="3200" b="1" dirty="0">
                <a:solidFill>
                  <a:schemeClr val="accent1">
                    <a:lumMod val="75000"/>
                  </a:schemeClr>
                </a:solidFill>
                <a:latin typeface="+mn-lt"/>
              </a:rPr>
              <a:t>BIONICS</a:t>
            </a:r>
          </a:p>
        </p:txBody>
      </p:sp>
      <p:sp>
        <p:nvSpPr>
          <p:cNvPr id="6" name="TextBox 5">
            <a:extLst>
              <a:ext uri="{FF2B5EF4-FFF2-40B4-BE49-F238E27FC236}">
                <a16:creationId xmlns:a16="http://schemas.microsoft.com/office/drawing/2014/main" id="{03BC23CB-D590-4C63-B48F-5C36EED8A4CC}"/>
              </a:ext>
            </a:extLst>
          </p:cNvPr>
          <p:cNvSpPr txBox="1"/>
          <p:nvPr/>
        </p:nvSpPr>
        <p:spPr>
          <a:xfrm>
            <a:off x="10450286" y="6202017"/>
            <a:ext cx="1562612" cy="655983"/>
          </a:xfrm>
          <a:prstGeom prst="rect">
            <a:avLst/>
          </a:prstGeom>
          <a:solidFill>
            <a:schemeClr val="bg1"/>
          </a:solidFill>
          <a:ln>
            <a:solidFill>
              <a:schemeClr val="bg1"/>
            </a:solidFill>
          </a:ln>
        </p:spPr>
        <p:txBody>
          <a:bodyPr wrap="square" rtlCol="0">
            <a:spAutoFit/>
          </a:bodyPr>
          <a:lstStyle/>
          <a:p>
            <a:endParaRPr lang="en-GB" dirty="0"/>
          </a:p>
        </p:txBody>
      </p:sp>
      <p:pic>
        <p:nvPicPr>
          <p:cNvPr id="8" name="Picture 7" descr="A picture containing sky, grass, outdoor, field&#10;&#10;Description automatically generated">
            <a:extLst>
              <a:ext uri="{FF2B5EF4-FFF2-40B4-BE49-F238E27FC236}">
                <a16:creationId xmlns:a16="http://schemas.microsoft.com/office/drawing/2014/main" id="{28EC98B1-3203-49B8-9AAD-E766856CE3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6440" y="2077061"/>
            <a:ext cx="6796458" cy="2846517"/>
          </a:xfrm>
          <a:prstGeom prst="rect">
            <a:avLst/>
          </a:prstGeom>
        </p:spPr>
      </p:pic>
      <p:sp>
        <p:nvSpPr>
          <p:cNvPr id="9" name="TextBox 8">
            <a:extLst>
              <a:ext uri="{FF2B5EF4-FFF2-40B4-BE49-F238E27FC236}">
                <a16:creationId xmlns:a16="http://schemas.microsoft.com/office/drawing/2014/main" id="{F1718696-9EC5-4D92-A58F-0F0CAA0BA980}"/>
              </a:ext>
            </a:extLst>
          </p:cNvPr>
          <p:cNvSpPr txBox="1"/>
          <p:nvPr/>
        </p:nvSpPr>
        <p:spPr>
          <a:xfrm>
            <a:off x="5250288" y="4923578"/>
            <a:ext cx="1985865" cy="369332"/>
          </a:xfrm>
          <a:prstGeom prst="rect">
            <a:avLst/>
          </a:prstGeom>
          <a:noFill/>
        </p:spPr>
        <p:txBody>
          <a:bodyPr wrap="none" rtlCol="0">
            <a:spAutoFit/>
          </a:bodyPr>
          <a:lstStyle/>
          <a:p>
            <a:r>
              <a:rPr lang="en-GB" i="1" dirty="0"/>
              <a:t>Photo: Ross Stirling</a:t>
            </a:r>
          </a:p>
        </p:txBody>
      </p:sp>
    </p:spTree>
    <p:extLst>
      <p:ext uri="{BB962C8B-B14F-4D97-AF65-F5344CB8AC3E}">
        <p14:creationId xmlns:p14="http://schemas.microsoft.com/office/powerpoint/2010/main" val="455589958"/>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31DF2D-8383-4420-A161-3DF0300246D7}"/>
              </a:ext>
            </a:extLst>
          </p:cNvPr>
          <p:cNvSpPr>
            <a:spLocks noGrp="1"/>
          </p:cNvSpPr>
          <p:nvPr>
            <p:ph idx="1"/>
          </p:nvPr>
        </p:nvSpPr>
        <p:spPr>
          <a:xfrm>
            <a:off x="285868" y="1571676"/>
            <a:ext cx="5166455" cy="4721548"/>
          </a:xfrm>
        </p:spPr>
        <p:txBody>
          <a:bodyPr>
            <a:normAutofit fontScale="85000" lnSpcReduction="20000"/>
          </a:bodyPr>
          <a:lstStyle/>
          <a:p>
            <a:r>
              <a:rPr lang="en-GB" dirty="0">
                <a:solidFill>
                  <a:schemeClr val="tx1"/>
                </a:solidFill>
              </a:rPr>
              <a:t>Highway cutting</a:t>
            </a:r>
          </a:p>
          <a:p>
            <a:endParaRPr lang="en-GB" dirty="0">
              <a:solidFill>
                <a:schemeClr val="tx1"/>
              </a:solidFill>
            </a:endParaRPr>
          </a:p>
          <a:p>
            <a:r>
              <a:rPr lang="en-GB" dirty="0">
                <a:solidFill>
                  <a:schemeClr val="tx1"/>
                </a:solidFill>
              </a:rPr>
              <a:t>Built in 1997, London Clay</a:t>
            </a:r>
          </a:p>
          <a:p>
            <a:endParaRPr lang="en-GB" dirty="0">
              <a:solidFill>
                <a:schemeClr val="tx1"/>
              </a:solidFill>
            </a:endParaRPr>
          </a:p>
          <a:p>
            <a:r>
              <a:rPr lang="en-GB" dirty="0">
                <a:solidFill>
                  <a:schemeClr val="tx1"/>
                </a:solidFill>
              </a:rPr>
              <a:t>Water content (theta probe), PWP and suction (tensiometer/piezometer), soil temperature, runoff</a:t>
            </a:r>
          </a:p>
          <a:p>
            <a:endParaRPr lang="en-GB" dirty="0">
              <a:solidFill>
                <a:schemeClr val="tx1"/>
              </a:solidFill>
            </a:endParaRPr>
          </a:p>
          <a:p>
            <a:r>
              <a:rPr lang="en-GB" dirty="0">
                <a:solidFill>
                  <a:schemeClr val="tx1"/>
                </a:solidFill>
              </a:rPr>
              <a:t>Potential evapotranspiration (from weather station measurements)</a:t>
            </a:r>
          </a:p>
        </p:txBody>
      </p:sp>
      <p:sp>
        <p:nvSpPr>
          <p:cNvPr id="5" name="Title 1">
            <a:extLst>
              <a:ext uri="{FF2B5EF4-FFF2-40B4-BE49-F238E27FC236}">
                <a16:creationId xmlns:a16="http://schemas.microsoft.com/office/drawing/2014/main" id="{0C926B9F-7FF2-49CD-BF0B-480F5E9496BF}"/>
              </a:ext>
            </a:extLst>
          </p:cNvPr>
          <p:cNvSpPr txBox="1">
            <a:spLocks/>
          </p:cNvSpPr>
          <p:nvPr/>
        </p:nvSpPr>
        <p:spPr>
          <a:xfrm>
            <a:off x="614316" y="205525"/>
            <a:ext cx="5095477" cy="77864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C10B24"/>
                </a:solidFill>
                <a:latin typeface="+mj-lt"/>
                <a:ea typeface="+mj-ea"/>
                <a:cs typeface="+mj-cs"/>
              </a:defRPr>
            </a:lvl1pPr>
          </a:lstStyle>
          <a:p>
            <a:r>
              <a:rPr lang="en-GB" sz="3200" b="1" dirty="0">
                <a:solidFill>
                  <a:schemeClr val="accent1">
                    <a:lumMod val="75000"/>
                  </a:schemeClr>
                </a:solidFill>
                <a:latin typeface="+mn-lt"/>
              </a:rPr>
              <a:t>Newbury</a:t>
            </a:r>
          </a:p>
        </p:txBody>
      </p:sp>
      <p:sp>
        <p:nvSpPr>
          <p:cNvPr id="6" name="TextBox 5">
            <a:extLst>
              <a:ext uri="{FF2B5EF4-FFF2-40B4-BE49-F238E27FC236}">
                <a16:creationId xmlns:a16="http://schemas.microsoft.com/office/drawing/2014/main" id="{95BA3C40-9844-4813-A2E9-9788B5F529CA}"/>
              </a:ext>
            </a:extLst>
          </p:cNvPr>
          <p:cNvSpPr txBox="1"/>
          <p:nvPr/>
        </p:nvSpPr>
        <p:spPr>
          <a:xfrm>
            <a:off x="10450286" y="6202017"/>
            <a:ext cx="1562612" cy="655983"/>
          </a:xfrm>
          <a:prstGeom prst="rect">
            <a:avLst/>
          </a:prstGeom>
          <a:solidFill>
            <a:schemeClr val="bg1"/>
          </a:solidFill>
          <a:ln>
            <a:solidFill>
              <a:schemeClr val="bg1"/>
            </a:solidFill>
          </a:ln>
        </p:spPr>
        <p:txBody>
          <a:bodyPr wrap="square" rtlCol="0">
            <a:spAutoFit/>
          </a:bodyPr>
          <a:lstStyle/>
          <a:p>
            <a:endParaRPr lang="en-GB" dirty="0"/>
          </a:p>
        </p:txBody>
      </p:sp>
      <p:sp>
        <p:nvSpPr>
          <p:cNvPr id="7" name="TextBox 6">
            <a:extLst>
              <a:ext uri="{FF2B5EF4-FFF2-40B4-BE49-F238E27FC236}">
                <a16:creationId xmlns:a16="http://schemas.microsoft.com/office/drawing/2014/main" id="{8291D7D8-2CCE-44ED-8438-D9C46D941612}"/>
              </a:ext>
            </a:extLst>
          </p:cNvPr>
          <p:cNvSpPr txBox="1"/>
          <p:nvPr/>
        </p:nvSpPr>
        <p:spPr>
          <a:xfrm>
            <a:off x="5859001" y="5851843"/>
            <a:ext cx="2311980" cy="307777"/>
          </a:xfrm>
          <a:prstGeom prst="rect">
            <a:avLst/>
          </a:prstGeom>
          <a:noFill/>
        </p:spPr>
        <p:txBody>
          <a:bodyPr wrap="none" rtlCol="0">
            <a:spAutoFit/>
          </a:bodyPr>
          <a:lstStyle/>
          <a:p>
            <a:r>
              <a:rPr lang="en-GB" sz="1400" i="1" dirty="0"/>
              <a:t>From: Smethurst et al. (2012)</a:t>
            </a:r>
          </a:p>
        </p:txBody>
      </p:sp>
      <p:pic>
        <p:nvPicPr>
          <p:cNvPr id="4" name="Picture 3">
            <a:extLst>
              <a:ext uri="{FF2B5EF4-FFF2-40B4-BE49-F238E27FC236}">
                <a16:creationId xmlns:a16="http://schemas.microsoft.com/office/drawing/2014/main" id="{6D87A5E2-3E26-4930-B035-7CCF79290A1C}"/>
              </a:ext>
            </a:extLst>
          </p:cNvPr>
          <p:cNvPicPr>
            <a:picLocks noChangeAspect="1"/>
          </p:cNvPicPr>
          <p:nvPr/>
        </p:nvPicPr>
        <p:blipFill rotWithShape="1">
          <a:blip r:embed="rId3"/>
          <a:srcRect l="27644" t="49269" r="26278" b="12727"/>
          <a:stretch/>
        </p:blipFill>
        <p:spPr>
          <a:xfrm>
            <a:off x="5452323" y="1867918"/>
            <a:ext cx="6441063" cy="3320201"/>
          </a:xfrm>
          <a:prstGeom prst="rect">
            <a:avLst/>
          </a:prstGeom>
        </p:spPr>
      </p:pic>
    </p:spTree>
    <p:extLst>
      <p:ext uri="{BB962C8B-B14F-4D97-AF65-F5344CB8AC3E}">
        <p14:creationId xmlns:p14="http://schemas.microsoft.com/office/powerpoint/2010/main" val="43876890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631DF2D-8383-4420-A161-3DF0300246D7}"/>
              </a:ext>
            </a:extLst>
          </p:cNvPr>
          <p:cNvSpPr>
            <a:spLocks noGrp="1"/>
          </p:cNvSpPr>
          <p:nvPr>
            <p:ph idx="1"/>
          </p:nvPr>
        </p:nvSpPr>
        <p:spPr>
          <a:xfrm>
            <a:off x="285868" y="1571676"/>
            <a:ext cx="5166455" cy="3816153"/>
          </a:xfrm>
        </p:spPr>
        <p:txBody>
          <a:bodyPr>
            <a:normAutofit fontScale="85000" lnSpcReduction="20000"/>
          </a:bodyPr>
          <a:lstStyle/>
          <a:p>
            <a:r>
              <a:rPr lang="en-GB" dirty="0">
                <a:solidFill>
                  <a:schemeClr val="tx1"/>
                </a:solidFill>
              </a:rPr>
              <a:t>Flood embankment</a:t>
            </a:r>
          </a:p>
          <a:p>
            <a:endParaRPr lang="en-GB" dirty="0">
              <a:solidFill>
                <a:schemeClr val="tx1"/>
              </a:solidFill>
            </a:endParaRPr>
          </a:p>
          <a:p>
            <a:r>
              <a:rPr lang="en-GB" dirty="0">
                <a:solidFill>
                  <a:schemeClr val="tx1"/>
                </a:solidFill>
              </a:rPr>
              <a:t>Confluence of N Tyne and S Tyne</a:t>
            </a:r>
          </a:p>
          <a:p>
            <a:endParaRPr lang="en-GB" dirty="0">
              <a:solidFill>
                <a:schemeClr val="tx1"/>
              </a:solidFill>
            </a:endParaRPr>
          </a:p>
          <a:p>
            <a:r>
              <a:rPr lang="en-GB" dirty="0">
                <a:solidFill>
                  <a:schemeClr val="tx1"/>
                </a:solidFill>
              </a:rPr>
              <a:t>PWP monitoring, weather station, ERT (permanently installed), slope deformation</a:t>
            </a:r>
          </a:p>
          <a:p>
            <a:endParaRPr lang="en-GB" dirty="0">
              <a:solidFill>
                <a:schemeClr val="tx1"/>
              </a:solidFill>
            </a:endParaRPr>
          </a:p>
          <a:p>
            <a:r>
              <a:rPr lang="en-GB" dirty="0">
                <a:solidFill>
                  <a:schemeClr val="tx1"/>
                </a:solidFill>
              </a:rPr>
              <a:t>Data since Nov 2021 tbc!</a:t>
            </a:r>
          </a:p>
        </p:txBody>
      </p:sp>
      <p:sp>
        <p:nvSpPr>
          <p:cNvPr id="5" name="Title 1">
            <a:extLst>
              <a:ext uri="{FF2B5EF4-FFF2-40B4-BE49-F238E27FC236}">
                <a16:creationId xmlns:a16="http://schemas.microsoft.com/office/drawing/2014/main" id="{0C926B9F-7FF2-49CD-BF0B-480F5E9496BF}"/>
              </a:ext>
            </a:extLst>
          </p:cNvPr>
          <p:cNvSpPr txBox="1">
            <a:spLocks/>
          </p:cNvSpPr>
          <p:nvPr/>
        </p:nvSpPr>
        <p:spPr>
          <a:xfrm>
            <a:off x="614316" y="205525"/>
            <a:ext cx="5095477" cy="778640"/>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kern="1200">
                <a:solidFill>
                  <a:srgbClr val="C10B24"/>
                </a:solidFill>
                <a:latin typeface="+mj-lt"/>
                <a:ea typeface="+mj-ea"/>
                <a:cs typeface="+mj-cs"/>
              </a:defRPr>
            </a:lvl1pPr>
          </a:lstStyle>
          <a:p>
            <a:r>
              <a:rPr lang="en-GB" sz="3200" b="1" dirty="0">
                <a:solidFill>
                  <a:schemeClr val="accent1">
                    <a:lumMod val="75000"/>
                  </a:schemeClr>
                </a:solidFill>
                <a:latin typeface="+mn-lt"/>
              </a:rPr>
              <a:t>Warden</a:t>
            </a:r>
          </a:p>
        </p:txBody>
      </p:sp>
      <p:sp>
        <p:nvSpPr>
          <p:cNvPr id="6" name="TextBox 5">
            <a:extLst>
              <a:ext uri="{FF2B5EF4-FFF2-40B4-BE49-F238E27FC236}">
                <a16:creationId xmlns:a16="http://schemas.microsoft.com/office/drawing/2014/main" id="{95BA3C40-9844-4813-A2E9-9788B5F529CA}"/>
              </a:ext>
            </a:extLst>
          </p:cNvPr>
          <p:cNvSpPr txBox="1"/>
          <p:nvPr/>
        </p:nvSpPr>
        <p:spPr>
          <a:xfrm>
            <a:off x="10450286" y="6202017"/>
            <a:ext cx="1562612" cy="655983"/>
          </a:xfrm>
          <a:prstGeom prst="rect">
            <a:avLst/>
          </a:prstGeom>
          <a:solidFill>
            <a:schemeClr val="bg1"/>
          </a:solidFill>
          <a:ln>
            <a:solidFill>
              <a:schemeClr val="bg1"/>
            </a:solidFill>
          </a:ln>
        </p:spPr>
        <p:txBody>
          <a:bodyPr wrap="square" rtlCol="0">
            <a:spAutoFit/>
          </a:bodyPr>
          <a:lstStyle/>
          <a:p>
            <a:endParaRPr lang="en-GB" dirty="0"/>
          </a:p>
        </p:txBody>
      </p:sp>
      <p:pic>
        <p:nvPicPr>
          <p:cNvPr id="1026" name="Picture 2" descr="River flood defences at Hard Haugh">
            <a:extLst>
              <a:ext uri="{FF2B5EF4-FFF2-40B4-BE49-F238E27FC236}">
                <a16:creationId xmlns:a16="http://schemas.microsoft.com/office/drawing/2014/main" id="{A7562775-1978-44A1-A7A0-1B05DB2C3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132" y="1237446"/>
            <a:ext cx="6096000" cy="4572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291D7D8-2CCE-44ED-8438-D9C46D941612}"/>
              </a:ext>
            </a:extLst>
          </p:cNvPr>
          <p:cNvSpPr txBox="1"/>
          <p:nvPr/>
        </p:nvSpPr>
        <p:spPr>
          <a:xfrm>
            <a:off x="5859001" y="5851843"/>
            <a:ext cx="4083362" cy="307777"/>
          </a:xfrm>
          <a:prstGeom prst="rect">
            <a:avLst/>
          </a:prstGeom>
          <a:noFill/>
        </p:spPr>
        <p:txBody>
          <a:bodyPr wrap="none" rtlCol="0">
            <a:spAutoFit/>
          </a:bodyPr>
          <a:lstStyle/>
          <a:p>
            <a:r>
              <a:rPr lang="en-GB" sz="1400" i="1" dirty="0"/>
              <a:t>From: </a:t>
            </a:r>
            <a:r>
              <a:rPr lang="en-GB" sz="1400" i="1" dirty="0">
                <a:hlinkClick r:id="rId4"/>
              </a:rPr>
              <a:t>https://www.geograph.org.uk/photo/5766023</a:t>
            </a:r>
            <a:r>
              <a:rPr lang="en-GB" sz="1400" i="1" dirty="0"/>
              <a:t> </a:t>
            </a:r>
          </a:p>
        </p:txBody>
      </p:sp>
    </p:spTree>
    <p:extLst>
      <p:ext uri="{BB962C8B-B14F-4D97-AF65-F5344CB8AC3E}">
        <p14:creationId xmlns:p14="http://schemas.microsoft.com/office/powerpoint/2010/main" val="250508535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078E4F-0A10-4D6C-A743-8BEE368CAE89}"/>
              </a:ext>
            </a:extLst>
          </p:cNvPr>
          <p:cNvSpPr>
            <a:spLocks noGrp="1"/>
          </p:cNvSpPr>
          <p:nvPr>
            <p:ph type="title"/>
          </p:nvPr>
        </p:nvSpPr>
        <p:spPr>
          <a:xfrm>
            <a:off x="511804" y="364293"/>
            <a:ext cx="4392706" cy="857384"/>
          </a:xfrm>
        </p:spPr>
        <p:txBody>
          <a:bodyPr>
            <a:normAutofit/>
          </a:bodyPr>
          <a:lstStyle/>
          <a:p>
            <a:r>
              <a:rPr lang="en-GB" sz="3200" b="1" dirty="0">
                <a:solidFill>
                  <a:schemeClr val="tx2"/>
                </a:solidFill>
              </a:rPr>
              <a:t>Impact and Engagement</a:t>
            </a:r>
          </a:p>
        </p:txBody>
      </p:sp>
      <p:sp>
        <p:nvSpPr>
          <p:cNvPr id="4" name="Date Placeholder 3">
            <a:extLst>
              <a:ext uri="{FF2B5EF4-FFF2-40B4-BE49-F238E27FC236}">
                <a16:creationId xmlns:a16="http://schemas.microsoft.com/office/drawing/2014/main" id="{CD6C4D84-176C-4FC6-ABB3-1CB243FF29BA}"/>
              </a:ext>
            </a:extLst>
          </p:cNvPr>
          <p:cNvSpPr>
            <a:spLocks noGrp="1"/>
          </p:cNvSpPr>
          <p:nvPr>
            <p:ph type="dt" sz="half" idx="10"/>
          </p:nvPr>
        </p:nvSpPr>
        <p:spPr/>
        <p:txBody>
          <a:bodyPr/>
          <a:lstStyle/>
          <a:p>
            <a:endParaRPr lang="en-US" dirty="0"/>
          </a:p>
        </p:txBody>
      </p:sp>
      <p:sp>
        <p:nvSpPr>
          <p:cNvPr id="5" name="Rectangle 2">
            <a:extLst>
              <a:ext uri="{FF2B5EF4-FFF2-40B4-BE49-F238E27FC236}">
                <a16:creationId xmlns:a16="http://schemas.microsoft.com/office/drawing/2014/main" id="{5D7A0680-7090-4B4F-8B2C-EA58DB82A506}"/>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pic>
        <p:nvPicPr>
          <p:cNvPr id="1025" name="Picture 31" descr="Map&#10;&#10;Description automatically generated">
            <a:extLst>
              <a:ext uri="{FF2B5EF4-FFF2-40B4-BE49-F238E27FC236}">
                <a16:creationId xmlns:a16="http://schemas.microsoft.com/office/drawing/2014/main" id="{BAFF562A-510F-4FCD-8693-C1429F3F89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750" t="6383" r="1846" b="3609"/>
          <a:stretch>
            <a:fillRect/>
          </a:stretch>
        </p:blipFill>
        <p:spPr bwMode="auto">
          <a:xfrm>
            <a:off x="239604" y="1317812"/>
            <a:ext cx="7652514" cy="5107437"/>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2">
            <a:extLst>
              <a:ext uri="{FF2B5EF4-FFF2-40B4-BE49-F238E27FC236}">
                <a16:creationId xmlns:a16="http://schemas.microsoft.com/office/drawing/2014/main" id="{14C2996A-B08B-4E82-AB63-584D02A3DB93}"/>
              </a:ext>
            </a:extLst>
          </p:cNvPr>
          <p:cNvSpPr>
            <a:spLocks noGrp="1"/>
          </p:cNvSpPr>
          <p:nvPr>
            <p:ph idx="1"/>
          </p:nvPr>
        </p:nvSpPr>
        <p:spPr>
          <a:xfrm>
            <a:off x="8220057" y="1880070"/>
            <a:ext cx="3732339" cy="3816153"/>
          </a:xfrm>
        </p:spPr>
        <p:txBody>
          <a:bodyPr>
            <a:normAutofit fontScale="92500" lnSpcReduction="10000"/>
          </a:bodyPr>
          <a:lstStyle/>
          <a:p>
            <a:r>
              <a:rPr lang="en-GB" dirty="0">
                <a:solidFill>
                  <a:schemeClr val="tx1"/>
                </a:solidFill>
              </a:rPr>
              <a:t>Less clarity on flood embankments (compare to road/rail)</a:t>
            </a:r>
          </a:p>
          <a:p>
            <a:endParaRPr lang="en-GB" dirty="0">
              <a:solidFill>
                <a:schemeClr val="tx1"/>
              </a:solidFill>
            </a:endParaRPr>
          </a:p>
          <a:p>
            <a:r>
              <a:rPr lang="en-GB" dirty="0">
                <a:solidFill>
                  <a:schemeClr val="tx1"/>
                </a:solidFill>
              </a:rPr>
              <a:t>Working with the EA to learn from our results</a:t>
            </a:r>
          </a:p>
        </p:txBody>
      </p:sp>
    </p:spTree>
    <p:extLst>
      <p:ext uri="{BB962C8B-B14F-4D97-AF65-F5344CB8AC3E}">
        <p14:creationId xmlns:p14="http://schemas.microsoft.com/office/powerpoint/2010/main" val="2142257314"/>
      </p:ext>
    </p:extLst>
  </p:cSld>
  <p:clrMapOvr>
    <a:masterClrMapping/>
  </p:clrMapOvr>
  <p:transition>
    <p:fade/>
  </p:transition>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1750</TotalTime>
  <Words>731</Words>
  <Application>Microsoft Office PowerPoint</Application>
  <PresentationFormat>Widescreen</PresentationFormat>
  <Paragraphs>80</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AdvP3D62EF</vt:lpstr>
      <vt:lpstr>Arial</vt:lpstr>
      <vt:lpstr>Arial Bold</vt:lpstr>
      <vt:lpstr>Calibri</vt:lpstr>
      <vt:lpstr>1_Office Theme</vt:lpstr>
      <vt:lpstr>Climate-driven deterioration of long-life, long-linear geotechnical infrastructure </vt:lpstr>
      <vt:lpstr>PowerPoint Presentation</vt:lpstr>
      <vt:lpstr>PowerPoint Presentation</vt:lpstr>
      <vt:lpstr>PowerPoint Presentation</vt:lpstr>
      <vt:lpstr>PowerPoint Presentation</vt:lpstr>
      <vt:lpstr>Impact and Engagement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Brooks</dc:creator>
  <cp:lastModifiedBy>Helen Brooks</cp:lastModifiedBy>
  <cp:revision>16</cp:revision>
  <dcterms:created xsi:type="dcterms:W3CDTF">2022-04-01T09:45:41Z</dcterms:created>
  <dcterms:modified xsi:type="dcterms:W3CDTF">2022-05-23T09:18:59Z</dcterms:modified>
</cp:coreProperties>
</file>