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76" r:id="rId2"/>
    <p:sldId id="277" r:id="rId3"/>
    <p:sldId id="349" r:id="rId4"/>
    <p:sldId id="287" r:id="rId5"/>
    <p:sldId id="291" r:id="rId6"/>
    <p:sldId id="306" r:id="rId7"/>
    <p:sldId id="347" r:id="rId8"/>
    <p:sldId id="266" r:id="rId9"/>
    <p:sldId id="281" r:id="rId10"/>
    <p:sldId id="278" r:id="rId11"/>
    <p:sldId id="346" r:id="rId12"/>
    <p:sldId id="342" r:id="rId13"/>
    <p:sldId id="348" r:id="rId14"/>
    <p:sldId id="351" r:id="rId15"/>
    <p:sldId id="345" r:id="rId16"/>
    <p:sldId id="350" r:id="rId17"/>
    <p:sldId id="343" r:id="rId18"/>
    <p:sldId id="309" r:id="rId19"/>
    <p:sldId id="305" r:id="rId20"/>
    <p:sldId id="344"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1" autoAdjust="0"/>
    <p:restoredTop sz="94558"/>
  </p:normalViewPr>
  <p:slideViewPr>
    <p:cSldViewPr snapToGrid="0" snapToObjects="1">
      <p:cViewPr varScale="1">
        <p:scale>
          <a:sx n="121" d="100"/>
          <a:sy n="121" d="100"/>
        </p:scale>
        <p:origin x="448" y="16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7" d="100"/>
          <a:sy n="117" d="100"/>
        </p:scale>
        <p:origin x="420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7B44925A-0B05-D440-A516-F5B09ACE10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1045E58B-1E3A-334C-9DE1-539CE3F32F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728AA5-8228-C046-BA4B-C44DBD55831E}" type="datetimeFigureOut">
              <a:rPr lang="fi-FI" smtClean="0"/>
              <a:t>23.5.2022</a:t>
            </a:fld>
            <a:endParaRPr lang="fi-FI"/>
          </a:p>
        </p:txBody>
      </p:sp>
      <p:sp>
        <p:nvSpPr>
          <p:cNvPr id="4" name="Alatunnisteen paikkamerkki 3">
            <a:extLst>
              <a:ext uri="{FF2B5EF4-FFF2-40B4-BE49-F238E27FC236}">
                <a16:creationId xmlns:a16="http://schemas.microsoft.com/office/drawing/2014/main" id="{08C913E0-5CB5-DF40-9B03-BAFB081786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7C7E41D9-D3AD-7E40-8AA7-6F72546C0B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E133F4-4B30-3B43-8B17-703B3FF77F5F}" type="slidenum">
              <a:rPr lang="fi-FI" smtClean="0"/>
              <a:t>‹#›</a:t>
            </a:fld>
            <a:endParaRPr lang="fi-FI"/>
          </a:p>
        </p:txBody>
      </p:sp>
    </p:spTree>
    <p:extLst>
      <p:ext uri="{BB962C8B-B14F-4D97-AF65-F5344CB8AC3E}">
        <p14:creationId xmlns:p14="http://schemas.microsoft.com/office/powerpoint/2010/main" val="227441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087F5-8357-164C-8F12-2EFCA3C6D20B}" type="datetimeFigureOut">
              <a:rPr lang="fi-FI" smtClean="0"/>
              <a:t>23.5.2022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i-FI"/>
              <a:t>Muokkaa tekstin perustyylejä
toinen taso
kolmas taso
neljäs taso
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74E34-0749-9144-B79B-31DF5A3F88AA}" type="slidenum">
              <a:rPr lang="fi-FI" smtClean="0"/>
              <a:t>‹#›</a:t>
            </a:fld>
            <a:endParaRPr lang="fi-FI"/>
          </a:p>
        </p:txBody>
      </p:sp>
    </p:spTree>
    <p:extLst>
      <p:ext uri="{BB962C8B-B14F-4D97-AF65-F5344CB8AC3E}">
        <p14:creationId xmlns:p14="http://schemas.microsoft.com/office/powerpoint/2010/main" val="34330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6A74E34-0749-9144-B79B-31DF5A3F88AA}" type="slidenum">
              <a:rPr lang="fi-FI" smtClean="0"/>
              <a:t>2</a:t>
            </a:fld>
            <a:endParaRPr lang="fi-FI"/>
          </a:p>
        </p:txBody>
      </p:sp>
    </p:spTree>
    <p:extLst>
      <p:ext uri="{BB962C8B-B14F-4D97-AF65-F5344CB8AC3E}">
        <p14:creationId xmlns:p14="http://schemas.microsoft.com/office/powerpoint/2010/main" val="127565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F6A74E34-0749-9144-B79B-31DF5A3F88AA}" type="slidenum">
              <a:rPr lang="fi-FI" smtClean="0"/>
              <a:t>7</a:t>
            </a:fld>
            <a:endParaRPr lang="fi-FI"/>
          </a:p>
        </p:txBody>
      </p:sp>
    </p:spTree>
    <p:extLst>
      <p:ext uri="{BB962C8B-B14F-4D97-AF65-F5344CB8AC3E}">
        <p14:creationId xmlns:p14="http://schemas.microsoft.com/office/powerpoint/2010/main" val="316613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F6A74E34-0749-9144-B79B-31DF5A3F88AA}" type="slidenum">
              <a:rPr lang="fi-FI" smtClean="0"/>
              <a:t>8</a:t>
            </a:fld>
            <a:endParaRPr lang="fi-FI"/>
          </a:p>
        </p:txBody>
      </p:sp>
    </p:spTree>
    <p:extLst>
      <p:ext uri="{BB962C8B-B14F-4D97-AF65-F5344CB8AC3E}">
        <p14:creationId xmlns:p14="http://schemas.microsoft.com/office/powerpoint/2010/main" val="316613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6A74E34-0749-9144-B79B-31DF5A3F88AA}" type="slidenum">
              <a:rPr lang="fi-FI" smtClean="0"/>
              <a:t>17</a:t>
            </a:fld>
            <a:endParaRPr lang="fi-FI"/>
          </a:p>
        </p:txBody>
      </p:sp>
    </p:spTree>
    <p:extLst>
      <p:ext uri="{BB962C8B-B14F-4D97-AF65-F5344CB8AC3E}">
        <p14:creationId xmlns:p14="http://schemas.microsoft.com/office/powerpoint/2010/main" val="27481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6A74E34-0749-9144-B79B-31DF5A3F88AA}" type="slidenum">
              <a:rPr lang="fi-FI" smtClean="0"/>
              <a:t>20</a:t>
            </a:fld>
            <a:endParaRPr lang="fi-FI"/>
          </a:p>
        </p:txBody>
      </p:sp>
    </p:spTree>
    <p:extLst>
      <p:ext uri="{BB962C8B-B14F-4D97-AF65-F5344CB8AC3E}">
        <p14:creationId xmlns:p14="http://schemas.microsoft.com/office/powerpoint/2010/main" val="1287264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chemeClr val="accent1"/>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22665E0D-75C2-E94B-8135-F621B99D0778}"/>
              </a:ext>
            </a:extLst>
          </p:cNvPr>
          <p:cNvSpPr>
            <a:spLocks noChangeAspect="1"/>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46788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dia_vari_05_vaihdettava_kuva">
    <p:bg>
      <p:bgPr>
        <a:solidFill>
          <a:schemeClr val="tx1"/>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ED1C699-EA44-A547-A232-13BF6082DDB5}"/>
              </a:ext>
            </a:extLst>
          </p:cNvPr>
          <p:cNvSpPr>
            <a:spLocks noGrp="1"/>
          </p:cNvSpPr>
          <p:nvPr>
            <p:ph type="pic" sz="quarter" idx="12" hasCustomPrompt="1"/>
          </p:nvPr>
        </p:nvSpPr>
        <p:spPr>
          <a:xfrm>
            <a:off x="6061100" y="0"/>
            <a:ext cx="6130900" cy="6858000"/>
          </a:xfrm>
          <a:pattFill prst="pct90">
            <a:fgClr>
              <a:schemeClr val="tx1"/>
            </a:fgClr>
            <a:bgClr>
              <a:schemeClr val="bg1"/>
            </a:bgClr>
          </a:pattFill>
        </p:spPr>
        <p:txBody>
          <a:bodyPr>
            <a:normAutofit/>
          </a:bodyPr>
          <a:lstStyle>
            <a:lvl1pPr marL="0" indent="0" algn="ctr">
              <a:buNone/>
              <a:defRPr>
                <a:solidFill>
                  <a:schemeClr val="bg1"/>
                </a:solidFill>
              </a:defRPr>
            </a:lvl1pPr>
          </a:lstStyle>
          <a:p>
            <a:r>
              <a:rPr lang="fi-FI"/>
              <a:t>lisää kuva napsauttamalla kuvaketta</a:t>
            </a:r>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5634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Otsikkodia">
    <p:bg>
      <p:bgRef idx="1001">
        <a:schemeClr val="bg2"/>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2858324430"/>
      </p:ext>
    </p:extLst>
  </p:cSld>
  <p:clrMapOvr>
    <a:overrideClrMapping bg1="dk1" tx1="lt1" bg2="dk2" tx2="lt2" accent1="accent1" accent2="accent2" accent3="accent3" accent4="accent4" accent5="accent5" accent6="accent6" hlink="hlink" folHlink="folHlink"/>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2"/>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2593500386"/>
      </p:ext>
    </p:extLst>
  </p:cSld>
  <p:clrMapOvr>
    <a:overrideClrMapping bg1="dk1" tx1="lt1" bg2="dk2" tx2="lt2" accent1="accent1" accent2="accent2" accent3="accent3" accent4="accent4" accent5="accent5" accent6="accent6" hlink="hlink" folHlink="folHlink"/>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accent3"/>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544660579"/>
      </p:ext>
    </p:extLst>
  </p:cSld>
  <p:clrMapOvr>
    <a:overrideClrMapping bg1="dk1" tx1="lt1" bg2="dk2" tx2="lt2" accent1="accent1" accent2="accent2" accent3="accent3" accent4="accent4" accent5="accent5" accent6="accent6" hlink="hlink" folHlink="folHlink"/>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4"/>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99379065"/>
      </p:ext>
    </p:extLst>
  </p:cSld>
  <p:clrMapOvr>
    <a:overrideClrMapping bg1="dk1" tx1="lt1" bg2="dk2" tx2="lt2" accent1="accent1" accent2="accent2" accent3="accent3" accent4="accent4" accent5="accent5" accent6="accent6" hlink="hlink" folHlink="folHlink"/>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0_Otsikkodia">
    <p:bg>
      <p:bgPr>
        <a:solidFill>
          <a:schemeClr val="accent5"/>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070323803"/>
      </p:ext>
    </p:extLst>
  </p:cSld>
  <p:clrMapOvr>
    <a:overrideClrMapping bg1="dk1" tx1="lt1" bg2="dk2" tx2="lt2" accent1="accent1" accent2="accent2" accent3="accent3" accent4="accent4" accent5="accent5" accent6="accent6" hlink="hlink" folHlink="folHlink"/>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2153FE5C-2915-9542-B7E7-637DD7D0CE7B}"/>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2"/>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143199561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4D06DFD-532A-724A-8E44-B62EC9AE2C36}"/>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0" y="365125"/>
            <a:ext cx="9720000" cy="1325563"/>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0" y="1825625"/>
            <a:ext cx="9720000" cy="4104000"/>
          </a:xfrm>
        </p:spPr>
        <p:txBody>
          <a:bodyPr/>
          <a:lstStyle/>
          <a:p>
            <a:pPr lvl="0"/>
            <a:r>
              <a:rPr lang="en-US"/>
              <a:t>Click to edit Master text styles</a:t>
            </a:r>
          </a:p>
        </p:txBody>
      </p:sp>
      <p:sp>
        <p:nvSpPr>
          <p:cNvPr id="6" name="Dian numeron paikkamerkki 5">
            <a:extLst>
              <a:ext uri="{FF2B5EF4-FFF2-40B4-BE49-F238E27FC236}">
                <a16:creationId xmlns:a16="http://schemas.microsoft.com/office/drawing/2014/main" id="{66BD2314-7F0D-5444-B8A7-638BD9DB0385}"/>
              </a:ext>
            </a:extLst>
          </p:cNvPr>
          <p:cNvSpPr>
            <a:spLocks noGrp="1"/>
          </p:cNvSpPr>
          <p:nvPr>
            <p:ph type="sldNum" sz="quarter" idx="12"/>
          </p:nvPr>
        </p:nvSpPr>
        <p:spPr>
          <a:xfrm>
            <a:off x="9540000" y="6120000"/>
            <a:ext cx="720000" cy="365125"/>
          </a:xfrm>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187261685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0" y="365125"/>
            <a:ext cx="11160000" cy="1325563"/>
          </a:xfrm>
        </p:spPr>
        <p:txBody>
          <a:bodyPr/>
          <a:lstStyle>
            <a:lvl1pPr>
              <a:defRPr>
                <a:solidFill>
                  <a:schemeClr val="tx2"/>
                </a:solidFill>
              </a:defRPr>
            </a:lvl1pPr>
          </a:lstStyle>
          <a:p>
            <a:r>
              <a:rPr lang="en-US" dirty="0"/>
              <a:t>Click to edit Master title style</a:t>
            </a:r>
            <a:endParaRPr lang="fi-FI" dirty="0"/>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476707" y="1836035"/>
            <a:ext cx="11160000" cy="4104000"/>
          </a:xfrm>
        </p:spPr>
        <p:txBody>
          <a:bodyPr/>
          <a:lstStyle>
            <a:lvl2pPr>
              <a:defRPr/>
            </a:lvl2pPr>
            <a:lvl3pPr>
              <a:defRPr/>
            </a:lvl3pPr>
            <a:lvl4pPr>
              <a:defRPr/>
            </a:lvl4pPr>
            <a:lvl5pPr>
              <a:defRPr/>
            </a:lvl5pPr>
          </a:lstStyle>
          <a:p>
            <a:pPr lvl="0"/>
            <a:r>
              <a:rPr lang="en-US"/>
              <a:t>Click to edit Master text styles</a:t>
            </a:r>
          </a:p>
        </p:txBody>
      </p:sp>
      <p:sp>
        <p:nvSpPr>
          <p:cNvPr id="6" name="Dian numeron paikkamerkki 5">
            <a:extLst>
              <a:ext uri="{FF2B5EF4-FFF2-40B4-BE49-F238E27FC236}">
                <a16:creationId xmlns:a16="http://schemas.microsoft.com/office/drawing/2014/main" id="{66BD2314-7F0D-5444-B8A7-638BD9DB0385}"/>
              </a:ext>
            </a:extLst>
          </p:cNvPr>
          <p:cNvSpPr>
            <a:spLocks noGrp="1"/>
          </p:cNvSpPr>
          <p:nvPr>
            <p:ph type="sldNum" sz="quarter" idx="12"/>
          </p:nvPr>
        </p:nvSpPr>
        <p:spPr>
          <a:xfrm>
            <a:off x="11257200" y="6210409"/>
            <a:ext cx="813599" cy="365125"/>
          </a:xfrm>
        </p:spPr>
        <p:txBody>
          <a:bodyPr/>
          <a:lstStyle/>
          <a:p>
            <a:fld id="{13BE8AB2-9B50-D544-A2BB-62673476E5E9}" type="slidenum">
              <a:rPr lang="fi-FI" smtClean="0"/>
              <a:t>‹#›</a:t>
            </a:fld>
            <a:endParaRPr lang="fi-FI"/>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6266" y="6064562"/>
            <a:ext cx="596900" cy="5969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9617" y="6123950"/>
            <a:ext cx="1248114" cy="469878"/>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4183" y="6064562"/>
            <a:ext cx="1666099" cy="616037"/>
          </a:xfrm>
          <a:prstGeom prst="rect">
            <a:avLst/>
          </a:prstGeom>
        </p:spPr>
      </p:pic>
      <p:pic>
        <p:nvPicPr>
          <p:cNvPr id="10" name="Picture 9"/>
          <p:cNvPicPr/>
          <p:nvPr userDrawn="1"/>
        </p:nvPicPr>
        <p:blipFill>
          <a:blip r:embed="rId5"/>
          <a:stretch/>
        </p:blipFill>
        <p:spPr>
          <a:xfrm>
            <a:off x="10998511" y="0"/>
            <a:ext cx="1193489" cy="1193489"/>
          </a:xfrm>
          <a:prstGeom prst="rect">
            <a:avLst/>
          </a:prstGeom>
          <a:ln>
            <a:noFill/>
          </a:ln>
        </p:spPr>
      </p:pic>
      <p:pic>
        <p:nvPicPr>
          <p:cNvPr id="8" name="Picture 7" descr="logo_ims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59023" y="6157436"/>
            <a:ext cx="1413335" cy="579829"/>
          </a:xfrm>
          <a:prstGeom prst="rect">
            <a:avLst/>
          </a:prstGeom>
        </p:spPr>
      </p:pic>
      <p:pic>
        <p:nvPicPr>
          <p:cNvPr id="12" name="Picture 11" descr="imdea nanoscience + CM + SO fondo blanco.png"/>
          <p:cNvPicPr>
            <a:picLocks noChangeAspect="1"/>
          </p:cNvPicPr>
          <p:nvPr userDrawn="1"/>
        </p:nvPicPr>
        <p:blipFill rotWithShape="1">
          <a:blip r:embed="rId7">
            <a:extLst>
              <a:ext uri="{28A0092B-C50C-407E-A947-70E740481C1C}">
                <a14:useLocalDpi xmlns:a14="http://schemas.microsoft.com/office/drawing/2010/main" val="0"/>
              </a:ext>
            </a:extLst>
          </a:blip>
          <a:srcRect r="31472"/>
          <a:stretch/>
        </p:blipFill>
        <p:spPr>
          <a:xfrm>
            <a:off x="10500216" y="6136933"/>
            <a:ext cx="1163784" cy="504540"/>
          </a:xfrm>
          <a:prstGeom prst="rect">
            <a:avLst/>
          </a:prstGeom>
        </p:spPr>
      </p:pic>
      <p:pic>
        <p:nvPicPr>
          <p:cNvPr id="13" name="Picture 12" descr="IEEC_UPC.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31715" y="6099174"/>
            <a:ext cx="1524000" cy="542299"/>
          </a:xfrm>
          <a:prstGeom prst="rect">
            <a:avLst/>
          </a:prstGeom>
        </p:spPr>
      </p:pic>
      <p:pic>
        <p:nvPicPr>
          <p:cNvPr id="14" name="Picture 13" descr="Logo&#10;&#10;Description automatically generated">
            <a:extLst>
              <a:ext uri="{FF2B5EF4-FFF2-40B4-BE49-F238E27FC236}">
                <a16:creationId xmlns:a16="http://schemas.microsoft.com/office/drawing/2014/main" id="{BF74C130-53A0-F44B-9ECB-A54C4761643A}"/>
              </a:ext>
            </a:extLst>
          </p:cNvPr>
          <p:cNvPicPr>
            <a:picLocks noChangeAspect="1"/>
          </p:cNvPicPr>
          <p:nvPr userDrawn="1"/>
        </p:nvPicPr>
        <p:blipFill>
          <a:blip r:embed="rId9"/>
          <a:stretch>
            <a:fillRect/>
          </a:stretch>
        </p:blipFill>
        <p:spPr>
          <a:xfrm>
            <a:off x="10603143" y="799453"/>
            <a:ext cx="1830771" cy="1148454"/>
          </a:xfrm>
          <a:prstGeom prst="rect">
            <a:avLst/>
          </a:prstGeom>
        </p:spPr>
      </p:pic>
    </p:spTree>
    <p:extLst>
      <p:ext uri="{BB962C8B-B14F-4D97-AF65-F5344CB8AC3E}">
        <p14:creationId xmlns:p14="http://schemas.microsoft.com/office/powerpoint/2010/main" val="886469770"/>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311BB-BEF8-794C-BA05-DBD016013615}"/>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51608F8-F562-D84A-9D25-FFC439164400}"/>
              </a:ext>
            </a:extLst>
          </p:cNvPr>
          <p:cNvSpPr>
            <a:spLocks noGrp="1"/>
          </p:cNvSpPr>
          <p:nvPr>
            <p:ph sz="half" idx="1"/>
          </p:nvPr>
        </p:nvSpPr>
        <p:spPr>
          <a:xfrm>
            <a:off x="504000" y="1825625"/>
            <a:ext cx="5400000" cy="4104000"/>
          </a:xfrm>
        </p:spPr>
        <p:txBody>
          <a:bodyPr/>
          <a:lstStyle/>
          <a:p>
            <a:pPr lvl="0"/>
            <a:r>
              <a:rPr lang="en-US"/>
              <a:t>Click to edit Master text styles</a:t>
            </a:r>
          </a:p>
        </p:txBody>
      </p:sp>
      <p:sp>
        <p:nvSpPr>
          <p:cNvPr id="4" name="Sisällön paikkamerkki 3">
            <a:extLst>
              <a:ext uri="{FF2B5EF4-FFF2-40B4-BE49-F238E27FC236}">
                <a16:creationId xmlns:a16="http://schemas.microsoft.com/office/drawing/2014/main" id="{5997162A-713B-5043-BC9D-6CA883411251}"/>
              </a:ext>
            </a:extLst>
          </p:cNvPr>
          <p:cNvSpPr>
            <a:spLocks noGrp="1"/>
          </p:cNvSpPr>
          <p:nvPr>
            <p:ph sz="half" idx="2"/>
          </p:nvPr>
        </p:nvSpPr>
        <p:spPr>
          <a:xfrm>
            <a:off x="6264000" y="1825625"/>
            <a:ext cx="5400000" cy="4104000"/>
          </a:xfrm>
        </p:spPr>
        <p:txBody>
          <a:body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8832" y="6064562"/>
            <a:ext cx="596900" cy="5969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9616" y="6123950"/>
            <a:ext cx="1248114" cy="469878"/>
          </a:xfrm>
          <a:prstGeom prst="rect">
            <a:avLst/>
          </a:prstGeom>
        </p:spPr>
      </p:pic>
      <p:sp>
        <p:nvSpPr>
          <p:cNvPr id="11" name="Dian numeron paikkamerkki 5">
            <a:extLst>
              <a:ext uri="{FF2B5EF4-FFF2-40B4-BE49-F238E27FC236}">
                <a16:creationId xmlns:a16="http://schemas.microsoft.com/office/drawing/2014/main" id="{66BD2314-7F0D-5444-B8A7-638BD9DB0385}"/>
              </a:ext>
            </a:extLst>
          </p:cNvPr>
          <p:cNvSpPr>
            <a:spLocks noGrp="1"/>
          </p:cNvSpPr>
          <p:nvPr>
            <p:ph type="sldNum" sz="quarter" idx="12"/>
          </p:nvPr>
        </p:nvSpPr>
        <p:spPr>
          <a:xfrm>
            <a:off x="11257200" y="6242808"/>
            <a:ext cx="813599" cy="365125"/>
          </a:xfrm>
        </p:spPr>
        <p:txBody>
          <a:bodyPr/>
          <a:lstStyle/>
          <a:p>
            <a:fld id="{13BE8AB2-9B50-D544-A2BB-62673476E5E9}" type="slidenum">
              <a:rPr lang="fi-FI" smtClean="0"/>
              <a:t>‹#›</a:t>
            </a:fld>
            <a:endParaRPr lang="fi-FI"/>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6482" y="6064562"/>
            <a:ext cx="1666099" cy="616037"/>
          </a:xfrm>
          <a:prstGeom prst="rect">
            <a:avLst/>
          </a:prstGeom>
        </p:spPr>
      </p:pic>
      <p:pic>
        <p:nvPicPr>
          <p:cNvPr id="12" name="Picture 11"/>
          <p:cNvPicPr/>
          <p:nvPr userDrawn="1"/>
        </p:nvPicPr>
        <p:blipFill>
          <a:blip r:embed="rId5"/>
          <a:stretch/>
        </p:blipFill>
        <p:spPr>
          <a:xfrm>
            <a:off x="10957826" y="0"/>
            <a:ext cx="1234174" cy="1234174"/>
          </a:xfrm>
          <a:prstGeom prst="rect">
            <a:avLst/>
          </a:prstGeom>
          <a:ln>
            <a:noFill/>
          </a:ln>
        </p:spPr>
      </p:pic>
      <p:pic>
        <p:nvPicPr>
          <p:cNvPr id="13" name="Picture 12" descr="logo_ims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54875" y="6099174"/>
            <a:ext cx="1484918" cy="609197"/>
          </a:xfrm>
          <a:prstGeom prst="rect">
            <a:avLst/>
          </a:prstGeom>
        </p:spPr>
      </p:pic>
      <p:pic>
        <p:nvPicPr>
          <p:cNvPr id="15" name="Picture 14" descr="IEEC_UPC.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8885" y="6099174"/>
            <a:ext cx="1524000" cy="542299"/>
          </a:xfrm>
          <a:prstGeom prst="rect">
            <a:avLst/>
          </a:prstGeom>
        </p:spPr>
      </p:pic>
      <p:pic>
        <p:nvPicPr>
          <p:cNvPr id="17" name="Picture 16" descr="imdea nanoscience + CM + SO fondo blanco.png"/>
          <p:cNvPicPr>
            <a:picLocks noChangeAspect="1"/>
          </p:cNvPicPr>
          <p:nvPr userDrawn="1"/>
        </p:nvPicPr>
        <p:blipFill rotWithShape="1">
          <a:blip r:embed="rId8">
            <a:extLst>
              <a:ext uri="{28A0092B-C50C-407E-A947-70E740481C1C}">
                <a14:useLocalDpi xmlns:a14="http://schemas.microsoft.com/office/drawing/2010/main" val="0"/>
              </a:ext>
            </a:extLst>
          </a:blip>
          <a:srcRect r="31472"/>
          <a:stretch/>
        </p:blipFill>
        <p:spPr>
          <a:xfrm>
            <a:off x="10475629" y="6110611"/>
            <a:ext cx="1188371" cy="515199"/>
          </a:xfrm>
          <a:prstGeom prst="rect">
            <a:avLst/>
          </a:prstGeom>
        </p:spPr>
      </p:pic>
      <p:pic>
        <p:nvPicPr>
          <p:cNvPr id="14" name="Picture 13" descr="Logo&#10;&#10;Description automatically generated">
            <a:extLst>
              <a:ext uri="{FF2B5EF4-FFF2-40B4-BE49-F238E27FC236}">
                <a16:creationId xmlns:a16="http://schemas.microsoft.com/office/drawing/2014/main" id="{05E09209-F95B-9B4C-8689-BAB5C4C7061C}"/>
              </a:ext>
            </a:extLst>
          </p:cNvPr>
          <p:cNvPicPr>
            <a:picLocks noChangeAspect="1"/>
          </p:cNvPicPr>
          <p:nvPr userDrawn="1"/>
        </p:nvPicPr>
        <p:blipFill>
          <a:blip r:embed="rId9"/>
          <a:stretch>
            <a:fillRect/>
          </a:stretch>
        </p:blipFill>
        <p:spPr>
          <a:xfrm>
            <a:off x="10603143" y="799453"/>
            <a:ext cx="1830771" cy="1148454"/>
          </a:xfrm>
          <a:prstGeom prst="rect">
            <a:avLst/>
          </a:prstGeom>
        </p:spPr>
      </p:pic>
    </p:spTree>
    <p:extLst>
      <p:ext uri="{BB962C8B-B14F-4D97-AF65-F5344CB8AC3E}">
        <p14:creationId xmlns:p14="http://schemas.microsoft.com/office/powerpoint/2010/main" val="76259422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_vaihdettava_kuva">
    <p:bg>
      <p:bgPr>
        <a:blipFill>
          <a:blip r:embed="rId2"/>
          <a:stretch>
            <a:fillRect/>
          </a:stretch>
        </a:blipFill>
        <a:effectLst/>
      </p:bgPr>
    </p:bg>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EB32F1B1-92CC-6E47-8A18-FBD60440FA9B}"/>
              </a:ext>
            </a:extLst>
          </p:cNvPr>
          <p:cNvSpPr>
            <a:spLocks noGrp="1"/>
          </p:cNvSpPr>
          <p:nvPr>
            <p:ph type="pic" sz="quarter" idx="12"/>
          </p:nvPr>
        </p:nvSpPr>
        <p:spPr>
          <a:xfrm>
            <a:off x="6061100" y="0"/>
            <a:ext cx="6130900" cy="6858000"/>
          </a:xfrm>
          <a:pattFill prst="pct90">
            <a:fgClr>
              <a:schemeClr val="accent1"/>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3"/>
          <a:stretch>
            <a:fillRect/>
          </a:stretch>
        </p:blipFill>
        <p:spPr>
          <a:xfrm>
            <a:off x="504000" y="504000"/>
            <a:ext cx="2717218" cy="504000"/>
          </a:xfrm>
          <a:prstGeom prst="rect">
            <a:avLst/>
          </a:prstGeom>
        </p:spPr>
      </p:pic>
    </p:spTree>
    <p:extLst>
      <p:ext uri="{BB962C8B-B14F-4D97-AF65-F5344CB8AC3E}">
        <p14:creationId xmlns:p14="http://schemas.microsoft.com/office/powerpoint/2010/main" val="4282442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23BF53-1DC5-094C-A3D3-8B787ABE4DD4}"/>
              </a:ext>
            </a:extLst>
          </p:cNvPr>
          <p:cNvSpPr>
            <a:spLocks noGrp="1"/>
          </p:cNvSpPr>
          <p:nvPr>
            <p:ph type="title"/>
          </p:nvPr>
        </p:nvSpPr>
        <p:spPr/>
        <p:txBody>
          <a:bodyPr/>
          <a:lstStyle/>
          <a:p>
            <a:r>
              <a:rPr lang="en-US"/>
              <a:t>Click to edit Master title style</a:t>
            </a:r>
            <a:endParaRPr lang="fi-FI"/>
          </a:p>
        </p:txBody>
      </p:sp>
      <p:sp>
        <p:nvSpPr>
          <p:cNvPr id="5" name="Dian numeron paikkamerkki 4">
            <a:extLst>
              <a:ext uri="{FF2B5EF4-FFF2-40B4-BE49-F238E27FC236}">
                <a16:creationId xmlns:a16="http://schemas.microsoft.com/office/drawing/2014/main" id="{F80D270C-7447-9B43-BF0E-891DF8276A0C}"/>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477183472"/>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061A0D-CC9F-6240-AA6D-3AC8E9EE8341}"/>
              </a:ext>
            </a:extLst>
          </p:cNvPr>
          <p:cNvSpPr>
            <a:spLocks noGrp="1"/>
          </p:cNvSpPr>
          <p:nvPr>
            <p:ph type="title"/>
          </p:nvPr>
        </p:nvSpPr>
        <p:spPr>
          <a:xfrm>
            <a:off x="503999" y="504000"/>
            <a:ext cx="4320000"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172E7B9-5049-1A4C-B842-9BC585C29341}"/>
              </a:ext>
            </a:extLst>
          </p:cNvPr>
          <p:cNvSpPr>
            <a:spLocks noGrp="1"/>
          </p:cNvSpPr>
          <p:nvPr>
            <p:ph idx="1"/>
          </p:nvPr>
        </p:nvSpPr>
        <p:spPr>
          <a:xfrm>
            <a:off x="5220000" y="503999"/>
            <a:ext cx="6480000" cy="536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kstin paikkamerkki 3">
            <a:extLst>
              <a:ext uri="{FF2B5EF4-FFF2-40B4-BE49-F238E27FC236}">
                <a16:creationId xmlns:a16="http://schemas.microsoft.com/office/drawing/2014/main" id="{2077EB74-AFAB-AB41-B32F-E1F631B1FE1D}"/>
              </a:ext>
            </a:extLst>
          </p:cNvPr>
          <p:cNvSpPr>
            <a:spLocks noGrp="1"/>
          </p:cNvSpPr>
          <p:nvPr>
            <p:ph type="body" sz="half" idx="2"/>
          </p:nvPr>
        </p:nvSpPr>
        <p:spPr>
          <a:xfrm>
            <a:off x="503999" y="2160000"/>
            <a:ext cx="4320000" cy="374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ian numeron paikkamerkki 6">
            <a:extLst>
              <a:ext uri="{FF2B5EF4-FFF2-40B4-BE49-F238E27FC236}">
                <a16:creationId xmlns:a16="http://schemas.microsoft.com/office/drawing/2014/main" id="{F0A5BDFD-AD3C-3448-8009-09A5D52B17D7}"/>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060925131"/>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FA6FC8-3666-5946-9C18-E5D459CE676D}"/>
              </a:ext>
            </a:extLst>
          </p:cNvPr>
          <p:cNvSpPr>
            <a:spLocks noGrp="1"/>
          </p:cNvSpPr>
          <p:nvPr>
            <p:ph type="title"/>
          </p:nvPr>
        </p:nvSpPr>
        <p:spPr>
          <a:xfrm>
            <a:off x="503999" y="504000"/>
            <a:ext cx="5040000" cy="1600200"/>
          </a:xfrm>
        </p:spPr>
        <p:txBody>
          <a:bodyPr anchor="b"/>
          <a:lstStyle>
            <a:lvl1pPr>
              <a:defRPr sz="3200"/>
            </a:lvl1pPr>
          </a:lstStyle>
          <a:p>
            <a:r>
              <a:rPr lang="en-US"/>
              <a:t>Click to edit Master title style</a:t>
            </a:r>
            <a:endParaRPr lang="fi-FI"/>
          </a:p>
        </p:txBody>
      </p:sp>
      <p:sp>
        <p:nvSpPr>
          <p:cNvPr id="4" name="Tekstin paikkamerkki 3">
            <a:extLst>
              <a:ext uri="{FF2B5EF4-FFF2-40B4-BE49-F238E27FC236}">
                <a16:creationId xmlns:a16="http://schemas.microsoft.com/office/drawing/2014/main" id="{C0B233B5-4633-2D41-89B1-24D075B6A820}"/>
              </a:ext>
            </a:extLst>
          </p:cNvPr>
          <p:cNvSpPr>
            <a:spLocks noGrp="1"/>
          </p:cNvSpPr>
          <p:nvPr>
            <p:ph type="body" sz="half" idx="2"/>
          </p:nvPr>
        </p:nvSpPr>
        <p:spPr>
          <a:xfrm>
            <a:off x="503999" y="2160000"/>
            <a:ext cx="5040000" cy="374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ian numeron paikkamerkki 6">
            <a:extLst>
              <a:ext uri="{FF2B5EF4-FFF2-40B4-BE49-F238E27FC236}">
                <a16:creationId xmlns:a16="http://schemas.microsoft.com/office/drawing/2014/main" id="{329A05BC-2CAA-1342-BE66-F55EF95EB50D}"/>
              </a:ext>
            </a:extLst>
          </p:cNvPr>
          <p:cNvSpPr>
            <a:spLocks noGrp="1"/>
          </p:cNvSpPr>
          <p:nvPr>
            <p:ph type="sldNum" sz="quarter" idx="12"/>
          </p:nvPr>
        </p:nvSpPr>
        <p:spPr/>
        <p:txBody>
          <a:bodyPr/>
          <a:lstStyle/>
          <a:p>
            <a:fld id="{13BE8AB2-9B50-D544-A2BB-62673476E5E9}" type="slidenum">
              <a:rPr lang="fi-FI" smtClean="0"/>
              <a:t>‹#›</a:t>
            </a:fld>
            <a:endParaRPr lang="fi-FI"/>
          </a:p>
        </p:txBody>
      </p:sp>
      <p:sp>
        <p:nvSpPr>
          <p:cNvPr id="8" name="Kuvan paikkamerkki 5">
            <a:extLst>
              <a:ext uri="{FF2B5EF4-FFF2-40B4-BE49-F238E27FC236}">
                <a16:creationId xmlns:a16="http://schemas.microsoft.com/office/drawing/2014/main" id="{92604AAA-D3E4-1A42-8F46-C8D92773FF7F}"/>
              </a:ext>
            </a:extLst>
          </p:cNvPr>
          <p:cNvSpPr>
            <a:spLocks noGrp="1" noChangeAspect="1"/>
          </p:cNvSpPr>
          <p:nvPr>
            <p:ph type="pic" sz="quarter" idx="14"/>
          </p:nvPr>
        </p:nvSpPr>
        <p:spPr>
          <a:xfrm>
            <a:off x="6066531" y="-15764"/>
            <a:ext cx="6125469" cy="6873764"/>
          </a:xfrm>
          <a:prstGeom prst="rect">
            <a:avLst/>
          </a:prstGeom>
          <a:pattFill prst="pct5">
            <a:fgClr>
              <a:schemeClr val="accent1"/>
            </a:fgClr>
            <a:bgClr>
              <a:schemeClr val="bg1"/>
            </a:bgClr>
          </a:pattFill>
        </p:spPr>
        <p:txBody>
          <a:bodyPr wrap="square">
            <a:normAutofit/>
          </a:bodyPr>
          <a:lstStyle>
            <a:lvl1pPr>
              <a:defRPr>
                <a:solidFill>
                  <a:schemeClr val="accent1"/>
                </a:solidFill>
              </a:defRPr>
            </a:lvl1pPr>
          </a:lstStyle>
          <a:p>
            <a:r>
              <a:rPr lang="en-US"/>
              <a:t>Click icon to add picture</a:t>
            </a:r>
            <a:endParaRPr lang="fi-FI"/>
          </a:p>
        </p:txBody>
      </p:sp>
    </p:spTree>
    <p:extLst>
      <p:ext uri="{BB962C8B-B14F-4D97-AF65-F5344CB8AC3E}">
        <p14:creationId xmlns:p14="http://schemas.microsoft.com/office/powerpoint/2010/main" val="236938297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34A7459-EE84-C84F-9EF9-30D0313B8B5D}"/>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2135621040"/>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Tyhjä 2">
    <p:bg>
      <p:bgPr>
        <a:solidFill>
          <a:schemeClr val="bg1"/>
        </a:solid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34A7459-EE84-C84F-9EF9-30D0313B8B5D}"/>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1631552492"/>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1106F8-7F59-B944-BE59-3A9789618D48}"/>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B363DEF3-0DD5-BA47-B13F-1D549CD38C2C}"/>
              </a:ext>
            </a:extLst>
          </p:cNvPr>
          <p:cNvSpPr>
            <a:spLocks noGrp="1"/>
          </p:cNvSpPr>
          <p:nvPr>
            <p:ph type="body" orient="vert" idx="1"/>
          </p:nvPr>
        </p:nvSpPr>
        <p:spPr/>
        <p:txBody>
          <a:bodyPr vert="eaVert"/>
          <a:lstStyle/>
          <a:p>
            <a:pPr lvl="0"/>
            <a:r>
              <a:rPr lang="en-US"/>
              <a:t>Click to edit Master text styles</a:t>
            </a:r>
          </a:p>
        </p:txBody>
      </p:sp>
      <p:sp>
        <p:nvSpPr>
          <p:cNvPr id="6" name="Dian numeron paikkamerkki 5">
            <a:extLst>
              <a:ext uri="{FF2B5EF4-FFF2-40B4-BE49-F238E27FC236}">
                <a16:creationId xmlns:a16="http://schemas.microsoft.com/office/drawing/2014/main" id="{1DE4D2F1-7DEA-E04E-A5BF-9E5E1487DB39}"/>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958384189"/>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bg>
      <p:bgPr>
        <a:solidFill>
          <a:schemeClr val="bg1"/>
        </a:solidFill>
        <a:effectLst/>
      </p:bgPr>
    </p:bg>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D2A9FCC-51C5-364F-A93C-FCC1FEA7B2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2129DAA0-C274-F34D-8C89-9F49B0065717}"/>
              </a:ext>
            </a:extLst>
          </p:cNvPr>
          <p:cNvSpPr>
            <a:spLocks noGrp="1"/>
          </p:cNvSpPr>
          <p:nvPr>
            <p:ph type="body" orient="vert" idx="1"/>
          </p:nvPr>
        </p:nvSpPr>
        <p:spPr>
          <a:xfrm>
            <a:off x="1008000" y="365125"/>
            <a:ext cx="7560000" cy="5811838"/>
          </a:xfrm>
        </p:spPr>
        <p:txBody>
          <a:bodyPr vert="eaVert"/>
          <a:lstStyle/>
          <a:p>
            <a:pPr lvl="0"/>
            <a:r>
              <a:rPr lang="en-US"/>
              <a:t>Click to edit Master text styles</a:t>
            </a:r>
          </a:p>
        </p:txBody>
      </p:sp>
      <p:sp>
        <p:nvSpPr>
          <p:cNvPr id="6" name="Dian numeron paikkamerkki 5">
            <a:extLst>
              <a:ext uri="{FF2B5EF4-FFF2-40B4-BE49-F238E27FC236}">
                <a16:creationId xmlns:a16="http://schemas.microsoft.com/office/drawing/2014/main" id="{7D1879EF-E033-354B-A6C7-998939C85B3C}"/>
              </a:ext>
            </a:extLst>
          </p:cNvPr>
          <p:cNvSpPr>
            <a:spLocks noGrp="1"/>
          </p:cNvSpPr>
          <p:nvPr>
            <p:ph type="sldNum" sz="quarter" idx="12"/>
          </p:nvPr>
        </p:nvSpPr>
        <p:spPr>
          <a:xfrm rot="5400000">
            <a:off x="211707" y="5587332"/>
            <a:ext cx="814137" cy="365125"/>
          </a:xfrm>
        </p:spPr>
        <p:txBody>
          <a:bodyPr/>
          <a:lstStyle/>
          <a:p>
            <a:fld id="{13BE8AB2-9B50-D544-A2BB-62673476E5E9}" type="slidenum">
              <a:rPr lang="fi-FI" smtClean="0"/>
              <a:t>‹#›</a:t>
            </a:fld>
            <a:endParaRPr lang="fi-FI"/>
          </a:p>
        </p:txBody>
      </p:sp>
      <p:pic>
        <p:nvPicPr>
          <p:cNvPr id="9" name="Kuva 8">
            <a:extLst>
              <a:ext uri="{FF2B5EF4-FFF2-40B4-BE49-F238E27FC236}">
                <a16:creationId xmlns:a16="http://schemas.microsoft.com/office/drawing/2014/main" id="{FF4C94E2-FCB5-FB43-A6E1-0F87AD1D6E74}"/>
              </a:ext>
            </a:extLst>
          </p:cNvPr>
          <p:cNvPicPr>
            <a:picLocks noChangeAspect="1"/>
          </p:cNvPicPr>
          <p:nvPr userDrawn="1"/>
        </p:nvPicPr>
        <p:blipFill>
          <a:blip r:embed="rId2"/>
          <a:stretch>
            <a:fillRect/>
          </a:stretch>
        </p:blipFill>
        <p:spPr>
          <a:xfrm rot="5400000">
            <a:off x="-512308" y="1296000"/>
            <a:ext cx="2329043" cy="432000"/>
          </a:xfrm>
          <a:prstGeom prst="rect">
            <a:avLst/>
          </a:prstGeom>
        </p:spPr>
      </p:pic>
    </p:spTree>
    <p:extLst>
      <p:ext uri="{BB962C8B-B14F-4D97-AF65-F5344CB8AC3E}">
        <p14:creationId xmlns:p14="http://schemas.microsoft.com/office/powerpoint/2010/main" val="3111921175"/>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kakansi">
    <p:spTree>
      <p:nvGrpSpPr>
        <p:cNvPr id="1" name=""/>
        <p:cNvGrpSpPr/>
        <p:nvPr/>
      </p:nvGrpSpPr>
      <p:grpSpPr>
        <a:xfrm>
          <a:off x="0" y="0"/>
          <a:ext cx="0" cy="0"/>
          <a:chOff x="0" y="0"/>
          <a:chExt cx="0" cy="0"/>
        </a:xfrm>
      </p:grpSpPr>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2"/>
          <a:stretch>
            <a:fillRect/>
          </a:stretch>
        </p:blipFill>
        <p:spPr>
          <a:xfrm>
            <a:off x="10572241" y="-15764"/>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9144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E539FCD5-1A0A-4960-9B19-0D8D20650D93}"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8038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3"/>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98544045"/>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_vari_02">
    <p:bg>
      <p:bgPr>
        <a:solidFill>
          <a:schemeClr val="accent2"/>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4FDA7807-8F90-6043-B36B-C98BEB406A1A}"/>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56742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_vari_02_vaihdettava_kuva">
    <p:bg>
      <p:bgPr>
        <a:solidFill>
          <a:schemeClr val="accent2"/>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95B4754-AD77-014E-894F-8E16B5B0D8E9}"/>
              </a:ext>
            </a:extLst>
          </p:cNvPr>
          <p:cNvSpPr>
            <a:spLocks noGrp="1"/>
          </p:cNvSpPr>
          <p:nvPr>
            <p:ph type="pic" sz="quarter" idx="12"/>
          </p:nvPr>
        </p:nvSpPr>
        <p:spPr>
          <a:xfrm>
            <a:off x="6061100" y="0"/>
            <a:ext cx="6130900" cy="6858000"/>
          </a:xfrm>
          <a:pattFill prst="pct90">
            <a:fgClr>
              <a:schemeClr val="accent2"/>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35339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_vari_03">
    <p:bg>
      <p:bgPr>
        <a:solidFill>
          <a:schemeClr val="accent3"/>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0CA76E93-B1FC-EC47-9F63-8E678F6D8698}"/>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49502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_vari_03_vaihdettava_kuva">
    <p:bg>
      <p:bgPr>
        <a:solidFill>
          <a:schemeClr val="accent3"/>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C53A3FB5-B917-1B47-BCB6-C18A4F0FC105}"/>
              </a:ext>
            </a:extLst>
          </p:cNvPr>
          <p:cNvSpPr>
            <a:spLocks noGrp="1"/>
          </p:cNvSpPr>
          <p:nvPr>
            <p:ph type="pic" sz="quarter" idx="12"/>
          </p:nvPr>
        </p:nvSpPr>
        <p:spPr>
          <a:xfrm>
            <a:off x="6061100" y="0"/>
            <a:ext cx="6130900" cy="6858000"/>
          </a:xfrm>
          <a:pattFill prst="pct90">
            <a:fgClr>
              <a:schemeClr val="accent3"/>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55229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dia_vari_04">
    <p:bg>
      <p:bgPr>
        <a:solidFill>
          <a:schemeClr val="accent4"/>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8C08878E-F531-6E49-8D14-C6A0A78E8FA1}"/>
              </a:ext>
            </a:extLst>
          </p:cNvPr>
          <p:cNvSpPr>
            <a:spLocks/>
          </p:cNvSpPr>
          <p:nvPr userDrawn="1"/>
        </p:nvSpPr>
        <p:spPr>
          <a:xfrm>
            <a:off x="6061100" y="0"/>
            <a:ext cx="6130900" cy="6858000"/>
          </a:xfrm>
          <a:prstGeom prst="rect">
            <a:avLst/>
          </a:prstGeom>
          <a:blipFill dpi="0" rotWithShape="0">
            <a:blip r:embed="rId2" cstate="screen">
              <a:extLst>
                <a:ext uri="{28A0092B-C50C-407E-A947-70E740481C1C}">
                  <a14:useLocalDpi xmlns:a14="http://schemas.microsoft.com/office/drawing/2010/main"/>
                </a:ext>
              </a:extLst>
            </a:blip>
            <a:srcRect/>
            <a:tile tx="0" ty="0" sx="55000" sy="55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2527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dia_vari_04_vaihdettava_kuva">
    <p:bg>
      <p:bgPr>
        <a:solidFill>
          <a:schemeClr val="accent4"/>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16BD1366-5B4D-0A44-817E-EAB6F9A7E7A3}"/>
              </a:ext>
            </a:extLst>
          </p:cNvPr>
          <p:cNvSpPr>
            <a:spLocks noGrp="1"/>
          </p:cNvSpPr>
          <p:nvPr>
            <p:ph type="pic" sz="quarter" idx="12"/>
          </p:nvPr>
        </p:nvSpPr>
        <p:spPr>
          <a:xfrm>
            <a:off x="6061100" y="0"/>
            <a:ext cx="6130900" cy="6858000"/>
          </a:xfrm>
          <a:pattFill prst="pct90">
            <a:fgClr>
              <a:schemeClr val="accent4"/>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18011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dia_vari_05">
    <p:bg>
      <p:bgPr>
        <a:solidFill>
          <a:schemeClr val="tx1"/>
        </a:solid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40F591B0-4E4C-194E-8404-6E35A9F466AA}"/>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23.5.2022</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48945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0B6F790-057D-784A-9CB2-979D89E51E27}"/>
              </a:ext>
            </a:extLst>
          </p:cNvPr>
          <p:cNvSpPr>
            <a:spLocks noGrp="1"/>
          </p:cNvSpPr>
          <p:nvPr>
            <p:ph type="title"/>
          </p:nvPr>
        </p:nvSpPr>
        <p:spPr>
          <a:xfrm>
            <a:off x="504000" y="365125"/>
            <a:ext cx="11160000" cy="1325563"/>
          </a:xfrm>
          <a:prstGeom prst="rect">
            <a:avLst/>
          </a:prstGeom>
        </p:spPr>
        <p:txBody>
          <a:bodyPr vert="horz" lIns="91440" tIns="45720" rIns="91440" bIns="45720" rtlCol="0" anchor="t" anchorCtr="0">
            <a:normAutofit/>
          </a:bodyPr>
          <a:lstStyle/>
          <a:p>
            <a:r>
              <a:rPr lang="fi-FI"/>
              <a:t>Muokkaa ots. perustyyl. napsautt.</a:t>
            </a:r>
          </a:p>
        </p:txBody>
      </p:sp>
      <p:sp>
        <p:nvSpPr>
          <p:cNvPr id="3" name="Tekstin paikkamerkki 2">
            <a:extLst>
              <a:ext uri="{FF2B5EF4-FFF2-40B4-BE49-F238E27FC236}">
                <a16:creationId xmlns:a16="http://schemas.microsoft.com/office/drawing/2014/main" id="{4FCD46ED-2A86-484D-B7D1-49D101183776}"/>
              </a:ext>
            </a:extLst>
          </p:cNvPr>
          <p:cNvSpPr>
            <a:spLocks noGrp="1"/>
          </p:cNvSpPr>
          <p:nvPr>
            <p:ph type="body" idx="1"/>
          </p:nvPr>
        </p:nvSpPr>
        <p:spPr>
          <a:xfrm>
            <a:off x="504000" y="1825625"/>
            <a:ext cx="11160000" cy="4104000"/>
          </a:xfrm>
          <a:prstGeom prst="rect">
            <a:avLst/>
          </a:prstGeom>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D5F1E16D-A262-DF4D-A3E1-C8A4054B2067}"/>
              </a:ext>
            </a:extLst>
          </p:cNvPr>
          <p:cNvSpPr>
            <a:spLocks noGrp="1"/>
          </p:cNvSpPr>
          <p:nvPr>
            <p:ph type="sldNum" sz="quarter" idx="4"/>
          </p:nvPr>
        </p:nvSpPr>
        <p:spPr>
          <a:xfrm>
            <a:off x="10872000" y="6173475"/>
            <a:ext cx="814137"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13BE8AB2-9B50-D544-A2BB-62673476E5E9}" type="slidenum">
              <a:rPr lang="fi-FI" smtClean="0"/>
              <a:pPr/>
              <a:t>‹#›</a:t>
            </a:fld>
            <a:endParaRPr lang="fi-FI"/>
          </a:p>
        </p:txBody>
      </p:sp>
      <p:pic>
        <p:nvPicPr>
          <p:cNvPr id="10" name="Kuva 9">
            <a:extLst>
              <a:ext uri="{FF2B5EF4-FFF2-40B4-BE49-F238E27FC236}">
                <a16:creationId xmlns:a16="http://schemas.microsoft.com/office/drawing/2014/main" id="{5127E30D-647A-BE42-8CD4-1C75FA6664EB}"/>
              </a:ext>
            </a:extLst>
          </p:cNvPr>
          <p:cNvPicPr>
            <a:picLocks noChangeAspect="1"/>
          </p:cNvPicPr>
          <p:nvPr userDrawn="1"/>
        </p:nvPicPr>
        <p:blipFill>
          <a:blip r:embed="rId29"/>
          <a:stretch>
            <a:fillRect/>
          </a:stretch>
        </p:blipFill>
        <p:spPr>
          <a:xfrm>
            <a:off x="432000" y="6120000"/>
            <a:ext cx="2329042" cy="432000"/>
          </a:xfrm>
          <a:prstGeom prst="rect">
            <a:avLst/>
          </a:prstGeom>
        </p:spPr>
      </p:pic>
    </p:spTree>
    <p:extLst>
      <p:ext uri="{BB962C8B-B14F-4D97-AF65-F5344CB8AC3E}">
        <p14:creationId xmlns:p14="http://schemas.microsoft.com/office/powerpoint/2010/main" val="37604044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2" r:id="rId3"/>
    <p:sldLayoutId id="2147483677" r:id="rId4"/>
    <p:sldLayoutId id="2147483673" r:id="rId5"/>
    <p:sldLayoutId id="2147483678" r:id="rId6"/>
    <p:sldLayoutId id="2147483674" r:id="rId7"/>
    <p:sldLayoutId id="2147483679" r:id="rId8"/>
    <p:sldLayoutId id="2147483675" r:id="rId9"/>
    <p:sldLayoutId id="2147483680" r:id="rId10"/>
    <p:sldLayoutId id="2147483661" r:id="rId11"/>
    <p:sldLayoutId id="2147483666" r:id="rId12"/>
    <p:sldLayoutId id="2147483667" r:id="rId13"/>
    <p:sldLayoutId id="2147483668" r:id="rId14"/>
    <p:sldLayoutId id="2147483669" r:id="rId15"/>
    <p:sldLayoutId id="2147483660" r:id="rId16"/>
    <p:sldLayoutId id="2147483670" r:id="rId17"/>
    <p:sldLayoutId id="2147483650" r:id="rId18"/>
    <p:sldLayoutId id="2147483652" r:id="rId19"/>
    <p:sldLayoutId id="2147483654" r:id="rId20"/>
    <p:sldLayoutId id="2147483656" r:id="rId21"/>
    <p:sldLayoutId id="2147483657" r:id="rId22"/>
    <p:sldLayoutId id="2147483655" r:id="rId23"/>
    <p:sldLayoutId id="2147483681" r:id="rId24"/>
    <p:sldLayoutId id="2147483658" r:id="rId25"/>
    <p:sldLayoutId id="2147483659" r:id="rId26"/>
    <p:sldLayoutId id="2147483671" r:id="rId27"/>
  </p:sldLayoutIdLst>
  <p:hf sldNum="0"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jpg"/><Relationship Id="rId5" Type="http://schemas.openxmlformats.org/officeDocument/2006/relationships/image" Target="../media/image38.png"/><Relationship Id="rId10" Type="http://schemas.openxmlformats.org/officeDocument/2006/relationships/image" Target="../media/image43.jp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18.xml"/><Relationship Id="rId4" Type="http://schemas.openxmlformats.org/officeDocument/2006/relationships/image" Target="../media/image50.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3.tiff"/></Relationships>
</file>

<file path=ppt/slides/_rels/slide1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emf"/></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2.tiff"/><Relationship Id="rId4" Type="http://schemas.openxmlformats.org/officeDocument/2006/relationships/image" Target="../media/image61.tiff"/></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504000" y="1669776"/>
            <a:ext cx="5219640" cy="2080853"/>
          </a:xfrm>
          <a:prstGeom prst="rect">
            <a:avLst/>
          </a:prstGeom>
          <a:noFill/>
          <a:ln>
            <a:noFill/>
          </a:ln>
        </p:spPr>
        <p:txBody>
          <a:bodyPr anchor="b">
            <a:noAutofit/>
          </a:bodyPr>
          <a:lstStyle/>
          <a:p>
            <a:pPr>
              <a:lnSpc>
                <a:spcPct val="90000"/>
              </a:lnSpc>
            </a:pPr>
            <a:r>
              <a:rPr lang="fi-FI" sz="4000" b="0" strike="noStrike" spc="-1" dirty="0" err="1">
                <a:solidFill>
                  <a:srgbClr val="FFFFFF"/>
                </a:solidFill>
                <a:latin typeface="Arial Black"/>
              </a:rPr>
              <a:t>MiniPINS</a:t>
            </a:r>
            <a:r>
              <a:rPr lang="fi-FI" sz="4000" b="0" strike="noStrike" spc="-1" dirty="0">
                <a:solidFill>
                  <a:srgbClr val="FFFFFF"/>
                </a:solidFill>
                <a:latin typeface="Arial Black"/>
              </a:rPr>
              <a:t> </a:t>
            </a:r>
            <a:r>
              <a:rPr lang="mr-IN" sz="4000" b="0" strike="noStrike" spc="-1" dirty="0">
                <a:solidFill>
                  <a:srgbClr val="FFFFFF"/>
                </a:solidFill>
                <a:latin typeface="Arial Black"/>
              </a:rPr>
              <a:t>–</a:t>
            </a:r>
            <a:r>
              <a:rPr lang="fi-FI" sz="4000" b="0" strike="noStrike" spc="-1" dirty="0">
                <a:solidFill>
                  <a:srgbClr val="FFFFFF"/>
                </a:solidFill>
                <a:latin typeface="Arial Black"/>
              </a:rPr>
              <a:t> Design status and </a:t>
            </a:r>
            <a:r>
              <a:rPr lang="fi-FI" sz="4000" b="0" strike="noStrike" spc="-1" dirty="0" err="1">
                <a:solidFill>
                  <a:srgbClr val="FFFFFF"/>
                </a:solidFill>
                <a:latin typeface="Arial Black"/>
              </a:rPr>
              <a:t>the</a:t>
            </a:r>
            <a:r>
              <a:rPr lang="fi-FI" sz="4000" b="0" strike="noStrike" spc="-1" dirty="0">
                <a:solidFill>
                  <a:srgbClr val="FFFFFF"/>
                </a:solidFill>
                <a:latin typeface="Arial Black"/>
              </a:rPr>
              <a:t> </a:t>
            </a:r>
            <a:r>
              <a:rPr lang="fi-FI" sz="4000" b="0" strike="noStrike" spc="-1" dirty="0" err="1">
                <a:solidFill>
                  <a:srgbClr val="FFFFFF"/>
                </a:solidFill>
                <a:latin typeface="Arial Black"/>
              </a:rPr>
              <a:t>latest</a:t>
            </a:r>
            <a:r>
              <a:rPr lang="fi-FI" sz="4000" b="0" strike="noStrike" spc="-1" dirty="0">
                <a:solidFill>
                  <a:srgbClr val="FFFFFF"/>
                </a:solidFill>
                <a:latin typeface="Arial Black"/>
              </a:rPr>
              <a:t> </a:t>
            </a:r>
            <a:r>
              <a:rPr lang="fi-FI" sz="4000" b="0" strike="noStrike" spc="-1" dirty="0" err="1">
                <a:solidFill>
                  <a:srgbClr val="FFFFFF"/>
                </a:solidFill>
                <a:latin typeface="Arial Black"/>
              </a:rPr>
              <a:t>activities</a:t>
            </a:r>
            <a:endParaRPr lang="fi-FI" sz="4000" b="0" strike="noStrike" spc="-1" dirty="0">
              <a:solidFill>
                <a:srgbClr val="000000"/>
              </a:solidFill>
              <a:latin typeface="Arial"/>
            </a:endParaRPr>
          </a:p>
        </p:txBody>
      </p:sp>
      <p:sp>
        <p:nvSpPr>
          <p:cNvPr id="177" name="TextShape 2"/>
          <p:cNvSpPr txBox="1"/>
          <p:nvPr/>
        </p:nvSpPr>
        <p:spPr>
          <a:xfrm>
            <a:off x="504000" y="3880698"/>
            <a:ext cx="5219640" cy="1655280"/>
          </a:xfrm>
          <a:prstGeom prst="rect">
            <a:avLst/>
          </a:prstGeom>
          <a:noFill/>
          <a:ln>
            <a:noFill/>
          </a:ln>
        </p:spPr>
        <p:txBody>
          <a:bodyPr>
            <a:noAutofit/>
          </a:bodyPr>
          <a:lstStyle/>
          <a:p>
            <a:pPr>
              <a:spcBef>
                <a:spcPts val="600"/>
              </a:spcBef>
            </a:pPr>
            <a:r>
              <a:rPr lang="en-US" sz="1400" b="1" strike="noStrike" spc="-1" dirty="0">
                <a:solidFill>
                  <a:schemeClr val="bg1"/>
                </a:solidFill>
                <a:latin typeface="Arial"/>
              </a:rPr>
              <a:t>Maria Genzer</a:t>
            </a:r>
            <a:r>
              <a:rPr lang="en-US" sz="1400" b="1" strike="noStrike" spc="-1" baseline="30000" dirty="0">
                <a:solidFill>
                  <a:schemeClr val="bg1"/>
                </a:solidFill>
                <a:latin typeface="Arial"/>
              </a:rPr>
              <a:t>1</a:t>
            </a:r>
            <a:r>
              <a:rPr lang="en-US" sz="1400" b="0" strike="noStrike" spc="-1" dirty="0">
                <a:solidFill>
                  <a:schemeClr val="bg1"/>
                </a:solidFill>
                <a:latin typeface="Arial"/>
              </a:rPr>
              <a:t>, </a:t>
            </a:r>
            <a:r>
              <a:rPr lang="en-US" sz="1400" dirty="0">
                <a:solidFill>
                  <a:schemeClr val="bg1"/>
                </a:solidFill>
              </a:rPr>
              <a:t>Maria Hieta</a:t>
            </a:r>
            <a:r>
              <a:rPr lang="en-US" sz="1400" baseline="30000" dirty="0">
                <a:solidFill>
                  <a:schemeClr val="bg1"/>
                </a:solidFill>
              </a:rPr>
              <a:t>1</a:t>
            </a:r>
            <a:r>
              <a:rPr lang="en-US" sz="1400" dirty="0">
                <a:solidFill>
                  <a:schemeClr val="bg1"/>
                </a:solidFill>
              </a:rPr>
              <a:t>, Antti Kestilä</a:t>
            </a:r>
            <a:r>
              <a:rPr lang="en-US" sz="1400" baseline="30000" dirty="0">
                <a:solidFill>
                  <a:schemeClr val="bg1"/>
                </a:solidFill>
              </a:rPr>
              <a:t>1</a:t>
            </a:r>
            <a:r>
              <a:rPr lang="en-US" sz="1400" dirty="0">
                <a:solidFill>
                  <a:schemeClr val="bg1"/>
                </a:solidFill>
              </a:rPr>
              <a:t>, </a:t>
            </a:r>
            <a:r>
              <a:rPr lang="en-US" sz="1400" dirty="0" err="1">
                <a:solidFill>
                  <a:schemeClr val="bg1"/>
                </a:solidFill>
              </a:rPr>
              <a:t>Harri</a:t>
            </a:r>
            <a:r>
              <a:rPr lang="en-US" sz="1400" dirty="0">
                <a:solidFill>
                  <a:schemeClr val="bg1"/>
                </a:solidFill>
              </a:rPr>
              <a:t> Haukka</a:t>
            </a:r>
            <a:r>
              <a:rPr lang="en-US" sz="1400" baseline="30000" dirty="0">
                <a:solidFill>
                  <a:schemeClr val="bg1"/>
                </a:solidFill>
              </a:rPr>
              <a:t>1</a:t>
            </a:r>
            <a:r>
              <a:rPr lang="en-US" sz="1400" dirty="0">
                <a:solidFill>
                  <a:schemeClr val="bg1"/>
                </a:solidFill>
              </a:rPr>
              <a:t>, Ignacio Arruego</a:t>
            </a:r>
            <a:r>
              <a:rPr lang="en-US" sz="1400" baseline="30000" dirty="0">
                <a:solidFill>
                  <a:schemeClr val="bg1"/>
                </a:solidFill>
              </a:rPr>
              <a:t>2</a:t>
            </a:r>
            <a:r>
              <a:rPr lang="en-US" sz="1400" dirty="0">
                <a:solidFill>
                  <a:schemeClr val="bg1"/>
                </a:solidFill>
              </a:rPr>
              <a:t>, Victor Apéstigue</a:t>
            </a:r>
            <a:r>
              <a:rPr lang="en-US" sz="1400" baseline="30000" dirty="0">
                <a:solidFill>
                  <a:schemeClr val="bg1"/>
                </a:solidFill>
              </a:rPr>
              <a:t>2</a:t>
            </a:r>
            <a:r>
              <a:rPr lang="en-US" sz="1400" dirty="0">
                <a:solidFill>
                  <a:schemeClr val="bg1"/>
                </a:solidFill>
              </a:rPr>
              <a:t>, Alejandro Gonzalo Melchor</a:t>
            </a:r>
            <a:r>
              <a:rPr lang="en-US" sz="1400" baseline="30000" dirty="0">
                <a:solidFill>
                  <a:schemeClr val="bg1"/>
                </a:solidFill>
              </a:rPr>
              <a:t>2</a:t>
            </a:r>
            <a:r>
              <a:rPr lang="en-US" sz="1400" dirty="0">
                <a:solidFill>
                  <a:schemeClr val="bg1"/>
                </a:solidFill>
              </a:rPr>
              <a:t>, </a:t>
            </a:r>
            <a:r>
              <a:rPr lang="es-ES" sz="1400" dirty="0">
                <a:solidFill>
                  <a:schemeClr val="bg1"/>
                </a:solidFill>
              </a:rPr>
              <a:t>Miguel González-Guerrero</a:t>
            </a:r>
            <a:r>
              <a:rPr lang="es-ES" sz="1400" baseline="30000" dirty="0">
                <a:solidFill>
                  <a:schemeClr val="bg1"/>
                </a:solidFill>
              </a:rPr>
              <a:t>2</a:t>
            </a:r>
            <a:r>
              <a:rPr lang="es-ES" sz="1400" dirty="0">
                <a:solidFill>
                  <a:schemeClr val="bg1"/>
                </a:solidFill>
              </a:rPr>
              <a:t>, Javier Martínez Oter</a:t>
            </a:r>
            <a:r>
              <a:rPr lang="es-ES" sz="1400" baseline="30000" dirty="0">
                <a:solidFill>
                  <a:schemeClr val="bg1"/>
                </a:solidFill>
              </a:rPr>
              <a:t>2</a:t>
            </a:r>
            <a:r>
              <a:rPr lang="es-ES" sz="1400" dirty="0">
                <a:solidFill>
                  <a:schemeClr val="bg1"/>
                </a:solidFill>
              </a:rPr>
              <a:t>, Álvaro de Pedraza</a:t>
            </a:r>
            <a:r>
              <a:rPr lang="es-ES" sz="1400" baseline="30000" dirty="0">
                <a:solidFill>
                  <a:schemeClr val="bg1"/>
                </a:solidFill>
              </a:rPr>
              <a:t>2</a:t>
            </a:r>
            <a:r>
              <a:rPr lang="es-ES" sz="1400" dirty="0">
                <a:solidFill>
                  <a:schemeClr val="bg1"/>
                </a:solidFill>
              </a:rPr>
              <a:t>, Almudena García-Llases</a:t>
            </a:r>
            <a:r>
              <a:rPr lang="es-ES" sz="1400" baseline="30000" dirty="0">
                <a:solidFill>
                  <a:schemeClr val="bg1"/>
                </a:solidFill>
              </a:rPr>
              <a:t>2</a:t>
            </a:r>
            <a:r>
              <a:rPr lang="es-ES" sz="1400" dirty="0">
                <a:solidFill>
                  <a:schemeClr val="bg1"/>
                </a:solidFill>
              </a:rPr>
              <a:t>, Gustavo Rodríguez</a:t>
            </a:r>
            <a:r>
              <a:rPr lang="es-ES" sz="1400" baseline="30000" dirty="0">
                <a:solidFill>
                  <a:schemeClr val="bg1"/>
                </a:solidFill>
              </a:rPr>
              <a:t>2</a:t>
            </a:r>
            <a:r>
              <a:rPr lang="en-FI" sz="1400" dirty="0">
                <a:solidFill>
                  <a:schemeClr val="bg1"/>
                </a:solidFill>
              </a:rPr>
              <a:t> </a:t>
            </a:r>
            <a:r>
              <a:rPr lang="en-US" sz="1400" dirty="0">
                <a:solidFill>
                  <a:schemeClr val="bg1"/>
                </a:solidFill>
              </a:rPr>
              <a:t>Jose Antonio Manfredi</a:t>
            </a:r>
            <a:r>
              <a:rPr lang="en-US" sz="1400" baseline="30000" dirty="0">
                <a:solidFill>
                  <a:schemeClr val="bg1"/>
                </a:solidFill>
              </a:rPr>
              <a:t>3</a:t>
            </a:r>
            <a:r>
              <a:rPr lang="en-US" sz="1400" dirty="0">
                <a:solidFill>
                  <a:schemeClr val="bg1"/>
                </a:solidFill>
              </a:rPr>
              <a:t>, Cristina Ortega</a:t>
            </a:r>
            <a:r>
              <a:rPr lang="en-US" sz="1400" baseline="30000" dirty="0">
                <a:solidFill>
                  <a:schemeClr val="bg1"/>
                </a:solidFill>
              </a:rPr>
              <a:t>4</a:t>
            </a:r>
            <a:r>
              <a:rPr lang="en-US" sz="1400" dirty="0">
                <a:solidFill>
                  <a:schemeClr val="bg1"/>
                </a:solidFill>
              </a:rPr>
              <a:t>, Carmen Camañes</a:t>
            </a:r>
            <a:r>
              <a:rPr lang="en-US" sz="1400" baseline="30000" dirty="0">
                <a:solidFill>
                  <a:schemeClr val="bg1"/>
                </a:solidFill>
              </a:rPr>
              <a:t>4</a:t>
            </a:r>
            <a:r>
              <a:rPr lang="en-US" sz="1400" dirty="0">
                <a:solidFill>
                  <a:schemeClr val="bg1"/>
                </a:solidFill>
              </a:rPr>
              <a:t>, Manuel Dominiguez-Pumar</a:t>
            </a:r>
            <a:r>
              <a:rPr lang="en-US" sz="1400" baseline="30000" dirty="0">
                <a:solidFill>
                  <a:schemeClr val="bg1"/>
                </a:solidFill>
              </a:rPr>
              <a:t>5</a:t>
            </a:r>
            <a:r>
              <a:rPr lang="en-US" sz="1400" dirty="0">
                <a:solidFill>
                  <a:schemeClr val="bg1"/>
                </a:solidFill>
              </a:rPr>
              <a:t>,Servando Espejo</a:t>
            </a:r>
            <a:r>
              <a:rPr lang="en-US" sz="1400" baseline="30000" dirty="0">
                <a:solidFill>
                  <a:schemeClr val="bg1"/>
                </a:solidFill>
              </a:rPr>
              <a:t>6</a:t>
            </a:r>
            <a:r>
              <a:rPr lang="en-US" sz="1400" dirty="0">
                <a:solidFill>
                  <a:schemeClr val="bg1"/>
                </a:solidFill>
              </a:rPr>
              <a:t>, Héctor Guerrero</a:t>
            </a:r>
            <a:r>
              <a:rPr lang="en-US" sz="1400" baseline="30000" dirty="0">
                <a:solidFill>
                  <a:schemeClr val="bg1"/>
                </a:solidFill>
              </a:rPr>
              <a:t>7</a:t>
            </a:r>
            <a:r>
              <a:rPr lang="en-US" sz="1400" dirty="0">
                <a:solidFill>
                  <a:schemeClr val="bg1"/>
                </a:solidFill>
              </a:rPr>
              <a:t>, Matti Palin</a:t>
            </a:r>
            <a:r>
              <a:rPr lang="en-US" sz="1400" baseline="30000" dirty="0">
                <a:solidFill>
                  <a:schemeClr val="bg1"/>
                </a:solidFill>
              </a:rPr>
              <a:t>1</a:t>
            </a:r>
            <a:r>
              <a:rPr lang="en-US" sz="1400" dirty="0">
                <a:solidFill>
                  <a:schemeClr val="bg1"/>
                </a:solidFill>
              </a:rPr>
              <a:t>, </a:t>
            </a:r>
            <a:r>
              <a:rPr lang="en-US" sz="1400" dirty="0" err="1">
                <a:solidFill>
                  <a:schemeClr val="bg1"/>
                </a:solidFill>
              </a:rPr>
              <a:t>Jarmo</a:t>
            </a:r>
            <a:r>
              <a:rPr lang="en-US" sz="1400" dirty="0">
                <a:solidFill>
                  <a:schemeClr val="bg1"/>
                </a:solidFill>
              </a:rPr>
              <a:t> Kivekäs</a:t>
            </a:r>
            <a:r>
              <a:rPr lang="en-US" sz="1400" baseline="30000" dirty="0">
                <a:solidFill>
                  <a:schemeClr val="bg1"/>
                </a:solidFill>
              </a:rPr>
              <a:t>1</a:t>
            </a:r>
            <a:r>
              <a:rPr lang="en-US" sz="1400" dirty="0">
                <a:solidFill>
                  <a:schemeClr val="bg1"/>
                </a:solidFill>
              </a:rPr>
              <a:t>, Petri Koskimaa</a:t>
            </a:r>
            <a:r>
              <a:rPr lang="en-US" sz="1400" baseline="30000" dirty="0">
                <a:solidFill>
                  <a:schemeClr val="bg1"/>
                </a:solidFill>
              </a:rPr>
              <a:t>1</a:t>
            </a:r>
            <a:r>
              <a:rPr lang="en-US" sz="1400" dirty="0">
                <a:solidFill>
                  <a:schemeClr val="bg1"/>
                </a:solidFill>
              </a:rPr>
              <a:t>, and Matti Talvioja</a:t>
            </a:r>
            <a:r>
              <a:rPr lang="en-US" sz="1400" baseline="30000" dirty="0">
                <a:solidFill>
                  <a:schemeClr val="bg1"/>
                </a:solidFill>
              </a:rPr>
              <a:t>8</a:t>
            </a:r>
            <a:r>
              <a:rPr lang="en-US" sz="1400" dirty="0"/>
              <a:t> </a:t>
            </a:r>
            <a:endParaRPr lang="en-US" sz="1400" b="0" strike="noStrike" spc="-1" dirty="0">
              <a:latin typeface="Arial"/>
            </a:endParaRPr>
          </a:p>
        </p:txBody>
      </p:sp>
      <p:sp>
        <p:nvSpPr>
          <p:cNvPr id="178" name="TextShape 3"/>
          <p:cNvSpPr txBox="1"/>
          <p:nvPr/>
        </p:nvSpPr>
        <p:spPr>
          <a:xfrm>
            <a:off x="522406" y="1241574"/>
            <a:ext cx="1299836" cy="439058"/>
          </a:xfrm>
          <a:prstGeom prst="rect">
            <a:avLst/>
          </a:prstGeom>
          <a:noFill/>
          <a:ln>
            <a:noFill/>
          </a:ln>
        </p:spPr>
        <p:txBody>
          <a:bodyPr lIns="90000" tIns="45000" rIns="90000" bIns="45000" anchor="ctr">
            <a:noAutofit/>
          </a:bodyPr>
          <a:lstStyle/>
          <a:p>
            <a:pPr>
              <a:lnSpc>
                <a:spcPct val="100000"/>
              </a:lnSpc>
            </a:pPr>
            <a:r>
              <a:rPr lang="en-US" b="1" strike="noStrike" spc="-1" dirty="0">
                <a:solidFill>
                  <a:srgbClr val="FFFFFF"/>
                </a:solidFill>
                <a:latin typeface="Arial"/>
              </a:rPr>
              <a:t>EGU 2022</a:t>
            </a:r>
            <a:endParaRPr lang="en-US" b="1" strike="noStrike" spc="-1" dirty="0">
              <a:latin typeface="Times New Roman"/>
            </a:endParaRPr>
          </a:p>
        </p:txBody>
      </p:sp>
      <p:sp>
        <p:nvSpPr>
          <p:cNvPr id="179" name="TextShape 4"/>
          <p:cNvSpPr txBox="1"/>
          <p:nvPr/>
        </p:nvSpPr>
        <p:spPr>
          <a:xfrm>
            <a:off x="563153" y="6319007"/>
            <a:ext cx="2550667" cy="364680"/>
          </a:xfrm>
          <a:prstGeom prst="rect">
            <a:avLst/>
          </a:prstGeom>
          <a:noFill/>
          <a:ln>
            <a:noFill/>
          </a:ln>
        </p:spPr>
        <p:txBody>
          <a:bodyPr lIns="90000" tIns="45000" rIns="90000" bIns="45000" anchor="ctr">
            <a:noAutofit/>
          </a:bodyPr>
          <a:lstStyle/>
          <a:p>
            <a:pPr>
              <a:lnSpc>
                <a:spcPct val="100000"/>
              </a:lnSpc>
            </a:pPr>
            <a:r>
              <a:rPr lang="en-US" sz="1400" strike="noStrike" spc="-1" dirty="0">
                <a:solidFill>
                  <a:srgbClr val="FFFFFF"/>
                </a:solidFill>
                <a:latin typeface="Arial"/>
              </a:rPr>
              <a:t>Affiliations on next page</a:t>
            </a:r>
            <a:endParaRPr lang="en-US" sz="1400" strike="noStrike" spc="-1" dirty="0">
              <a:latin typeface="Times New Roman"/>
            </a:endParaRPr>
          </a:p>
        </p:txBody>
      </p:sp>
      <p:pic>
        <p:nvPicPr>
          <p:cNvPr id="180" name="Picture 179"/>
          <p:cNvPicPr/>
          <p:nvPr/>
        </p:nvPicPr>
        <p:blipFill>
          <a:blip r:embed="rId2"/>
          <a:stretch/>
        </p:blipFill>
        <p:spPr>
          <a:xfrm>
            <a:off x="7943139" y="1099220"/>
            <a:ext cx="3747100" cy="3747100"/>
          </a:xfrm>
          <a:prstGeom prst="rect">
            <a:avLst/>
          </a:prstGeom>
          <a:ln>
            <a:noFill/>
          </a:ln>
        </p:spPr>
      </p:pic>
      <p:sp>
        <p:nvSpPr>
          <p:cNvPr id="7" name="TextShape 4">
            <a:extLst>
              <a:ext uri="{FF2B5EF4-FFF2-40B4-BE49-F238E27FC236}">
                <a16:creationId xmlns:a16="http://schemas.microsoft.com/office/drawing/2014/main" id="{BB6A0E63-56A4-744C-A198-340AF960B6A3}"/>
              </a:ext>
            </a:extLst>
          </p:cNvPr>
          <p:cNvSpPr txBox="1"/>
          <p:nvPr/>
        </p:nvSpPr>
        <p:spPr>
          <a:xfrm>
            <a:off x="3545333" y="6136667"/>
            <a:ext cx="2550667" cy="547020"/>
          </a:xfrm>
          <a:prstGeom prst="rect">
            <a:avLst/>
          </a:prstGeom>
          <a:noFill/>
          <a:ln>
            <a:noFill/>
          </a:ln>
        </p:spPr>
        <p:txBody>
          <a:bodyPr lIns="90000" tIns="45000" rIns="90000" bIns="45000" anchor="ctr">
            <a:noAutofit/>
          </a:bodyPr>
          <a:lstStyle/>
          <a:p>
            <a:pPr>
              <a:lnSpc>
                <a:spcPct val="100000"/>
              </a:lnSpc>
            </a:pPr>
            <a:r>
              <a:rPr lang="en-US" sz="1200" strike="noStrike" spc="-1" dirty="0">
                <a:solidFill>
                  <a:srgbClr val="FFFFFF"/>
                </a:solidFill>
                <a:latin typeface="Arial"/>
              </a:rPr>
              <a:t>The contract is carried out  </a:t>
            </a:r>
            <a:r>
              <a:rPr lang="en-GB" sz="1200" dirty="0">
                <a:solidFill>
                  <a:schemeClr val="bg1"/>
                </a:solidFill>
              </a:rPr>
              <a:t>under a programme of and funded by the European Space Agency</a:t>
            </a:r>
            <a:endParaRPr lang="en-US" sz="1200" strike="noStrike" spc="-1" dirty="0">
              <a:solidFill>
                <a:schemeClr val="bg1"/>
              </a:solidFill>
              <a:latin typeface="Times New Roman"/>
            </a:endParaRPr>
          </a:p>
        </p:txBody>
      </p:sp>
      <p:pic>
        <p:nvPicPr>
          <p:cNvPr id="3" name="Picture 2" descr="Logo&#10;&#10;Description automatically generated with medium confidence">
            <a:extLst>
              <a:ext uri="{FF2B5EF4-FFF2-40B4-BE49-F238E27FC236}">
                <a16:creationId xmlns:a16="http://schemas.microsoft.com/office/drawing/2014/main" id="{65B2E0BE-FA55-5042-B5BE-B107B07F91CA}"/>
              </a:ext>
            </a:extLst>
          </p:cNvPr>
          <p:cNvPicPr>
            <a:picLocks noChangeAspect="1"/>
          </p:cNvPicPr>
          <p:nvPr/>
        </p:nvPicPr>
        <p:blipFill>
          <a:blip r:embed="rId3"/>
          <a:stretch>
            <a:fillRect/>
          </a:stretch>
        </p:blipFill>
        <p:spPr>
          <a:xfrm>
            <a:off x="10483850" y="-108573"/>
            <a:ext cx="1925364" cy="1207793"/>
          </a:xfrm>
          <a:prstGeom prst="rect">
            <a:avLst/>
          </a:prstGeom>
        </p:spPr>
      </p:pic>
    </p:spTree>
    <p:extLst>
      <p:ext uri="{BB962C8B-B14F-4D97-AF65-F5344CB8AC3E}">
        <p14:creationId xmlns:p14="http://schemas.microsoft.com/office/powerpoint/2010/main" val="46972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99" y="260970"/>
            <a:ext cx="11160000" cy="908324"/>
          </a:xfrm>
        </p:spPr>
        <p:txBody>
          <a:bodyPr/>
          <a:lstStyle/>
          <a:p>
            <a:r>
              <a:rPr lang="en-US"/>
              <a:t>MINS science and payload</a:t>
            </a:r>
          </a:p>
        </p:txBody>
      </p:sp>
      <p:sp>
        <p:nvSpPr>
          <p:cNvPr id="3" name="Content Placeholder 2">
            <a:extLst>
              <a:ext uri="{FF2B5EF4-FFF2-40B4-BE49-F238E27FC236}">
                <a16:creationId xmlns:a16="http://schemas.microsoft.com/office/drawing/2014/main" id="{28A69C96-EB72-A442-A9A5-B460177D0326}"/>
              </a:ext>
            </a:extLst>
          </p:cNvPr>
          <p:cNvSpPr>
            <a:spLocks noGrp="1"/>
          </p:cNvSpPr>
          <p:nvPr>
            <p:ph sz="half" idx="1"/>
          </p:nvPr>
        </p:nvSpPr>
        <p:spPr>
          <a:xfrm>
            <a:off x="503999" y="1109704"/>
            <a:ext cx="5400000" cy="4104000"/>
          </a:xfrm>
        </p:spPr>
        <p:txBody>
          <a:bodyPr>
            <a:normAutofit fontScale="85000" lnSpcReduction="10000"/>
          </a:bodyPr>
          <a:lstStyle/>
          <a:p>
            <a:pPr marL="0" indent="0">
              <a:lnSpc>
                <a:spcPct val="110000"/>
              </a:lnSpc>
              <a:buNone/>
            </a:pPr>
            <a:r>
              <a:rPr lang="en-FI"/>
              <a:t>MINS peforms scientific measurements above, at, and below the surface of Mars:</a:t>
            </a:r>
          </a:p>
          <a:p>
            <a:pPr lvl="1">
              <a:lnSpc>
                <a:spcPct val="110000"/>
              </a:lnSpc>
            </a:pPr>
            <a:r>
              <a:rPr lang="fi-FI" err="1"/>
              <a:t>Context</a:t>
            </a:r>
            <a:r>
              <a:rPr lang="fi-FI"/>
              <a:t> </a:t>
            </a:r>
            <a:r>
              <a:rPr lang="fi-FI" err="1"/>
              <a:t>images</a:t>
            </a:r>
            <a:r>
              <a:rPr lang="fi-FI"/>
              <a:t>, </a:t>
            </a:r>
            <a:r>
              <a:rPr lang="fi-FI" err="1"/>
              <a:t>visual</a:t>
            </a:r>
            <a:r>
              <a:rPr lang="fi-FI"/>
              <a:t> </a:t>
            </a:r>
            <a:r>
              <a:rPr lang="fi-FI" err="1"/>
              <a:t>spectrometry</a:t>
            </a:r>
            <a:endParaRPr lang="fi-FI"/>
          </a:p>
          <a:p>
            <a:pPr lvl="1">
              <a:lnSpc>
                <a:spcPct val="110000"/>
              </a:lnSpc>
            </a:pPr>
            <a:r>
              <a:rPr lang="fi-FI" err="1"/>
              <a:t>Meteorological</a:t>
            </a:r>
            <a:r>
              <a:rPr lang="fi-FI"/>
              <a:t> </a:t>
            </a:r>
            <a:r>
              <a:rPr lang="fi-FI" err="1"/>
              <a:t>measurements</a:t>
            </a:r>
            <a:endParaRPr lang="fi-FI"/>
          </a:p>
          <a:p>
            <a:pPr lvl="1">
              <a:lnSpc>
                <a:spcPct val="110000"/>
              </a:lnSpc>
            </a:pPr>
            <a:r>
              <a:rPr lang="fi-FI" err="1"/>
              <a:t>Solar</a:t>
            </a:r>
            <a:r>
              <a:rPr lang="fi-FI"/>
              <a:t> </a:t>
            </a:r>
            <a:r>
              <a:rPr lang="fi-FI" err="1"/>
              <a:t>irradiance</a:t>
            </a:r>
            <a:r>
              <a:rPr lang="fi-FI"/>
              <a:t> and </a:t>
            </a:r>
            <a:r>
              <a:rPr lang="fi-FI" err="1"/>
              <a:t>dust</a:t>
            </a:r>
            <a:r>
              <a:rPr lang="fi-FI"/>
              <a:t> </a:t>
            </a:r>
            <a:r>
              <a:rPr lang="fi-FI" err="1"/>
              <a:t>optical</a:t>
            </a:r>
            <a:r>
              <a:rPr lang="fi-FI"/>
              <a:t> </a:t>
            </a:r>
            <a:r>
              <a:rPr lang="fi-FI" err="1"/>
              <a:t>properties</a:t>
            </a:r>
            <a:endParaRPr lang="fi-FI"/>
          </a:p>
          <a:p>
            <a:pPr lvl="1">
              <a:lnSpc>
                <a:spcPct val="110000"/>
              </a:lnSpc>
            </a:pPr>
            <a:r>
              <a:rPr lang="fi-FI" err="1"/>
              <a:t>Chemical</a:t>
            </a:r>
            <a:r>
              <a:rPr lang="fi-FI"/>
              <a:t> and </a:t>
            </a:r>
            <a:r>
              <a:rPr lang="fi-FI" err="1"/>
              <a:t>thermophysical</a:t>
            </a:r>
            <a:r>
              <a:rPr lang="fi-FI"/>
              <a:t> </a:t>
            </a:r>
            <a:r>
              <a:rPr lang="fi-FI" err="1"/>
              <a:t>properties</a:t>
            </a:r>
            <a:r>
              <a:rPr lang="fi-FI"/>
              <a:t> of </a:t>
            </a:r>
            <a:r>
              <a:rPr lang="fi-FI" err="1"/>
              <a:t>the</a:t>
            </a:r>
            <a:r>
              <a:rPr lang="fi-FI"/>
              <a:t> </a:t>
            </a:r>
            <a:r>
              <a:rPr lang="fi-FI" err="1"/>
              <a:t>soil</a:t>
            </a:r>
            <a:r>
              <a:rPr lang="fi-FI"/>
              <a:t> </a:t>
            </a:r>
            <a:r>
              <a:rPr lang="fi-FI" err="1"/>
              <a:t>below</a:t>
            </a:r>
            <a:r>
              <a:rPr lang="fi-FI"/>
              <a:t> </a:t>
            </a:r>
            <a:r>
              <a:rPr lang="fi-FI" err="1"/>
              <a:t>the</a:t>
            </a:r>
            <a:r>
              <a:rPr lang="fi-FI"/>
              <a:t> </a:t>
            </a:r>
            <a:r>
              <a:rPr lang="fi-FI" err="1"/>
              <a:t>surface</a:t>
            </a:r>
            <a:endParaRPr lang="fi-FI"/>
          </a:p>
          <a:p>
            <a:pPr lvl="1">
              <a:lnSpc>
                <a:spcPct val="110000"/>
              </a:lnSpc>
            </a:pPr>
            <a:r>
              <a:rPr lang="fi-FI"/>
              <a:t>Total </a:t>
            </a:r>
            <a:r>
              <a:rPr lang="fi-FI" err="1"/>
              <a:t>ionizing</a:t>
            </a:r>
            <a:r>
              <a:rPr lang="fi-FI"/>
              <a:t> </a:t>
            </a:r>
            <a:r>
              <a:rPr lang="fi-FI" err="1"/>
              <a:t>dose</a:t>
            </a:r>
            <a:r>
              <a:rPr lang="fi-FI"/>
              <a:t> on </a:t>
            </a:r>
            <a:r>
              <a:rPr lang="fi-FI" err="1"/>
              <a:t>the</a:t>
            </a:r>
            <a:r>
              <a:rPr lang="fi-FI"/>
              <a:t> </a:t>
            </a:r>
            <a:r>
              <a:rPr lang="fi-FI" err="1"/>
              <a:t>surface</a:t>
            </a:r>
            <a:endParaRPr lang="fi-FI"/>
          </a:p>
          <a:p>
            <a:pPr lvl="1">
              <a:lnSpc>
                <a:spcPct val="110000"/>
              </a:lnSpc>
            </a:pPr>
            <a:r>
              <a:rPr lang="fi-FI" err="1"/>
              <a:t>Seismological</a:t>
            </a:r>
            <a:r>
              <a:rPr lang="fi-FI"/>
              <a:t> </a:t>
            </a:r>
            <a:r>
              <a:rPr lang="fi-FI" err="1"/>
              <a:t>measurements</a:t>
            </a:r>
            <a:endParaRPr lang="fi-FI"/>
          </a:p>
          <a:p>
            <a:pPr lvl="1"/>
            <a:endParaRPr lang="fi-FI"/>
          </a:p>
          <a:p>
            <a:pPr lvl="1"/>
            <a:endParaRPr lang="en-FI"/>
          </a:p>
          <a:p>
            <a:endParaRPr lang="en-FI"/>
          </a:p>
        </p:txBody>
      </p:sp>
      <p:sp>
        <p:nvSpPr>
          <p:cNvPr id="4" name="Slide Number Placeholder 3"/>
          <p:cNvSpPr>
            <a:spLocks noGrp="1"/>
          </p:cNvSpPr>
          <p:nvPr>
            <p:ph type="sldNum" sz="quarter" idx="12"/>
          </p:nvPr>
        </p:nvSpPr>
        <p:spPr/>
        <p:txBody>
          <a:bodyPr/>
          <a:lstStyle/>
          <a:p>
            <a:fld id="{13BE8AB2-9B50-D544-A2BB-62673476E5E9}" type="slidenum">
              <a:rPr lang="fi-FI" smtClean="0"/>
              <a:t>10</a:t>
            </a:fld>
            <a:endParaRPr lang="fi-FI"/>
          </a:p>
        </p:txBody>
      </p:sp>
      <p:grpSp>
        <p:nvGrpSpPr>
          <p:cNvPr id="50" name="Group 49">
            <a:extLst>
              <a:ext uri="{FF2B5EF4-FFF2-40B4-BE49-F238E27FC236}">
                <a16:creationId xmlns:a16="http://schemas.microsoft.com/office/drawing/2014/main" id="{8175AF52-F6BC-BF40-BB20-09DBA395FA95}"/>
              </a:ext>
            </a:extLst>
          </p:cNvPr>
          <p:cNvGrpSpPr/>
          <p:nvPr/>
        </p:nvGrpSpPr>
        <p:grpSpPr>
          <a:xfrm>
            <a:off x="5845732" y="1388405"/>
            <a:ext cx="1765227" cy="1328192"/>
            <a:chOff x="258953" y="410050"/>
            <a:chExt cx="3441375" cy="2589356"/>
          </a:xfrm>
        </p:grpSpPr>
        <p:pic>
          <p:nvPicPr>
            <p:cNvPr id="51" name="Picture 50">
              <a:extLst>
                <a:ext uri="{FF2B5EF4-FFF2-40B4-BE49-F238E27FC236}">
                  <a16:creationId xmlns:a16="http://schemas.microsoft.com/office/drawing/2014/main" id="{1900BAFA-45AA-B949-9B10-F0D1A2B26DB6}"/>
                </a:ext>
              </a:extLst>
            </p:cNvPr>
            <p:cNvPicPr/>
            <p:nvPr/>
          </p:nvPicPr>
          <p:blipFill>
            <a:blip r:embed="rId2">
              <a:extLst>
                <a:ext uri="{28A0092B-C50C-407E-A947-70E740481C1C}">
                  <a14:useLocalDpi xmlns:a14="http://schemas.microsoft.com/office/drawing/2010/main" val="0"/>
                </a:ext>
              </a:extLst>
            </a:blip>
            <a:stretch>
              <a:fillRect/>
            </a:stretch>
          </p:blipFill>
          <p:spPr>
            <a:xfrm>
              <a:off x="345556" y="410050"/>
              <a:ext cx="1592022" cy="2017846"/>
            </a:xfrm>
            <a:prstGeom prst="rect">
              <a:avLst/>
            </a:prstGeom>
          </p:spPr>
        </p:pic>
        <p:sp>
          <p:nvSpPr>
            <p:cNvPr id="52" name="TextBox 51">
              <a:extLst>
                <a:ext uri="{FF2B5EF4-FFF2-40B4-BE49-F238E27FC236}">
                  <a16:creationId xmlns:a16="http://schemas.microsoft.com/office/drawing/2014/main" id="{F180F177-E507-1F41-96F2-27CA588FD886}"/>
                </a:ext>
              </a:extLst>
            </p:cNvPr>
            <p:cNvSpPr txBox="1"/>
            <p:nvPr/>
          </p:nvSpPr>
          <p:spPr>
            <a:xfrm>
              <a:off x="258953" y="2459387"/>
              <a:ext cx="3441375" cy="540019"/>
            </a:xfrm>
            <a:prstGeom prst="rect">
              <a:avLst/>
            </a:prstGeom>
            <a:noFill/>
          </p:spPr>
          <p:txBody>
            <a:bodyPr wrap="none" rtlCol="0">
              <a:spAutoFit/>
            </a:bodyPr>
            <a:lstStyle/>
            <a:p>
              <a:r>
                <a:rPr lang="en-FI" sz="1200"/>
                <a:t>Air temp. sensor (</a:t>
              </a:r>
              <a:r>
                <a:rPr lang="en-US" sz="1200"/>
                <a:t>CAB</a:t>
              </a:r>
              <a:r>
                <a:rPr lang="en-FI" sz="1200"/>
                <a:t>)</a:t>
              </a:r>
            </a:p>
          </p:txBody>
        </p:sp>
      </p:grpSp>
      <p:grpSp>
        <p:nvGrpSpPr>
          <p:cNvPr id="53" name="Group 52">
            <a:extLst>
              <a:ext uri="{FF2B5EF4-FFF2-40B4-BE49-F238E27FC236}">
                <a16:creationId xmlns:a16="http://schemas.microsoft.com/office/drawing/2014/main" id="{7B9C42E4-FDB4-4747-BEC9-78F938CEDF53}"/>
              </a:ext>
            </a:extLst>
          </p:cNvPr>
          <p:cNvGrpSpPr/>
          <p:nvPr/>
        </p:nvGrpSpPr>
        <p:grpSpPr>
          <a:xfrm>
            <a:off x="7813934" y="1290060"/>
            <a:ext cx="1256367" cy="1097731"/>
            <a:chOff x="2576101" y="531077"/>
            <a:chExt cx="2245936" cy="1962352"/>
          </a:xfrm>
        </p:grpSpPr>
        <p:pic>
          <p:nvPicPr>
            <p:cNvPr id="54" name="Picture 53">
              <a:extLst>
                <a:ext uri="{FF2B5EF4-FFF2-40B4-BE49-F238E27FC236}">
                  <a16:creationId xmlns:a16="http://schemas.microsoft.com/office/drawing/2014/main" id="{52C4ECD9-9EB9-874E-85B4-F87F2CC0CF18}"/>
                </a:ext>
              </a:extLst>
            </p:cNvPr>
            <p:cNvPicPr/>
            <p:nvPr/>
          </p:nvPicPr>
          <p:blipFill>
            <a:blip r:embed="rId3">
              <a:extLst>
                <a:ext uri="{28A0092B-C50C-407E-A947-70E740481C1C}">
                  <a14:useLocalDpi xmlns:a14="http://schemas.microsoft.com/office/drawing/2010/main" val="0"/>
                </a:ext>
              </a:extLst>
            </a:blip>
            <a:stretch>
              <a:fillRect/>
            </a:stretch>
          </p:blipFill>
          <p:spPr>
            <a:xfrm>
              <a:off x="2619835" y="531077"/>
              <a:ext cx="2141572" cy="1539981"/>
            </a:xfrm>
            <a:prstGeom prst="rect">
              <a:avLst/>
            </a:prstGeom>
          </p:spPr>
        </p:pic>
        <p:sp>
          <p:nvSpPr>
            <p:cNvPr id="55" name="TextBox 54">
              <a:extLst>
                <a:ext uri="{FF2B5EF4-FFF2-40B4-BE49-F238E27FC236}">
                  <a16:creationId xmlns:a16="http://schemas.microsoft.com/office/drawing/2014/main" id="{5A32C414-1B4C-2844-90E1-E056DC5D3BAD}"/>
                </a:ext>
              </a:extLst>
            </p:cNvPr>
            <p:cNvSpPr txBox="1"/>
            <p:nvPr/>
          </p:nvSpPr>
          <p:spPr>
            <a:xfrm>
              <a:off x="2576101" y="2216430"/>
              <a:ext cx="2245936" cy="276999"/>
            </a:xfrm>
            <a:prstGeom prst="rect">
              <a:avLst/>
            </a:prstGeom>
            <a:noFill/>
          </p:spPr>
          <p:txBody>
            <a:bodyPr wrap="none" rtlCol="0">
              <a:spAutoFit/>
            </a:bodyPr>
            <a:lstStyle/>
            <a:p>
              <a:r>
                <a:rPr lang="en-FI" sz="1200"/>
                <a:t>Solar irradiance sensor (INTA)</a:t>
              </a:r>
            </a:p>
          </p:txBody>
        </p:sp>
      </p:grpSp>
      <p:grpSp>
        <p:nvGrpSpPr>
          <p:cNvPr id="56" name="Group 55">
            <a:extLst>
              <a:ext uri="{FF2B5EF4-FFF2-40B4-BE49-F238E27FC236}">
                <a16:creationId xmlns:a16="http://schemas.microsoft.com/office/drawing/2014/main" id="{5C229613-FCCC-D746-B8D1-369FF45EAEC9}"/>
              </a:ext>
            </a:extLst>
          </p:cNvPr>
          <p:cNvGrpSpPr/>
          <p:nvPr/>
        </p:nvGrpSpPr>
        <p:grpSpPr>
          <a:xfrm>
            <a:off x="6083999" y="2787357"/>
            <a:ext cx="3014627" cy="1006982"/>
            <a:chOff x="133810" y="2935640"/>
            <a:chExt cx="4082659" cy="1363739"/>
          </a:xfrm>
        </p:grpSpPr>
        <p:pic>
          <p:nvPicPr>
            <p:cNvPr id="57" name="Picture 56">
              <a:extLst>
                <a:ext uri="{FF2B5EF4-FFF2-40B4-BE49-F238E27FC236}">
                  <a16:creationId xmlns:a16="http://schemas.microsoft.com/office/drawing/2014/main" id="{1327805B-9579-6148-A83E-C1CD5185F130}"/>
                </a:ext>
              </a:extLst>
            </p:cNvPr>
            <p:cNvPicPr/>
            <p:nvPr/>
          </p:nvPicPr>
          <p:blipFill>
            <a:blip r:embed="rId4">
              <a:extLst>
                <a:ext uri="{28A0092B-C50C-407E-A947-70E740481C1C}">
                  <a14:useLocalDpi xmlns:a14="http://schemas.microsoft.com/office/drawing/2010/main" val="0"/>
                </a:ext>
              </a:extLst>
            </a:blip>
            <a:stretch>
              <a:fillRect/>
            </a:stretch>
          </p:blipFill>
          <p:spPr>
            <a:xfrm>
              <a:off x="133810" y="2935640"/>
              <a:ext cx="4082659" cy="1054296"/>
            </a:xfrm>
            <a:prstGeom prst="rect">
              <a:avLst/>
            </a:prstGeom>
          </p:spPr>
        </p:pic>
        <p:sp>
          <p:nvSpPr>
            <p:cNvPr id="58" name="TextBox 57">
              <a:extLst>
                <a:ext uri="{FF2B5EF4-FFF2-40B4-BE49-F238E27FC236}">
                  <a16:creationId xmlns:a16="http://schemas.microsoft.com/office/drawing/2014/main" id="{E11BEE78-095D-0743-A6DC-BF5A14BB60FA}"/>
                </a:ext>
              </a:extLst>
            </p:cNvPr>
            <p:cNvSpPr txBox="1"/>
            <p:nvPr/>
          </p:nvSpPr>
          <p:spPr>
            <a:xfrm>
              <a:off x="1085689" y="4022380"/>
              <a:ext cx="2383986" cy="276999"/>
            </a:xfrm>
            <a:prstGeom prst="rect">
              <a:avLst/>
            </a:prstGeom>
            <a:noFill/>
          </p:spPr>
          <p:txBody>
            <a:bodyPr wrap="none" rtlCol="0">
              <a:spAutoFit/>
            </a:bodyPr>
            <a:lstStyle/>
            <a:p>
              <a:r>
                <a:rPr lang="en-FI" sz="1200"/>
                <a:t>Seismometer  (Imperial College)</a:t>
              </a:r>
            </a:p>
          </p:txBody>
        </p:sp>
      </p:grpSp>
      <p:grpSp>
        <p:nvGrpSpPr>
          <p:cNvPr id="59" name="Group 58">
            <a:extLst>
              <a:ext uri="{FF2B5EF4-FFF2-40B4-BE49-F238E27FC236}">
                <a16:creationId xmlns:a16="http://schemas.microsoft.com/office/drawing/2014/main" id="{8C1E0BFD-AE85-BE47-9D58-BBE1D56E7C6F}"/>
              </a:ext>
            </a:extLst>
          </p:cNvPr>
          <p:cNvGrpSpPr/>
          <p:nvPr/>
        </p:nvGrpSpPr>
        <p:grpSpPr>
          <a:xfrm>
            <a:off x="9463500" y="1017405"/>
            <a:ext cx="1158923" cy="1095672"/>
            <a:chOff x="5208104" y="410050"/>
            <a:chExt cx="2266967" cy="2143241"/>
          </a:xfrm>
        </p:grpSpPr>
        <p:pic>
          <p:nvPicPr>
            <p:cNvPr id="60" name="Content Placeholder 13">
              <a:extLst>
                <a:ext uri="{FF2B5EF4-FFF2-40B4-BE49-F238E27FC236}">
                  <a16:creationId xmlns:a16="http://schemas.microsoft.com/office/drawing/2014/main" id="{3C27443C-4D4B-FB40-9222-98287D5CF313}"/>
                </a:ext>
              </a:extLst>
            </p:cNvPr>
            <p:cNvPicPr/>
            <p:nvPr/>
          </p:nvPicPr>
          <p:blipFill>
            <a:blip r:embed="rId5"/>
            <a:stretch/>
          </p:blipFill>
          <p:spPr>
            <a:xfrm>
              <a:off x="5619038" y="410050"/>
              <a:ext cx="1479336" cy="1782034"/>
            </a:xfrm>
            <a:prstGeom prst="rect">
              <a:avLst/>
            </a:prstGeom>
            <a:ln>
              <a:noFill/>
            </a:ln>
          </p:spPr>
        </p:pic>
        <p:sp>
          <p:nvSpPr>
            <p:cNvPr id="61" name="TextBox 60">
              <a:extLst>
                <a:ext uri="{FF2B5EF4-FFF2-40B4-BE49-F238E27FC236}">
                  <a16:creationId xmlns:a16="http://schemas.microsoft.com/office/drawing/2014/main" id="{497CF77B-34E6-E94D-99FE-F1BFD2AA0C7E}"/>
                </a:ext>
              </a:extLst>
            </p:cNvPr>
            <p:cNvSpPr txBox="1"/>
            <p:nvPr/>
          </p:nvSpPr>
          <p:spPr>
            <a:xfrm>
              <a:off x="5208104" y="2276292"/>
              <a:ext cx="2266967" cy="276999"/>
            </a:xfrm>
            <a:prstGeom prst="rect">
              <a:avLst/>
            </a:prstGeom>
            <a:noFill/>
          </p:spPr>
          <p:txBody>
            <a:bodyPr wrap="none" rtlCol="0">
              <a:spAutoFit/>
            </a:bodyPr>
            <a:lstStyle/>
            <a:p>
              <a:r>
                <a:rPr lang="en-FI" sz="1200"/>
                <a:t>Relative humidity sensor (FMI)</a:t>
              </a:r>
            </a:p>
          </p:txBody>
        </p:sp>
      </p:grpSp>
      <p:grpSp>
        <p:nvGrpSpPr>
          <p:cNvPr id="62" name="Group 61">
            <a:extLst>
              <a:ext uri="{FF2B5EF4-FFF2-40B4-BE49-F238E27FC236}">
                <a16:creationId xmlns:a16="http://schemas.microsoft.com/office/drawing/2014/main" id="{B0325DB8-EC33-754E-8051-049D443C16D5}"/>
              </a:ext>
            </a:extLst>
          </p:cNvPr>
          <p:cNvGrpSpPr/>
          <p:nvPr/>
        </p:nvGrpSpPr>
        <p:grpSpPr>
          <a:xfrm>
            <a:off x="9581528" y="2637393"/>
            <a:ext cx="1696637" cy="854024"/>
            <a:chOff x="1468138" y="4608823"/>
            <a:chExt cx="2748331" cy="1383407"/>
          </a:xfrm>
        </p:grpSpPr>
        <p:pic>
          <p:nvPicPr>
            <p:cNvPr id="63" name="Picture 62" descr="A close-up of a circuit board&#10;&#10;Description automatically generated with low confidence">
              <a:extLst>
                <a:ext uri="{FF2B5EF4-FFF2-40B4-BE49-F238E27FC236}">
                  <a16:creationId xmlns:a16="http://schemas.microsoft.com/office/drawing/2014/main" id="{C02D10F8-200B-6843-89A2-6E8AF42E9396}"/>
                </a:ext>
              </a:extLst>
            </p:cNvPr>
            <p:cNvPicPr>
              <a:picLocks noChangeAspect="1"/>
            </p:cNvPicPr>
            <p:nvPr/>
          </p:nvPicPr>
          <p:blipFill>
            <a:blip r:embed="rId6"/>
            <a:stretch>
              <a:fillRect/>
            </a:stretch>
          </p:blipFill>
          <p:spPr>
            <a:xfrm>
              <a:off x="1468138" y="4608823"/>
              <a:ext cx="2748331" cy="1152526"/>
            </a:xfrm>
            <a:prstGeom prst="rect">
              <a:avLst/>
            </a:prstGeom>
          </p:spPr>
        </p:pic>
        <p:sp>
          <p:nvSpPr>
            <p:cNvPr id="64" name="TextBox 63">
              <a:extLst>
                <a:ext uri="{FF2B5EF4-FFF2-40B4-BE49-F238E27FC236}">
                  <a16:creationId xmlns:a16="http://schemas.microsoft.com/office/drawing/2014/main" id="{205ED11B-C816-4B4E-B789-730F0D7EF554}"/>
                </a:ext>
              </a:extLst>
            </p:cNvPr>
            <p:cNvSpPr txBox="1"/>
            <p:nvPr/>
          </p:nvSpPr>
          <p:spPr>
            <a:xfrm>
              <a:off x="2024180" y="5715231"/>
              <a:ext cx="1713931" cy="276999"/>
            </a:xfrm>
            <a:prstGeom prst="rect">
              <a:avLst/>
            </a:prstGeom>
            <a:noFill/>
          </p:spPr>
          <p:txBody>
            <a:bodyPr wrap="none" rtlCol="0">
              <a:spAutoFit/>
            </a:bodyPr>
            <a:lstStyle/>
            <a:p>
              <a:r>
                <a:rPr lang="en-FI" sz="1200"/>
                <a:t>Pressure sensor (FMI)</a:t>
              </a:r>
            </a:p>
          </p:txBody>
        </p:sp>
      </p:grpSp>
      <p:grpSp>
        <p:nvGrpSpPr>
          <p:cNvPr id="65" name="Group 64">
            <a:extLst>
              <a:ext uri="{FF2B5EF4-FFF2-40B4-BE49-F238E27FC236}">
                <a16:creationId xmlns:a16="http://schemas.microsoft.com/office/drawing/2014/main" id="{1504027D-A97C-1649-A0A7-C6D44BE8B81D}"/>
              </a:ext>
            </a:extLst>
          </p:cNvPr>
          <p:cNvGrpSpPr/>
          <p:nvPr/>
        </p:nvGrpSpPr>
        <p:grpSpPr>
          <a:xfrm>
            <a:off x="6216808" y="4002318"/>
            <a:ext cx="1925739" cy="1099226"/>
            <a:chOff x="4683192" y="2679001"/>
            <a:chExt cx="2948304" cy="1682914"/>
          </a:xfrm>
        </p:grpSpPr>
        <p:pic>
          <p:nvPicPr>
            <p:cNvPr id="66" name="Picture 65">
              <a:extLst>
                <a:ext uri="{FF2B5EF4-FFF2-40B4-BE49-F238E27FC236}">
                  <a16:creationId xmlns:a16="http://schemas.microsoft.com/office/drawing/2014/main" id="{0270F699-57E7-2647-A830-B334A6C3EECD}"/>
                </a:ext>
              </a:extLst>
            </p:cNvPr>
            <p:cNvPicPr/>
            <p:nvPr/>
          </p:nvPicPr>
          <p:blipFill>
            <a:blip r:embed="rId7">
              <a:extLst>
                <a:ext uri="{28A0092B-C50C-407E-A947-70E740481C1C}">
                  <a14:useLocalDpi xmlns:a14="http://schemas.microsoft.com/office/drawing/2010/main" val="0"/>
                </a:ext>
              </a:extLst>
            </a:blip>
            <a:srcRect r="3171" b="34455"/>
            <a:stretch>
              <a:fillRect/>
            </a:stretch>
          </p:blipFill>
          <p:spPr>
            <a:xfrm>
              <a:off x="4683192" y="2679001"/>
              <a:ext cx="2948304" cy="1283971"/>
            </a:xfrm>
            <a:prstGeom prst="rect">
              <a:avLst/>
            </a:prstGeom>
          </p:spPr>
        </p:pic>
        <p:sp>
          <p:nvSpPr>
            <p:cNvPr id="67" name="TextBox 66">
              <a:extLst>
                <a:ext uri="{FF2B5EF4-FFF2-40B4-BE49-F238E27FC236}">
                  <a16:creationId xmlns:a16="http://schemas.microsoft.com/office/drawing/2014/main" id="{CA574851-19A8-CB4F-A982-E95AD91ED93E}"/>
                </a:ext>
              </a:extLst>
            </p:cNvPr>
            <p:cNvSpPr txBox="1"/>
            <p:nvPr/>
          </p:nvSpPr>
          <p:spPr>
            <a:xfrm>
              <a:off x="4855115" y="4084916"/>
              <a:ext cx="2481770" cy="276999"/>
            </a:xfrm>
            <a:prstGeom prst="rect">
              <a:avLst/>
            </a:prstGeom>
            <a:noFill/>
          </p:spPr>
          <p:txBody>
            <a:bodyPr wrap="none" rtlCol="0">
              <a:spAutoFit/>
            </a:bodyPr>
            <a:lstStyle/>
            <a:p>
              <a:r>
                <a:rPr lang="en-FI" sz="1200"/>
                <a:t>Dust sensor (Carlos III University)</a:t>
              </a:r>
            </a:p>
          </p:txBody>
        </p:sp>
      </p:grpSp>
      <p:grpSp>
        <p:nvGrpSpPr>
          <p:cNvPr id="68" name="Group 67">
            <a:extLst>
              <a:ext uri="{FF2B5EF4-FFF2-40B4-BE49-F238E27FC236}">
                <a16:creationId xmlns:a16="http://schemas.microsoft.com/office/drawing/2014/main" id="{E9454967-D974-284E-BDEF-56AA479A5F9D}"/>
              </a:ext>
            </a:extLst>
          </p:cNvPr>
          <p:cNvGrpSpPr/>
          <p:nvPr/>
        </p:nvGrpSpPr>
        <p:grpSpPr>
          <a:xfrm>
            <a:off x="9425468" y="3967044"/>
            <a:ext cx="2332311" cy="922324"/>
            <a:chOff x="4683192" y="4535087"/>
            <a:chExt cx="4419970" cy="1747900"/>
          </a:xfrm>
        </p:grpSpPr>
        <p:pic>
          <p:nvPicPr>
            <p:cNvPr id="69" name="Picture 68">
              <a:extLst>
                <a:ext uri="{FF2B5EF4-FFF2-40B4-BE49-F238E27FC236}">
                  <a16:creationId xmlns:a16="http://schemas.microsoft.com/office/drawing/2014/main" id="{316D0AD2-B4E6-B84A-954A-C9A76B88972D}"/>
                </a:ext>
              </a:extLst>
            </p:cNvPr>
            <p:cNvPicPr/>
            <p:nvPr/>
          </p:nvPicPr>
          <p:blipFill>
            <a:blip r:embed="rId8">
              <a:extLst>
                <a:ext uri="{28A0092B-C50C-407E-A947-70E740481C1C}">
                  <a14:useLocalDpi xmlns:a14="http://schemas.microsoft.com/office/drawing/2010/main" val="0"/>
                </a:ext>
              </a:extLst>
            </a:blip>
            <a:stretch>
              <a:fillRect/>
            </a:stretch>
          </p:blipFill>
          <p:spPr>
            <a:xfrm>
              <a:off x="4683192" y="4535087"/>
              <a:ext cx="3457575" cy="1152525"/>
            </a:xfrm>
            <a:prstGeom prst="rect">
              <a:avLst/>
            </a:prstGeom>
          </p:spPr>
        </p:pic>
        <p:sp>
          <p:nvSpPr>
            <p:cNvPr id="70" name="TextBox 69">
              <a:extLst>
                <a:ext uri="{FF2B5EF4-FFF2-40B4-BE49-F238E27FC236}">
                  <a16:creationId xmlns:a16="http://schemas.microsoft.com/office/drawing/2014/main" id="{E7F5BC36-432E-BD43-B4A9-EE6B05C8DD86}"/>
                </a:ext>
              </a:extLst>
            </p:cNvPr>
            <p:cNvSpPr txBox="1"/>
            <p:nvPr/>
          </p:nvSpPr>
          <p:spPr>
            <a:xfrm>
              <a:off x="5390293" y="5758045"/>
              <a:ext cx="3712869" cy="524942"/>
            </a:xfrm>
            <a:prstGeom prst="rect">
              <a:avLst/>
            </a:prstGeom>
            <a:noFill/>
          </p:spPr>
          <p:txBody>
            <a:bodyPr wrap="none" rtlCol="0">
              <a:spAutoFit/>
            </a:bodyPr>
            <a:lstStyle/>
            <a:p>
              <a:r>
                <a:rPr lang="en-FI" sz="1200"/>
                <a:t>Chemistry package (</a:t>
              </a:r>
              <a:r>
                <a:rPr lang="en-US" sz="1200"/>
                <a:t>CAB</a:t>
              </a:r>
              <a:r>
                <a:rPr lang="en-FI" sz="1200"/>
                <a:t>)</a:t>
              </a:r>
            </a:p>
          </p:txBody>
        </p:sp>
      </p:grpSp>
      <p:grpSp>
        <p:nvGrpSpPr>
          <p:cNvPr id="5" name="Group 4">
            <a:extLst>
              <a:ext uri="{FF2B5EF4-FFF2-40B4-BE49-F238E27FC236}">
                <a16:creationId xmlns:a16="http://schemas.microsoft.com/office/drawing/2014/main" id="{ABC06D99-9D62-D54D-8612-5B846408BB88}"/>
              </a:ext>
            </a:extLst>
          </p:cNvPr>
          <p:cNvGrpSpPr/>
          <p:nvPr/>
        </p:nvGrpSpPr>
        <p:grpSpPr>
          <a:xfrm>
            <a:off x="9890727" y="4920617"/>
            <a:ext cx="1410940" cy="1022257"/>
            <a:chOff x="9890727" y="4920617"/>
            <a:chExt cx="1410940" cy="1022257"/>
          </a:xfrm>
        </p:grpSpPr>
        <p:pic>
          <p:nvPicPr>
            <p:cNvPr id="72" name="Picture 71">
              <a:extLst>
                <a:ext uri="{FF2B5EF4-FFF2-40B4-BE49-F238E27FC236}">
                  <a16:creationId xmlns:a16="http://schemas.microsoft.com/office/drawing/2014/main" id="{E8C2B6F0-51FA-2249-BB2D-8B18ADA1336B}"/>
                </a:ext>
              </a:extLst>
            </p:cNvPr>
            <p:cNvPicPr/>
            <p:nvPr/>
          </p:nvPicPr>
          <p:blipFill>
            <a:blip r:embed="rId9">
              <a:extLst>
                <a:ext uri="{28A0092B-C50C-407E-A947-70E740481C1C}">
                  <a14:useLocalDpi xmlns:a14="http://schemas.microsoft.com/office/drawing/2010/main" val="0"/>
                </a:ext>
              </a:extLst>
            </a:blip>
            <a:stretch>
              <a:fillRect/>
            </a:stretch>
          </p:blipFill>
          <p:spPr>
            <a:xfrm>
              <a:off x="9890727" y="4920617"/>
              <a:ext cx="1410940" cy="846564"/>
            </a:xfrm>
            <a:prstGeom prst="rect">
              <a:avLst/>
            </a:prstGeom>
          </p:spPr>
        </p:pic>
        <p:sp>
          <p:nvSpPr>
            <p:cNvPr id="73" name="TextBox 72">
              <a:extLst>
                <a:ext uri="{FF2B5EF4-FFF2-40B4-BE49-F238E27FC236}">
                  <a16:creationId xmlns:a16="http://schemas.microsoft.com/office/drawing/2014/main" id="{279DE883-02A1-0549-A11D-68334CB3C031}"/>
                </a:ext>
              </a:extLst>
            </p:cNvPr>
            <p:cNvSpPr txBox="1"/>
            <p:nvPr/>
          </p:nvSpPr>
          <p:spPr>
            <a:xfrm>
              <a:off x="10263490" y="5760239"/>
              <a:ext cx="993710" cy="182635"/>
            </a:xfrm>
            <a:prstGeom prst="rect">
              <a:avLst/>
            </a:prstGeom>
            <a:noFill/>
          </p:spPr>
          <p:txBody>
            <a:bodyPr wrap="none" rtlCol="0">
              <a:spAutoFit/>
            </a:bodyPr>
            <a:lstStyle/>
            <a:p>
              <a:r>
                <a:rPr lang="en-FI" sz="1200"/>
                <a:t>Wind sensor (UPC)</a:t>
              </a:r>
            </a:p>
          </p:txBody>
        </p:sp>
      </p:grpSp>
      <p:pic>
        <p:nvPicPr>
          <p:cNvPr id="75" name="Picture 74" descr="A picture containing indoor, stationary&#10;&#10;Description automatically generated">
            <a:extLst>
              <a:ext uri="{FF2B5EF4-FFF2-40B4-BE49-F238E27FC236}">
                <a16:creationId xmlns:a16="http://schemas.microsoft.com/office/drawing/2014/main" id="{3E63479E-FD71-3942-9E43-40C323DAF0A7}"/>
              </a:ext>
            </a:extLst>
          </p:cNvPr>
          <p:cNvPicPr>
            <a:picLocks noChangeAspect="1"/>
          </p:cNvPicPr>
          <p:nvPr/>
        </p:nvPicPr>
        <p:blipFill>
          <a:blip r:embed="rId10"/>
          <a:stretch>
            <a:fillRect/>
          </a:stretch>
        </p:blipFill>
        <p:spPr>
          <a:xfrm>
            <a:off x="8432089" y="5213704"/>
            <a:ext cx="1663494" cy="795888"/>
          </a:xfrm>
          <a:prstGeom prst="rect">
            <a:avLst/>
          </a:prstGeom>
        </p:spPr>
      </p:pic>
      <p:sp>
        <p:nvSpPr>
          <p:cNvPr id="76" name="TextBox 75">
            <a:extLst>
              <a:ext uri="{FF2B5EF4-FFF2-40B4-BE49-F238E27FC236}">
                <a16:creationId xmlns:a16="http://schemas.microsoft.com/office/drawing/2014/main" id="{A0F74E24-98B0-DD45-B3CD-9F8899F72B55}"/>
              </a:ext>
            </a:extLst>
          </p:cNvPr>
          <p:cNvSpPr txBox="1"/>
          <p:nvPr/>
        </p:nvSpPr>
        <p:spPr>
          <a:xfrm>
            <a:off x="6216808" y="5681111"/>
            <a:ext cx="1582767" cy="172139"/>
          </a:xfrm>
          <a:prstGeom prst="rect">
            <a:avLst/>
          </a:prstGeom>
          <a:noFill/>
        </p:spPr>
        <p:txBody>
          <a:bodyPr wrap="none" rtlCol="0">
            <a:spAutoFit/>
          </a:bodyPr>
          <a:lstStyle/>
          <a:p>
            <a:r>
              <a:rPr lang="en-FI" sz="1200"/>
              <a:t>Visual spectrometer (VTT, Finland)</a:t>
            </a:r>
          </a:p>
        </p:txBody>
      </p:sp>
    </p:spTree>
    <p:extLst>
      <p:ext uri="{BB962C8B-B14F-4D97-AF65-F5344CB8AC3E}">
        <p14:creationId xmlns:p14="http://schemas.microsoft.com/office/powerpoint/2010/main" val="1664167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BE1868-0310-4B78-06D8-F512E6FBC2C6}"/>
              </a:ext>
            </a:extLst>
          </p:cNvPr>
          <p:cNvSpPr>
            <a:spLocks noGrp="1"/>
          </p:cNvSpPr>
          <p:nvPr>
            <p:ph type="subTitle" idx="1"/>
          </p:nvPr>
        </p:nvSpPr>
        <p:spPr>
          <a:xfrm>
            <a:off x="1408240" y="2900998"/>
            <a:ext cx="9144000" cy="1655762"/>
          </a:xfrm>
        </p:spPr>
        <p:txBody>
          <a:bodyPr>
            <a:normAutofit/>
          </a:bodyPr>
          <a:lstStyle/>
          <a:p>
            <a:r>
              <a:rPr lang="en-FI" sz="3600" dirty="0"/>
              <a:t>MiniPINS Prototyping activities</a:t>
            </a:r>
          </a:p>
        </p:txBody>
      </p:sp>
      <p:sp>
        <p:nvSpPr>
          <p:cNvPr id="4" name="Slide Number Placeholder 3">
            <a:extLst>
              <a:ext uri="{FF2B5EF4-FFF2-40B4-BE49-F238E27FC236}">
                <a16:creationId xmlns:a16="http://schemas.microsoft.com/office/drawing/2014/main" id="{98B5906A-3557-F92E-A961-D6164A1E2EEC}"/>
              </a:ext>
            </a:extLst>
          </p:cNvPr>
          <p:cNvSpPr>
            <a:spLocks noGrp="1"/>
          </p:cNvSpPr>
          <p:nvPr>
            <p:ph type="sldNum" sz="quarter" idx="12"/>
          </p:nvPr>
        </p:nvSpPr>
        <p:spPr/>
        <p:txBody>
          <a:bodyPr/>
          <a:lstStyle/>
          <a:p>
            <a:fld id="{13BE8AB2-9B50-D544-A2BB-62673476E5E9}" type="slidenum">
              <a:rPr lang="fi-FI" smtClean="0"/>
              <a:t>11</a:t>
            </a:fld>
            <a:endParaRPr lang="fi-FI"/>
          </a:p>
        </p:txBody>
      </p:sp>
    </p:spTree>
    <p:extLst>
      <p:ext uri="{BB962C8B-B14F-4D97-AF65-F5344CB8AC3E}">
        <p14:creationId xmlns:p14="http://schemas.microsoft.com/office/powerpoint/2010/main" val="2037248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1A32-BDCB-7644-ADC1-A9276B5C8966}"/>
              </a:ext>
            </a:extLst>
          </p:cNvPr>
          <p:cNvSpPr>
            <a:spLocks noGrp="1"/>
          </p:cNvSpPr>
          <p:nvPr>
            <p:ph type="title"/>
          </p:nvPr>
        </p:nvSpPr>
        <p:spPr>
          <a:xfrm>
            <a:off x="504000" y="365125"/>
            <a:ext cx="11160000" cy="1108075"/>
          </a:xfrm>
        </p:spPr>
        <p:txBody>
          <a:bodyPr>
            <a:normAutofit/>
          </a:bodyPr>
          <a:lstStyle/>
          <a:p>
            <a:r>
              <a:rPr lang="en-FI" sz="3600" dirty="0"/>
              <a:t>Preliminary development of test impact facility (INTA)</a:t>
            </a:r>
          </a:p>
        </p:txBody>
      </p:sp>
      <p:sp>
        <p:nvSpPr>
          <p:cNvPr id="4" name="Slide Number Placeholder 3">
            <a:extLst>
              <a:ext uri="{FF2B5EF4-FFF2-40B4-BE49-F238E27FC236}">
                <a16:creationId xmlns:a16="http://schemas.microsoft.com/office/drawing/2014/main" id="{7B1FC390-4126-4448-A21C-E654EADA1667}"/>
              </a:ext>
            </a:extLst>
          </p:cNvPr>
          <p:cNvSpPr>
            <a:spLocks noGrp="1"/>
          </p:cNvSpPr>
          <p:nvPr>
            <p:ph type="sldNum" sz="quarter" idx="12"/>
          </p:nvPr>
        </p:nvSpPr>
        <p:spPr/>
        <p:txBody>
          <a:bodyPr/>
          <a:lstStyle/>
          <a:p>
            <a:fld id="{13BE8AB2-9B50-D544-A2BB-62673476E5E9}" type="slidenum">
              <a:rPr lang="fi-FI" smtClean="0"/>
              <a:t>12</a:t>
            </a:fld>
            <a:endParaRPr lang="fi-FI"/>
          </a:p>
        </p:txBody>
      </p:sp>
      <p:pic>
        <p:nvPicPr>
          <p:cNvPr id="6" name="Imagen 24">
            <a:extLst>
              <a:ext uri="{FF2B5EF4-FFF2-40B4-BE49-F238E27FC236}">
                <a16:creationId xmlns:a16="http://schemas.microsoft.com/office/drawing/2014/main" id="{70667D94-7216-D540-B536-892F42B8206D}"/>
              </a:ext>
            </a:extLst>
          </p:cNvPr>
          <p:cNvPicPr>
            <a:picLocks noChangeAspect="1"/>
          </p:cNvPicPr>
          <p:nvPr/>
        </p:nvPicPr>
        <p:blipFill>
          <a:blip r:embed="rId2"/>
          <a:stretch>
            <a:fillRect/>
          </a:stretch>
        </p:blipFill>
        <p:spPr>
          <a:xfrm>
            <a:off x="219327" y="1473200"/>
            <a:ext cx="5628292" cy="3018052"/>
          </a:xfrm>
          <a:prstGeom prst="rect">
            <a:avLst/>
          </a:prstGeom>
        </p:spPr>
      </p:pic>
      <p:sp>
        <p:nvSpPr>
          <p:cNvPr id="3" name="TextBox 2">
            <a:extLst>
              <a:ext uri="{FF2B5EF4-FFF2-40B4-BE49-F238E27FC236}">
                <a16:creationId xmlns:a16="http://schemas.microsoft.com/office/drawing/2014/main" id="{426F41CC-F27A-2834-12A7-2FB9FAD12F87}"/>
              </a:ext>
            </a:extLst>
          </p:cNvPr>
          <p:cNvSpPr txBox="1"/>
          <p:nvPr/>
        </p:nvSpPr>
        <p:spPr>
          <a:xfrm>
            <a:off x="219327" y="4596355"/>
            <a:ext cx="6106159" cy="1200329"/>
          </a:xfrm>
          <a:prstGeom prst="rect">
            <a:avLst/>
          </a:prstGeom>
          <a:noFill/>
        </p:spPr>
        <p:txBody>
          <a:bodyPr wrap="square" rtlCol="0">
            <a:spAutoFit/>
          </a:bodyPr>
          <a:lstStyle/>
          <a:p>
            <a:r>
              <a:rPr lang="en-US" dirty="0"/>
              <a:t>An existing air-vacuum cannon was combined with a penetration-targeting structure and a three-axis 60kg wireless accelerometer to test the penetrators with different terrains and impact velocities.</a:t>
            </a:r>
            <a:r>
              <a:rPr lang="en-FI" dirty="0"/>
              <a:t> </a:t>
            </a:r>
          </a:p>
        </p:txBody>
      </p:sp>
      <p:pic>
        <p:nvPicPr>
          <p:cNvPr id="9" name="Imagen 25">
            <a:extLst>
              <a:ext uri="{FF2B5EF4-FFF2-40B4-BE49-F238E27FC236}">
                <a16:creationId xmlns:a16="http://schemas.microsoft.com/office/drawing/2014/main" id="{F72725F0-0E6B-FA91-FA48-3AB576F9A7E0}"/>
              </a:ext>
            </a:extLst>
          </p:cNvPr>
          <p:cNvPicPr/>
          <p:nvPr/>
        </p:nvPicPr>
        <p:blipFill>
          <a:blip r:embed="rId3"/>
          <a:stretch>
            <a:fillRect/>
          </a:stretch>
        </p:blipFill>
        <p:spPr>
          <a:xfrm>
            <a:off x="6502400" y="1473200"/>
            <a:ext cx="3403601" cy="1797804"/>
          </a:xfrm>
          <a:prstGeom prst="rect">
            <a:avLst/>
          </a:prstGeom>
        </p:spPr>
      </p:pic>
      <p:sp>
        <p:nvSpPr>
          <p:cNvPr id="5" name="TextBox 4">
            <a:extLst>
              <a:ext uri="{FF2B5EF4-FFF2-40B4-BE49-F238E27FC236}">
                <a16:creationId xmlns:a16="http://schemas.microsoft.com/office/drawing/2014/main" id="{74A84EAC-4152-7FCE-AFB5-D339BEBD969A}"/>
              </a:ext>
            </a:extLst>
          </p:cNvPr>
          <p:cNvSpPr txBox="1"/>
          <p:nvPr/>
        </p:nvSpPr>
        <p:spPr>
          <a:xfrm>
            <a:off x="6502400" y="3536088"/>
            <a:ext cx="4921993" cy="1477328"/>
          </a:xfrm>
          <a:prstGeom prst="rect">
            <a:avLst/>
          </a:prstGeom>
          <a:noFill/>
        </p:spPr>
        <p:txBody>
          <a:bodyPr wrap="square" rtlCol="0">
            <a:spAutoFit/>
          </a:bodyPr>
          <a:lstStyle/>
          <a:p>
            <a:r>
              <a:rPr lang="en-FI" dirty="0"/>
              <a:t>Preliminary penetration tests performed with scaled-down mass dummies (~2 - 4 kg) of MINS penetrator in different configurations. Photo on the right shows the accelerometer inside the projectile.</a:t>
            </a:r>
          </a:p>
        </p:txBody>
      </p:sp>
    </p:spTree>
    <p:extLst>
      <p:ext uri="{BB962C8B-B14F-4D97-AF65-F5344CB8AC3E}">
        <p14:creationId xmlns:p14="http://schemas.microsoft.com/office/powerpoint/2010/main" val="46211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13BE-08FF-DE2B-454C-BCB27BDDAEFB}"/>
              </a:ext>
            </a:extLst>
          </p:cNvPr>
          <p:cNvSpPr>
            <a:spLocks noGrp="1"/>
          </p:cNvSpPr>
          <p:nvPr>
            <p:ph type="title"/>
          </p:nvPr>
        </p:nvSpPr>
        <p:spPr/>
        <p:txBody>
          <a:bodyPr/>
          <a:lstStyle/>
          <a:p>
            <a:r>
              <a:rPr lang="en-FI" dirty="0"/>
              <a:t>Target S-number determination</a:t>
            </a:r>
          </a:p>
        </p:txBody>
      </p:sp>
      <p:sp>
        <p:nvSpPr>
          <p:cNvPr id="4" name="Slide Number Placeholder 3">
            <a:extLst>
              <a:ext uri="{FF2B5EF4-FFF2-40B4-BE49-F238E27FC236}">
                <a16:creationId xmlns:a16="http://schemas.microsoft.com/office/drawing/2014/main" id="{EBBE1A9D-4C3E-859A-8576-D7DA449D141F}"/>
              </a:ext>
            </a:extLst>
          </p:cNvPr>
          <p:cNvSpPr>
            <a:spLocks noGrp="1"/>
          </p:cNvSpPr>
          <p:nvPr>
            <p:ph type="sldNum" sz="quarter" idx="12"/>
          </p:nvPr>
        </p:nvSpPr>
        <p:spPr/>
        <p:txBody>
          <a:bodyPr/>
          <a:lstStyle/>
          <a:p>
            <a:fld id="{13BE8AB2-9B50-D544-A2BB-62673476E5E9}" type="slidenum">
              <a:rPr lang="fi-FI" smtClean="0"/>
              <a:t>13</a:t>
            </a:fld>
            <a:endParaRPr lang="fi-FI"/>
          </a:p>
        </p:txBody>
      </p:sp>
      <p:graphicFrame>
        <p:nvGraphicFramePr>
          <p:cNvPr id="5" name="Table 4">
            <a:extLst>
              <a:ext uri="{FF2B5EF4-FFF2-40B4-BE49-F238E27FC236}">
                <a16:creationId xmlns:a16="http://schemas.microsoft.com/office/drawing/2014/main" id="{ABE728A6-78EC-30C7-140C-8C3DD87BFBAF}"/>
              </a:ext>
            </a:extLst>
          </p:cNvPr>
          <p:cNvGraphicFramePr>
            <a:graphicFrameLocks noGrp="1"/>
          </p:cNvGraphicFramePr>
          <p:nvPr>
            <p:extLst>
              <p:ext uri="{D42A27DB-BD31-4B8C-83A1-F6EECF244321}">
                <p14:modId xmlns:p14="http://schemas.microsoft.com/office/powerpoint/2010/main" val="2604232920"/>
              </p:ext>
            </p:extLst>
          </p:nvPr>
        </p:nvGraphicFramePr>
        <p:xfrm>
          <a:off x="589922" y="2242036"/>
          <a:ext cx="5506077" cy="2181099"/>
        </p:xfrm>
        <a:graphic>
          <a:graphicData uri="http://schemas.openxmlformats.org/drawingml/2006/table">
            <a:tbl>
              <a:tblPr firstRow="1" firstCol="1" bandRow="1">
                <a:tableStyleId>{5C22544A-7EE6-4342-B048-85BDC9FD1C3A}</a:tableStyleId>
              </a:tblPr>
              <a:tblGrid>
                <a:gridCol w="821392">
                  <a:extLst>
                    <a:ext uri="{9D8B030D-6E8A-4147-A177-3AD203B41FA5}">
                      <a16:colId xmlns:a16="http://schemas.microsoft.com/office/drawing/2014/main" val="3834229347"/>
                    </a:ext>
                  </a:extLst>
                </a:gridCol>
                <a:gridCol w="831164">
                  <a:extLst>
                    <a:ext uri="{9D8B030D-6E8A-4147-A177-3AD203B41FA5}">
                      <a16:colId xmlns:a16="http://schemas.microsoft.com/office/drawing/2014/main" val="1169078221"/>
                    </a:ext>
                  </a:extLst>
                </a:gridCol>
                <a:gridCol w="854370">
                  <a:extLst>
                    <a:ext uri="{9D8B030D-6E8A-4147-A177-3AD203B41FA5}">
                      <a16:colId xmlns:a16="http://schemas.microsoft.com/office/drawing/2014/main" val="1591858599"/>
                    </a:ext>
                  </a:extLst>
                </a:gridCol>
                <a:gridCol w="1339267">
                  <a:extLst>
                    <a:ext uri="{9D8B030D-6E8A-4147-A177-3AD203B41FA5}">
                      <a16:colId xmlns:a16="http://schemas.microsoft.com/office/drawing/2014/main" val="1825548110"/>
                    </a:ext>
                  </a:extLst>
                </a:gridCol>
                <a:gridCol w="854370">
                  <a:extLst>
                    <a:ext uri="{9D8B030D-6E8A-4147-A177-3AD203B41FA5}">
                      <a16:colId xmlns:a16="http://schemas.microsoft.com/office/drawing/2014/main" val="1489029073"/>
                    </a:ext>
                  </a:extLst>
                </a:gridCol>
                <a:gridCol w="805514">
                  <a:extLst>
                    <a:ext uri="{9D8B030D-6E8A-4147-A177-3AD203B41FA5}">
                      <a16:colId xmlns:a16="http://schemas.microsoft.com/office/drawing/2014/main" val="541317652"/>
                    </a:ext>
                  </a:extLst>
                </a:gridCol>
              </a:tblGrid>
              <a:tr h="0">
                <a:tc>
                  <a:txBody>
                    <a:bodyPr/>
                    <a:lstStyle/>
                    <a:p>
                      <a:pPr algn="ctr">
                        <a:lnSpc>
                          <a:spcPct val="150000"/>
                        </a:lnSpc>
                        <a:spcAft>
                          <a:spcPts val="800"/>
                        </a:spcAft>
                      </a:pPr>
                      <a:r>
                        <a:rPr lang="en-GB" sz="1100">
                          <a:effectLst/>
                        </a:rPr>
                        <a:t>Diameter (mm)</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Mass</a:t>
                      </a:r>
                      <a:endParaRPr lang="en-FI" sz="1100">
                        <a:effectLst/>
                      </a:endParaRPr>
                    </a:p>
                    <a:p>
                      <a:pPr algn="ctr">
                        <a:lnSpc>
                          <a:spcPct val="150000"/>
                        </a:lnSpc>
                        <a:spcAft>
                          <a:spcPts val="800"/>
                        </a:spcAft>
                      </a:pPr>
                      <a:r>
                        <a:rPr lang="en-GB" sz="1100">
                          <a:effectLst/>
                        </a:rPr>
                        <a:t>(gr)</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dirty="0">
                          <a:effectLst/>
                        </a:rPr>
                        <a:t>Speed</a:t>
                      </a:r>
                      <a:endParaRPr lang="en-FI" sz="1100" dirty="0">
                        <a:effectLst/>
                      </a:endParaRPr>
                    </a:p>
                    <a:p>
                      <a:pPr algn="ctr">
                        <a:lnSpc>
                          <a:spcPct val="150000"/>
                        </a:lnSpc>
                        <a:spcAft>
                          <a:spcPts val="800"/>
                        </a:spcAft>
                      </a:pPr>
                      <a:r>
                        <a:rPr lang="en-GB" sz="1100" dirty="0">
                          <a:effectLst/>
                        </a:rPr>
                        <a:t>(m/s)</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Target Material</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Depth</a:t>
                      </a:r>
                      <a:endParaRPr lang="en-FI" sz="1100">
                        <a:effectLst/>
                      </a:endParaRPr>
                    </a:p>
                    <a:p>
                      <a:pPr algn="ctr">
                        <a:lnSpc>
                          <a:spcPct val="150000"/>
                        </a:lnSpc>
                        <a:spcAft>
                          <a:spcPts val="800"/>
                        </a:spcAft>
                      </a:pPr>
                      <a:r>
                        <a:rPr lang="en-GB" sz="1100">
                          <a:effectLst/>
                        </a:rPr>
                        <a:t>(cm)</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S Number</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94425501"/>
                  </a:ext>
                </a:extLst>
              </a:tr>
              <a:tr h="0">
                <a:tc>
                  <a:txBody>
                    <a:bodyPr/>
                    <a:lstStyle/>
                    <a:p>
                      <a:pPr algn="ctr">
                        <a:lnSpc>
                          <a:spcPct val="150000"/>
                        </a:lnSpc>
                        <a:spcAft>
                          <a:spcPts val="800"/>
                        </a:spcAft>
                      </a:pPr>
                      <a:r>
                        <a:rPr lang="en-GB" sz="1100">
                          <a:effectLst/>
                        </a:rPr>
                        <a:t>55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1937</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66</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dirty="0">
                          <a:effectLst/>
                        </a:rPr>
                        <a:t>Loose sand</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92</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44</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24799970"/>
                  </a:ext>
                </a:extLst>
              </a:tr>
              <a:tr h="0">
                <a:tc>
                  <a:txBody>
                    <a:bodyPr/>
                    <a:lstStyle/>
                    <a:p>
                      <a:pPr algn="ctr">
                        <a:lnSpc>
                          <a:spcPct val="150000"/>
                        </a:lnSpc>
                        <a:spcAft>
                          <a:spcPts val="800"/>
                        </a:spcAft>
                      </a:pPr>
                      <a:r>
                        <a:rPr lang="en-GB" sz="1100">
                          <a:effectLst/>
                        </a:rPr>
                        <a:t>55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1945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65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Wet sand</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78</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38</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975995265"/>
                  </a:ext>
                </a:extLst>
              </a:tr>
              <a:tr h="0">
                <a:tc>
                  <a:txBody>
                    <a:bodyPr/>
                    <a:lstStyle/>
                    <a:p>
                      <a:pPr algn="ctr">
                        <a:lnSpc>
                          <a:spcPct val="150000"/>
                        </a:lnSpc>
                        <a:spcAft>
                          <a:spcPts val="800"/>
                        </a:spcAft>
                      </a:pPr>
                      <a:r>
                        <a:rPr lang="en-GB" sz="1100">
                          <a:effectLst/>
                        </a:rPr>
                        <a:t>55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1945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66</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Wood chipboard</a:t>
                      </a:r>
                      <a:endParaRPr lang="en-FI" sz="1100">
                        <a:effectLst/>
                      </a:endParaRPr>
                    </a:p>
                    <a:p>
                      <a:pPr algn="ctr">
                        <a:lnSpc>
                          <a:spcPct val="150000"/>
                        </a:lnSpc>
                        <a:spcAft>
                          <a:spcPts val="800"/>
                        </a:spcAft>
                      </a:pPr>
                      <a:r>
                        <a:rPr lang="en-GB" sz="1100">
                          <a:effectLst/>
                        </a:rPr>
                        <a:t>625 Kg/m3</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7</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3,4</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22568314"/>
                  </a:ext>
                </a:extLst>
              </a:tr>
              <a:tr h="0">
                <a:tc>
                  <a:txBody>
                    <a:bodyPr/>
                    <a:lstStyle/>
                    <a:p>
                      <a:pPr algn="ctr">
                        <a:lnSpc>
                          <a:spcPct val="150000"/>
                        </a:lnSpc>
                        <a:spcAft>
                          <a:spcPts val="800"/>
                        </a:spcAft>
                      </a:pPr>
                      <a:r>
                        <a:rPr lang="en-GB" sz="1100">
                          <a:effectLst/>
                        </a:rPr>
                        <a:t>37</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1993</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70.2</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Plywood</a:t>
                      </a:r>
                      <a:endParaRPr lang="en-FI" sz="1100">
                        <a:effectLst/>
                      </a:endParaRPr>
                    </a:p>
                    <a:p>
                      <a:pPr algn="ctr">
                        <a:lnSpc>
                          <a:spcPct val="150000"/>
                        </a:lnSpc>
                        <a:spcAft>
                          <a:spcPts val="800"/>
                        </a:spcAft>
                      </a:pPr>
                      <a:r>
                        <a:rPr lang="en-GB" sz="1100">
                          <a:effectLst/>
                        </a:rPr>
                        <a:t>429Kg/m3</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17</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dirty="0">
                          <a:effectLst/>
                        </a:rPr>
                        <a:t>3,7</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085862748"/>
                  </a:ext>
                </a:extLst>
              </a:tr>
            </a:tbl>
          </a:graphicData>
        </a:graphic>
      </p:graphicFrame>
      <p:pic>
        <p:nvPicPr>
          <p:cNvPr id="6" name="Imagen 19">
            <a:extLst>
              <a:ext uri="{FF2B5EF4-FFF2-40B4-BE49-F238E27FC236}">
                <a16:creationId xmlns:a16="http://schemas.microsoft.com/office/drawing/2014/main" id="{9454A95A-D181-9874-ACD2-438A2B2C4BC1}"/>
              </a:ext>
            </a:extLst>
          </p:cNvPr>
          <p:cNvPicPr>
            <a:picLocks noChangeAspect="1"/>
          </p:cNvPicPr>
          <p:nvPr/>
        </p:nvPicPr>
        <p:blipFill>
          <a:blip r:embed="rId2"/>
          <a:stretch>
            <a:fillRect/>
          </a:stretch>
        </p:blipFill>
        <p:spPr>
          <a:xfrm>
            <a:off x="6401006" y="1331277"/>
            <a:ext cx="4477385" cy="4195445"/>
          </a:xfrm>
          <a:prstGeom prst="rect">
            <a:avLst/>
          </a:prstGeom>
        </p:spPr>
      </p:pic>
      <p:sp>
        <p:nvSpPr>
          <p:cNvPr id="7" name="TextBox 6">
            <a:extLst>
              <a:ext uri="{FF2B5EF4-FFF2-40B4-BE49-F238E27FC236}">
                <a16:creationId xmlns:a16="http://schemas.microsoft.com/office/drawing/2014/main" id="{E3BEA91B-7920-DF31-60C2-9EEB56B5ED7E}"/>
              </a:ext>
            </a:extLst>
          </p:cNvPr>
          <p:cNvSpPr txBox="1"/>
          <p:nvPr/>
        </p:nvSpPr>
        <p:spPr>
          <a:xfrm>
            <a:off x="589923" y="1331276"/>
            <a:ext cx="5506077" cy="646331"/>
          </a:xfrm>
          <a:prstGeom prst="rect">
            <a:avLst/>
          </a:prstGeom>
          <a:noFill/>
        </p:spPr>
        <p:txBody>
          <a:bodyPr wrap="square" rtlCol="0">
            <a:spAutoFit/>
          </a:bodyPr>
          <a:lstStyle/>
          <a:p>
            <a:r>
              <a:rPr lang="en-FI" dirty="0"/>
              <a:t>1-section projectiles were used to determine the S-numbers of different targets.</a:t>
            </a:r>
          </a:p>
        </p:txBody>
      </p:sp>
      <p:sp>
        <p:nvSpPr>
          <p:cNvPr id="8" name="TextBox 7">
            <a:extLst>
              <a:ext uri="{FF2B5EF4-FFF2-40B4-BE49-F238E27FC236}">
                <a16:creationId xmlns:a16="http://schemas.microsoft.com/office/drawing/2014/main" id="{898BF78C-8FF8-1FDD-ECF3-729D555274DF}"/>
              </a:ext>
            </a:extLst>
          </p:cNvPr>
          <p:cNvSpPr txBox="1"/>
          <p:nvPr/>
        </p:nvSpPr>
        <p:spPr>
          <a:xfrm>
            <a:off x="589921" y="4605151"/>
            <a:ext cx="5506077" cy="1477328"/>
          </a:xfrm>
          <a:prstGeom prst="rect">
            <a:avLst/>
          </a:prstGeom>
          <a:noFill/>
        </p:spPr>
        <p:txBody>
          <a:bodyPr wrap="square" rtlCol="0">
            <a:spAutoFit/>
          </a:bodyPr>
          <a:lstStyle/>
          <a:p>
            <a:r>
              <a:rPr lang="en-FI" dirty="0"/>
              <a:t>S-number for “hard case” (3-4) was achieved.</a:t>
            </a:r>
          </a:p>
          <a:p>
            <a:r>
              <a:rPr lang="en-FI" dirty="0"/>
              <a:t>For “soft case” the desired S-number was ~10, the target materials used in these first tests proved to be too soft. They could still be used to verify the performance of the ”stopper” of 3-section design.</a:t>
            </a:r>
          </a:p>
        </p:txBody>
      </p:sp>
    </p:spTree>
    <p:extLst>
      <p:ext uri="{BB962C8B-B14F-4D97-AF65-F5344CB8AC3E}">
        <p14:creationId xmlns:p14="http://schemas.microsoft.com/office/powerpoint/2010/main" val="3165786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9EAE-3D62-EF90-A84F-B806D4383369}"/>
              </a:ext>
            </a:extLst>
          </p:cNvPr>
          <p:cNvSpPr>
            <a:spLocks noGrp="1"/>
          </p:cNvSpPr>
          <p:nvPr>
            <p:ph type="title"/>
          </p:nvPr>
        </p:nvSpPr>
        <p:spPr>
          <a:xfrm>
            <a:off x="504000" y="365125"/>
            <a:ext cx="11160000" cy="717441"/>
          </a:xfrm>
        </p:spPr>
        <p:txBody>
          <a:bodyPr>
            <a:normAutofit/>
          </a:bodyPr>
          <a:lstStyle/>
          <a:p>
            <a:r>
              <a:rPr lang="en-FI" sz="3600" dirty="0"/>
              <a:t>Deceleration tests with 3-section design</a:t>
            </a:r>
          </a:p>
        </p:txBody>
      </p:sp>
      <p:sp>
        <p:nvSpPr>
          <p:cNvPr id="4" name="Slide Number Placeholder 3">
            <a:extLst>
              <a:ext uri="{FF2B5EF4-FFF2-40B4-BE49-F238E27FC236}">
                <a16:creationId xmlns:a16="http://schemas.microsoft.com/office/drawing/2014/main" id="{21239C0E-9B45-1E24-2BFD-12EEDBCC93E7}"/>
              </a:ext>
            </a:extLst>
          </p:cNvPr>
          <p:cNvSpPr>
            <a:spLocks noGrp="1"/>
          </p:cNvSpPr>
          <p:nvPr>
            <p:ph type="sldNum" sz="quarter" idx="12"/>
          </p:nvPr>
        </p:nvSpPr>
        <p:spPr/>
        <p:txBody>
          <a:bodyPr/>
          <a:lstStyle/>
          <a:p>
            <a:fld id="{13BE8AB2-9B50-D544-A2BB-62673476E5E9}" type="slidenum">
              <a:rPr lang="fi-FI" smtClean="0"/>
              <a:t>14</a:t>
            </a:fld>
            <a:endParaRPr lang="fi-FI"/>
          </a:p>
        </p:txBody>
      </p:sp>
      <p:graphicFrame>
        <p:nvGraphicFramePr>
          <p:cNvPr id="5" name="Table 4">
            <a:extLst>
              <a:ext uri="{FF2B5EF4-FFF2-40B4-BE49-F238E27FC236}">
                <a16:creationId xmlns:a16="http://schemas.microsoft.com/office/drawing/2014/main" id="{6C36FA3F-3512-2D71-8EA6-F411C1F69F6C}"/>
              </a:ext>
            </a:extLst>
          </p:cNvPr>
          <p:cNvGraphicFramePr>
            <a:graphicFrameLocks noGrp="1"/>
          </p:cNvGraphicFramePr>
          <p:nvPr>
            <p:extLst>
              <p:ext uri="{D42A27DB-BD31-4B8C-83A1-F6EECF244321}">
                <p14:modId xmlns:p14="http://schemas.microsoft.com/office/powerpoint/2010/main" val="3288965658"/>
              </p:ext>
            </p:extLst>
          </p:nvPr>
        </p:nvGraphicFramePr>
        <p:xfrm>
          <a:off x="699101" y="3211807"/>
          <a:ext cx="4556071" cy="2024571"/>
        </p:xfrm>
        <a:graphic>
          <a:graphicData uri="http://schemas.openxmlformats.org/drawingml/2006/table">
            <a:tbl>
              <a:tblPr firstRow="1" firstCol="1" bandRow="1">
                <a:tableStyleId>{5C22544A-7EE6-4342-B048-85BDC9FD1C3A}</a:tableStyleId>
              </a:tblPr>
              <a:tblGrid>
                <a:gridCol w="747702">
                  <a:extLst>
                    <a:ext uri="{9D8B030D-6E8A-4147-A177-3AD203B41FA5}">
                      <a16:colId xmlns:a16="http://schemas.microsoft.com/office/drawing/2014/main" val="616851746"/>
                    </a:ext>
                  </a:extLst>
                </a:gridCol>
                <a:gridCol w="743160">
                  <a:extLst>
                    <a:ext uri="{9D8B030D-6E8A-4147-A177-3AD203B41FA5}">
                      <a16:colId xmlns:a16="http://schemas.microsoft.com/office/drawing/2014/main" val="3995935713"/>
                    </a:ext>
                  </a:extLst>
                </a:gridCol>
                <a:gridCol w="1930092">
                  <a:extLst>
                    <a:ext uri="{9D8B030D-6E8A-4147-A177-3AD203B41FA5}">
                      <a16:colId xmlns:a16="http://schemas.microsoft.com/office/drawing/2014/main" val="377247723"/>
                    </a:ext>
                  </a:extLst>
                </a:gridCol>
                <a:gridCol w="1135117">
                  <a:extLst>
                    <a:ext uri="{9D8B030D-6E8A-4147-A177-3AD203B41FA5}">
                      <a16:colId xmlns:a16="http://schemas.microsoft.com/office/drawing/2014/main" val="1623253189"/>
                    </a:ext>
                  </a:extLst>
                </a:gridCol>
              </a:tblGrid>
              <a:tr h="774766">
                <a:tc>
                  <a:txBody>
                    <a:bodyPr/>
                    <a:lstStyle/>
                    <a:p>
                      <a:pPr algn="ctr">
                        <a:lnSpc>
                          <a:spcPct val="100000"/>
                        </a:lnSpc>
                        <a:spcAft>
                          <a:spcPts val="800"/>
                        </a:spcAft>
                      </a:pPr>
                      <a:r>
                        <a:rPr lang="en-GB" sz="1100" dirty="0">
                          <a:effectLst/>
                        </a:rPr>
                        <a:t>Mass</a:t>
                      </a:r>
                      <a:endParaRPr lang="en-FI" sz="1100" dirty="0">
                        <a:effectLst/>
                      </a:endParaRPr>
                    </a:p>
                    <a:p>
                      <a:pPr algn="ctr">
                        <a:lnSpc>
                          <a:spcPct val="100000"/>
                        </a:lnSpc>
                        <a:spcAft>
                          <a:spcPts val="800"/>
                        </a:spcAft>
                      </a:pPr>
                      <a:r>
                        <a:rPr lang="en-GB" sz="1100" dirty="0">
                          <a:effectLst/>
                        </a:rPr>
                        <a:t>(gr)</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0000"/>
                        </a:lnSpc>
                        <a:spcAft>
                          <a:spcPts val="800"/>
                        </a:spcAft>
                      </a:pPr>
                      <a:r>
                        <a:rPr lang="en-GB" sz="1100" dirty="0">
                          <a:effectLst/>
                        </a:rPr>
                        <a:t>Speed</a:t>
                      </a:r>
                      <a:endParaRPr lang="en-FI" sz="1100" dirty="0">
                        <a:effectLst/>
                      </a:endParaRPr>
                    </a:p>
                    <a:p>
                      <a:pPr algn="ctr">
                        <a:lnSpc>
                          <a:spcPct val="100000"/>
                        </a:lnSpc>
                        <a:spcAft>
                          <a:spcPts val="800"/>
                        </a:spcAft>
                      </a:pPr>
                      <a:r>
                        <a:rPr lang="en-GB" sz="1100" dirty="0">
                          <a:effectLst/>
                        </a:rPr>
                        <a:t>(m/s)</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0000"/>
                        </a:lnSpc>
                        <a:spcAft>
                          <a:spcPts val="800"/>
                        </a:spcAft>
                      </a:pPr>
                      <a:r>
                        <a:rPr lang="en-GB" sz="1100" dirty="0">
                          <a:effectLst/>
                        </a:rPr>
                        <a:t>Target Material</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0000"/>
                        </a:lnSpc>
                        <a:spcAft>
                          <a:spcPts val="800"/>
                        </a:spcAft>
                      </a:pPr>
                      <a:r>
                        <a:rPr lang="en-GB" sz="1100" dirty="0">
                          <a:effectLst/>
                        </a:rPr>
                        <a:t>Penetration Depth</a:t>
                      </a:r>
                      <a:endParaRPr lang="en-FI" sz="1100" dirty="0">
                        <a:effectLst/>
                      </a:endParaRPr>
                    </a:p>
                    <a:p>
                      <a:pPr algn="ctr">
                        <a:lnSpc>
                          <a:spcPct val="100000"/>
                        </a:lnSpc>
                        <a:spcAft>
                          <a:spcPts val="800"/>
                        </a:spcAft>
                      </a:pPr>
                      <a:r>
                        <a:rPr lang="en-GB" sz="1100" dirty="0">
                          <a:effectLst/>
                        </a:rPr>
                        <a:t>(cm)</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35031608"/>
                  </a:ext>
                </a:extLst>
              </a:tr>
              <a:tr h="249961">
                <a:tc>
                  <a:txBody>
                    <a:bodyPr/>
                    <a:lstStyle/>
                    <a:p>
                      <a:pPr algn="ctr">
                        <a:lnSpc>
                          <a:spcPct val="150000"/>
                        </a:lnSpc>
                        <a:spcAft>
                          <a:spcPts val="800"/>
                        </a:spcAft>
                      </a:pPr>
                      <a:r>
                        <a:rPr lang="en-GB" sz="1100">
                          <a:effectLst/>
                        </a:rPr>
                        <a:t>3985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60</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dirty="0">
                          <a:effectLst/>
                        </a:rPr>
                        <a:t>Expanded </a:t>
                      </a:r>
                      <a:r>
                        <a:rPr lang="en-GB" sz="1100" dirty="0" err="1">
                          <a:effectLst/>
                        </a:rPr>
                        <a:t>polysterene</a:t>
                      </a:r>
                      <a:r>
                        <a:rPr lang="en-GB" sz="1100" dirty="0">
                          <a:effectLst/>
                        </a:rPr>
                        <a:t> *) </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41,9</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9830606"/>
                  </a:ext>
                </a:extLst>
              </a:tr>
              <a:tr h="249961">
                <a:tc>
                  <a:txBody>
                    <a:bodyPr/>
                    <a:lstStyle/>
                    <a:p>
                      <a:pPr algn="ctr">
                        <a:lnSpc>
                          <a:spcPct val="150000"/>
                        </a:lnSpc>
                        <a:spcAft>
                          <a:spcPts val="800"/>
                        </a:spcAft>
                      </a:pPr>
                      <a:r>
                        <a:rPr lang="en-GB" sz="1100">
                          <a:effectLst/>
                        </a:rPr>
                        <a:t>3989</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56</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Dry sand</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dirty="0">
                          <a:effectLst/>
                        </a:rPr>
                        <a:t>55</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87627638"/>
                  </a:ext>
                </a:extLst>
              </a:tr>
              <a:tr h="249961">
                <a:tc>
                  <a:txBody>
                    <a:bodyPr/>
                    <a:lstStyle/>
                    <a:p>
                      <a:pPr algn="ctr">
                        <a:lnSpc>
                          <a:spcPct val="150000"/>
                        </a:lnSpc>
                        <a:spcAft>
                          <a:spcPts val="800"/>
                        </a:spcAft>
                      </a:pPr>
                      <a:r>
                        <a:rPr lang="en-GB" sz="1100">
                          <a:effectLst/>
                        </a:rPr>
                        <a:t>4660</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55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GB" sz="1100" dirty="0">
                          <a:effectLst/>
                        </a:rPr>
                        <a:t>Expanded </a:t>
                      </a:r>
                      <a:r>
                        <a:rPr lang="en-GB" sz="1100" dirty="0" err="1">
                          <a:effectLst/>
                        </a:rPr>
                        <a:t>polysterene</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43,5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36203748"/>
                  </a:ext>
                </a:extLst>
              </a:tr>
              <a:tr h="249961">
                <a:tc>
                  <a:txBody>
                    <a:bodyPr/>
                    <a:lstStyle/>
                    <a:p>
                      <a:pPr algn="ctr">
                        <a:lnSpc>
                          <a:spcPct val="150000"/>
                        </a:lnSpc>
                        <a:spcAft>
                          <a:spcPts val="800"/>
                        </a:spcAft>
                      </a:pPr>
                      <a:r>
                        <a:rPr lang="en-GB" sz="1100">
                          <a:effectLst/>
                        </a:rPr>
                        <a:t>4660</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61</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GB" sz="1100" dirty="0">
                          <a:effectLst/>
                        </a:rPr>
                        <a:t>Expanded </a:t>
                      </a:r>
                      <a:r>
                        <a:rPr lang="en-GB" sz="1100" dirty="0" err="1">
                          <a:effectLst/>
                        </a:rPr>
                        <a:t>polysterene</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40,7</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06660490"/>
                  </a:ext>
                </a:extLst>
              </a:tr>
              <a:tr h="249961">
                <a:tc>
                  <a:txBody>
                    <a:bodyPr/>
                    <a:lstStyle/>
                    <a:p>
                      <a:pPr algn="ctr">
                        <a:lnSpc>
                          <a:spcPct val="150000"/>
                        </a:lnSpc>
                        <a:spcAft>
                          <a:spcPts val="800"/>
                        </a:spcAft>
                      </a:pPr>
                      <a:r>
                        <a:rPr lang="en-GB" sz="1100">
                          <a:effectLst/>
                        </a:rPr>
                        <a:t>4656</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a:effectLst/>
                        </a:rPr>
                        <a:t>60,5</a:t>
                      </a:r>
                      <a:endParaRPr lang="en-FI"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GB" sz="1100" dirty="0">
                          <a:effectLst/>
                        </a:rPr>
                        <a:t>Expanded </a:t>
                      </a:r>
                      <a:r>
                        <a:rPr lang="en-GB" sz="1100" dirty="0" err="1">
                          <a:effectLst/>
                        </a:rPr>
                        <a:t>polysterene</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en-GB" sz="1100" dirty="0">
                          <a:effectLst/>
                        </a:rPr>
                        <a:t>43,5</a:t>
                      </a:r>
                      <a:endParaRPr lang="en-FI"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72456234"/>
                  </a:ext>
                </a:extLst>
              </a:tr>
            </a:tbl>
          </a:graphicData>
        </a:graphic>
      </p:graphicFrame>
      <p:sp>
        <p:nvSpPr>
          <p:cNvPr id="6" name="TextBox 5">
            <a:extLst>
              <a:ext uri="{FF2B5EF4-FFF2-40B4-BE49-F238E27FC236}">
                <a16:creationId xmlns:a16="http://schemas.microsoft.com/office/drawing/2014/main" id="{A85C7CAE-722F-AD20-5DEA-D7986330D4EA}"/>
              </a:ext>
            </a:extLst>
          </p:cNvPr>
          <p:cNvSpPr txBox="1"/>
          <p:nvPr/>
        </p:nvSpPr>
        <p:spPr>
          <a:xfrm>
            <a:off x="604508" y="5500421"/>
            <a:ext cx="3546164" cy="307777"/>
          </a:xfrm>
          <a:prstGeom prst="rect">
            <a:avLst/>
          </a:prstGeom>
          <a:noFill/>
        </p:spPr>
        <p:txBody>
          <a:bodyPr wrap="none" rtlCol="0">
            <a:spAutoFit/>
          </a:bodyPr>
          <a:lstStyle/>
          <a:p>
            <a:r>
              <a:rPr lang="en-FI" sz="1400" dirty="0"/>
              <a:t>*) S-number estimated between 30 and 45</a:t>
            </a:r>
          </a:p>
        </p:txBody>
      </p:sp>
      <p:sp>
        <p:nvSpPr>
          <p:cNvPr id="7" name="TextBox 6">
            <a:extLst>
              <a:ext uri="{FF2B5EF4-FFF2-40B4-BE49-F238E27FC236}">
                <a16:creationId xmlns:a16="http://schemas.microsoft.com/office/drawing/2014/main" id="{4B113EDA-63E5-E215-A405-9D585EA05B20}"/>
              </a:ext>
            </a:extLst>
          </p:cNvPr>
          <p:cNvSpPr txBox="1"/>
          <p:nvPr/>
        </p:nvSpPr>
        <p:spPr>
          <a:xfrm>
            <a:off x="600658" y="1049802"/>
            <a:ext cx="9485423" cy="1477328"/>
          </a:xfrm>
          <a:prstGeom prst="rect">
            <a:avLst/>
          </a:prstGeom>
          <a:noFill/>
        </p:spPr>
        <p:txBody>
          <a:bodyPr wrap="square" rtlCol="0">
            <a:spAutoFit/>
          </a:bodyPr>
          <a:lstStyle/>
          <a:p>
            <a:pPr lvl="0"/>
            <a:r>
              <a:rPr lang="en-GB" dirty="0"/>
              <a:t>Tests were performed with the 3-section 4.6 kg aluminium projectiles on “soft” soils (expanded polystyrene and dry sand)</a:t>
            </a:r>
            <a:r>
              <a:rPr lang="en-FI" dirty="0"/>
              <a:t>. There were two main conclusions:</a:t>
            </a:r>
          </a:p>
          <a:p>
            <a:pPr marL="285750" lvl="0" indent="-285750">
              <a:buFont typeface="Arial" panose="020B0604020202020204" pitchFamily="34" charset="0"/>
              <a:buChar char="•"/>
            </a:pPr>
            <a:r>
              <a:rPr lang="en-GB" dirty="0"/>
              <a:t>The repeatability of the launch process is high.</a:t>
            </a:r>
            <a:endParaRPr lang="en-FI" dirty="0"/>
          </a:p>
          <a:p>
            <a:pPr marL="285750" indent="-285750">
              <a:buFont typeface="Arial" panose="020B0604020202020204" pitchFamily="34" charset="0"/>
              <a:buChar char="•"/>
            </a:pPr>
            <a:r>
              <a:rPr lang="en-GB" dirty="0"/>
              <a:t>The stopper section did its job, given that in all cases the penetrator was stopped at the end of this section.</a:t>
            </a:r>
            <a:r>
              <a:rPr lang="en-FI" dirty="0"/>
              <a:t> </a:t>
            </a:r>
          </a:p>
        </p:txBody>
      </p:sp>
      <p:pic>
        <p:nvPicPr>
          <p:cNvPr id="8" name="Imagen 14">
            <a:extLst>
              <a:ext uri="{FF2B5EF4-FFF2-40B4-BE49-F238E27FC236}">
                <a16:creationId xmlns:a16="http://schemas.microsoft.com/office/drawing/2014/main" id="{F08F244D-AADA-5AE1-1A52-F3DDC09E3869}"/>
              </a:ext>
            </a:extLst>
          </p:cNvPr>
          <p:cNvPicPr>
            <a:picLocks noChangeAspect="1"/>
          </p:cNvPicPr>
          <p:nvPr/>
        </p:nvPicPr>
        <p:blipFill>
          <a:blip r:embed="rId2"/>
          <a:stretch>
            <a:fillRect/>
          </a:stretch>
        </p:blipFill>
        <p:spPr>
          <a:xfrm>
            <a:off x="5761389" y="2501751"/>
            <a:ext cx="5731510" cy="2954655"/>
          </a:xfrm>
          <a:prstGeom prst="rect">
            <a:avLst/>
          </a:prstGeom>
        </p:spPr>
      </p:pic>
      <p:sp>
        <p:nvSpPr>
          <p:cNvPr id="9" name="TextBox 8">
            <a:extLst>
              <a:ext uri="{FF2B5EF4-FFF2-40B4-BE49-F238E27FC236}">
                <a16:creationId xmlns:a16="http://schemas.microsoft.com/office/drawing/2014/main" id="{C2018F70-8D7A-D498-FE56-35976E1C7DBB}"/>
              </a:ext>
            </a:extLst>
          </p:cNvPr>
          <p:cNvSpPr txBox="1"/>
          <p:nvPr/>
        </p:nvSpPr>
        <p:spPr>
          <a:xfrm>
            <a:off x="7294178" y="5456406"/>
            <a:ext cx="3336170" cy="523220"/>
          </a:xfrm>
          <a:prstGeom prst="rect">
            <a:avLst/>
          </a:prstGeom>
          <a:noFill/>
        </p:spPr>
        <p:txBody>
          <a:bodyPr wrap="none" rtlCol="0">
            <a:spAutoFit/>
          </a:bodyPr>
          <a:lstStyle/>
          <a:p>
            <a:r>
              <a:rPr lang="en-FI" sz="1400" dirty="0"/>
              <a:t>Deceleration profile measurement</a:t>
            </a:r>
            <a:br>
              <a:rPr lang="en-FI" sz="1400" dirty="0"/>
            </a:br>
            <a:r>
              <a:rPr lang="en-FI" sz="1400" dirty="0"/>
              <a:t>10 ms for 600g =&gt; 60 m/s impact speed</a:t>
            </a:r>
          </a:p>
        </p:txBody>
      </p:sp>
    </p:spTree>
    <p:extLst>
      <p:ext uri="{BB962C8B-B14F-4D97-AF65-F5344CB8AC3E}">
        <p14:creationId xmlns:p14="http://schemas.microsoft.com/office/powerpoint/2010/main" val="212331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5BC9-2B3C-D945-B975-4CFC39CED32B}"/>
              </a:ext>
            </a:extLst>
          </p:cNvPr>
          <p:cNvSpPr>
            <a:spLocks noGrp="1"/>
          </p:cNvSpPr>
          <p:nvPr>
            <p:ph type="title"/>
          </p:nvPr>
        </p:nvSpPr>
        <p:spPr/>
        <p:txBody>
          <a:bodyPr/>
          <a:lstStyle/>
          <a:p>
            <a:r>
              <a:rPr lang="en-FI" dirty="0"/>
              <a:t>Flexible solar cells (IMDEA)</a:t>
            </a:r>
          </a:p>
        </p:txBody>
      </p:sp>
      <p:sp>
        <p:nvSpPr>
          <p:cNvPr id="4" name="Slide Number Placeholder 3">
            <a:extLst>
              <a:ext uri="{FF2B5EF4-FFF2-40B4-BE49-F238E27FC236}">
                <a16:creationId xmlns:a16="http://schemas.microsoft.com/office/drawing/2014/main" id="{9E4DB239-C2C4-D94D-82A8-C5C3C7E78973}"/>
              </a:ext>
            </a:extLst>
          </p:cNvPr>
          <p:cNvSpPr>
            <a:spLocks noGrp="1"/>
          </p:cNvSpPr>
          <p:nvPr>
            <p:ph type="sldNum" sz="quarter" idx="12"/>
          </p:nvPr>
        </p:nvSpPr>
        <p:spPr/>
        <p:txBody>
          <a:bodyPr/>
          <a:lstStyle/>
          <a:p>
            <a:fld id="{13BE8AB2-9B50-D544-A2BB-62673476E5E9}" type="slidenum">
              <a:rPr lang="fi-FI" smtClean="0"/>
              <a:t>15</a:t>
            </a:fld>
            <a:endParaRPr lang="fi-FI"/>
          </a:p>
        </p:txBody>
      </p:sp>
      <p:pic>
        <p:nvPicPr>
          <p:cNvPr id="5" name="Picture 4">
            <a:extLst>
              <a:ext uri="{FF2B5EF4-FFF2-40B4-BE49-F238E27FC236}">
                <a16:creationId xmlns:a16="http://schemas.microsoft.com/office/drawing/2014/main" id="{1046D27D-B8EF-D349-B134-DA3F0B62B6B0}"/>
              </a:ext>
            </a:extLst>
          </p:cNvPr>
          <p:cNvPicPr>
            <a:picLocks noChangeAspect="1"/>
          </p:cNvPicPr>
          <p:nvPr/>
        </p:nvPicPr>
        <p:blipFill>
          <a:blip r:embed="rId2"/>
          <a:stretch>
            <a:fillRect/>
          </a:stretch>
        </p:blipFill>
        <p:spPr>
          <a:xfrm flipH="1">
            <a:off x="675459" y="1178804"/>
            <a:ext cx="2792865" cy="2506567"/>
          </a:xfrm>
          <a:prstGeom prst="rect">
            <a:avLst/>
          </a:prstGeom>
        </p:spPr>
      </p:pic>
      <p:pic>
        <p:nvPicPr>
          <p:cNvPr id="6" name="Picture 5">
            <a:extLst>
              <a:ext uri="{FF2B5EF4-FFF2-40B4-BE49-F238E27FC236}">
                <a16:creationId xmlns:a16="http://schemas.microsoft.com/office/drawing/2014/main" id="{6937F015-9CE2-A44F-ACDF-ECB455C39E8A}"/>
              </a:ext>
            </a:extLst>
          </p:cNvPr>
          <p:cNvPicPr>
            <a:picLocks noChangeAspect="1"/>
          </p:cNvPicPr>
          <p:nvPr/>
        </p:nvPicPr>
        <p:blipFill>
          <a:blip r:embed="rId3"/>
          <a:stretch>
            <a:fillRect/>
          </a:stretch>
        </p:blipFill>
        <p:spPr>
          <a:xfrm>
            <a:off x="3786231" y="1178804"/>
            <a:ext cx="2986372" cy="2506567"/>
          </a:xfrm>
          <a:prstGeom prst="rect">
            <a:avLst/>
          </a:prstGeom>
        </p:spPr>
      </p:pic>
      <p:pic>
        <p:nvPicPr>
          <p:cNvPr id="7" name="Picture 6">
            <a:extLst>
              <a:ext uri="{FF2B5EF4-FFF2-40B4-BE49-F238E27FC236}">
                <a16:creationId xmlns:a16="http://schemas.microsoft.com/office/drawing/2014/main" id="{8E318B11-0973-AE46-8939-616A16A506E8}"/>
              </a:ext>
            </a:extLst>
          </p:cNvPr>
          <p:cNvPicPr>
            <a:picLocks noChangeAspect="1"/>
          </p:cNvPicPr>
          <p:nvPr/>
        </p:nvPicPr>
        <p:blipFill>
          <a:blip r:embed="rId4"/>
          <a:stretch>
            <a:fillRect/>
          </a:stretch>
        </p:blipFill>
        <p:spPr>
          <a:xfrm>
            <a:off x="7229219" y="1220032"/>
            <a:ext cx="4840032" cy="3451120"/>
          </a:xfrm>
          <a:prstGeom prst="rect">
            <a:avLst/>
          </a:prstGeom>
        </p:spPr>
      </p:pic>
      <p:sp>
        <p:nvSpPr>
          <p:cNvPr id="8" name="TextBox 7">
            <a:extLst>
              <a:ext uri="{FF2B5EF4-FFF2-40B4-BE49-F238E27FC236}">
                <a16:creationId xmlns:a16="http://schemas.microsoft.com/office/drawing/2014/main" id="{60C4EDAD-5FC2-854A-BE73-F89B70CC1F9B}"/>
              </a:ext>
            </a:extLst>
          </p:cNvPr>
          <p:cNvSpPr txBox="1"/>
          <p:nvPr/>
        </p:nvSpPr>
        <p:spPr>
          <a:xfrm>
            <a:off x="675459" y="3966071"/>
            <a:ext cx="6324431" cy="2308324"/>
          </a:xfrm>
          <a:prstGeom prst="rect">
            <a:avLst/>
          </a:prstGeom>
          <a:noFill/>
        </p:spPr>
        <p:txBody>
          <a:bodyPr wrap="square" rtlCol="0">
            <a:spAutoFit/>
          </a:bodyPr>
          <a:lstStyle/>
          <a:p>
            <a:r>
              <a:rPr lang="en-FI" dirty="0"/>
              <a:t>COTS Perovskite Solar Cells (PVC) from SAULE technologies, with efficiency as high as 25%, were tested under Martian conditions of temperature (down to -145°C) and solar irradiance. Preliminary results:</a:t>
            </a:r>
          </a:p>
          <a:p>
            <a:pPr marL="285750" indent="-285750">
              <a:buFont typeface="Arial" panose="020B0604020202020204" pitchFamily="34" charset="0"/>
              <a:buChar char="•"/>
            </a:pPr>
            <a:r>
              <a:rPr lang="en-FI" dirty="0"/>
              <a:t>A maximum in efficiency is around -75°C</a:t>
            </a:r>
          </a:p>
          <a:p>
            <a:pPr marL="285750" indent="-285750">
              <a:buFont typeface="Arial" panose="020B0604020202020204" pitchFamily="34" charset="0"/>
              <a:buChar char="•"/>
            </a:pPr>
            <a:r>
              <a:rPr lang="en-FI" dirty="0"/>
              <a:t>The efficiency is not decreased after 5 thermal cycles</a:t>
            </a:r>
            <a:br>
              <a:rPr lang="en-FI" dirty="0"/>
            </a:br>
            <a:br>
              <a:rPr lang="en-FI" dirty="0"/>
            </a:br>
            <a:endParaRPr lang="en-FI" dirty="0"/>
          </a:p>
        </p:txBody>
      </p:sp>
      <p:sp>
        <p:nvSpPr>
          <p:cNvPr id="9" name="TextBox 8">
            <a:extLst>
              <a:ext uri="{FF2B5EF4-FFF2-40B4-BE49-F238E27FC236}">
                <a16:creationId xmlns:a16="http://schemas.microsoft.com/office/drawing/2014/main" id="{0D03DBC6-D98C-CD4F-964B-4279F75A663E}"/>
              </a:ext>
            </a:extLst>
          </p:cNvPr>
          <p:cNvSpPr txBox="1"/>
          <p:nvPr/>
        </p:nvSpPr>
        <p:spPr>
          <a:xfrm>
            <a:off x="7525879" y="4790242"/>
            <a:ext cx="4249882" cy="923330"/>
          </a:xfrm>
          <a:prstGeom prst="rect">
            <a:avLst/>
          </a:prstGeom>
          <a:noFill/>
        </p:spPr>
        <p:txBody>
          <a:bodyPr wrap="square" rtlCol="0">
            <a:spAutoFit/>
          </a:bodyPr>
          <a:lstStyle/>
          <a:p>
            <a:r>
              <a:rPr lang="en-FI" dirty="0"/>
              <a:t>Unrolling tests of solar cells deployment system based on Shape Memory Alloy technology</a:t>
            </a:r>
          </a:p>
        </p:txBody>
      </p:sp>
    </p:spTree>
    <p:extLst>
      <p:ext uri="{BB962C8B-B14F-4D97-AF65-F5344CB8AC3E}">
        <p14:creationId xmlns:p14="http://schemas.microsoft.com/office/powerpoint/2010/main" val="1200769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327C-D8F2-78EF-758E-9B18CD26159E}"/>
              </a:ext>
            </a:extLst>
          </p:cNvPr>
          <p:cNvSpPr>
            <a:spLocks noGrp="1"/>
          </p:cNvSpPr>
          <p:nvPr>
            <p:ph type="title"/>
          </p:nvPr>
        </p:nvSpPr>
        <p:spPr>
          <a:xfrm>
            <a:off x="504000" y="365126"/>
            <a:ext cx="11160000" cy="814318"/>
          </a:xfrm>
        </p:spPr>
        <p:txBody>
          <a:bodyPr/>
          <a:lstStyle/>
          <a:p>
            <a:r>
              <a:rPr lang="en-FI" dirty="0"/>
              <a:t>Deployment test at IMDEA</a:t>
            </a:r>
          </a:p>
        </p:txBody>
      </p:sp>
      <p:pic>
        <p:nvPicPr>
          <p:cNvPr id="5" name="MINIPINS-FlexSolarCell deployment (2)" descr="MINIPINS-FlexSolarCell deployment (2)">
            <a:hlinkClick r:id="" action="ppaction://media"/>
            <a:extLst>
              <a:ext uri="{FF2B5EF4-FFF2-40B4-BE49-F238E27FC236}">
                <a16:creationId xmlns:a16="http://schemas.microsoft.com/office/drawing/2014/main" id="{8E6513CE-E5BD-C1AF-199E-386DDF5C8A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0133" y="1377156"/>
            <a:ext cx="7250112" cy="4103687"/>
          </a:xfrm>
        </p:spPr>
      </p:pic>
      <p:sp>
        <p:nvSpPr>
          <p:cNvPr id="4" name="Slide Number Placeholder 3">
            <a:extLst>
              <a:ext uri="{FF2B5EF4-FFF2-40B4-BE49-F238E27FC236}">
                <a16:creationId xmlns:a16="http://schemas.microsoft.com/office/drawing/2014/main" id="{F6BBFDA5-A75D-CFD1-5E88-E8CD2A192A68}"/>
              </a:ext>
            </a:extLst>
          </p:cNvPr>
          <p:cNvSpPr>
            <a:spLocks noGrp="1"/>
          </p:cNvSpPr>
          <p:nvPr>
            <p:ph type="sldNum" sz="quarter" idx="12"/>
          </p:nvPr>
        </p:nvSpPr>
        <p:spPr/>
        <p:txBody>
          <a:bodyPr/>
          <a:lstStyle/>
          <a:p>
            <a:fld id="{13BE8AB2-9B50-D544-A2BB-62673476E5E9}" type="slidenum">
              <a:rPr lang="fi-FI" smtClean="0"/>
              <a:t>16</a:t>
            </a:fld>
            <a:endParaRPr lang="fi-FI"/>
          </a:p>
        </p:txBody>
      </p:sp>
    </p:spTree>
    <p:extLst>
      <p:ext uri="{BB962C8B-B14F-4D97-AF65-F5344CB8AC3E}">
        <p14:creationId xmlns:p14="http://schemas.microsoft.com/office/powerpoint/2010/main" val="23128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D695-7F1A-C141-9B5A-D8A1A585BB4E}"/>
              </a:ext>
            </a:extLst>
          </p:cNvPr>
          <p:cNvSpPr>
            <a:spLocks noGrp="1"/>
          </p:cNvSpPr>
          <p:nvPr>
            <p:ph type="title"/>
          </p:nvPr>
        </p:nvSpPr>
        <p:spPr/>
        <p:txBody>
          <a:bodyPr/>
          <a:lstStyle/>
          <a:p>
            <a:r>
              <a:rPr lang="en-FI" dirty="0"/>
              <a:t>Thermoprobe tests (UPC)</a:t>
            </a:r>
          </a:p>
        </p:txBody>
      </p:sp>
      <p:sp>
        <p:nvSpPr>
          <p:cNvPr id="4" name="Slide Number Placeholder 3">
            <a:extLst>
              <a:ext uri="{FF2B5EF4-FFF2-40B4-BE49-F238E27FC236}">
                <a16:creationId xmlns:a16="http://schemas.microsoft.com/office/drawing/2014/main" id="{9A7B3952-5ED7-0E4B-BC74-F744CB552AE7}"/>
              </a:ext>
            </a:extLst>
          </p:cNvPr>
          <p:cNvSpPr>
            <a:spLocks noGrp="1"/>
          </p:cNvSpPr>
          <p:nvPr>
            <p:ph type="sldNum" sz="quarter" idx="12"/>
          </p:nvPr>
        </p:nvSpPr>
        <p:spPr/>
        <p:txBody>
          <a:bodyPr/>
          <a:lstStyle/>
          <a:p>
            <a:fld id="{13BE8AB2-9B50-D544-A2BB-62673476E5E9}" type="slidenum">
              <a:rPr lang="fi-FI" smtClean="0"/>
              <a:t>17</a:t>
            </a:fld>
            <a:endParaRPr lang="fi-FI"/>
          </a:p>
        </p:txBody>
      </p:sp>
      <p:pic>
        <p:nvPicPr>
          <p:cNvPr id="5" name="Picture 4">
            <a:extLst>
              <a:ext uri="{FF2B5EF4-FFF2-40B4-BE49-F238E27FC236}">
                <a16:creationId xmlns:a16="http://schemas.microsoft.com/office/drawing/2014/main" id="{79E73181-83BB-FD45-B872-13160DACC4E0}"/>
              </a:ext>
            </a:extLst>
          </p:cNvPr>
          <p:cNvPicPr>
            <a:picLocks noChangeAspect="1"/>
          </p:cNvPicPr>
          <p:nvPr/>
        </p:nvPicPr>
        <p:blipFill>
          <a:blip r:embed="rId3"/>
          <a:stretch>
            <a:fillRect/>
          </a:stretch>
        </p:blipFill>
        <p:spPr>
          <a:xfrm>
            <a:off x="504000" y="1297906"/>
            <a:ext cx="5791949" cy="3040067"/>
          </a:xfrm>
          <a:prstGeom prst="rect">
            <a:avLst/>
          </a:prstGeom>
        </p:spPr>
      </p:pic>
      <p:pic>
        <p:nvPicPr>
          <p:cNvPr id="6" name="Picture 5">
            <a:extLst>
              <a:ext uri="{FF2B5EF4-FFF2-40B4-BE49-F238E27FC236}">
                <a16:creationId xmlns:a16="http://schemas.microsoft.com/office/drawing/2014/main" id="{998E4FD8-002D-774D-9323-2CA3A6853A7E}"/>
              </a:ext>
            </a:extLst>
          </p:cNvPr>
          <p:cNvPicPr>
            <a:picLocks noChangeAspect="1"/>
          </p:cNvPicPr>
          <p:nvPr/>
        </p:nvPicPr>
        <p:blipFill>
          <a:blip r:embed="rId4"/>
          <a:stretch>
            <a:fillRect/>
          </a:stretch>
        </p:blipFill>
        <p:spPr>
          <a:xfrm>
            <a:off x="7110879" y="1297906"/>
            <a:ext cx="2738274" cy="2967487"/>
          </a:xfrm>
          <a:prstGeom prst="rect">
            <a:avLst/>
          </a:prstGeom>
        </p:spPr>
      </p:pic>
      <p:sp>
        <p:nvSpPr>
          <p:cNvPr id="3" name="TextBox 2">
            <a:extLst>
              <a:ext uri="{FF2B5EF4-FFF2-40B4-BE49-F238E27FC236}">
                <a16:creationId xmlns:a16="http://schemas.microsoft.com/office/drawing/2014/main" id="{9558A418-8A28-BAE1-DFB5-64A6D27DB3E4}"/>
              </a:ext>
            </a:extLst>
          </p:cNvPr>
          <p:cNvSpPr txBox="1"/>
          <p:nvPr/>
        </p:nvSpPr>
        <p:spPr>
          <a:xfrm>
            <a:off x="928440" y="4503224"/>
            <a:ext cx="9739560" cy="1477328"/>
          </a:xfrm>
          <a:prstGeom prst="rect">
            <a:avLst/>
          </a:prstGeom>
          <a:noFill/>
        </p:spPr>
        <p:txBody>
          <a:bodyPr wrap="square" rtlCol="0">
            <a:spAutoFit/>
          </a:bodyPr>
          <a:lstStyle/>
          <a:p>
            <a:r>
              <a:rPr lang="es-ES" b="1" dirty="0" err="1"/>
              <a:t>Testing</a:t>
            </a:r>
            <a:r>
              <a:rPr lang="es-ES" b="1" dirty="0"/>
              <a:t> </a:t>
            </a:r>
            <a:r>
              <a:rPr lang="es-ES" b="1" dirty="0" err="1"/>
              <a:t>objectives</a:t>
            </a:r>
            <a:r>
              <a:rPr lang="es-ES" b="1" dirty="0"/>
              <a:t>:</a:t>
            </a:r>
            <a:r>
              <a:rPr lang="es-ES" dirty="0"/>
              <a:t> </a:t>
            </a:r>
            <a:r>
              <a:rPr lang="es-ES" dirty="0" err="1"/>
              <a:t>Needle-type</a:t>
            </a:r>
            <a:r>
              <a:rPr lang="es-ES" dirty="0"/>
              <a:t> and </a:t>
            </a:r>
            <a:r>
              <a:rPr lang="es-ES" dirty="0" err="1"/>
              <a:t>spherical</a:t>
            </a:r>
            <a:r>
              <a:rPr lang="es-ES" dirty="0"/>
              <a:t> 3D </a:t>
            </a:r>
            <a:r>
              <a:rPr lang="es-ES" dirty="0" err="1"/>
              <a:t>thermoprobe</a:t>
            </a:r>
            <a:r>
              <a:rPr lang="es-ES" dirty="0"/>
              <a:t> </a:t>
            </a:r>
            <a:r>
              <a:rPr lang="es-ES" dirty="0" err="1"/>
              <a:t>sensors</a:t>
            </a:r>
            <a:r>
              <a:rPr lang="es-ES" dirty="0"/>
              <a:t>, </a:t>
            </a:r>
            <a:r>
              <a:rPr lang="es-ES" dirty="0" err="1"/>
              <a:t>developed</a:t>
            </a:r>
            <a:r>
              <a:rPr lang="es-ES" dirty="0"/>
              <a:t> at UPC, </a:t>
            </a:r>
            <a:r>
              <a:rPr lang="es-ES" dirty="0" err="1"/>
              <a:t>were</a:t>
            </a:r>
            <a:r>
              <a:rPr lang="es-ES" dirty="0"/>
              <a:t> </a:t>
            </a:r>
            <a:r>
              <a:rPr lang="es-ES" dirty="0" err="1"/>
              <a:t>tested</a:t>
            </a:r>
            <a:r>
              <a:rPr lang="es-ES" dirty="0"/>
              <a:t> </a:t>
            </a:r>
            <a:r>
              <a:rPr lang="es-ES" dirty="0" err="1"/>
              <a:t>for</a:t>
            </a:r>
            <a:r>
              <a:rPr lang="es-ES" dirty="0"/>
              <a:t> </a:t>
            </a:r>
            <a:r>
              <a:rPr lang="es-ES" dirty="0" err="1"/>
              <a:t>their</a:t>
            </a:r>
            <a:r>
              <a:rPr lang="es-ES" dirty="0"/>
              <a:t> </a:t>
            </a:r>
            <a:r>
              <a:rPr lang="es-ES" dirty="0" err="1"/>
              <a:t>ability</a:t>
            </a:r>
            <a:r>
              <a:rPr lang="es-ES" dirty="0"/>
              <a:t> </a:t>
            </a:r>
            <a:r>
              <a:rPr lang="es-ES" dirty="0" err="1"/>
              <a:t>to</a:t>
            </a:r>
            <a:r>
              <a:rPr lang="es-ES" dirty="0"/>
              <a:t> </a:t>
            </a:r>
            <a:r>
              <a:rPr lang="es-ES" dirty="0" err="1"/>
              <a:t>characterize</a:t>
            </a:r>
            <a:r>
              <a:rPr lang="es-ES" dirty="0"/>
              <a:t> </a:t>
            </a:r>
            <a:r>
              <a:rPr lang="es-ES" dirty="0" err="1"/>
              <a:t>the</a:t>
            </a:r>
            <a:r>
              <a:rPr lang="es-ES" dirty="0"/>
              <a:t> </a:t>
            </a:r>
            <a:r>
              <a:rPr lang="es-ES" dirty="0" err="1"/>
              <a:t>thermophysical</a:t>
            </a:r>
            <a:r>
              <a:rPr lang="es-ES" dirty="0"/>
              <a:t> </a:t>
            </a:r>
            <a:r>
              <a:rPr lang="es-ES" dirty="0" err="1"/>
              <a:t>properties</a:t>
            </a:r>
            <a:r>
              <a:rPr lang="es-ES" dirty="0"/>
              <a:t> </a:t>
            </a:r>
            <a:r>
              <a:rPr lang="es-ES" dirty="0" err="1"/>
              <a:t>of</a:t>
            </a:r>
            <a:r>
              <a:rPr lang="es-ES" dirty="0"/>
              <a:t> </a:t>
            </a:r>
            <a:r>
              <a:rPr lang="es-ES" dirty="0" err="1"/>
              <a:t>regolith</a:t>
            </a:r>
            <a:r>
              <a:rPr lang="es-ES" dirty="0"/>
              <a:t>:</a:t>
            </a:r>
          </a:p>
          <a:p>
            <a:pPr marL="285750" indent="-285750">
              <a:buFont typeface="Arial" panose="020B0604020202020204" pitchFamily="34" charset="0"/>
              <a:buChar char="•"/>
            </a:pPr>
            <a:r>
              <a:rPr lang="es-ES" dirty="0"/>
              <a:t>In </a:t>
            </a:r>
            <a:r>
              <a:rPr lang="es-ES" dirty="0" err="1"/>
              <a:t>buried</a:t>
            </a:r>
            <a:r>
              <a:rPr lang="es-ES" dirty="0"/>
              <a:t> </a:t>
            </a:r>
            <a:r>
              <a:rPr lang="es-ES" dirty="0" err="1"/>
              <a:t>cylinder</a:t>
            </a:r>
            <a:r>
              <a:rPr lang="es-ES" dirty="0"/>
              <a:t> (</a:t>
            </a:r>
            <a:r>
              <a:rPr lang="es-ES" dirty="0" err="1"/>
              <a:t>simulation</a:t>
            </a:r>
            <a:r>
              <a:rPr lang="es-ES" dirty="0"/>
              <a:t> </a:t>
            </a:r>
            <a:r>
              <a:rPr lang="es-ES" dirty="0" err="1"/>
              <a:t>of</a:t>
            </a:r>
            <a:r>
              <a:rPr lang="es-ES" dirty="0"/>
              <a:t> </a:t>
            </a:r>
            <a:r>
              <a:rPr lang="es-ES" dirty="0" err="1"/>
              <a:t>regolith</a:t>
            </a:r>
            <a:r>
              <a:rPr lang="es-ES" dirty="0"/>
              <a:t> </a:t>
            </a:r>
            <a:r>
              <a:rPr lang="es-ES" dirty="0" err="1"/>
              <a:t>entering</a:t>
            </a:r>
            <a:r>
              <a:rPr lang="es-ES" dirty="0"/>
              <a:t> MINS </a:t>
            </a:r>
            <a:r>
              <a:rPr lang="es-ES" dirty="0" err="1"/>
              <a:t>penetrator</a:t>
            </a:r>
            <a:r>
              <a:rPr lang="es-ES" dirty="0"/>
              <a:t> </a:t>
            </a:r>
            <a:r>
              <a:rPr lang="es-ES" dirty="0" err="1"/>
              <a:t>front</a:t>
            </a:r>
            <a:r>
              <a:rPr lang="es-ES" dirty="0"/>
              <a:t> </a:t>
            </a:r>
            <a:r>
              <a:rPr lang="es-ES" dirty="0" err="1"/>
              <a:t>chamber</a:t>
            </a:r>
            <a:r>
              <a:rPr lang="es-ES" dirty="0"/>
              <a:t>).</a:t>
            </a:r>
          </a:p>
          <a:p>
            <a:pPr marL="285750" indent="-285750">
              <a:buFont typeface="Arial" panose="020B0604020202020204" pitchFamily="34" charset="0"/>
              <a:buChar char="•"/>
            </a:pPr>
            <a:r>
              <a:rPr lang="es-ES" dirty="0" err="1"/>
              <a:t>Without</a:t>
            </a:r>
            <a:r>
              <a:rPr lang="es-ES" dirty="0"/>
              <a:t> </a:t>
            </a:r>
            <a:r>
              <a:rPr lang="es-ES" dirty="0" err="1"/>
              <a:t>cylinder</a:t>
            </a:r>
            <a:r>
              <a:rPr lang="es-ES" dirty="0"/>
              <a:t> (</a:t>
            </a:r>
            <a:r>
              <a:rPr lang="es-ES" dirty="0" err="1"/>
              <a:t>simulation</a:t>
            </a:r>
            <a:r>
              <a:rPr lang="es-ES" dirty="0"/>
              <a:t> </a:t>
            </a:r>
            <a:r>
              <a:rPr lang="es-ES" dirty="0" err="1"/>
              <a:t>of</a:t>
            </a:r>
            <a:r>
              <a:rPr lang="es-ES" dirty="0"/>
              <a:t> LINS lunar probe).</a:t>
            </a:r>
          </a:p>
          <a:p>
            <a:r>
              <a:rPr lang="es-ES" dirty="0" err="1"/>
              <a:t>The</a:t>
            </a:r>
            <a:r>
              <a:rPr lang="es-ES" dirty="0"/>
              <a:t> </a:t>
            </a:r>
            <a:r>
              <a:rPr lang="es-ES" dirty="0" err="1"/>
              <a:t>sensors</a:t>
            </a:r>
            <a:r>
              <a:rPr lang="es-ES" dirty="0"/>
              <a:t> use Fourier </a:t>
            </a:r>
            <a:r>
              <a:rPr lang="es-ES" dirty="0" err="1"/>
              <a:t>methods</a:t>
            </a:r>
            <a:r>
              <a:rPr lang="es-ES" dirty="0"/>
              <a:t>.</a:t>
            </a:r>
            <a:endParaRPr lang="en-US" dirty="0"/>
          </a:p>
        </p:txBody>
      </p:sp>
    </p:spTree>
    <p:extLst>
      <p:ext uri="{BB962C8B-B14F-4D97-AF65-F5344CB8AC3E}">
        <p14:creationId xmlns:p14="http://schemas.microsoft.com/office/powerpoint/2010/main" val="594867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7D447-AA39-40B5-A93D-A878C7A4DAB1}"/>
              </a:ext>
            </a:extLst>
          </p:cNvPr>
          <p:cNvSpPr>
            <a:spLocks noGrp="1"/>
          </p:cNvSpPr>
          <p:nvPr>
            <p:ph type="title"/>
          </p:nvPr>
        </p:nvSpPr>
        <p:spPr>
          <a:xfrm>
            <a:off x="504000" y="300740"/>
            <a:ext cx="11160000" cy="1325563"/>
          </a:xfrm>
        </p:spPr>
        <p:txBody>
          <a:bodyPr/>
          <a:lstStyle/>
          <a:p>
            <a:r>
              <a:rPr lang="es-EC" dirty="0" err="1"/>
              <a:t>Spherical</a:t>
            </a:r>
            <a:r>
              <a:rPr lang="es-EC" dirty="0"/>
              <a:t> thermoprobe</a:t>
            </a:r>
            <a:endParaRPr lang="en-US" dirty="0"/>
          </a:p>
        </p:txBody>
      </p:sp>
      <p:pic>
        <p:nvPicPr>
          <p:cNvPr id="9" name="Imagen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271" y="2202493"/>
            <a:ext cx="4522973" cy="3738582"/>
          </a:xfrm>
          <a:prstGeom prst="rect">
            <a:avLst/>
          </a:prstGeom>
          <a:noFill/>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5194882" y="3547560"/>
            <a:ext cx="3146296" cy="2393515"/>
          </a:xfrm>
          <a:prstGeom prst="rect">
            <a:avLst/>
          </a:prstGeom>
          <a:noFill/>
          <a:ln>
            <a:noFill/>
          </a:ln>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8514432" y="3573565"/>
            <a:ext cx="3363143" cy="2367510"/>
          </a:xfrm>
          <a:prstGeom prst="rect">
            <a:avLst/>
          </a:prstGeom>
          <a:noFill/>
          <a:ln>
            <a:noFill/>
          </a:ln>
        </p:spPr>
      </p:pic>
      <p:sp>
        <p:nvSpPr>
          <p:cNvPr id="12" name="Content Placeholder 2"/>
          <p:cNvSpPr>
            <a:spLocks noGrp="1"/>
          </p:cNvSpPr>
          <p:nvPr>
            <p:ph idx="1"/>
          </p:nvPr>
        </p:nvSpPr>
        <p:spPr>
          <a:xfrm>
            <a:off x="597235" y="1173254"/>
            <a:ext cx="10375565" cy="2272076"/>
          </a:xfrm>
        </p:spPr>
        <p:txBody>
          <a:bodyPr>
            <a:normAutofit/>
          </a:bodyPr>
          <a:lstStyle/>
          <a:p>
            <a:pPr marL="0" indent="0">
              <a:buNone/>
            </a:pPr>
            <a:r>
              <a:rPr lang="es-ES" sz="1800" dirty="0"/>
              <a:t>Thermoprobe </a:t>
            </a:r>
            <a:r>
              <a:rPr lang="es-ES" sz="1800" dirty="0" err="1"/>
              <a:t>tested</a:t>
            </a:r>
            <a:r>
              <a:rPr lang="es-ES" sz="1800" dirty="0"/>
              <a:t> </a:t>
            </a:r>
            <a:r>
              <a:rPr lang="es-ES" sz="1800" dirty="0" err="1"/>
              <a:t>with</a:t>
            </a:r>
            <a:r>
              <a:rPr lang="es-ES" sz="1800" dirty="0"/>
              <a:t> 9 </a:t>
            </a:r>
            <a:r>
              <a:rPr lang="es-ES" sz="1800" dirty="0" err="1"/>
              <a:t>simulants</a:t>
            </a:r>
            <a:r>
              <a:rPr lang="es-ES" sz="1800" dirty="0"/>
              <a:t> of regolith </a:t>
            </a:r>
            <a:r>
              <a:rPr lang="es-ES" sz="1800" dirty="0" err="1"/>
              <a:t>made</a:t>
            </a:r>
            <a:r>
              <a:rPr lang="es-ES" sz="1800" dirty="0"/>
              <a:t> of </a:t>
            </a:r>
            <a:r>
              <a:rPr lang="es-ES" sz="1800" dirty="0" err="1"/>
              <a:t>glass</a:t>
            </a:r>
            <a:r>
              <a:rPr lang="es-ES" sz="1800" dirty="0"/>
              <a:t> </a:t>
            </a:r>
            <a:r>
              <a:rPr lang="es-ES" sz="1800" dirty="0" err="1"/>
              <a:t>microbeads</a:t>
            </a:r>
            <a:r>
              <a:rPr lang="es-ES" sz="1800" dirty="0"/>
              <a:t>.</a:t>
            </a:r>
          </a:p>
          <a:p>
            <a:pPr marL="0" indent="0">
              <a:buNone/>
            </a:pPr>
            <a:r>
              <a:rPr lang="es-ES" sz="1800" u="sng" dirty="0" err="1"/>
              <a:t>Thermal</a:t>
            </a:r>
            <a:r>
              <a:rPr lang="es-ES" sz="1800" u="sng" dirty="0"/>
              <a:t> </a:t>
            </a:r>
            <a:r>
              <a:rPr lang="es-ES" sz="1800" u="sng" dirty="0" err="1"/>
              <a:t>impedance</a:t>
            </a:r>
            <a:r>
              <a:rPr lang="es-ES" sz="1800" u="sng" dirty="0"/>
              <a:t> </a:t>
            </a:r>
            <a:r>
              <a:rPr lang="es-ES" sz="1800" dirty="0"/>
              <a:t>of </a:t>
            </a:r>
            <a:r>
              <a:rPr lang="es-ES" sz="1800" dirty="0" err="1"/>
              <a:t>the</a:t>
            </a:r>
            <a:r>
              <a:rPr lang="es-ES" sz="1800" dirty="0"/>
              <a:t> </a:t>
            </a:r>
            <a:r>
              <a:rPr lang="es-ES" sz="1800" dirty="0" err="1"/>
              <a:t>sphere</a:t>
            </a:r>
            <a:r>
              <a:rPr lang="es-ES" sz="1800" dirty="0"/>
              <a:t> </a:t>
            </a:r>
            <a:r>
              <a:rPr lang="es-ES" sz="1800" dirty="0" err="1"/>
              <a:t>is</a:t>
            </a:r>
            <a:r>
              <a:rPr lang="es-ES" sz="1800" dirty="0"/>
              <a:t> </a:t>
            </a:r>
            <a:r>
              <a:rPr lang="es-ES" sz="1800" dirty="0" err="1"/>
              <a:t>measured</a:t>
            </a:r>
            <a:r>
              <a:rPr lang="es-ES" sz="1800" dirty="0"/>
              <a:t> and </a:t>
            </a:r>
            <a:r>
              <a:rPr lang="es-ES" sz="1800" dirty="0" err="1"/>
              <a:t>fitted</a:t>
            </a:r>
            <a:r>
              <a:rPr lang="es-ES" sz="1800" dirty="0"/>
              <a:t> </a:t>
            </a:r>
            <a:r>
              <a:rPr lang="es-ES" sz="1800" dirty="0" err="1"/>
              <a:t>with</a:t>
            </a:r>
            <a:r>
              <a:rPr lang="es-ES" sz="1800" dirty="0"/>
              <a:t> </a:t>
            </a:r>
            <a:r>
              <a:rPr lang="es-ES" sz="1800" dirty="0" err="1"/>
              <a:t>model</a:t>
            </a:r>
            <a:r>
              <a:rPr lang="es-ES" sz="1800" dirty="0"/>
              <a:t> – </a:t>
            </a:r>
            <a:r>
              <a:rPr lang="es-ES" sz="1800" b="1" dirty="0"/>
              <a:t>Fourier </a:t>
            </a:r>
            <a:r>
              <a:rPr lang="es-ES" sz="1800" b="1" dirty="0" err="1"/>
              <a:t>methods</a:t>
            </a:r>
            <a:endParaRPr lang="en-US" sz="1800" b="1" dirty="0"/>
          </a:p>
        </p:txBody>
      </p:sp>
      <p:sp>
        <p:nvSpPr>
          <p:cNvPr id="13" name="Content Placeholder 2"/>
          <p:cNvSpPr txBox="1">
            <a:spLocks/>
          </p:cNvSpPr>
          <p:nvPr/>
        </p:nvSpPr>
        <p:spPr>
          <a:xfrm>
            <a:off x="5016125" y="2511446"/>
            <a:ext cx="7034704" cy="2272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err="1"/>
              <a:t>Measured</a:t>
            </a:r>
            <a:r>
              <a:rPr lang="es-ES" sz="1800" dirty="0"/>
              <a:t> </a:t>
            </a:r>
            <a:r>
              <a:rPr lang="es-ES" sz="1800" dirty="0" err="1"/>
              <a:t>thermal</a:t>
            </a:r>
            <a:r>
              <a:rPr lang="es-ES" sz="1800" dirty="0"/>
              <a:t> </a:t>
            </a:r>
            <a:r>
              <a:rPr lang="es-ES" sz="1800" dirty="0" err="1"/>
              <a:t>conductivity</a:t>
            </a:r>
            <a:r>
              <a:rPr lang="es-ES" sz="1800" dirty="0"/>
              <a:t> and </a:t>
            </a:r>
            <a:r>
              <a:rPr lang="es-ES" sz="1800" dirty="0" err="1"/>
              <a:t>diffusivity</a:t>
            </a:r>
            <a:r>
              <a:rPr lang="es-ES" sz="1800" dirty="0"/>
              <a:t>:</a:t>
            </a:r>
          </a:p>
          <a:p>
            <a:r>
              <a:rPr lang="es-ES" sz="1800" u="sng" dirty="0" err="1"/>
              <a:t>Very</a:t>
            </a:r>
            <a:r>
              <a:rPr lang="es-ES" sz="1800" u="sng" dirty="0"/>
              <a:t> </a:t>
            </a:r>
            <a:r>
              <a:rPr lang="es-ES" sz="1800" u="sng" dirty="0" err="1"/>
              <a:t>good</a:t>
            </a:r>
            <a:r>
              <a:rPr lang="es-ES" sz="1800" u="sng" dirty="0"/>
              <a:t> match </a:t>
            </a:r>
            <a:r>
              <a:rPr lang="es-ES" sz="1800" u="sng" dirty="0" err="1"/>
              <a:t>with</a:t>
            </a:r>
            <a:r>
              <a:rPr lang="es-ES" sz="1800" u="sng" dirty="0"/>
              <a:t> </a:t>
            </a:r>
            <a:r>
              <a:rPr lang="es-ES" sz="1800" u="sng" dirty="0" err="1"/>
              <a:t>reference</a:t>
            </a:r>
            <a:r>
              <a:rPr lang="es-ES" sz="1800" u="sng" dirty="0"/>
              <a:t> </a:t>
            </a:r>
            <a:r>
              <a:rPr lang="es-ES" sz="1800" u="sng" dirty="0" err="1"/>
              <a:t>values</a:t>
            </a:r>
            <a:r>
              <a:rPr lang="es-ES" sz="1800" u="sng" dirty="0"/>
              <a:t> </a:t>
            </a:r>
            <a:r>
              <a:rPr lang="es-ES" sz="1800" u="sng" dirty="0" err="1"/>
              <a:t>for</a:t>
            </a:r>
            <a:r>
              <a:rPr lang="es-ES" sz="1800" u="sng" dirty="0"/>
              <a:t> </a:t>
            </a:r>
            <a:r>
              <a:rPr lang="es-ES" sz="1800" u="sng" dirty="0" err="1"/>
              <a:t>all</a:t>
            </a:r>
            <a:r>
              <a:rPr lang="es-ES" sz="1800" u="sng" dirty="0"/>
              <a:t> regolith </a:t>
            </a:r>
            <a:r>
              <a:rPr lang="es-ES" sz="1800" u="sng" dirty="0" err="1"/>
              <a:t>Samples</a:t>
            </a:r>
            <a:endParaRPr lang="en-US" sz="1800" u="sng" dirty="0"/>
          </a:p>
        </p:txBody>
      </p:sp>
      <p:sp>
        <p:nvSpPr>
          <p:cNvPr id="4" name="Flecha abajo 3"/>
          <p:cNvSpPr/>
          <p:nvPr/>
        </p:nvSpPr>
        <p:spPr>
          <a:xfrm>
            <a:off x="1344777" y="1885218"/>
            <a:ext cx="445522" cy="554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354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Needle type - inside cylinder </a:t>
            </a:r>
            <a:br>
              <a:rPr lang="en-US" sz="3600" dirty="0"/>
            </a:br>
            <a:endParaRPr lang="en-US" sz="3600" dirty="0"/>
          </a:p>
        </p:txBody>
      </p:sp>
      <p:sp>
        <p:nvSpPr>
          <p:cNvPr id="3" name="Content Placeholder 2"/>
          <p:cNvSpPr>
            <a:spLocks noGrp="1"/>
          </p:cNvSpPr>
          <p:nvPr>
            <p:ph idx="1"/>
          </p:nvPr>
        </p:nvSpPr>
        <p:spPr>
          <a:xfrm>
            <a:off x="380174" y="1348046"/>
            <a:ext cx="11154601" cy="4104000"/>
          </a:xfrm>
        </p:spPr>
        <p:txBody>
          <a:bodyPr>
            <a:noAutofit/>
          </a:bodyPr>
          <a:lstStyle/>
          <a:p>
            <a:r>
              <a:rPr lang="es-ES" sz="2400" b="1" dirty="0" err="1"/>
              <a:t>Needle-type</a:t>
            </a:r>
            <a:r>
              <a:rPr lang="es-ES" sz="2400" b="1" dirty="0"/>
              <a:t> </a:t>
            </a:r>
            <a:r>
              <a:rPr lang="es-ES" sz="2400" b="1" dirty="0" err="1"/>
              <a:t>probe</a:t>
            </a:r>
            <a:r>
              <a:rPr lang="es-ES" sz="2400" b="1" dirty="0"/>
              <a:t>. </a:t>
            </a:r>
            <a:r>
              <a:rPr lang="es-ES" sz="2400" dirty="0" err="1"/>
              <a:t>Larger</a:t>
            </a:r>
            <a:r>
              <a:rPr lang="es-ES" sz="2400" dirty="0"/>
              <a:t> </a:t>
            </a:r>
            <a:r>
              <a:rPr lang="es-ES" sz="2400" dirty="0" err="1"/>
              <a:t>frequencies</a:t>
            </a:r>
            <a:r>
              <a:rPr lang="es-ES" sz="2400" dirty="0"/>
              <a:t> (1mHz – 1Hz).</a:t>
            </a:r>
            <a:endParaRPr lang="en-US" sz="2400" b="1" dirty="0"/>
          </a:p>
          <a:p>
            <a:pPr lvl="1"/>
            <a:endParaRPr lang="en-US" dirty="0"/>
          </a:p>
        </p:txBody>
      </p:sp>
      <p:pic>
        <p:nvPicPr>
          <p:cNvPr id="5" name="officeArt object"/>
          <p:cNvPicPr/>
          <p:nvPr/>
        </p:nvPicPr>
        <p:blipFill>
          <a:blip r:embed="rId2" cstate="print">
            <a:extLst>
              <a:ext uri="{28A0092B-C50C-407E-A947-70E740481C1C}">
                <a14:useLocalDpi xmlns:a14="http://schemas.microsoft.com/office/drawing/2010/main" val="0"/>
              </a:ext>
            </a:extLst>
          </a:blip>
          <a:srcRect b="2222"/>
          <a:stretch>
            <a:fillRect/>
          </a:stretch>
        </p:blipFill>
        <p:spPr>
          <a:xfrm>
            <a:off x="9010015" y="2285174"/>
            <a:ext cx="3181985" cy="2572385"/>
          </a:xfrm>
          <a:prstGeom prst="rect">
            <a:avLst/>
          </a:prstGeom>
          <a:ln w="12700" cap="flat">
            <a:noFill/>
            <a:miter lim="400000"/>
          </a:ln>
          <a:effectLst/>
        </p:spPr>
      </p:pic>
      <p:sp>
        <p:nvSpPr>
          <p:cNvPr id="7" name="CuadroTexto 6"/>
          <p:cNvSpPr txBox="1"/>
          <p:nvPr/>
        </p:nvSpPr>
        <p:spPr>
          <a:xfrm>
            <a:off x="1953378" y="5452045"/>
            <a:ext cx="8823890" cy="369332"/>
          </a:xfrm>
          <a:prstGeom prst="rect">
            <a:avLst/>
          </a:prstGeom>
          <a:noFill/>
        </p:spPr>
        <p:txBody>
          <a:bodyPr wrap="none" rtlCol="0">
            <a:spAutoFit/>
          </a:bodyPr>
          <a:lstStyle/>
          <a:p>
            <a:r>
              <a:rPr lang="es-ES" dirty="0" err="1"/>
              <a:t>Probe</a:t>
            </a:r>
            <a:r>
              <a:rPr lang="es-ES" dirty="0"/>
              <a:t> </a:t>
            </a:r>
            <a:r>
              <a:rPr lang="es-ES" dirty="0" err="1"/>
              <a:t>present</a:t>
            </a:r>
            <a:r>
              <a:rPr lang="es-ES" dirty="0"/>
              <a:t> </a:t>
            </a:r>
            <a:r>
              <a:rPr lang="es-ES" dirty="0" err="1"/>
              <a:t>very</a:t>
            </a:r>
            <a:r>
              <a:rPr lang="es-ES" dirty="0"/>
              <a:t> </a:t>
            </a:r>
            <a:r>
              <a:rPr lang="es-ES" dirty="0" err="1"/>
              <a:t>different</a:t>
            </a:r>
            <a:r>
              <a:rPr lang="es-ES" dirty="0"/>
              <a:t> </a:t>
            </a:r>
            <a:r>
              <a:rPr lang="es-ES" dirty="0" err="1"/>
              <a:t>thermal</a:t>
            </a:r>
            <a:r>
              <a:rPr lang="es-ES" dirty="0"/>
              <a:t> </a:t>
            </a:r>
            <a:r>
              <a:rPr lang="es-ES" dirty="0" err="1"/>
              <a:t>impedances</a:t>
            </a:r>
            <a:r>
              <a:rPr lang="es-ES" dirty="0"/>
              <a:t> </a:t>
            </a:r>
            <a:r>
              <a:rPr lang="es-ES" dirty="0" err="1"/>
              <a:t>depending</a:t>
            </a:r>
            <a:r>
              <a:rPr lang="es-ES" dirty="0"/>
              <a:t> </a:t>
            </a:r>
            <a:r>
              <a:rPr lang="es-ES" dirty="0" err="1"/>
              <a:t>on</a:t>
            </a:r>
            <a:r>
              <a:rPr lang="es-ES" dirty="0"/>
              <a:t> </a:t>
            </a:r>
            <a:r>
              <a:rPr lang="es-ES" dirty="0" err="1"/>
              <a:t>the</a:t>
            </a:r>
            <a:r>
              <a:rPr lang="es-ES" dirty="0"/>
              <a:t> regolith </a:t>
            </a:r>
            <a:r>
              <a:rPr lang="es-ES" dirty="0" err="1"/>
              <a:t>simulant</a:t>
            </a:r>
            <a:r>
              <a:rPr lang="es-ES" dirty="0"/>
              <a:t>.</a:t>
            </a: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2304566" y="1899194"/>
            <a:ext cx="6576224" cy="3373479"/>
          </a:xfrm>
          <a:prstGeom prst="rect">
            <a:avLst/>
          </a:prstGeom>
          <a:noFill/>
          <a:ln>
            <a:noFill/>
          </a:ln>
        </p:spPr>
      </p:pic>
      <p:pic>
        <p:nvPicPr>
          <p:cNvPr id="9" name="Imagen 8"/>
          <p:cNvPicPr/>
          <p:nvPr/>
        </p:nvPicPr>
        <p:blipFill>
          <a:blip r:embed="rId4" cstate="print">
            <a:extLst>
              <a:ext uri="{28A0092B-C50C-407E-A947-70E740481C1C}">
                <a14:useLocalDpi xmlns:a14="http://schemas.microsoft.com/office/drawing/2010/main" val="0"/>
              </a:ext>
            </a:extLst>
          </a:blip>
          <a:stretch>
            <a:fillRect/>
          </a:stretch>
        </p:blipFill>
        <p:spPr>
          <a:xfrm>
            <a:off x="606108" y="2285174"/>
            <a:ext cx="1635760" cy="2341245"/>
          </a:xfrm>
          <a:prstGeom prst="rect">
            <a:avLst/>
          </a:prstGeom>
        </p:spPr>
      </p:pic>
    </p:spTree>
    <p:extLst>
      <p:ext uri="{BB962C8B-B14F-4D97-AF65-F5344CB8AC3E}">
        <p14:creationId xmlns:p14="http://schemas.microsoft.com/office/powerpoint/2010/main" val="951605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5F0F39-0BF5-2840-B8C5-2F9D953AD3D5}"/>
              </a:ext>
            </a:extLst>
          </p:cNvPr>
          <p:cNvSpPr>
            <a:spLocks noGrp="1"/>
          </p:cNvSpPr>
          <p:nvPr>
            <p:ph type="title"/>
          </p:nvPr>
        </p:nvSpPr>
        <p:spPr/>
        <p:txBody>
          <a:bodyPr>
            <a:normAutofit/>
          </a:bodyPr>
          <a:lstStyle/>
          <a:p>
            <a:r>
              <a:rPr lang="en-US" sz="3200" dirty="0"/>
              <a:t>Background</a:t>
            </a:r>
            <a:br>
              <a:rPr lang="en-US" sz="3200" dirty="0"/>
            </a:br>
            <a:endParaRPr lang="fi-FI" sz="3200" dirty="0"/>
          </a:p>
        </p:txBody>
      </p:sp>
      <p:sp>
        <p:nvSpPr>
          <p:cNvPr id="4" name="Dian numeron paikkamerkki 3">
            <a:extLst>
              <a:ext uri="{FF2B5EF4-FFF2-40B4-BE49-F238E27FC236}">
                <a16:creationId xmlns:a16="http://schemas.microsoft.com/office/drawing/2014/main" id="{F5BB4694-3188-F44A-8295-52B95B33EB71}"/>
              </a:ext>
            </a:extLst>
          </p:cNvPr>
          <p:cNvSpPr>
            <a:spLocks noGrp="1"/>
          </p:cNvSpPr>
          <p:nvPr>
            <p:ph type="sldNum" sz="quarter" idx="12"/>
          </p:nvPr>
        </p:nvSpPr>
        <p:spPr/>
        <p:txBody>
          <a:bodyPr/>
          <a:lstStyle/>
          <a:p>
            <a:fld id="{13BE8AB2-9B50-D544-A2BB-62673476E5E9}" type="slidenum">
              <a:rPr lang="fi-FI" smtClean="0"/>
              <a:t>2</a:t>
            </a:fld>
            <a:endParaRPr lang="fi-FI" dirty="0"/>
          </a:p>
        </p:txBody>
      </p:sp>
      <p:sp>
        <p:nvSpPr>
          <p:cNvPr id="8" name="TextShape 2"/>
          <p:cNvSpPr txBox="1"/>
          <p:nvPr/>
        </p:nvSpPr>
        <p:spPr>
          <a:xfrm>
            <a:off x="504000" y="1086332"/>
            <a:ext cx="11159640" cy="4247668"/>
          </a:xfrm>
          <a:prstGeom prst="rect">
            <a:avLst/>
          </a:prstGeom>
          <a:noFill/>
          <a:ln>
            <a:noFill/>
          </a:ln>
        </p:spPr>
        <p:txBody>
          <a:bodyPr>
            <a:noAutofit/>
          </a:bodyPr>
          <a:lstStyle/>
          <a:p>
            <a:pPr marL="228600" indent="-228240">
              <a:lnSpc>
                <a:spcPct val="120000"/>
              </a:lnSpc>
              <a:spcBef>
                <a:spcPts val="1001"/>
              </a:spcBef>
              <a:buClr>
                <a:srgbClr val="2F3092"/>
              </a:buClr>
              <a:buFont typeface="Arial"/>
              <a:buChar char="•"/>
            </a:pPr>
            <a:r>
              <a:rPr lang="fi-FI" sz="1700" b="0" strike="noStrike" spc="-1" dirty="0">
                <a:solidFill>
                  <a:srgbClr val="000000"/>
                </a:solidFill>
              </a:rPr>
              <a:t>MiniPINS is </a:t>
            </a:r>
            <a:r>
              <a:rPr lang="en-US" sz="1700" dirty="0"/>
              <a:t>an ESA study led by the Finnish Meteorological Institute (FMI) to develop and prototype miniaturized surface sensor packages (SSPs) for Mars and the Moon. Phase 0 of the study ending in Mission Definition Review was completed in 2020, and phase A ending in Preliminary Requirements Review in 2021.</a:t>
            </a:r>
          </a:p>
          <a:p>
            <a:pPr marL="228600" indent="-228240">
              <a:lnSpc>
                <a:spcPct val="120000"/>
              </a:lnSpc>
              <a:spcBef>
                <a:spcPts val="1001"/>
              </a:spcBef>
              <a:buClr>
                <a:srgbClr val="2F3092"/>
              </a:buClr>
              <a:buFont typeface="Arial"/>
              <a:buChar char="•"/>
            </a:pPr>
            <a:r>
              <a:rPr lang="en-US" sz="1700" b="0" strike="noStrike" spc="-1" dirty="0">
                <a:solidFill>
                  <a:srgbClr val="000000"/>
                </a:solidFill>
              </a:rPr>
              <a:t>The other partners of the study are: </a:t>
            </a:r>
            <a:r>
              <a:rPr lang="en-US" sz="1700" dirty="0"/>
              <a:t>Instituto Nacional de Técnica </a:t>
            </a:r>
            <a:r>
              <a:rPr lang="en-US" sz="1700" dirty="0" err="1"/>
              <a:t>Aerospatial</a:t>
            </a:r>
            <a:r>
              <a:rPr lang="en-US" sz="1700" dirty="0"/>
              <a:t> (INTA), Centro de Astrobiología (CAB, CSIC-INTA), Added Value Solutions (AVS), Universitat </a:t>
            </a:r>
            <a:r>
              <a:rPr lang="en-US" sz="1700" dirty="0" err="1"/>
              <a:t>Politècnica</a:t>
            </a:r>
            <a:r>
              <a:rPr lang="en-US" sz="1700" dirty="0"/>
              <a:t> de Catalunya (UPC), Instituto de </a:t>
            </a:r>
            <a:r>
              <a:rPr lang="en-US" sz="1700" dirty="0" err="1"/>
              <a:t>Microelectrónica</a:t>
            </a:r>
            <a:r>
              <a:rPr lang="en-US" sz="1700" dirty="0"/>
              <a:t> de Sevilla (IMSE), and IMDEA </a:t>
            </a:r>
            <a:r>
              <a:rPr lang="en-US" sz="1700" dirty="0" err="1"/>
              <a:t>Nanociencia</a:t>
            </a:r>
            <a:r>
              <a:rPr lang="en-US" sz="1700" dirty="0"/>
              <a:t>. Also </a:t>
            </a:r>
            <a:r>
              <a:rPr lang="en-US" sz="1700" dirty="0" err="1"/>
              <a:t>Talvioja</a:t>
            </a:r>
            <a:r>
              <a:rPr lang="en-US" sz="1700" dirty="0"/>
              <a:t> Consulting Oy participates in the work.</a:t>
            </a:r>
          </a:p>
          <a:p>
            <a:pPr marL="228600" indent="-228240">
              <a:lnSpc>
                <a:spcPct val="120000"/>
              </a:lnSpc>
              <a:spcBef>
                <a:spcPts val="1001"/>
              </a:spcBef>
              <a:buClr>
                <a:srgbClr val="2F3092"/>
              </a:buClr>
              <a:buFont typeface="Arial"/>
              <a:buChar char="•"/>
            </a:pPr>
            <a:r>
              <a:rPr lang="fi-FI" sz="1700" b="0" strike="noStrike" spc="-1" dirty="0">
                <a:solidFill>
                  <a:srgbClr val="000000"/>
                </a:solidFill>
              </a:rPr>
              <a:t>Mars SSP </a:t>
            </a:r>
            <a:r>
              <a:rPr lang="fi-FI" sz="1700" b="1" strike="noStrike" spc="-1" dirty="0">
                <a:solidFill>
                  <a:srgbClr val="000000"/>
                </a:solidFill>
              </a:rPr>
              <a:t>MINS</a:t>
            </a:r>
            <a:r>
              <a:rPr lang="fi-FI" sz="1700" b="0" strike="noStrike" spc="-1" dirty="0">
                <a:solidFill>
                  <a:srgbClr val="000000"/>
                </a:solidFill>
              </a:rPr>
              <a:t> is a </a:t>
            </a:r>
            <a:r>
              <a:rPr lang="fi-FI" sz="1700" b="0" strike="noStrike" spc="-1" dirty="0" err="1">
                <a:solidFill>
                  <a:srgbClr val="000000"/>
                </a:solidFill>
              </a:rPr>
              <a:t>penetrator</a:t>
            </a:r>
            <a:r>
              <a:rPr lang="fi-FI" sz="1700" b="0" strike="noStrike" spc="-1" dirty="0">
                <a:solidFill>
                  <a:srgbClr val="000000"/>
                </a:solidFill>
              </a:rPr>
              <a:t> </a:t>
            </a:r>
            <a:r>
              <a:rPr lang="fi-FI" sz="1700" b="0" strike="noStrike" spc="-1" dirty="0" err="1">
                <a:solidFill>
                  <a:srgbClr val="000000"/>
                </a:solidFill>
              </a:rPr>
              <a:t>with</a:t>
            </a:r>
            <a:r>
              <a:rPr lang="fi-FI" sz="1700" b="0" strike="noStrike" spc="-1" dirty="0">
                <a:solidFill>
                  <a:srgbClr val="000000"/>
                </a:solidFill>
              </a:rPr>
              <a:t> </a:t>
            </a:r>
            <a:r>
              <a:rPr lang="fi-FI" sz="1700" b="0" strike="noStrike" spc="-1" dirty="0" err="1">
                <a:solidFill>
                  <a:srgbClr val="000000"/>
                </a:solidFill>
              </a:rPr>
              <a:t>approx</a:t>
            </a:r>
            <a:r>
              <a:rPr lang="fi-FI" sz="1700" b="0" strike="noStrike" spc="-1" dirty="0">
                <a:solidFill>
                  <a:srgbClr val="000000"/>
                </a:solidFill>
              </a:rPr>
              <a:t>. 25 kg </a:t>
            </a:r>
            <a:r>
              <a:rPr lang="fi-FI" sz="1700" b="0" strike="noStrike" spc="-1" dirty="0" err="1">
                <a:solidFill>
                  <a:srgbClr val="000000"/>
                </a:solidFill>
              </a:rPr>
              <a:t>mass</a:t>
            </a:r>
            <a:r>
              <a:rPr lang="fi-FI" sz="1700" b="0" strike="noStrike" spc="-1" dirty="0">
                <a:solidFill>
                  <a:srgbClr val="000000"/>
                </a:solidFill>
              </a:rPr>
              <a:t>, </a:t>
            </a:r>
            <a:r>
              <a:rPr lang="fi-FI" sz="1700" b="0" strike="noStrike" spc="-1" dirty="0" err="1">
                <a:solidFill>
                  <a:srgbClr val="000000"/>
                </a:solidFill>
              </a:rPr>
              <a:t>piggy-backed</a:t>
            </a:r>
            <a:r>
              <a:rPr lang="fi-FI" sz="1700" b="0" strike="noStrike" spc="-1" dirty="0">
                <a:solidFill>
                  <a:srgbClr val="000000"/>
                </a:solidFill>
              </a:rPr>
              <a:t> </a:t>
            </a:r>
            <a:r>
              <a:rPr lang="fi-FI" sz="1700" b="0" strike="noStrike" spc="-1" dirty="0" err="1">
                <a:solidFill>
                  <a:srgbClr val="000000"/>
                </a:solidFill>
              </a:rPr>
              <a:t>by</a:t>
            </a:r>
            <a:r>
              <a:rPr lang="fi-FI" sz="1700" b="0" strike="noStrike" spc="-1" dirty="0">
                <a:solidFill>
                  <a:srgbClr val="000000"/>
                </a:solidFill>
              </a:rPr>
              <a:t> </a:t>
            </a:r>
            <a:r>
              <a:rPr lang="fi-FI" sz="1700" b="0" strike="noStrike" spc="-1" dirty="0" err="1">
                <a:solidFill>
                  <a:srgbClr val="000000"/>
                </a:solidFill>
              </a:rPr>
              <a:t>another</a:t>
            </a:r>
            <a:r>
              <a:rPr lang="fi-FI" sz="1700" b="0" strike="noStrike" spc="-1" dirty="0">
                <a:solidFill>
                  <a:srgbClr val="000000"/>
                </a:solidFill>
              </a:rPr>
              <a:t> Mars mission </a:t>
            </a:r>
            <a:r>
              <a:rPr lang="fi-FI" sz="1700" spc="-1" dirty="0" err="1">
                <a:solidFill>
                  <a:srgbClr val="000000"/>
                </a:solidFill>
              </a:rPr>
              <a:t>spacecraft</a:t>
            </a:r>
            <a:r>
              <a:rPr lang="fi-FI" sz="1700" spc="-1" dirty="0">
                <a:solidFill>
                  <a:srgbClr val="000000"/>
                </a:solidFill>
              </a:rPr>
              <a:t> </a:t>
            </a:r>
            <a:r>
              <a:rPr lang="fi-FI" sz="1700" b="0" strike="noStrike" spc="-1" dirty="0">
                <a:solidFill>
                  <a:srgbClr val="000000"/>
                </a:solidFill>
              </a:rPr>
              <a:t>to </a:t>
            </a:r>
            <a:r>
              <a:rPr lang="fi-FI" sz="1700" b="0" strike="noStrike" spc="-1" dirty="0" err="1">
                <a:solidFill>
                  <a:srgbClr val="000000"/>
                </a:solidFill>
              </a:rPr>
              <a:t>the</a:t>
            </a:r>
            <a:r>
              <a:rPr lang="fi-FI" sz="1700" b="0" strike="noStrike" spc="-1" dirty="0">
                <a:solidFill>
                  <a:srgbClr val="000000"/>
                </a:solidFill>
              </a:rPr>
              <a:t> </a:t>
            </a:r>
            <a:r>
              <a:rPr lang="fi-FI" sz="1700" b="0" strike="noStrike" spc="-1" dirty="0" err="1">
                <a:solidFill>
                  <a:srgbClr val="000000"/>
                </a:solidFill>
              </a:rPr>
              <a:t>Martian</a:t>
            </a:r>
            <a:r>
              <a:rPr lang="fi-FI" sz="1700" b="0" strike="noStrike" spc="-1" dirty="0">
                <a:solidFill>
                  <a:srgbClr val="000000"/>
                </a:solidFill>
              </a:rPr>
              <a:t> </a:t>
            </a:r>
            <a:r>
              <a:rPr lang="fi-FI" sz="1700" b="0" strike="noStrike" spc="-1" dirty="0" err="1">
                <a:solidFill>
                  <a:srgbClr val="000000"/>
                </a:solidFill>
              </a:rPr>
              <a:t>orbit</a:t>
            </a:r>
            <a:r>
              <a:rPr lang="fi-FI" sz="1700" b="0" strike="noStrike" spc="-1" dirty="0">
                <a:solidFill>
                  <a:srgbClr val="000000"/>
                </a:solidFill>
              </a:rPr>
              <a:t> and </a:t>
            </a:r>
            <a:r>
              <a:rPr lang="fi-FI" sz="1700" b="0" strike="noStrike" spc="-1" dirty="0" err="1">
                <a:solidFill>
                  <a:srgbClr val="000000"/>
                </a:solidFill>
              </a:rPr>
              <a:t>deployed</a:t>
            </a:r>
            <a:r>
              <a:rPr lang="fi-FI" sz="1700" b="0" strike="noStrike" spc="-1" dirty="0">
                <a:solidFill>
                  <a:srgbClr val="000000"/>
                </a:solidFill>
              </a:rPr>
              <a:t> </a:t>
            </a:r>
            <a:r>
              <a:rPr lang="fi-FI" sz="1700" b="0" strike="noStrike" spc="-1" dirty="0" err="1">
                <a:solidFill>
                  <a:srgbClr val="000000"/>
                </a:solidFill>
              </a:rPr>
              <a:t>from</a:t>
            </a:r>
            <a:r>
              <a:rPr lang="fi-FI" sz="1700" b="0" strike="noStrike" spc="-1" dirty="0">
                <a:solidFill>
                  <a:srgbClr val="000000"/>
                </a:solidFill>
              </a:rPr>
              <a:t> </a:t>
            </a:r>
            <a:r>
              <a:rPr lang="fi-FI" sz="1700" b="0" strike="noStrike" spc="-1" dirty="0" err="1">
                <a:solidFill>
                  <a:srgbClr val="000000"/>
                </a:solidFill>
              </a:rPr>
              <a:t>there</a:t>
            </a:r>
            <a:r>
              <a:rPr lang="fi-FI" sz="1700" b="0" strike="noStrike" spc="-1" dirty="0">
                <a:solidFill>
                  <a:srgbClr val="000000"/>
                </a:solidFill>
              </a:rPr>
              <a:t>. </a:t>
            </a:r>
            <a:r>
              <a:rPr lang="fi-FI" sz="1700" b="0" strike="noStrike" spc="-1" dirty="0" err="1">
                <a:solidFill>
                  <a:srgbClr val="000000"/>
                </a:solidFill>
              </a:rPr>
              <a:t>The</a:t>
            </a:r>
            <a:r>
              <a:rPr lang="fi-FI" sz="1700" b="0" strike="noStrike" spc="-1" dirty="0">
                <a:solidFill>
                  <a:srgbClr val="000000"/>
                </a:solidFill>
              </a:rPr>
              <a:t> design of MINS </a:t>
            </a:r>
            <a:r>
              <a:rPr lang="fi-FI" sz="1700" b="0" strike="noStrike" spc="-1" dirty="0" err="1">
                <a:solidFill>
                  <a:srgbClr val="000000"/>
                </a:solidFill>
              </a:rPr>
              <a:t>has</a:t>
            </a:r>
            <a:r>
              <a:rPr lang="fi-FI" sz="1700" b="0" strike="noStrike" spc="-1" dirty="0">
                <a:solidFill>
                  <a:srgbClr val="000000"/>
                </a:solidFill>
              </a:rPr>
              <a:t> </a:t>
            </a:r>
            <a:r>
              <a:rPr lang="fi-FI" sz="1700" b="0" strike="noStrike" spc="-1" dirty="0" err="1">
                <a:solidFill>
                  <a:srgbClr val="000000"/>
                </a:solidFill>
              </a:rPr>
              <a:t>significant</a:t>
            </a:r>
            <a:r>
              <a:rPr lang="fi-FI" sz="1700" b="0" strike="noStrike" spc="-1" dirty="0">
                <a:solidFill>
                  <a:srgbClr val="000000"/>
                </a:solidFill>
              </a:rPr>
              <a:t> </a:t>
            </a:r>
            <a:r>
              <a:rPr lang="fi-FI" sz="1700" b="0" strike="noStrike" spc="-1" dirty="0" err="1">
                <a:solidFill>
                  <a:srgbClr val="000000"/>
                </a:solidFill>
              </a:rPr>
              <a:t>heritage</a:t>
            </a:r>
            <a:r>
              <a:rPr lang="fi-FI" sz="1700" b="0" strike="noStrike" spc="-1" dirty="0">
                <a:solidFill>
                  <a:srgbClr val="000000"/>
                </a:solidFill>
              </a:rPr>
              <a:t> </a:t>
            </a:r>
            <a:r>
              <a:rPr lang="fi-FI" sz="1700" b="0" strike="noStrike" spc="-1" dirty="0" err="1">
                <a:solidFill>
                  <a:srgbClr val="000000"/>
                </a:solidFill>
              </a:rPr>
              <a:t>from</a:t>
            </a:r>
            <a:r>
              <a:rPr lang="fi-FI" sz="1700" b="0" strike="noStrike" spc="-1" dirty="0">
                <a:solidFill>
                  <a:srgbClr val="000000"/>
                </a:solidFill>
              </a:rPr>
              <a:t> </a:t>
            </a:r>
            <a:r>
              <a:rPr lang="fi-FI" sz="1700" b="0" strike="noStrike" spc="-1" dirty="0" err="1">
                <a:solidFill>
                  <a:srgbClr val="000000"/>
                </a:solidFill>
              </a:rPr>
              <a:t>FMI’s</a:t>
            </a:r>
            <a:r>
              <a:rPr lang="fi-FI" sz="1700" b="0" strike="noStrike" spc="-1" dirty="0">
                <a:solidFill>
                  <a:srgbClr val="000000"/>
                </a:solidFill>
              </a:rPr>
              <a:t> </a:t>
            </a:r>
            <a:r>
              <a:rPr lang="fi-FI" sz="1700" b="1" strike="noStrike" spc="-1" dirty="0" err="1">
                <a:solidFill>
                  <a:srgbClr val="000000"/>
                </a:solidFill>
              </a:rPr>
              <a:t>MetNet</a:t>
            </a:r>
            <a:r>
              <a:rPr lang="fi-FI" sz="1700" b="1" strike="noStrike" spc="-1" dirty="0">
                <a:solidFill>
                  <a:srgbClr val="000000"/>
                </a:solidFill>
              </a:rPr>
              <a:t> </a:t>
            </a:r>
            <a:r>
              <a:rPr lang="fi-FI" sz="1700" b="0" strike="noStrike" spc="-1" dirty="0">
                <a:solidFill>
                  <a:srgbClr val="000000"/>
                </a:solidFill>
              </a:rPr>
              <a:t>mission design </a:t>
            </a:r>
            <a:r>
              <a:rPr lang="fi-FI" sz="1700" b="1" strike="noStrike" spc="-1" dirty="0">
                <a:solidFill>
                  <a:srgbClr val="000000"/>
                </a:solidFill>
              </a:rPr>
              <a:t>*</a:t>
            </a:r>
            <a:r>
              <a:rPr lang="fi-FI" sz="1700" b="0" strike="noStrike" spc="-1" dirty="0">
                <a:solidFill>
                  <a:srgbClr val="000000"/>
                </a:solidFill>
              </a:rPr>
              <a:t>  </a:t>
            </a:r>
          </a:p>
          <a:p>
            <a:pPr marL="228600" indent="-228240">
              <a:lnSpc>
                <a:spcPct val="120000"/>
              </a:lnSpc>
              <a:spcBef>
                <a:spcPts val="1001"/>
              </a:spcBef>
              <a:buClr>
                <a:srgbClr val="2F3092"/>
              </a:buClr>
              <a:buFont typeface="Arial"/>
              <a:buChar char="•"/>
            </a:pPr>
            <a:r>
              <a:rPr lang="fi-FI" sz="1700" spc="-1" dirty="0" err="1">
                <a:solidFill>
                  <a:srgbClr val="000000"/>
                </a:solidFill>
              </a:rPr>
              <a:t>Moon</a:t>
            </a:r>
            <a:r>
              <a:rPr lang="fi-FI" sz="1700" spc="-1" dirty="0">
                <a:solidFill>
                  <a:srgbClr val="000000"/>
                </a:solidFill>
              </a:rPr>
              <a:t> SSP </a:t>
            </a:r>
            <a:r>
              <a:rPr lang="fi-FI" sz="1700" b="1" spc="-1" dirty="0">
                <a:solidFill>
                  <a:srgbClr val="000000"/>
                </a:solidFill>
              </a:rPr>
              <a:t>LINS</a:t>
            </a:r>
            <a:r>
              <a:rPr lang="fi-FI" sz="1700" spc="-1" dirty="0">
                <a:solidFill>
                  <a:srgbClr val="000000"/>
                </a:solidFill>
              </a:rPr>
              <a:t> is a 7 kg </a:t>
            </a:r>
            <a:r>
              <a:rPr lang="fi-FI" sz="1700" spc="-1" dirty="0" err="1">
                <a:solidFill>
                  <a:srgbClr val="000000"/>
                </a:solidFill>
              </a:rPr>
              <a:t>station</a:t>
            </a:r>
            <a:r>
              <a:rPr lang="fi-FI" sz="1700" spc="-1" dirty="0">
                <a:solidFill>
                  <a:srgbClr val="000000"/>
                </a:solidFill>
              </a:rPr>
              <a:t> </a:t>
            </a:r>
            <a:r>
              <a:rPr lang="fi-FI" sz="1700" spc="-1" dirty="0" err="1">
                <a:solidFill>
                  <a:srgbClr val="000000"/>
                </a:solidFill>
              </a:rPr>
              <a:t>deployed</a:t>
            </a:r>
            <a:r>
              <a:rPr lang="fi-FI" sz="1700" spc="-1" dirty="0">
                <a:solidFill>
                  <a:srgbClr val="000000"/>
                </a:solidFill>
              </a:rPr>
              <a:t> </a:t>
            </a:r>
            <a:r>
              <a:rPr lang="fi-FI" sz="1700" spc="-1" dirty="0" err="1">
                <a:solidFill>
                  <a:srgbClr val="000000"/>
                </a:solidFill>
              </a:rPr>
              <a:t>by</a:t>
            </a:r>
            <a:r>
              <a:rPr lang="fi-FI" sz="1700" spc="-1" dirty="0">
                <a:solidFill>
                  <a:srgbClr val="000000"/>
                </a:solidFill>
              </a:rPr>
              <a:t> a </a:t>
            </a:r>
            <a:r>
              <a:rPr lang="fi-FI" sz="1700" spc="-1" dirty="0" err="1">
                <a:solidFill>
                  <a:srgbClr val="000000"/>
                </a:solidFill>
              </a:rPr>
              <a:t>lunar</a:t>
            </a:r>
            <a:r>
              <a:rPr lang="fi-FI" sz="1700" spc="-1" dirty="0">
                <a:solidFill>
                  <a:srgbClr val="000000"/>
                </a:solidFill>
              </a:rPr>
              <a:t> </a:t>
            </a:r>
            <a:r>
              <a:rPr lang="fi-FI" sz="1700" spc="-1" dirty="0" err="1">
                <a:solidFill>
                  <a:srgbClr val="000000"/>
                </a:solidFill>
              </a:rPr>
              <a:t>rover</a:t>
            </a:r>
            <a:r>
              <a:rPr lang="fi-FI" sz="1700" spc="-1" dirty="0">
                <a:solidFill>
                  <a:srgbClr val="000000"/>
                </a:solidFill>
              </a:rPr>
              <a:t>. </a:t>
            </a:r>
            <a:r>
              <a:rPr lang="fi-FI" sz="1700" spc="-1" dirty="0" err="1">
                <a:solidFill>
                  <a:srgbClr val="000000"/>
                </a:solidFill>
              </a:rPr>
              <a:t>The</a:t>
            </a:r>
            <a:r>
              <a:rPr lang="fi-FI" sz="1700" spc="-1" dirty="0">
                <a:solidFill>
                  <a:srgbClr val="000000"/>
                </a:solidFill>
              </a:rPr>
              <a:t> </a:t>
            </a:r>
            <a:r>
              <a:rPr lang="fi-FI" sz="1700" spc="-1" dirty="0" err="1">
                <a:solidFill>
                  <a:srgbClr val="000000"/>
                </a:solidFill>
              </a:rPr>
              <a:t>reference</a:t>
            </a:r>
            <a:r>
              <a:rPr lang="fi-FI" sz="1700" spc="-1" dirty="0">
                <a:solidFill>
                  <a:srgbClr val="000000"/>
                </a:solidFill>
              </a:rPr>
              <a:t> </a:t>
            </a:r>
            <a:r>
              <a:rPr lang="fi-FI" sz="1700" spc="-1" dirty="0" err="1">
                <a:solidFill>
                  <a:srgbClr val="000000"/>
                </a:solidFill>
              </a:rPr>
              <a:t>carrier</a:t>
            </a:r>
            <a:r>
              <a:rPr lang="fi-FI" sz="1700" spc="-1" dirty="0">
                <a:solidFill>
                  <a:srgbClr val="000000"/>
                </a:solidFill>
              </a:rPr>
              <a:t> mission for LINS is ESA EL3 </a:t>
            </a:r>
            <a:r>
              <a:rPr lang="fi-FI" sz="1700" spc="-1" dirty="0" err="1">
                <a:solidFill>
                  <a:srgbClr val="000000"/>
                </a:solidFill>
              </a:rPr>
              <a:t>lander</a:t>
            </a:r>
            <a:r>
              <a:rPr lang="fi-FI" sz="1700" spc="-1" dirty="0">
                <a:solidFill>
                  <a:srgbClr val="000000"/>
                </a:solidFill>
              </a:rPr>
              <a:t>.</a:t>
            </a:r>
          </a:p>
        </p:txBody>
      </p:sp>
      <p:sp>
        <p:nvSpPr>
          <p:cNvPr id="5" name="TextBox 4">
            <a:extLst>
              <a:ext uri="{FF2B5EF4-FFF2-40B4-BE49-F238E27FC236}">
                <a16:creationId xmlns:a16="http://schemas.microsoft.com/office/drawing/2014/main" id="{C08B776C-9D2C-F642-8183-4A87AF1B4D10}"/>
              </a:ext>
            </a:extLst>
          </p:cNvPr>
          <p:cNvSpPr txBox="1"/>
          <p:nvPr/>
        </p:nvSpPr>
        <p:spPr>
          <a:xfrm>
            <a:off x="1933840" y="5049888"/>
            <a:ext cx="5415280" cy="1015663"/>
          </a:xfrm>
          <a:prstGeom prst="rect">
            <a:avLst/>
          </a:prstGeom>
          <a:noFill/>
        </p:spPr>
        <p:txBody>
          <a:bodyPr wrap="square" rtlCol="0">
            <a:spAutoFit/>
          </a:bodyPr>
          <a:lstStyle/>
          <a:p>
            <a:r>
              <a:rPr lang="fi-FI" sz="1400" b="1" i="1" spc="-1" dirty="0">
                <a:solidFill>
                  <a:srgbClr val="000000"/>
                </a:solidFill>
              </a:rPr>
              <a:t>*</a:t>
            </a:r>
            <a:r>
              <a:rPr lang="fi-FI" sz="1400" i="1" spc="-1" dirty="0">
                <a:solidFill>
                  <a:srgbClr val="000000"/>
                </a:solidFill>
              </a:rPr>
              <a:t> Harri et al. (2017), </a:t>
            </a:r>
            <a:r>
              <a:rPr lang="en-GB" sz="1400" i="1" dirty="0"/>
              <a:t>The </a:t>
            </a:r>
            <a:r>
              <a:rPr lang="en-GB" sz="1400" i="1" dirty="0" err="1"/>
              <a:t>MetNet</a:t>
            </a:r>
            <a:r>
              <a:rPr lang="en-GB" sz="1400" i="1" dirty="0"/>
              <a:t> vehicle: a lander to deploy environmental stations for local and global investigations on Mars, </a:t>
            </a:r>
            <a:r>
              <a:rPr lang="en-GB" sz="1400" i="1" dirty="0" err="1"/>
              <a:t>Geosci</a:t>
            </a:r>
            <a:r>
              <a:rPr lang="en-GB" sz="1400" i="1" dirty="0"/>
              <a:t>. </a:t>
            </a:r>
            <a:r>
              <a:rPr lang="en-GB" sz="1400" i="1" dirty="0" err="1"/>
              <a:t>Instrum</a:t>
            </a:r>
            <a:r>
              <a:rPr lang="en-GB" sz="1400" i="1" dirty="0"/>
              <a:t>. Method. Data Syst., 6, 103-124</a:t>
            </a:r>
            <a:r>
              <a:rPr lang="en-FI" sz="1400" i="1" dirty="0"/>
              <a:t> </a:t>
            </a:r>
            <a:endParaRPr lang="fi-FI" sz="1400" i="1" spc="-1" dirty="0">
              <a:solidFill>
                <a:srgbClr val="000000"/>
              </a:solidFill>
            </a:endParaRPr>
          </a:p>
          <a:p>
            <a:endParaRPr lang="en-FI" dirty="0"/>
          </a:p>
        </p:txBody>
      </p:sp>
    </p:spTree>
    <p:extLst>
      <p:ext uri="{BB962C8B-B14F-4D97-AF65-F5344CB8AC3E}">
        <p14:creationId xmlns:p14="http://schemas.microsoft.com/office/powerpoint/2010/main" val="71562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6BACC-E056-A24F-97E9-17018BF30FA2}"/>
              </a:ext>
            </a:extLst>
          </p:cNvPr>
          <p:cNvSpPr>
            <a:spLocks noGrp="1"/>
          </p:cNvSpPr>
          <p:nvPr>
            <p:ph type="title"/>
          </p:nvPr>
        </p:nvSpPr>
        <p:spPr/>
        <p:txBody>
          <a:bodyPr>
            <a:normAutofit/>
          </a:bodyPr>
          <a:lstStyle/>
          <a:p>
            <a:r>
              <a:rPr lang="en-FI" sz="4000" dirty="0"/>
              <a:t>Low-temperature tests of ASICs in CMOS technology (IMSE)</a:t>
            </a:r>
          </a:p>
        </p:txBody>
      </p:sp>
      <p:pic>
        <p:nvPicPr>
          <p:cNvPr id="5" name="Content Placeholder 4">
            <a:extLst>
              <a:ext uri="{FF2B5EF4-FFF2-40B4-BE49-F238E27FC236}">
                <a16:creationId xmlns:a16="http://schemas.microsoft.com/office/drawing/2014/main" id="{EE6FE81F-F2C8-5F4B-9D71-18F06DBCD707}"/>
              </a:ext>
            </a:extLst>
          </p:cNvPr>
          <p:cNvPicPr>
            <a:picLocks noGrp="1" noChangeAspect="1"/>
          </p:cNvPicPr>
          <p:nvPr>
            <p:ph idx="1"/>
          </p:nvPr>
        </p:nvPicPr>
        <p:blipFill>
          <a:blip r:embed="rId3"/>
          <a:stretch>
            <a:fillRect/>
          </a:stretch>
        </p:blipFill>
        <p:spPr>
          <a:xfrm>
            <a:off x="583348" y="1803743"/>
            <a:ext cx="4020914" cy="3016670"/>
          </a:xfrm>
          <a:prstGeom prst="rect">
            <a:avLst/>
          </a:prstGeom>
        </p:spPr>
      </p:pic>
      <p:sp>
        <p:nvSpPr>
          <p:cNvPr id="4" name="Slide Number Placeholder 3">
            <a:extLst>
              <a:ext uri="{FF2B5EF4-FFF2-40B4-BE49-F238E27FC236}">
                <a16:creationId xmlns:a16="http://schemas.microsoft.com/office/drawing/2014/main" id="{0855626C-C96B-2A42-B8B3-816AB9B12601}"/>
              </a:ext>
            </a:extLst>
          </p:cNvPr>
          <p:cNvSpPr>
            <a:spLocks noGrp="1"/>
          </p:cNvSpPr>
          <p:nvPr>
            <p:ph type="sldNum" sz="quarter" idx="12"/>
          </p:nvPr>
        </p:nvSpPr>
        <p:spPr/>
        <p:txBody>
          <a:bodyPr/>
          <a:lstStyle/>
          <a:p>
            <a:fld id="{13BE8AB2-9B50-D544-A2BB-62673476E5E9}" type="slidenum">
              <a:rPr lang="fi-FI" smtClean="0"/>
              <a:t>20</a:t>
            </a:fld>
            <a:endParaRPr lang="fi-FI"/>
          </a:p>
        </p:txBody>
      </p:sp>
      <p:pic>
        <p:nvPicPr>
          <p:cNvPr id="6" name="Picture 5">
            <a:extLst>
              <a:ext uri="{FF2B5EF4-FFF2-40B4-BE49-F238E27FC236}">
                <a16:creationId xmlns:a16="http://schemas.microsoft.com/office/drawing/2014/main" id="{55115BB0-4F24-D943-B48B-250BBE236361}"/>
              </a:ext>
            </a:extLst>
          </p:cNvPr>
          <p:cNvPicPr>
            <a:picLocks noChangeAspect="1"/>
          </p:cNvPicPr>
          <p:nvPr/>
        </p:nvPicPr>
        <p:blipFill>
          <a:blip r:embed="rId4"/>
          <a:stretch>
            <a:fillRect/>
          </a:stretch>
        </p:blipFill>
        <p:spPr>
          <a:xfrm>
            <a:off x="4844930" y="1803743"/>
            <a:ext cx="3067154" cy="2756858"/>
          </a:xfrm>
          <a:prstGeom prst="rect">
            <a:avLst/>
          </a:prstGeom>
        </p:spPr>
      </p:pic>
      <p:pic>
        <p:nvPicPr>
          <p:cNvPr id="7" name="Picture 6">
            <a:extLst>
              <a:ext uri="{FF2B5EF4-FFF2-40B4-BE49-F238E27FC236}">
                <a16:creationId xmlns:a16="http://schemas.microsoft.com/office/drawing/2014/main" id="{93B7F714-1066-3E40-846C-24C37FD1C1C0}"/>
              </a:ext>
            </a:extLst>
          </p:cNvPr>
          <p:cNvPicPr>
            <a:picLocks noChangeAspect="1"/>
          </p:cNvPicPr>
          <p:nvPr/>
        </p:nvPicPr>
        <p:blipFill>
          <a:blip r:embed="rId5"/>
          <a:stretch>
            <a:fillRect/>
          </a:stretch>
        </p:blipFill>
        <p:spPr>
          <a:xfrm>
            <a:off x="8152752" y="1829712"/>
            <a:ext cx="3033005" cy="2730889"/>
          </a:xfrm>
          <a:prstGeom prst="rect">
            <a:avLst/>
          </a:prstGeom>
        </p:spPr>
      </p:pic>
      <p:sp>
        <p:nvSpPr>
          <p:cNvPr id="3" name="TextBox 2">
            <a:extLst>
              <a:ext uri="{FF2B5EF4-FFF2-40B4-BE49-F238E27FC236}">
                <a16:creationId xmlns:a16="http://schemas.microsoft.com/office/drawing/2014/main" id="{51317D73-FE19-70F3-59F6-192E4080B625}"/>
              </a:ext>
            </a:extLst>
          </p:cNvPr>
          <p:cNvSpPr txBox="1"/>
          <p:nvPr/>
        </p:nvSpPr>
        <p:spPr>
          <a:xfrm>
            <a:off x="798321" y="4917396"/>
            <a:ext cx="11160000" cy="1200329"/>
          </a:xfrm>
          <a:prstGeom prst="rect">
            <a:avLst/>
          </a:prstGeom>
          <a:noFill/>
        </p:spPr>
        <p:txBody>
          <a:bodyPr wrap="square" rtlCol="0">
            <a:spAutoFit/>
          </a:bodyPr>
          <a:lstStyle/>
          <a:p>
            <a:r>
              <a:rPr lang="en-FI" dirty="0"/>
              <a:t>Mixed-signal ASICs in CMOS technology developed by IMSE originally for INTA’s Solar Irradiance Sensor were tested in low temperatures required by LINS mission. </a:t>
            </a:r>
            <a:br>
              <a:rPr lang="en-FI" dirty="0"/>
            </a:br>
            <a:r>
              <a:rPr lang="en-FI" dirty="0"/>
              <a:t>The ASIC proved to be fully operational down to -185°C (lower limit of the test chamber) without any major degradation observed.</a:t>
            </a:r>
          </a:p>
        </p:txBody>
      </p:sp>
    </p:spTree>
    <p:extLst>
      <p:ext uri="{BB962C8B-B14F-4D97-AF65-F5344CB8AC3E}">
        <p14:creationId xmlns:p14="http://schemas.microsoft.com/office/powerpoint/2010/main" val="186757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97A1-057E-5364-23C9-222A1325A0C6}"/>
              </a:ext>
            </a:extLst>
          </p:cNvPr>
          <p:cNvSpPr>
            <a:spLocks noGrp="1"/>
          </p:cNvSpPr>
          <p:nvPr>
            <p:ph type="title"/>
          </p:nvPr>
        </p:nvSpPr>
        <p:spPr/>
        <p:txBody>
          <a:bodyPr/>
          <a:lstStyle/>
          <a:p>
            <a:r>
              <a:rPr lang="en-FI" dirty="0"/>
              <a:t>Mission overview - LINS</a:t>
            </a:r>
          </a:p>
        </p:txBody>
      </p:sp>
      <p:sp>
        <p:nvSpPr>
          <p:cNvPr id="4" name="Slide Number Placeholder 3">
            <a:extLst>
              <a:ext uri="{FF2B5EF4-FFF2-40B4-BE49-F238E27FC236}">
                <a16:creationId xmlns:a16="http://schemas.microsoft.com/office/drawing/2014/main" id="{7B30CB70-5174-75FB-50DA-68CEC26C20F8}"/>
              </a:ext>
            </a:extLst>
          </p:cNvPr>
          <p:cNvSpPr>
            <a:spLocks noGrp="1"/>
          </p:cNvSpPr>
          <p:nvPr>
            <p:ph type="sldNum" sz="quarter" idx="12"/>
          </p:nvPr>
        </p:nvSpPr>
        <p:spPr/>
        <p:txBody>
          <a:bodyPr/>
          <a:lstStyle/>
          <a:p>
            <a:fld id="{13BE8AB2-9B50-D544-A2BB-62673476E5E9}" type="slidenum">
              <a:rPr lang="fi-FI" smtClean="0"/>
              <a:t>3</a:t>
            </a:fld>
            <a:endParaRPr lang="fi-FI"/>
          </a:p>
        </p:txBody>
      </p:sp>
      <p:pic>
        <p:nvPicPr>
          <p:cNvPr id="5" name="Picture 4">
            <a:extLst>
              <a:ext uri="{FF2B5EF4-FFF2-40B4-BE49-F238E27FC236}">
                <a16:creationId xmlns:a16="http://schemas.microsoft.com/office/drawing/2014/main" id="{0DEBE168-4AF8-25C5-9812-BDBBF5E02C8B}"/>
              </a:ext>
            </a:extLst>
          </p:cNvPr>
          <p:cNvPicPr/>
          <p:nvPr/>
        </p:nvPicPr>
        <p:blipFill>
          <a:blip r:embed="rId2">
            <a:extLst>
              <a:ext uri="{28A0092B-C50C-407E-A947-70E740481C1C}">
                <a14:useLocalDpi xmlns:a14="http://schemas.microsoft.com/office/drawing/2010/main" val="0"/>
              </a:ext>
            </a:extLst>
          </a:blip>
          <a:srcRect l="11434" r="19961"/>
          <a:stretch>
            <a:fillRect/>
          </a:stretch>
        </p:blipFill>
        <p:spPr>
          <a:xfrm>
            <a:off x="6945176" y="1355929"/>
            <a:ext cx="3873312" cy="4057309"/>
          </a:xfrm>
          <a:prstGeom prst="rect">
            <a:avLst/>
          </a:prstGeom>
        </p:spPr>
      </p:pic>
      <p:sp>
        <p:nvSpPr>
          <p:cNvPr id="6" name="TextBox 5">
            <a:extLst>
              <a:ext uri="{FF2B5EF4-FFF2-40B4-BE49-F238E27FC236}">
                <a16:creationId xmlns:a16="http://schemas.microsoft.com/office/drawing/2014/main" id="{54AE053A-7F98-CCA6-B87C-5E846E1255A3}"/>
              </a:ext>
            </a:extLst>
          </p:cNvPr>
          <p:cNvSpPr txBox="1"/>
          <p:nvPr/>
        </p:nvSpPr>
        <p:spPr>
          <a:xfrm>
            <a:off x="7419306" y="5413238"/>
            <a:ext cx="3399182" cy="646331"/>
          </a:xfrm>
          <a:prstGeom prst="rect">
            <a:avLst/>
          </a:prstGeom>
          <a:noFill/>
        </p:spPr>
        <p:txBody>
          <a:bodyPr wrap="square" rtlCol="0">
            <a:spAutoFit/>
          </a:bodyPr>
          <a:lstStyle/>
          <a:p>
            <a:r>
              <a:rPr lang="en-FI" dirty="0"/>
              <a:t>Preliminary LINS deployment sites in Schrödinger crater</a:t>
            </a:r>
          </a:p>
        </p:txBody>
      </p:sp>
      <p:sp>
        <p:nvSpPr>
          <p:cNvPr id="9" name="TextShape 2">
            <a:extLst>
              <a:ext uri="{FF2B5EF4-FFF2-40B4-BE49-F238E27FC236}">
                <a16:creationId xmlns:a16="http://schemas.microsoft.com/office/drawing/2014/main" id="{8C465325-6F4E-CD75-55DB-3261F4A05732}"/>
              </a:ext>
            </a:extLst>
          </p:cNvPr>
          <p:cNvSpPr txBox="1"/>
          <p:nvPr/>
        </p:nvSpPr>
        <p:spPr>
          <a:xfrm>
            <a:off x="504360" y="1355929"/>
            <a:ext cx="5699292" cy="4425376"/>
          </a:xfrm>
          <a:prstGeom prst="rect">
            <a:avLst/>
          </a:prstGeom>
          <a:noFill/>
          <a:ln>
            <a:noFill/>
          </a:ln>
        </p:spPr>
        <p:txBody>
          <a:bodyPr>
            <a:normAutofit fontScale="70000" lnSpcReduction="20000"/>
          </a:bodyPr>
          <a:lstStyle/>
          <a:p>
            <a:pPr marL="228600" indent="-228240">
              <a:lnSpc>
                <a:spcPct val="120000"/>
              </a:lnSpc>
              <a:spcBef>
                <a:spcPts val="1001"/>
              </a:spcBef>
              <a:buClr>
                <a:srgbClr val="2F3092"/>
              </a:buClr>
              <a:buFont typeface="Arial"/>
              <a:buChar char="•"/>
            </a:pPr>
            <a:r>
              <a:rPr lang="fi-FI" sz="2800" spc="-1" dirty="0">
                <a:solidFill>
                  <a:srgbClr val="000000"/>
                </a:solidFill>
                <a:latin typeface="Arial"/>
              </a:rPr>
              <a:t>LINS </a:t>
            </a:r>
            <a:r>
              <a:rPr lang="fi-FI" sz="2800" spc="-1" dirty="0" err="1">
                <a:solidFill>
                  <a:srgbClr val="000000"/>
                </a:solidFill>
                <a:latin typeface="Arial"/>
              </a:rPr>
              <a:t>packages</a:t>
            </a:r>
            <a:r>
              <a:rPr lang="fi-FI" sz="2800" spc="-1" dirty="0">
                <a:solidFill>
                  <a:srgbClr val="000000"/>
                </a:solidFill>
                <a:latin typeface="Arial"/>
              </a:rPr>
              <a:t> </a:t>
            </a:r>
            <a:r>
              <a:rPr lang="fi-FI" sz="2800" spc="-1" dirty="0" err="1">
                <a:solidFill>
                  <a:srgbClr val="000000"/>
                </a:solidFill>
                <a:latin typeface="Arial"/>
              </a:rPr>
              <a:t>will</a:t>
            </a:r>
            <a:r>
              <a:rPr lang="fi-FI" sz="2800" spc="-1" dirty="0">
                <a:solidFill>
                  <a:srgbClr val="000000"/>
                </a:solidFill>
                <a:latin typeface="Arial"/>
              </a:rPr>
              <a:t> </a:t>
            </a:r>
            <a:r>
              <a:rPr lang="fi-FI" sz="2800" spc="-1" dirty="0" err="1">
                <a:solidFill>
                  <a:srgbClr val="000000"/>
                </a:solidFill>
                <a:latin typeface="Arial"/>
              </a:rPr>
              <a:t>be</a:t>
            </a:r>
            <a:r>
              <a:rPr lang="fi-FI" sz="2800" b="0" strike="noStrike" spc="-1" dirty="0">
                <a:solidFill>
                  <a:srgbClr val="000000"/>
                </a:solidFill>
                <a:latin typeface="Arial"/>
              </a:rPr>
              <a:t> a </a:t>
            </a:r>
            <a:r>
              <a:rPr lang="fi-FI" sz="2800" b="0" strike="noStrike" spc="-1" dirty="0" err="1">
                <a:solidFill>
                  <a:srgbClr val="000000"/>
                </a:solidFill>
                <a:latin typeface="Arial"/>
              </a:rPr>
              <a:t>contribution</a:t>
            </a:r>
            <a:r>
              <a:rPr lang="fi-FI" sz="2800" b="0" strike="noStrike" spc="-1" dirty="0">
                <a:solidFill>
                  <a:srgbClr val="000000"/>
                </a:solidFill>
                <a:latin typeface="Arial"/>
              </a:rPr>
              <a:t> </a:t>
            </a:r>
            <a:r>
              <a:rPr lang="fi-FI" sz="2800" b="0" strike="noStrike" spc="-1" dirty="0" err="1">
                <a:solidFill>
                  <a:srgbClr val="000000"/>
                </a:solidFill>
                <a:latin typeface="Arial"/>
              </a:rPr>
              <a:t>by</a:t>
            </a:r>
            <a:r>
              <a:rPr lang="fi-FI" sz="2800" b="0" strike="noStrike" spc="-1" dirty="0">
                <a:solidFill>
                  <a:srgbClr val="000000"/>
                </a:solidFill>
                <a:latin typeface="Arial"/>
              </a:rPr>
              <a:t> ESA to </a:t>
            </a:r>
            <a:r>
              <a:rPr lang="fi-FI" sz="2800" b="0" strike="noStrike" spc="-1" dirty="0" err="1">
                <a:solidFill>
                  <a:srgbClr val="000000"/>
                </a:solidFill>
                <a:latin typeface="Arial"/>
              </a:rPr>
              <a:t>another</a:t>
            </a:r>
            <a:r>
              <a:rPr lang="fi-FI" sz="2800" b="0" strike="noStrike" spc="-1" dirty="0">
                <a:solidFill>
                  <a:srgbClr val="000000"/>
                </a:solidFill>
                <a:latin typeface="Arial"/>
              </a:rPr>
              <a:t> </a:t>
            </a:r>
            <a:r>
              <a:rPr lang="fi-FI" sz="2800" spc="-1" dirty="0" err="1">
                <a:solidFill>
                  <a:srgbClr val="000000"/>
                </a:solidFill>
                <a:latin typeface="Arial"/>
              </a:rPr>
              <a:t>Lunar</a:t>
            </a:r>
            <a:r>
              <a:rPr lang="fi-FI" sz="2800" b="0" strike="noStrike" spc="-1" dirty="0">
                <a:solidFill>
                  <a:srgbClr val="000000"/>
                </a:solidFill>
                <a:latin typeface="Arial"/>
              </a:rPr>
              <a:t> mission. </a:t>
            </a:r>
            <a:r>
              <a:rPr lang="fi-FI" sz="2800" b="0" strike="noStrike" spc="-1" dirty="0" err="1">
                <a:solidFill>
                  <a:srgbClr val="000000"/>
                </a:solidFill>
                <a:latin typeface="Arial"/>
              </a:rPr>
              <a:t>The</a:t>
            </a:r>
            <a:r>
              <a:rPr lang="fi-FI" sz="2800" b="0" strike="noStrike" spc="-1" dirty="0">
                <a:solidFill>
                  <a:srgbClr val="000000"/>
                </a:solidFill>
                <a:latin typeface="Arial"/>
              </a:rPr>
              <a:t> </a:t>
            </a:r>
            <a:r>
              <a:rPr lang="fi-FI" sz="2800" b="0" strike="noStrike" spc="-1" dirty="0" err="1">
                <a:solidFill>
                  <a:srgbClr val="000000"/>
                </a:solidFill>
                <a:latin typeface="Arial"/>
              </a:rPr>
              <a:t>baseline</a:t>
            </a:r>
            <a:r>
              <a:rPr lang="fi-FI" sz="2800" b="0" strike="noStrike" spc="-1" dirty="0">
                <a:solidFill>
                  <a:srgbClr val="000000"/>
                </a:solidFill>
                <a:latin typeface="Arial"/>
              </a:rPr>
              <a:t> </a:t>
            </a:r>
            <a:r>
              <a:rPr lang="fi-FI" sz="2800" b="0" strike="noStrike" spc="-1" dirty="0" err="1">
                <a:solidFill>
                  <a:srgbClr val="000000"/>
                </a:solidFill>
                <a:latin typeface="Arial"/>
              </a:rPr>
              <a:t>carrier</a:t>
            </a:r>
            <a:r>
              <a:rPr lang="fi-FI" sz="2800" b="0" strike="noStrike" spc="-1" dirty="0">
                <a:solidFill>
                  <a:srgbClr val="000000"/>
                </a:solidFill>
                <a:latin typeface="Arial"/>
              </a:rPr>
              <a:t> mission for LINS is European </a:t>
            </a:r>
            <a:r>
              <a:rPr lang="fi-FI" sz="2800" b="0" strike="noStrike" spc="-1" dirty="0" err="1">
                <a:solidFill>
                  <a:srgbClr val="000000"/>
                </a:solidFill>
                <a:latin typeface="Arial"/>
              </a:rPr>
              <a:t>Large</a:t>
            </a:r>
            <a:r>
              <a:rPr lang="fi-FI" sz="2800" b="0" strike="noStrike" spc="-1" dirty="0">
                <a:solidFill>
                  <a:srgbClr val="000000"/>
                </a:solidFill>
                <a:latin typeface="Arial"/>
              </a:rPr>
              <a:t> </a:t>
            </a:r>
            <a:r>
              <a:rPr lang="fi-FI" sz="2800" b="0" strike="noStrike" spc="-1" dirty="0" err="1">
                <a:solidFill>
                  <a:srgbClr val="000000"/>
                </a:solidFill>
                <a:latin typeface="Arial"/>
              </a:rPr>
              <a:t>Logistics</a:t>
            </a:r>
            <a:r>
              <a:rPr lang="fi-FI" sz="2800" b="0" strike="noStrike" spc="-1" dirty="0">
                <a:solidFill>
                  <a:srgbClr val="000000"/>
                </a:solidFill>
                <a:latin typeface="Arial"/>
              </a:rPr>
              <a:t> </a:t>
            </a:r>
            <a:r>
              <a:rPr lang="fi-FI" sz="2800" b="0" strike="noStrike" spc="-1" dirty="0" err="1">
                <a:solidFill>
                  <a:srgbClr val="000000"/>
                </a:solidFill>
                <a:latin typeface="Arial"/>
              </a:rPr>
              <a:t>Lander</a:t>
            </a:r>
            <a:r>
              <a:rPr lang="fi-FI" sz="2800" b="0" strike="noStrike" spc="-1" dirty="0">
                <a:solidFill>
                  <a:srgbClr val="000000"/>
                </a:solidFill>
                <a:latin typeface="Arial"/>
              </a:rPr>
              <a:t> (EL3). </a:t>
            </a:r>
          </a:p>
          <a:p>
            <a:pPr marL="228600" indent="-228240">
              <a:lnSpc>
                <a:spcPct val="120000"/>
              </a:lnSpc>
              <a:spcBef>
                <a:spcPts val="1001"/>
              </a:spcBef>
              <a:buClr>
                <a:srgbClr val="2F3092"/>
              </a:buClr>
              <a:buFont typeface="Arial"/>
              <a:buChar char="•"/>
            </a:pPr>
            <a:r>
              <a:rPr lang="fi-FI" sz="2800" b="0" strike="noStrike" spc="-1" dirty="0" err="1">
                <a:solidFill>
                  <a:srgbClr val="000000"/>
                </a:solidFill>
                <a:latin typeface="Arial"/>
              </a:rPr>
              <a:t>Up</a:t>
            </a:r>
            <a:r>
              <a:rPr lang="fi-FI" sz="2800" b="0" strike="noStrike" spc="-1" dirty="0">
                <a:solidFill>
                  <a:srgbClr val="000000"/>
                </a:solidFill>
                <a:latin typeface="Arial"/>
              </a:rPr>
              <a:t> to 4 LINS </a:t>
            </a:r>
            <a:r>
              <a:rPr lang="fi-FI" sz="2800" b="0" strike="noStrike" spc="-1" dirty="0" err="1">
                <a:solidFill>
                  <a:srgbClr val="000000"/>
                </a:solidFill>
                <a:latin typeface="Arial"/>
              </a:rPr>
              <a:t>packages</a:t>
            </a:r>
            <a:r>
              <a:rPr lang="fi-FI" sz="2800" b="0" strike="noStrike" spc="-1" dirty="0">
                <a:solidFill>
                  <a:srgbClr val="000000"/>
                </a:solidFill>
                <a:latin typeface="Arial"/>
              </a:rPr>
              <a:t> </a:t>
            </a:r>
            <a:r>
              <a:rPr lang="fi-FI" sz="2800" b="0" strike="noStrike" spc="-1" dirty="0" err="1">
                <a:solidFill>
                  <a:srgbClr val="000000"/>
                </a:solidFill>
                <a:latin typeface="Arial"/>
              </a:rPr>
              <a:t>will</a:t>
            </a:r>
            <a:r>
              <a:rPr lang="fi-FI" sz="2800" b="0" strike="noStrike" spc="-1" dirty="0">
                <a:solidFill>
                  <a:srgbClr val="000000"/>
                </a:solidFill>
                <a:latin typeface="Arial"/>
              </a:rPr>
              <a:t> </a:t>
            </a:r>
            <a:r>
              <a:rPr lang="fi-FI" sz="2800" b="0" strike="noStrike" spc="-1" dirty="0" err="1">
                <a:solidFill>
                  <a:srgbClr val="000000"/>
                </a:solidFill>
                <a:latin typeface="Arial"/>
              </a:rPr>
              <a:t>be</a:t>
            </a:r>
            <a:r>
              <a:rPr lang="fi-FI" sz="2800" b="0" strike="noStrike" spc="-1" dirty="0">
                <a:solidFill>
                  <a:srgbClr val="000000"/>
                </a:solidFill>
                <a:latin typeface="Arial"/>
              </a:rPr>
              <a:t> </a:t>
            </a:r>
            <a:r>
              <a:rPr lang="fi-FI" sz="2800" b="0" strike="noStrike" spc="-1" dirty="0" err="1">
                <a:solidFill>
                  <a:srgbClr val="000000"/>
                </a:solidFill>
                <a:latin typeface="Arial"/>
              </a:rPr>
              <a:t>placed</a:t>
            </a:r>
            <a:r>
              <a:rPr lang="fi-FI" sz="2800" b="0" strike="noStrike" spc="-1" dirty="0">
                <a:solidFill>
                  <a:srgbClr val="000000"/>
                </a:solidFill>
                <a:latin typeface="Arial"/>
              </a:rPr>
              <a:t> on the </a:t>
            </a:r>
            <a:r>
              <a:rPr lang="fi-FI" sz="2800" b="0" strike="noStrike" spc="-1" dirty="0" err="1">
                <a:solidFill>
                  <a:srgbClr val="000000"/>
                </a:solidFill>
                <a:latin typeface="Arial"/>
              </a:rPr>
              <a:t>Moon</a:t>
            </a:r>
            <a:r>
              <a:rPr lang="fi-FI" sz="2800" b="0" strike="noStrike" spc="-1" dirty="0">
                <a:solidFill>
                  <a:srgbClr val="000000"/>
                </a:solidFill>
                <a:latin typeface="Arial"/>
              </a:rPr>
              <a:t> </a:t>
            </a:r>
            <a:r>
              <a:rPr lang="fi-FI" sz="2800" b="0" strike="noStrike" spc="-1" dirty="0" err="1">
                <a:solidFill>
                  <a:srgbClr val="000000"/>
                </a:solidFill>
                <a:latin typeface="Arial"/>
              </a:rPr>
              <a:t>surface</a:t>
            </a:r>
            <a:r>
              <a:rPr lang="fi-FI" sz="2800" b="0" strike="noStrike" spc="-1" dirty="0">
                <a:solidFill>
                  <a:srgbClr val="000000"/>
                </a:solidFill>
                <a:latin typeface="Arial"/>
              </a:rPr>
              <a:t> </a:t>
            </a:r>
            <a:r>
              <a:rPr lang="fi-FI" sz="2800" b="0" strike="noStrike" spc="-1" dirty="0" err="1">
                <a:solidFill>
                  <a:srgbClr val="000000"/>
                </a:solidFill>
                <a:latin typeface="Arial"/>
              </a:rPr>
              <a:t>by</a:t>
            </a:r>
            <a:r>
              <a:rPr lang="fi-FI" sz="2800" b="0" strike="noStrike" spc="-1" dirty="0">
                <a:solidFill>
                  <a:srgbClr val="000000"/>
                </a:solidFill>
                <a:latin typeface="Arial"/>
              </a:rPr>
              <a:t> a </a:t>
            </a:r>
            <a:r>
              <a:rPr lang="fi-FI" sz="2800" b="0" strike="noStrike" spc="-1" dirty="0" err="1">
                <a:solidFill>
                  <a:srgbClr val="000000"/>
                </a:solidFill>
                <a:latin typeface="Arial"/>
              </a:rPr>
              <a:t>rover</a:t>
            </a:r>
            <a:r>
              <a:rPr lang="fi-FI" sz="2800" b="0" strike="noStrike" spc="-1" dirty="0">
                <a:solidFill>
                  <a:srgbClr val="000000"/>
                </a:solidFill>
                <a:latin typeface="Arial"/>
              </a:rPr>
              <a:t>. </a:t>
            </a:r>
            <a:r>
              <a:rPr lang="fi-FI" sz="2800" spc="-1" dirty="0">
                <a:solidFill>
                  <a:srgbClr val="000000"/>
                </a:solidFill>
                <a:latin typeface="Arial"/>
              </a:rPr>
              <a:t>LINS </a:t>
            </a:r>
            <a:r>
              <a:rPr lang="fi-FI" sz="2800" spc="-1" dirty="0" err="1">
                <a:solidFill>
                  <a:srgbClr val="000000"/>
                </a:solidFill>
                <a:latin typeface="Arial"/>
              </a:rPr>
              <a:t>will</a:t>
            </a:r>
            <a:r>
              <a:rPr lang="fi-FI" sz="2800" spc="-1" dirty="0">
                <a:solidFill>
                  <a:srgbClr val="000000"/>
                </a:solidFill>
                <a:latin typeface="Arial"/>
              </a:rPr>
              <a:t> </a:t>
            </a:r>
            <a:r>
              <a:rPr lang="fi-FI" sz="2800" spc="-1" dirty="0" err="1">
                <a:solidFill>
                  <a:srgbClr val="000000"/>
                </a:solidFill>
                <a:latin typeface="Arial"/>
              </a:rPr>
              <a:t>have</a:t>
            </a:r>
            <a:r>
              <a:rPr lang="fi-FI" sz="2800" spc="-1" dirty="0">
                <a:solidFill>
                  <a:srgbClr val="000000"/>
                </a:solidFill>
                <a:latin typeface="Arial"/>
              </a:rPr>
              <a:t> an </a:t>
            </a:r>
            <a:r>
              <a:rPr lang="fi-FI" sz="2800" spc="-1" dirty="0" err="1">
                <a:solidFill>
                  <a:srgbClr val="000000"/>
                </a:solidFill>
                <a:latin typeface="Arial"/>
              </a:rPr>
              <a:t>interface</a:t>
            </a:r>
            <a:r>
              <a:rPr lang="fi-FI" sz="2800" spc="-1" dirty="0">
                <a:solidFill>
                  <a:srgbClr val="000000"/>
                </a:solidFill>
                <a:latin typeface="Arial"/>
              </a:rPr>
              <a:t> for </a:t>
            </a:r>
            <a:r>
              <a:rPr lang="fi-FI" sz="2800" spc="-1" dirty="0" err="1">
                <a:solidFill>
                  <a:srgbClr val="000000"/>
                </a:solidFill>
                <a:latin typeface="Arial"/>
              </a:rPr>
              <a:t>the</a:t>
            </a:r>
            <a:r>
              <a:rPr lang="fi-FI" sz="2800" spc="-1" dirty="0">
                <a:solidFill>
                  <a:srgbClr val="000000"/>
                </a:solidFill>
                <a:latin typeface="Arial"/>
              </a:rPr>
              <a:t> </a:t>
            </a:r>
            <a:r>
              <a:rPr lang="fi-FI" sz="2800" spc="-1" dirty="0" err="1">
                <a:solidFill>
                  <a:srgbClr val="000000"/>
                </a:solidFill>
                <a:latin typeface="Arial"/>
              </a:rPr>
              <a:t>rover</a:t>
            </a:r>
            <a:r>
              <a:rPr lang="fi-FI" sz="2800" spc="-1" dirty="0">
                <a:solidFill>
                  <a:srgbClr val="000000"/>
                </a:solidFill>
                <a:latin typeface="Arial"/>
              </a:rPr>
              <a:t> </a:t>
            </a:r>
            <a:r>
              <a:rPr lang="fi-FI" sz="2800" spc="-1" dirty="0" err="1">
                <a:solidFill>
                  <a:srgbClr val="000000"/>
                </a:solidFill>
                <a:latin typeface="Arial"/>
              </a:rPr>
              <a:t>robotic</a:t>
            </a:r>
            <a:r>
              <a:rPr lang="fi-FI" sz="2800" spc="-1" dirty="0">
                <a:solidFill>
                  <a:srgbClr val="000000"/>
                </a:solidFill>
                <a:latin typeface="Arial"/>
              </a:rPr>
              <a:t> </a:t>
            </a:r>
            <a:r>
              <a:rPr lang="fi-FI" sz="2800" spc="-1" dirty="0" err="1">
                <a:solidFill>
                  <a:srgbClr val="000000"/>
                </a:solidFill>
                <a:latin typeface="Arial"/>
              </a:rPr>
              <a:t>arm</a:t>
            </a:r>
            <a:r>
              <a:rPr lang="fi-FI" sz="2800" spc="-1" dirty="0">
                <a:solidFill>
                  <a:srgbClr val="000000"/>
                </a:solidFill>
                <a:latin typeface="Arial"/>
              </a:rPr>
              <a:t>.</a:t>
            </a:r>
            <a:endParaRPr lang="fi-FI" sz="2800" b="0" strike="noStrike" spc="-1" dirty="0">
              <a:solidFill>
                <a:srgbClr val="000000"/>
              </a:solidFill>
              <a:latin typeface="Arial"/>
            </a:endParaRPr>
          </a:p>
          <a:p>
            <a:pPr marL="228600" indent="-228240">
              <a:lnSpc>
                <a:spcPct val="120000"/>
              </a:lnSpc>
              <a:spcBef>
                <a:spcPts val="1001"/>
              </a:spcBef>
              <a:buClr>
                <a:srgbClr val="2F3092"/>
              </a:buClr>
              <a:buFont typeface="Arial"/>
              <a:buChar char="•"/>
            </a:pPr>
            <a:r>
              <a:rPr lang="en-US" sz="2800" dirty="0"/>
              <a:t>From 7 kg total mass, 1.5 kg is reserved for the payload</a:t>
            </a:r>
          </a:p>
          <a:p>
            <a:pPr marL="228600" indent="-228240">
              <a:lnSpc>
                <a:spcPct val="120000"/>
              </a:lnSpc>
              <a:spcBef>
                <a:spcPts val="1001"/>
              </a:spcBef>
              <a:buClr>
                <a:srgbClr val="2F3092"/>
              </a:buClr>
              <a:buFont typeface="Arial"/>
              <a:buChar char="•"/>
            </a:pPr>
            <a:r>
              <a:rPr lang="en-US" sz="2800" dirty="0"/>
              <a:t>Once placed, LINS will perform environmental measurements for a minimum of 2 years</a:t>
            </a:r>
          </a:p>
          <a:p>
            <a:pPr marL="228600" indent="-228240">
              <a:lnSpc>
                <a:spcPct val="90000"/>
              </a:lnSpc>
              <a:spcBef>
                <a:spcPts val="1001"/>
              </a:spcBef>
              <a:buClr>
                <a:srgbClr val="2F3092"/>
              </a:buClr>
              <a:buFont typeface="Arial"/>
              <a:buChar char="•"/>
            </a:pPr>
            <a:endParaRPr lang="en-US" sz="2800" dirty="0"/>
          </a:p>
          <a:p>
            <a:pPr marL="228600" indent="-228240">
              <a:lnSpc>
                <a:spcPct val="90000"/>
              </a:lnSpc>
              <a:spcBef>
                <a:spcPts val="1001"/>
              </a:spcBef>
              <a:buClr>
                <a:srgbClr val="2F3092"/>
              </a:buClr>
              <a:buFont typeface="Arial"/>
              <a:buChar char="•"/>
            </a:pPr>
            <a:endParaRPr lang="en-US" sz="2800" dirty="0"/>
          </a:p>
        </p:txBody>
      </p:sp>
    </p:spTree>
    <p:extLst>
      <p:ext uri="{BB962C8B-B14F-4D97-AF65-F5344CB8AC3E}">
        <p14:creationId xmlns:p14="http://schemas.microsoft.com/office/powerpoint/2010/main" val="68758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16" y="235483"/>
            <a:ext cx="11160000" cy="662781"/>
          </a:xfrm>
        </p:spPr>
        <p:txBody>
          <a:bodyPr>
            <a:normAutofit/>
          </a:bodyPr>
          <a:lstStyle/>
          <a:p>
            <a:r>
              <a:rPr lang="fi-FI" sz="3200" dirty="0"/>
              <a:t>LINS </a:t>
            </a:r>
            <a:r>
              <a:rPr lang="fi-FI" sz="3200" dirty="0" err="1"/>
              <a:t>mechanical</a:t>
            </a:r>
            <a:r>
              <a:rPr lang="fi-FI" sz="3200" dirty="0"/>
              <a:t> design, status at </a:t>
            </a:r>
            <a:r>
              <a:rPr lang="fi-FI" sz="3200" dirty="0" err="1"/>
              <a:t>phase</a:t>
            </a:r>
            <a:r>
              <a:rPr lang="fi-FI" sz="3200" dirty="0"/>
              <a:t> B1</a:t>
            </a:r>
            <a:endParaRPr lang="en-US" sz="3200" dirty="0"/>
          </a:p>
        </p:txBody>
      </p:sp>
      <p:sp>
        <p:nvSpPr>
          <p:cNvPr id="4" name="Slide Number Placeholder 3"/>
          <p:cNvSpPr>
            <a:spLocks noGrp="1"/>
          </p:cNvSpPr>
          <p:nvPr>
            <p:ph type="sldNum" sz="quarter" idx="12"/>
          </p:nvPr>
        </p:nvSpPr>
        <p:spPr/>
        <p:txBody>
          <a:bodyPr/>
          <a:lstStyle/>
          <a:p>
            <a:fld id="{13BE8AB2-9B50-D544-A2BB-62673476E5E9}" type="slidenum">
              <a:rPr lang="fi-FI" smtClean="0"/>
              <a:t>4</a:t>
            </a:fld>
            <a:endParaRPr lang="fi-FI"/>
          </a:p>
        </p:txBody>
      </p:sp>
      <p:sp>
        <p:nvSpPr>
          <p:cNvPr id="51" name="TextBox 50">
            <a:extLst>
              <a:ext uri="{FF2B5EF4-FFF2-40B4-BE49-F238E27FC236}">
                <a16:creationId xmlns:a16="http://schemas.microsoft.com/office/drawing/2014/main" id="{ACD88919-C8D9-9E49-B034-60F5FEFD8A4C}"/>
              </a:ext>
            </a:extLst>
          </p:cNvPr>
          <p:cNvSpPr txBox="1"/>
          <p:nvPr/>
        </p:nvSpPr>
        <p:spPr>
          <a:xfrm>
            <a:off x="4143631" y="4411219"/>
            <a:ext cx="3305649" cy="523220"/>
          </a:xfrm>
          <a:prstGeom prst="rect">
            <a:avLst/>
          </a:prstGeom>
          <a:noFill/>
        </p:spPr>
        <p:txBody>
          <a:bodyPr wrap="square" rtlCol="0">
            <a:spAutoFit/>
          </a:bodyPr>
          <a:lstStyle/>
          <a:p>
            <a:r>
              <a:rPr lang="en-FI" sz="1400" i="1" dirty="0"/>
              <a:t>Outer wall structure and some of the solar panels not shown in the drawing</a:t>
            </a:r>
          </a:p>
        </p:txBody>
      </p:sp>
      <p:pic>
        <p:nvPicPr>
          <p:cNvPr id="52" name="Imagen 2110685190">
            <a:extLst>
              <a:ext uri="{FF2B5EF4-FFF2-40B4-BE49-F238E27FC236}">
                <a16:creationId xmlns:a16="http://schemas.microsoft.com/office/drawing/2014/main" id="{16BD4CC6-F6BA-1CD8-9F0E-B2034EB7C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18" y="1351794"/>
            <a:ext cx="4817592" cy="2920968"/>
          </a:xfrm>
          <a:prstGeom prst="rect">
            <a:avLst/>
          </a:prstGeom>
        </p:spPr>
      </p:pic>
      <p:pic>
        <p:nvPicPr>
          <p:cNvPr id="53" name="Imagen 1582158512">
            <a:extLst>
              <a:ext uri="{FF2B5EF4-FFF2-40B4-BE49-F238E27FC236}">
                <a16:creationId xmlns:a16="http://schemas.microsoft.com/office/drawing/2014/main" id="{9C30BD03-F40C-BAE2-EF17-84AA03760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91598"/>
            <a:ext cx="4306597" cy="3525594"/>
          </a:xfrm>
          <a:prstGeom prst="rect">
            <a:avLst/>
          </a:prstGeom>
        </p:spPr>
      </p:pic>
      <p:sp>
        <p:nvSpPr>
          <p:cNvPr id="54" name="TextBox 53">
            <a:extLst>
              <a:ext uri="{FF2B5EF4-FFF2-40B4-BE49-F238E27FC236}">
                <a16:creationId xmlns:a16="http://schemas.microsoft.com/office/drawing/2014/main" id="{BB4E283A-AC1F-A938-6E7E-CD5203BF496D}"/>
              </a:ext>
            </a:extLst>
          </p:cNvPr>
          <p:cNvSpPr txBox="1"/>
          <p:nvPr/>
        </p:nvSpPr>
        <p:spPr>
          <a:xfrm>
            <a:off x="571500" y="5073307"/>
            <a:ext cx="11049000" cy="923330"/>
          </a:xfrm>
          <a:prstGeom prst="rect">
            <a:avLst/>
          </a:prstGeom>
          <a:noFill/>
        </p:spPr>
        <p:txBody>
          <a:bodyPr wrap="square">
            <a:spAutoFit/>
          </a:bodyPr>
          <a:lstStyle/>
          <a:p>
            <a:r>
              <a:rPr lang="en-GB" sz="1800" dirty="0">
                <a:solidFill>
                  <a:srgbClr val="000000"/>
                </a:solidFill>
                <a:effectLst/>
                <a:latin typeface="Calibri" panose="020F0502020204030204" pitchFamily="34" charset="0"/>
                <a:ea typeface="Calibri" panose="020F0502020204030204" pitchFamily="34" charset="0"/>
              </a:rPr>
              <a:t>The structure is divided in two parts, the external frame, that holds in position the solar panels and the external payloads, and the internal frame, that contains the RHU, the electronics and some sensors that do not require direct exposition or need to be protected from the thermal environment. </a:t>
            </a:r>
            <a:endParaRPr lang="en-FI" dirty="0"/>
          </a:p>
        </p:txBody>
      </p:sp>
    </p:spTree>
    <p:extLst>
      <p:ext uri="{BB962C8B-B14F-4D97-AF65-F5344CB8AC3E}">
        <p14:creationId xmlns:p14="http://schemas.microsoft.com/office/powerpoint/2010/main" val="1588863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605593"/>
            <a:ext cx="5197847" cy="1000014"/>
          </a:xfrm>
        </p:spPr>
        <p:txBody>
          <a:bodyPr anchor="b">
            <a:normAutofit/>
          </a:bodyPr>
          <a:lstStyle/>
          <a:p>
            <a:r>
              <a:rPr lang="fi-FI" sz="3200" dirty="0"/>
              <a:t>LINS </a:t>
            </a:r>
            <a:r>
              <a:rPr lang="fi-FI" sz="3200" dirty="0" err="1"/>
              <a:t>thermal</a:t>
            </a:r>
            <a:r>
              <a:rPr lang="fi-FI" sz="3200" dirty="0"/>
              <a:t> design</a:t>
            </a:r>
            <a:endParaRPr lang="en-US" sz="3200" dirty="0"/>
          </a:p>
        </p:txBody>
      </p:sp>
      <p:sp>
        <p:nvSpPr>
          <p:cNvPr id="13" name="Text Placeholder 2">
            <a:extLst>
              <a:ext uri="{FF2B5EF4-FFF2-40B4-BE49-F238E27FC236}">
                <a16:creationId xmlns:a16="http://schemas.microsoft.com/office/drawing/2014/main" id="{1EADB730-D35A-4EAD-80CD-9BF50C2E453A}"/>
              </a:ext>
            </a:extLst>
          </p:cNvPr>
          <p:cNvSpPr>
            <a:spLocks noGrp="1"/>
          </p:cNvSpPr>
          <p:nvPr>
            <p:ph sz="half" idx="1"/>
          </p:nvPr>
        </p:nvSpPr>
        <p:spPr/>
        <p:txBody>
          <a:bodyPr>
            <a:normAutofit fontScale="55000" lnSpcReduction="20000"/>
          </a:bodyPr>
          <a:lstStyle/>
          <a:p>
            <a:pPr marL="0" indent="0" algn="just">
              <a:lnSpc>
                <a:spcPct val="120000"/>
              </a:lnSpc>
              <a:buNone/>
            </a:pPr>
            <a:r>
              <a:rPr lang="en-US" dirty="0"/>
              <a:t>One of the most challenging aspects of LINS design is thermal design, as LINS needs to survive 14-day long, cold lunar nights when temperature drops down to -170°C. LINS design consists of </a:t>
            </a:r>
            <a:r>
              <a:rPr lang="en-GB" dirty="0"/>
              <a:t>a double structure, an internal and an external one. The external one acts as an exoskeleton for the internal and is separated from it by 8 PEEK blocks.</a:t>
            </a:r>
            <a:r>
              <a:rPr lang="en-FI" dirty="0"/>
              <a:t> </a:t>
            </a:r>
          </a:p>
          <a:p>
            <a:pPr marL="0" indent="0" algn="just">
              <a:lnSpc>
                <a:spcPct val="120000"/>
              </a:lnSpc>
              <a:buNone/>
            </a:pPr>
            <a:r>
              <a:rPr lang="en-GB" dirty="0"/>
              <a:t>The lower cover of the module can completely contact the lunar </a:t>
            </a:r>
            <a:r>
              <a:rPr lang="en-GB" dirty="0" err="1"/>
              <a:t>regolith</a:t>
            </a:r>
            <a:r>
              <a:rPr lang="en-GB" dirty="0"/>
              <a:t>, since it would not provide a significant thermal path as it is isolated from the internal one. In addition, the separation between the two structures provides some space to accommodate additional thermal insulation if necessary. </a:t>
            </a:r>
          </a:p>
          <a:p>
            <a:pPr marL="0" indent="0" algn="just">
              <a:lnSpc>
                <a:spcPct val="120000"/>
              </a:lnSpc>
              <a:buNone/>
            </a:pPr>
            <a:r>
              <a:rPr lang="en-FI" dirty="0"/>
              <a:t>LINS cannot survive Lunar nights on solar cells and batteries alone, so an RHU (3W) is needed to provide extra heating. During the day, extra heat is evacuated through the cold wall with a heat switch.</a:t>
            </a:r>
            <a:endParaRPr lang="en-US" dirty="0"/>
          </a:p>
        </p:txBody>
      </p:sp>
      <p:sp>
        <p:nvSpPr>
          <p:cNvPr id="4" name="Slide Number Placeholder 3"/>
          <p:cNvSpPr>
            <a:spLocks noGrp="1"/>
          </p:cNvSpPr>
          <p:nvPr>
            <p:ph type="sldNum" sz="quarter" idx="12"/>
          </p:nvPr>
        </p:nvSpPr>
        <p:spPr/>
        <p:txBody>
          <a:bodyPr anchor="ctr">
            <a:normAutofit/>
          </a:bodyPr>
          <a:lstStyle/>
          <a:p>
            <a:pPr>
              <a:spcAft>
                <a:spcPts val="600"/>
              </a:spcAft>
            </a:pPr>
            <a:fld id="{13BE8AB2-9B50-D544-A2BB-62673476E5E9}" type="slidenum">
              <a:rPr lang="fi-FI" smtClean="0"/>
              <a:pPr>
                <a:spcAft>
                  <a:spcPts val="600"/>
                </a:spcAft>
              </a:pPr>
              <a:t>5</a:t>
            </a:fld>
            <a:endParaRPr lang="fi-FI"/>
          </a:p>
        </p:txBody>
      </p:sp>
      <p:sp>
        <p:nvSpPr>
          <p:cNvPr id="3" name="Rectangle 2">
            <a:extLst>
              <a:ext uri="{FF2B5EF4-FFF2-40B4-BE49-F238E27FC236}">
                <a16:creationId xmlns:a16="http://schemas.microsoft.com/office/drawing/2014/main" id="{67F0AB5C-A68A-5D44-8C28-733C8DFD215C}"/>
              </a:ext>
            </a:extLst>
          </p:cNvPr>
          <p:cNvSpPr/>
          <p:nvPr/>
        </p:nvSpPr>
        <p:spPr>
          <a:xfrm>
            <a:off x="6346625" y="2831274"/>
            <a:ext cx="5015058" cy="523220"/>
          </a:xfrm>
          <a:prstGeom prst="rect">
            <a:avLst/>
          </a:prstGeom>
        </p:spPr>
        <p:txBody>
          <a:bodyPr wrap="square">
            <a:spAutoFit/>
          </a:bodyPr>
          <a:lstStyle/>
          <a:p>
            <a:endParaRPr lang="en-GB"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LINS Temperature field [°C] during Lunar Night (worst cold case).</a:t>
            </a:r>
            <a:r>
              <a:rPr lang="en-FI" sz="1400" dirty="0"/>
              <a:t> </a:t>
            </a:r>
          </a:p>
        </p:txBody>
      </p:sp>
      <p:pic>
        <p:nvPicPr>
          <p:cNvPr id="16" name="Imagen 1616065507">
            <a:extLst>
              <a:ext uri="{FF2B5EF4-FFF2-40B4-BE49-F238E27FC236}">
                <a16:creationId xmlns:a16="http://schemas.microsoft.com/office/drawing/2014/main" id="{7AE92358-3EB7-EEC7-DF5D-A7073E574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0155" y="853409"/>
            <a:ext cx="3529133" cy="2154122"/>
          </a:xfrm>
          <a:prstGeom prst="rect">
            <a:avLst/>
          </a:prstGeom>
        </p:spPr>
      </p:pic>
      <p:pic>
        <p:nvPicPr>
          <p:cNvPr id="18" name="Imagen 1108333307">
            <a:extLst>
              <a:ext uri="{FF2B5EF4-FFF2-40B4-BE49-F238E27FC236}">
                <a16:creationId xmlns:a16="http://schemas.microsoft.com/office/drawing/2014/main" id="{024F49A3-F9B2-9CD3-F830-B80A3DA32A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768" y="3354494"/>
            <a:ext cx="3844227" cy="2314648"/>
          </a:xfrm>
          <a:prstGeom prst="rect">
            <a:avLst/>
          </a:prstGeom>
        </p:spPr>
      </p:pic>
      <p:sp>
        <p:nvSpPr>
          <p:cNvPr id="19" name="Rectangle 18">
            <a:extLst>
              <a:ext uri="{FF2B5EF4-FFF2-40B4-BE49-F238E27FC236}">
                <a16:creationId xmlns:a16="http://schemas.microsoft.com/office/drawing/2014/main" id="{EDBF45A1-73BA-6469-7ECA-76C377E88BAA}"/>
              </a:ext>
            </a:extLst>
          </p:cNvPr>
          <p:cNvSpPr/>
          <p:nvPr/>
        </p:nvSpPr>
        <p:spPr>
          <a:xfrm>
            <a:off x="6490155" y="5481371"/>
            <a:ext cx="5015058" cy="523220"/>
          </a:xfrm>
          <a:prstGeom prst="rect">
            <a:avLst/>
          </a:prstGeom>
        </p:spPr>
        <p:txBody>
          <a:bodyPr wrap="square">
            <a:spAutoFit/>
          </a:bodyPr>
          <a:lstStyle/>
          <a:p>
            <a:endParaRPr lang="en-GB"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LINS Temperature field [°C] during Lunar “noon” (worst hot case).</a:t>
            </a:r>
            <a:r>
              <a:rPr lang="en-FI" sz="1400" dirty="0"/>
              <a:t> </a:t>
            </a:r>
          </a:p>
        </p:txBody>
      </p:sp>
    </p:spTree>
    <p:extLst>
      <p:ext uri="{BB962C8B-B14F-4D97-AF65-F5344CB8AC3E}">
        <p14:creationId xmlns:p14="http://schemas.microsoft.com/office/powerpoint/2010/main" val="79851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Suggested LINS Payload</a:t>
            </a:r>
          </a:p>
        </p:txBody>
      </p:sp>
      <p:sp>
        <p:nvSpPr>
          <p:cNvPr id="3" name="Content Placeholder 2"/>
          <p:cNvSpPr>
            <a:spLocks noGrp="1"/>
          </p:cNvSpPr>
          <p:nvPr>
            <p:ph idx="1"/>
          </p:nvPr>
        </p:nvSpPr>
        <p:spPr>
          <a:xfrm>
            <a:off x="504000" y="1027906"/>
            <a:ext cx="5168556" cy="4935572"/>
          </a:xfrm>
        </p:spPr>
        <p:txBody>
          <a:bodyPr>
            <a:noAutofit/>
          </a:bodyPr>
          <a:lstStyle/>
          <a:p>
            <a:pPr marL="0" indent="0">
              <a:buNone/>
            </a:pPr>
            <a:r>
              <a:rPr lang="en-US" sz="2400" b="1" dirty="0"/>
              <a:t>Panoramic camera</a:t>
            </a:r>
          </a:p>
          <a:p>
            <a:pPr marL="0" indent="0">
              <a:buNone/>
            </a:pPr>
            <a:r>
              <a:rPr lang="en-GB" sz="2000" dirty="0"/>
              <a:t>Adaption of the MASCOT camera from DLR.</a:t>
            </a:r>
            <a:endParaRPr lang="en-US" sz="2400" b="1" dirty="0"/>
          </a:p>
          <a:p>
            <a:pPr marL="0" indent="0">
              <a:buNone/>
            </a:pPr>
            <a:r>
              <a:rPr lang="en-US" sz="2400" b="1" dirty="0"/>
              <a:t>Soil </a:t>
            </a:r>
            <a:r>
              <a:rPr lang="en-US" sz="2400" b="1" dirty="0" err="1"/>
              <a:t>thermoprobes</a:t>
            </a:r>
            <a:endParaRPr lang="en-US" sz="2400" b="1" dirty="0"/>
          </a:p>
          <a:p>
            <a:pPr marL="0" indent="0">
              <a:buNone/>
            </a:pPr>
            <a:r>
              <a:rPr lang="en-US" sz="2000" dirty="0"/>
              <a:t>3D heat flux sensor, based on the structure of a wind sensor for Mars. Provided by UPC.</a:t>
            </a:r>
          </a:p>
          <a:p>
            <a:pPr marL="0" indent="0">
              <a:buNone/>
            </a:pPr>
            <a:endParaRPr lang="en-US" sz="1800" dirty="0"/>
          </a:p>
          <a:p>
            <a:pPr marL="0" indent="0">
              <a:buNone/>
            </a:pPr>
            <a:endParaRPr lang="en-US" sz="1800" dirty="0"/>
          </a:p>
          <a:p>
            <a:pPr marL="0" indent="0">
              <a:buNone/>
            </a:pPr>
            <a:endParaRPr lang="en-US" sz="1800" dirty="0"/>
          </a:p>
          <a:p>
            <a:pPr marL="0" indent="0">
              <a:buNone/>
            </a:pPr>
            <a:r>
              <a:rPr lang="en-US" sz="2400" b="1" dirty="0"/>
              <a:t>Tilt accelerometer</a:t>
            </a:r>
          </a:p>
          <a:p>
            <a:pPr marL="0" indent="0">
              <a:buNone/>
            </a:pPr>
            <a:r>
              <a:rPr lang="en-US" sz="2000" dirty="0"/>
              <a:t>COTS component from Analog Devices. Qualified for ExoMars 2016 mission.</a:t>
            </a:r>
          </a:p>
        </p:txBody>
      </p:sp>
      <p:sp>
        <p:nvSpPr>
          <p:cNvPr id="4" name="Slide Number Placeholder 3"/>
          <p:cNvSpPr>
            <a:spLocks noGrp="1"/>
          </p:cNvSpPr>
          <p:nvPr>
            <p:ph type="sldNum" sz="quarter" idx="12"/>
          </p:nvPr>
        </p:nvSpPr>
        <p:spPr/>
        <p:txBody>
          <a:bodyPr/>
          <a:lstStyle/>
          <a:p>
            <a:fld id="{13BE8AB2-9B50-D544-A2BB-62673476E5E9}" type="slidenum">
              <a:rPr lang="fi-FI" smtClean="0"/>
              <a:t>6</a:t>
            </a:fld>
            <a:endParaRPr lang="fi-FI"/>
          </a:p>
        </p:txBody>
      </p:sp>
      <p:pic>
        <p:nvPicPr>
          <p:cNvPr id="7" name="Imagen 6"/>
          <p:cNvPicPr>
            <a:picLocks noChangeAspect="1"/>
          </p:cNvPicPr>
          <p:nvPr/>
        </p:nvPicPr>
        <p:blipFill>
          <a:blip r:embed="rId2"/>
          <a:stretch>
            <a:fillRect/>
          </a:stretch>
        </p:blipFill>
        <p:spPr>
          <a:xfrm>
            <a:off x="504000" y="3612618"/>
            <a:ext cx="1493459" cy="608234"/>
          </a:xfrm>
          <a:prstGeom prst="rect">
            <a:avLst/>
          </a:prstGeom>
        </p:spPr>
      </p:pic>
      <p:pic>
        <p:nvPicPr>
          <p:cNvPr id="8" name="Imagen 7"/>
          <p:cNvPicPr>
            <a:picLocks noChangeAspect="1"/>
          </p:cNvPicPr>
          <p:nvPr/>
        </p:nvPicPr>
        <p:blipFill>
          <a:blip r:embed="rId3"/>
          <a:stretch>
            <a:fillRect/>
          </a:stretch>
        </p:blipFill>
        <p:spPr>
          <a:xfrm>
            <a:off x="2328763" y="3419911"/>
            <a:ext cx="2061216" cy="1163030"/>
          </a:xfrm>
          <a:prstGeom prst="rect">
            <a:avLst/>
          </a:prstGeom>
        </p:spPr>
      </p:pic>
      <p:sp>
        <p:nvSpPr>
          <p:cNvPr id="12" name="Content Placeholder 2"/>
          <p:cNvSpPr txBox="1">
            <a:spLocks/>
          </p:cNvSpPr>
          <p:nvPr/>
        </p:nvSpPr>
        <p:spPr>
          <a:xfrm>
            <a:off x="6003860" y="955189"/>
            <a:ext cx="4741825" cy="4442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Magnetometer</a:t>
            </a:r>
          </a:p>
          <a:p>
            <a:pPr marL="0" indent="0">
              <a:buNone/>
            </a:pPr>
            <a:r>
              <a:rPr lang="en-US" sz="2000" dirty="0"/>
              <a:t>MOURA,  developed for </a:t>
            </a:r>
            <a:r>
              <a:rPr lang="en-US" sz="2000" dirty="0" err="1"/>
              <a:t>MetNet</a:t>
            </a:r>
            <a:r>
              <a:rPr lang="en-US" sz="2000" dirty="0"/>
              <a:t> Precursor by INTA </a:t>
            </a:r>
            <a:endParaRPr lang="en-US" sz="2400" b="1" dirty="0"/>
          </a:p>
          <a:p>
            <a:endParaRPr lang="en-US" sz="2400" b="1" dirty="0"/>
          </a:p>
          <a:p>
            <a:endParaRPr lang="en-US" sz="2400" b="1" dirty="0"/>
          </a:p>
          <a:p>
            <a:endParaRPr lang="en-US" sz="2400" b="1" dirty="0"/>
          </a:p>
          <a:p>
            <a:pPr marL="0" indent="0">
              <a:buNone/>
            </a:pPr>
            <a:r>
              <a:rPr lang="en-US" sz="2400" b="1" dirty="0"/>
              <a:t>Seismometer</a:t>
            </a:r>
          </a:p>
          <a:p>
            <a:pPr marL="0" indent="0">
              <a:buNone/>
            </a:pPr>
            <a:r>
              <a:rPr lang="en-US" sz="2000" dirty="0"/>
              <a:t>MEMS short period seismometer from Imperial College. </a:t>
            </a:r>
            <a:r>
              <a:rPr lang="en-US" sz="2000" dirty="0" err="1"/>
              <a:t>InSight</a:t>
            </a:r>
            <a:r>
              <a:rPr lang="en-US" sz="2000" dirty="0"/>
              <a:t> heritage. </a:t>
            </a:r>
          </a:p>
          <a:p>
            <a:pPr marL="0" indent="0">
              <a:buNone/>
            </a:pPr>
            <a:r>
              <a:rPr lang="en-US" sz="2400" b="1" dirty="0"/>
              <a:t>Dosimeter</a:t>
            </a:r>
          </a:p>
          <a:p>
            <a:pPr marL="0" indent="0">
              <a:buNone/>
            </a:pPr>
            <a:r>
              <a:rPr lang="en-US" sz="2000" dirty="0"/>
              <a:t>MOSFET dosimeter from </a:t>
            </a:r>
            <a:r>
              <a:rPr lang="en-US" sz="2000" dirty="0" err="1"/>
              <a:t>Dyndall</a:t>
            </a:r>
            <a:r>
              <a:rPr lang="en-US" sz="2000" dirty="0"/>
              <a:t> National Institute, heritage from NANOSAT 1B mission.</a:t>
            </a:r>
          </a:p>
          <a:p>
            <a:pPr marL="0" indent="0">
              <a:buNone/>
            </a:pPr>
            <a:endParaRPr lang="en-US" sz="2000" dirty="0"/>
          </a:p>
          <a:p>
            <a:pPr marL="0" indent="0">
              <a:buNone/>
            </a:pPr>
            <a:endParaRPr lang="en-US" sz="2000" dirty="0"/>
          </a:p>
          <a:p>
            <a:pPr marL="0" indent="0">
              <a:buNone/>
            </a:pPr>
            <a:endParaRPr lang="en-US" sz="2400" dirty="0"/>
          </a:p>
        </p:txBody>
      </p:sp>
      <p:pic>
        <p:nvPicPr>
          <p:cNvPr id="14" name="Imagen 13"/>
          <p:cNvPicPr>
            <a:picLocks noChangeAspect="1"/>
          </p:cNvPicPr>
          <p:nvPr/>
        </p:nvPicPr>
        <p:blipFill>
          <a:blip r:embed="rId4"/>
          <a:stretch>
            <a:fillRect/>
          </a:stretch>
        </p:blipFill>
        <p:spPr>
          <a:xfrm rot="16200000">
            <a:off x="6973289" y="1861559"/>
            <a:ext cx="1083902" cy="1763241"/>
          </a:xfrm>
          <a:prstGeom prst="rect">
            <a:avLst/>
          </a:prstGeom>
        </p:spPr>
      </p:pic>
    </p:spTree>
    <p:extLst>
      <p:ext uri="{BB962C8B-B14F-4D97-AF65-F5344CB8AC3E}">
        <p14:creationId xmlns:p14="http://schemas.microsoft.com/office/powerpoint/2010/main" val="129957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Mission overview - MINS</a:t>
            </a:r>
          </a:p>
        </p:txBody>
      </p:sp>
      <p:sp>
        <p:nvSpPr>
          <p:cNvPr id="4" name="Slide Number Placeholder 3"/>
          <p:cNvSpPr>
            <a:spLocks noGrp="1"/>
          </p:cNvSpPr>
          <p:nvPr>
            <p:ph type="sldNum" sz="quarter" idx="12"/>
          </p:nvPr>
        </p:nvSpPr>
        <p:spPr/>
        <p:txBody>
          <a:bodyPr/>
          <a:lstStyle/>
          <a:p>
            <a:fld id="{13BE8AB2-9B50-D544-A2BB-62673476E5E9}" type="slidenum">
              <a:rPr lang="fi-FI" smtClean="0"/>
              <a:t>7</a:t>
            </a:fld>
            <a:endParaRPr lang="fi-FI"/>
          </a:p>
        </p:txBody>
      </p:sp>
      <p:sp>
        <p:nvSpPr>
          <p:cNvPr id="7" name="TextShape 2"/>
          <p:cNvSpPr txBox="1"/>
          <p:nvPr/>
        </p:nvSpPr>
        <p:spPr>
          <a:xfrm>
            <a:off x="5621615" y="1027906"/>
            <a:ext cx="5571483" cy="2767980"/>
          </a:xfrm>
          <a:prstGeom prst="rect">
            <a:avLst/>
          </a:prstGeom>
          <a:noFill/>
          <a:ln>
            <a:noFill/>
          </a:ln>
        </p:spPr>
        <p:txBody>
          <a:bodyPr>
            <a:normAutofit fontScale="55000" lnSpcReduction="20000"/>
          </a:bodyPr>
          <a:lstStyle/>
          <a:p>
            <a:pPr marL="228600" indent="-228240">
              <a:lnSpc>
                <a:spcPct val="90000"/>
              </a:lnSpc>
              <a:spcBef>
                <a:spcPts val="1001"/>
              </a:spcBef>
              <a:buClr>
                <a:srgbClr val="2F3092"/>
              </a:buClr>
              <a:buFont typeface="Arial"/>
              <a:buChar char="•"/>
            </a:pPr>
            <a:r>
              <a:rPr lang="fi-FI" sz="2900" spc="-1" dirty="0">
                <a:solidFill>
                  <a:srgbClr val="000000"/>
                </a:solidFill>
              </a:rPr>
              <a:t>MINS is </a:t>
            </a:r>
            <a:r>
              <a:rPr lang="fi-FI" sz="2900" b="0" strike="noStrike" spc="-1" dirty="0">
                <a:solidFill>
                  <a:srgbClr val="000000"/>
                </a:solidFill>
              </a:rPr>
              <a:t>a </a:t>
            </a:r>
            <a:r>
              <a:rPr lang="fi-FI" sz="2900" b="0" strike="noStrike" spc="-1" dirty="0" err="1">
                <a:solidFill>
                  <a:srgbClr val="000000"/>
                </a:solidFill>
              </a:rPr>
              <a:t>contribution</a:t>
            </a:r>
            <a:r>
              <a:rPr lang="fi-FI" sz="2900" b="0" strike="noStrike" spc="-1" dirty="0">
                <a:solidFill>
                  <a:srgbClr val="000000"/>
                </a:solidFill>
              </a:rPr>
              <a:t> </a:t>
            </a:r>
            <a:r>
              <a:rPr lang="fi-FI" sz="2900" b="0" strike="noStrike" spc="-1" dirty="0" err="1">
                <a:solidFill>
                  <a:srgbClr val="000000"/>
                </a:solidFill>
              </a:rPr>
              <a:t>by</a:t>
            </a:r>
            <a:r>
              <a:rPr lang="fi-FI" sz="2900" b="0" strike="noStrike" spc="-1" dirty="0">
                <a:solidFill>
                  <a:srgbClr val="000000"/>
                </a:solidFill>
              </a:rPr>
              <a:t> ESA to </a:t>
            </a:r>
            <a:r>
              <a:rPr lang="fi-FI" sz="2900" b="0" strike="noStrike" spc="-1" dirty="0" err="1">
                <a:solidFill>
                  <a:srgbClr val="000000"/>
                </a:solidFill>
              </a:rPr>
              <a:t>another</a:t>
            </a:r>
            <a:r>
              <a:rPr lang="fi-FI" sz="2900" b="0" strike="noStrike" spc="-1" dirty="0">
                <a:solidFill>
                  <a:srgbClr val="000000"/>
                </a:solidFill>
              </a:rPr>
              <a:t> Mars mission, </a:t>
            </a:r>
            <a:r>
              <a:rPr lang="fi-FI" sz="2900" b="0" strike="noStrike" spc="-1" dirty="0" err="1">
                <a:solidFill>
                  <a:srgbClr val="000000"/>
                </a:solidFill>
              </a:rPr>
              <a:t>or</a:t>
            </a:r>
            <a:r>
              <a:rPr lang="fi-FI" sz="2900" b="0" strike="noStrike" spc="-1" dirty="0">
                <a:solidFill>
                  <a:srgbClr val="000000"/>
                </a:solidFill>
              </a:rPr>
              <a:t> </a:t>
            </a:r>
            <a:r>
              <a:rPr lang="fi-FI" sz="2900" b="0" strike="noStrike" spc="-1" dirty="0" err="1">
                <a:solidFill>
                  <a:srgbClr val="000000"/>
                </a:solidFill>
              </a:rPr>
              <a:t>other</a:t>
            </a:r>
            <a:r>
              <a:rPr lang="fi-FI" sz="2900" b="0" strike="noStrike" spc="-1" dirty="0">
                <a:solidFill>
                  <a:srgbClr val="000000"/>
                </a:solidFill>
              </a:rPr>
              <a:t> mission of </a:t>
            </a:r>
            <a:r>
              <a:rPr lang="fi-FI" sz="2900" b="0" strike="noStrike" spc="-1" dirty="0" err="1">
                <a:solidFill>
                  <a:srgbClr val="000000"/>
                </a:solidFill>
              </a:rPr>
              <a:t>opportunity</a:t>
            </a:r>
            <a:endParaRPr lang="fi-FI" sz="2900" b="0" strike="noStrike" spc="-1" dirty="0">
              <a:solidFill>
                <a:srgbClr val="000000"/>
              </a:solidFill>
            </a:endParaRPr>
          </a:p>
          <a:p>
            <a:pPr marL="228600" indent="-228240">
              <a:spcBef>
                <a:spcPts val="1001"/>
              </a:spcBef>
              <a:buClr>
                <a:srgbClr val="2F3092"/>
              </a:buClr>
              <a:buFont typeface="Arial"/>
              <a:buChar char="•"/>
            </a:pPr>
            <a:r>
              <a:rPr lang="fi-FI" sz="2900" b="0" strike="noStrike" spc="-1" dirty="0">
                <a:solidFill>
                  <a:srgbClr val="000000"/>
                </a:solidFill>
              </a:rPr>
              <a:t>4 </a:t>
            </a:r>
            <a:r>
              <a:rPr lang="fi-FI" sz="2900" b="0" strike="noStrike" spc="-1" dirty="0" err="1">
                <a:solidFill>
                  <a:srgbClr val="000000"/>
                </a:solidFill>
              </a:rPr>
              <a:t>penetrators</a:t>
            </a:r>
            <a:r>
              <a:rPr lang="fi-FI" sz="2900" b="0" strike="noStrike" spc="-1" dirty="0">
                <a:solidFill>
                  <a:srgbClr val="000000"/>
                </a:solidFill>
              </a:rPr>
              <a:t> </a:t>
            </a:r>
            <a:r>
              <a:rPr lang="fi-FI" sz="2900" b="0" strike="noStrike" spc="-1" dirty="0" err="1">
                <a:solidFill>
                  <a:srgbClr val="000000"/>
                </a:solidFill>
              </a:rPr>
              <a:t>are</a:t>
            </a:r>
            <a:r>
              <a:rPr lang="fi-FI" sz="2900" b="0" strike="noStrike" spc="-1" dirty="0">
                <a:solidFill>
                  <a:srgbClr val="000000"/>
                </a:solidFill>
              </a:rPr>
              <a:t> </a:t>
            </a:r>
            <a:r>
              <a:rPr lang="fi-FI" sz="2900" b="0" strike="noStrike" spc="-1" dirty="0" err="1">
                <a:solidFill>
                  <a:srgbClr val="000000"/>
                </a:solidFill>
              </a:rPr>
              <a:t>deployed</a:t>
            </a:r>
            <a:r>
              <a:rPr lang="fi-FI" sz="2900" b="0" strike="noStrike" spc="-1" dirty="0">
                <a:solidFill>
                  <a:srgbClr val="000000"/>
                </a:solidFill>
              </a:rPr>
              <a:t> </a:t>
            </a:r>
            <a:r>
              <a:rPr lang="fi-FI" sz="2900" b="0" strike="noStrike" spc="-1" dirty="0" err="1">
                <a:solidFill>
                  <a:srgbClr val="000000"/>
                </a:solidFill>
              </a:rPr>
              <a:t>hyperbolically</a:t>
            </a:r>
            <a:r>
              <a:rPr lang="fi-FI" sz="2900" b="0" strike="noStrike" spc="-1" dirty="0">
                <a:solidFill>
                  <a:srgbClr val="000000"/>
                </a:solidFill>
              </a:rPr>
              <a:t> </a:t>
            </a:r>
            <a:r>
              <a:rPr lang="fi-FI" sz="2900" b="0" strike="noStrike" spc="-1" dirty="0" err="1">
                <a:solidFill>
                  <a:srgbClr val="000000"/>
                </a:solidFill>
              </a:rPr>
              <a:t>from</a:t>
            </a:r>
            <a:r>
              <a:rPr lang="fi-FI" sz="2900" b="0" strike="noStrike" spc="-1" dirty="0">
                <a:solidFill>
                  <a:srgbClr val="000000"/>
                </a:solidFill>
              </a:rPr>
              <a:t> Mars </a:t>
            </a:r>
            <a:r>
              <a:rPr lang="fi-FI" sz="2900" b="0" strike="noStrike" spc="-1" dirty="0" err="1">
                <a:solidFill>
                  <a:srgbClr val="000000"/>
                </a:solidFill>
              </a:rPr>
              <a:t>approach</a:t>
            </a:r>
            <a:r>
              <a:rPr lang="fi-FI" sz="2900" b="0" strike="noStrike" spc="-1" dirty="0">
                <a:solidFill>
                  <a:srgbClr val="000000"/>
                </a:solidFill>
              </a:rPr>
              <a:t> </a:t>
            </a:r>
            <a:r>
              <a:rPr lang="fi-FI" sz="2900" b="0" strike="noStrike" spc="-1" dirty="0" err="1">
                <a:solidFill>
                  <a:srgbClr val="000000"/>
                </a:solidFill>
              </a:rPr>
              <a:t>orbit</a:t>
            </a:r>
            <a:r>
              <a:rPr lang="fi-FI" sz="2900" b="0" strike="noStrike" spc="-1" dirty="0">
                <a:solidFill>
                  <a:srgbClr val="000000"/>
                </a:solidFill>
              </a:rPr>
              <a:t> to </a:t>
            </a:r>
            <a:r>
              <a:rPr lang="fi-FI" sz="2900" b="0" strike="noStrike" spc="-1" dirty="0" err="1">
                <a:solidFill>
                  <a:srgbClr val="000000"/>
                </a:solidFill>
              </a:rPr>
              <a:t>various</a:t>
            </a:r>
            <a:r>
              <a:rPr lang="fi-FI" sz="2900" b="0" strike="noStrike" spc="-1" dirty="0">
                <a:solidFill>
                  <a:srgbClr val="000000"/>
                </a:solidFill>
              </a:rPr>
              <a:t> </a:t>
            </a:r>
            <a:r>
              <a:rPr lang="fi-FI" sz="2900" b="0" strike="noStrike" spc="-1" dirty="0" err="1">
                <a:solidFill>
                  <a:srgbClr val="000000"/>
                </a:solidFill>
              </a:rPr>
              <a:t>landing</a:t>
            </a:r>
            <a:r>
              <a:rPr lang="fi-FI" sz="2900" b="0" strike="noStrike" spc="-1" dirty="0">
                <a:solidFill>
                  <a:srgbClr val="000000"/>
                </a:solidFill>
              </a:rPr>
              <a:t> </a:t>
            </a:r>
            <a:r>
              <a:rPr lang="fi-FI" sz="2900" b="0" strike="noStrike" spc="-1" dirty="0" err="1">
                <a:solidFill>
                  <a:srgbClr val="000000"/>
                </a:solidFill>
              </a:rPr>
              <a:t>sites</a:t>
            </a:r>
            <a:r>
              <a:rPr lang="fi-FI" sz="2900" b="0" strike="noStrike" spc="-1" dirty="0">
                <a:solidFill>
                  <a:srgbClr val="000000"/>
                </a:solidFill>
              </a:rPr>
              <a:t> on Mars. </a:t>
            </a:r>
            <a:r>
              <a:rPr lang="fi-FI" sz="2900" b="0" strike="noStrike" spc="-1" dirty="0" err="1">
                <a:solidFill>
                  <a:srgbClr val="000000"/>
                </a:solidFill>
              </a:rPr>
              <a:t>The</a:t>
            </a:r>
            <a:r>
              <a:rPr lang="fi-FI" sz="2900" b="0" strike="noStrike" spc="-1" dirty="0">
                <a:solidFill>
                  <a:srgbClr val="000000"/>
                </a:solidFill>
              </a:rPr>
              <a:t> </a:t>
            </a:r>
            <a:r>
              <a:rPr lang="fi-FI" sz="2900" b="0" strike="noStrike" spc="-1" dirty="0" err="1">
                <a:solidFill>
                  <a:srgbClr val="000000"/>
                </a:solidFill>
              </a:rPr>
              <a:t>landers</a:t>
            </a:r>
            <a:r>
              <a:rPr lang="fi-FI" sz="2900" b="0" strike="noStrike" spc="-1" dirty="0">
                <a:solidFill>
                  <a:srgbClr val="000000"/>
                </a:solidFill>
              </a:rPr>
              <a:t> </a:t>
            </a:r>
            <a:r>
              <a:rPr lang="fi-FI" sz="2900" b="0" strike="noStrike" spc="-1" dirty="0" err="1">
                <a:solidFill>
                  <a:srgbClr val="000000"/>
                </a:solidFill>
              </a:rPr>
              <a:t>perform</a:t>
            </a:r>
            <a:r>
              <a:rPr lang="fi-FI" sz="2900" b="0" strike="noStrike" spc="-1" dirty="0">
                <a:solidFill>
                  <a:srgbClr val="000000"/>
                </a:solidFill>
              </a:rPr>
              <a:t> </a:t>
            </a:r>
            <a:r>
              <a:rPr lang="fi-FI" sz="2900" b="0" strike="noStrike" spc="-1" dirty="0" err="1">
                <a:solidFill>
                  <a:srgbClr val="000000"/>
                </a:solidFill>
              </a:rPr>
              <a:t>fully</a:t>
            </a:r>
            <a:r>
              <a:rPr lang="fi-FI" sz="2900" b="0" strike="noStrike" spc="-1" dirty="0">
                <a:solidFill>
                  <a:srgbClr val="000000"/>
                </a:solidFill>
              </a:rPr>
              <a:t> </a:t>
            </a:r>
            <a:r>
              <a:rPr lang="fi-FI" sz="2900" b="0" strike="noStrike" spc="-1" dirty="0" err="1">
                <a:solidFill>
                  <a:srgbClr val="000000"/>
                </a:solidFill>
              </a:rPr>
              <a:t>autonomous</a:t>
            </a:r>
            <a:r>
              <a:rPr lang="fi-FI" sz="2900" b="0" strike="noStrike" spc="-1" dirty="0">
                <a:solidFill>
                  <a:srgbClr val="000000"/>
                </a:solidFill>
              </a:rPr>
              <a:t> </a:t>
            </a:r>
            <a:r>
              <a:rPr lang="fi-FI" sz="2900" b="0" strike="noStrike" spc="-1" dirty="0" err="1">
                <a:solidFill>
                  <a:srgbClr val="000000"/>
                </a:solidFill>
              </a:rPr>
              <a:t>aerodynamic</a:t>
            </a:r>
            <a:r>
              <a:rPr lang="fi-FI" sz="2900" b="0" strike="noStrike" spc="-1" dirty="0">
                <a:solidFill>
                  <a:srgbClr val="000000"/>
                </a:solidFill>
              </a:rPr>
              <a:t> </a:t>
            </a:r>
            <a:r>
              <a:rPr lang="fi-FI" sz="2900" b="0" strike="noStrike" spc="-1" dirty="0" err="1">
                <a:solidFill>
                  <a:srgbClr val="000000"/>
                </a:solidFill>
              </a:rPr>
              <a:t>braking</a:t>
            </a:r>
            <a:r>
              <a:rPr lang="fi-FI" sz="2900" b="0" strike="noStrike" spc="-1" dirty="0">
                <a:solidFill>
                  <a:srgbClr val="000000"/>
                </a:solidFill>
              </a:rPr>
              <a:t> </a:t>
            </a:r>
            <a:r>
              <a:rPr lang="fi-FI" sz="2900" b="0" strike="noStrike" spc="-1" dirty="0" err="1">
                <a:solidFill>
                  <a:srgbClr val="000000"/>
                </a:solidFill>
              </a:rPr>
              <a:t>with</a:t>
            </a:r>
            <a:r>
              <a:rPr lang="fi-FI" sz="2900" b="0" strike="noStrike" spc="-1" dirty="0">
                <a:solidFill>
                  <a:srgbClr val="000000"/>
                </a:solidFill>
              </a:rPr>
              <a:t> </a:t>
            </a:r>
            <a:r>
              <a:rPr lang="fi-FI" sz="2900" b="0" strike="noStrike" spc="-1" dirty="0" err="1">
                <a:solidFill>
                  <a:srgbClr val="000000"/>
                </a:solidFill>
              </a:rPr>
              <a:t>inflatable</a:t>
            </a:r>
            <a:r>
              <a:rPr lang="fi-FI" sz="2900" b="0" strike="noStrike" spc="-1" dirty="0">
                <a:solidFill>
                  <a:srgbClr val="000000"/>
                </a:solidFill>
              </a:rPr>
              <a:t> </a:t>
            </a:r>
            <a:r>
              <a:rPr lang="fi-FI" sz="2900" b="0" strike="noStrike" spc="-1" dirty="0" err="1">
                <a:solidFill>
                  <a:srgbClr val="000000"/>
                </a:solidFill>
              </a:rPr>
              <a:t>braking</a:t>
            </a:r>
            <a:r>
              <a:rPr lang="fi-FI" sz="2900" b="0" strike="noStrike" spc="-1" dirty="0">
                <a:solidFill>
                  <a:srgbClr val="000000"/>
                </a:solidFill>
              </a:rPr>
              <a:t> </a:t>
            </a:r>
            <a:r>
              <a:rPr lang="fi-FI" sz="2900" b="0" strike="noStrike" spc="-1" dirty="0" err="1">
                <a:solidFill>
                  <a:srgbClr val="000000"/>
                </a:solidFill>
              </a:rPr>
              <a:t>units</a:t>
            </a:r>
            <a:r>
              <a:rPr lang="fi-FI" sz="2900" b="0" strike="noStrike" spc="-1" dirty="0">
                <a:solidFill>
                  <a:srgbClr val="000000"/>
                </a:solidFill>
              </a:rPr>
              <a:t> (</a:t>
            </a:r>
            <a:r>
              <a:rPr lang="fi-FI" sz="2900" b="0" strike="noStrike" spc="-1" dirty="0" err="1">
                <a:solidFill>
                  <a:srgbClr val="000000"/>
                </a:solidFill>
              </a:rPr>
              <a:t>IBUs</a:t>
            </a:r>
            <a:r>
              <a:rPr lang="fi-FI" sz="2900" b="0" strike="noStrike" spc="-1" dirty="0">
                <a:solidFill>
                  <a:srgbClr val="000000"/>
                </a:solidFill>
              </a:rPr>
              <a:t>) and </a:t>
            </a:r>
            <a:r>
              <a:rPr lang="fi-FI" sz="2900" b="0" strike="noStrike" spc="-1" dirty="0" err="1">
                <a:solidFill>
                  <a:srgbClr val="000000"/>
                </a:solidFill>
              </a:rPr>
              <a:t>land</a:t>
            </a:r>
            <a:r>
              <a:rPr lang="fi-FI" sz="2900" b="0" strike="noStrike" spc="-1" dirty="0">
                <a:solidFill>
                  <a:srgbClr val="000000"/>
                </a:solidFill>
              </a:rPr>
              <a:t> </a:t>
            </a:r>
            <a:r>
              <a:rPr lang="fi-FI" sz="2900" b="0" strike="noStrike" spc="-1" dirty="0" err="1">
                <a:solidFill>
                  <a:srgbClr val="000000"/>
                </a:solidFill>
              </a:rPr>
              <a:t>with</a:t>
            </a:r>
            <a:r>
              <a:rPr lang="fi-FI" sz="2900" b="0" strike="noStrike" spc="-1" dirty="0">
                <a:solidFill>
                  <a:srgbClr val="000000"/>
                </a:solidFill>
              </a:rPr>
              <a:t> 60-80 m/s </a:t>
            </a:r>
            <a:r>
              <a:rPr lang="fi-FI" sz="2900" b="0" strike="noStrike" spc="-1" dirty="0" err="1">
                <a:solidFill>
                  <a:srgbClr val="000000"/>
                </a:solidFill>
              </a:rPr>
              <a:t>velocity</a:t>
            </a:r>
            <a:r>
              <a:rPr lang="fi-FI" sz="2900" spc="-1" dirty="0">
                <a:solidFill>
                  <a:srgbClr val="000000"/>
                </a:solidFill>
              </a:rPr>
              <a:t>, </a:t>
            </a:r>
            <a:r>
              <a:rPr lang="fi-FI" sz="2900" spc="-1" dirty="0" err="1">
                <a:solidFill>
                  <a:srgbClr val="000000"/>
                </a:solidFill>
              </a:rPr>
              <a:t>penetrating</a:t>
            </a:r>
            <a:r>
              <a:rPr lang="fi-FI" sz="2900" spc="-1" dirty="0">
                <a:solidFill>
                  <a:srgbClr val="000000"/>
                </a:solidFill>
              </a:rPr>
              <a:t> </a:t>
            </a:r>
            <a:r>
              <a:rPr lang="fi-FI" sz="2900" spc="-1" dirty="0" err="1">
                <a:solidFill>
                  <a:srgbClr val="000000"/>
                </a:solidFill>
              </a:rPr>
              <a:t>the</a:t>
            </a:r>
            <a:r>
              <a:rPr lang="fi-FI" sz="2900" spc="-1" dirty="0">
                <a:solidFill>
                  <a:srgbClr val="000000"/>
                </a:solidFill>
              </a:rPr>
              <a:t> </a:t>
            </a:r>
            <a:r>
              <a:rPr lang="fi-FI" sz="2900" spc="-1" dirty="0" err="1">
                <a:solidFill>
                  <a:srgbClr val="000000"/>
                </a:solidFill>
              </a:rPr>
              <a:t>soil</a:t>
            </a:r>
            <a:r>
              <a:rPr lang="fi-FI" sz="2900" spc="-1" dirty="0">
                <a:solidFill>
                  <a:srgbClr val="000000"/>
                </a:solidFill>
              </a:rPr>
              <a:t> </a:t>
            </a:r>
            <a:r>
              <a:rPr lang="fi-FI" sz="2900" spc="-1" dirty="0" err="1">
                <a:solidFill>
                  <a:srgbClr val="000000"/>
                </a:solidFill>
              </a:rPr>
              <a:t>up</a:t>
            </a:r>
            <a:r>
              <a:rPr lang="fi-FI" sz="2900" spc="-1" dirty="0">
                <a:solidFill>
                  <a:srgbClr val="000000"/>
                </a:solidFill>
              </a:rPr>
              <a:t> to 0.5 m.</a:t>
            </a:r>
            <a:endParaRPr lang="fi-FI" sz="2900" b="0" strike="noStrike" spc="-1" dirty="0">
              <a:solidFill>
                <a:srgbClr val="000000"/>
              </a:solidFill>
            </a:endParaRPr>
          </a:p>
          <a:p>
            <a:pPr marL="228600" indent="-228240">
              <a:lnSpc>
                <a:spcPct val="90000"/>
              </a:lnSpc>
              <a:spcBef>
                <a:spcPts val="1001"/>
              </a:spcBef>
              <a:buClr>
                <a:srgbClr val="2F3092"/>
              </a:buClr>
              <a:buFont typeface="Arial"/>
              <a:buChar char="•"/>
            </a:pPr>
            <a:r>
              <a:rPr lang="en-US" sz="2900" dirty="0"/>
              <a:t>From 25 kg total mass of the lander, up to 4.5 kg is reserved for the payload</a:t>
            </a:r>
          </a:p>
          <a:p>
            <a:pPr marL="228600" indent="-228240">
              <a:lnSpc>
                <a:spcPct val="90000"/>
              </a:lnSpc>
              <a:spcBef>
                <a:spcPts val="1001"/>
              </a:spcBef>
              <a:buClr>
                <a:srgbClr val="2F3092"/>
              </a:buClr>
              <a:buFont typeface="Arial"/>
              <a:buChar char="•"/>
            </a:pPr>
            <a:r>
              <a:rPr lang="en-US" sz="2900" dirty="0"/>
              <a:t>Once landed, MINS will perform surface and sub-surface environmental measurements, for a minimum of 1 Martian year (2 Earth years)</a:t>
            </a:r>
          </a:p>
          <a:p>
            <a:pPr marL="228600" indent="-228240">
              <a:lnSpc>
                <a:spcPct val="90000"/>
              </a:lnSpc>
              <a:spcBef>
                <a:spcPts val="1001"/>
              </a:spcBef>
              <a:buClr>
                <a:srgbClr val="2F3092"/>
              </a:buClr>
              <a:buFont typeface="Arial"/>
              <a:buChar char="•"/>
            </a:pPr>
            <a:endParaRPr lang="en-US" sz="2900" dirty="0"/>
          </a:p>
          <a:p>
            <a:pPr marL="228600" indent="-228240">
              <a:lnSpc>
                <a:spcPct val="90000"/>
              </a:lnSpc>
              <a:spcBef>
                <a:spcPts val="1001"/>
              </a:spcBef>
              <a:buClr>
                <a:srgbClr val="2F3092"/>
              </a:buClr>
              <a:buFont typeface="Arial"/>
              <a:buChar char="•"/>
            </a:pPr>
            <a:endParaRPr lang="en-US" sz="2800" dirty="0"/>
          </a:p>
        </p:txBody>
      </p:sp>
      <p:graphicFrame>
        <p:nvGraphicFramePr>
          <p:cNvPr id="23" name="Table 22">
            <a:extLst>
              <a:ext uri="{FF2B5EF4-FFF2-40B4-BE49-F238E27FC236}">
                <a16:creationId xmlns:a16="http://schemas.microsoft.com/office/drawing/2014/main" id="{BA53EFFA-DAAE-51EF-D82A-70543723AF47}"/>
              </a:ext>
            </a:extLst>
          </p:cNvPr>
          <p:cNvGraphicFramePr>
            <a:graphicFrameLocks noGrp="1"/>
          </p:cNvGraphicFramePr>
          <p:nvPr>
            <p:extLst>
              <p:ext uri="{D42A27DB-BD31-4B8C-83A1-F6EECF244321}">
                <p14:modId xmlns:p14="http://schemas.microsoft.com/office/powerpoint/2010/main" val="3152354590"/>
              </p:ext>
            </p:extLst>
          </p:nvPr>
        </p:nvGraphicFramePr>
        <p:xfrm>
          <a:off x="588578" y="3845411"/>
          <a:ext cx="6243146" cy="2079498"/>
        </p:xfrm>
        <a:graphic>
          <a:graphicData uri="http://schemas.openxmlformats.org/drawingml/2006/table">
            <a:tbl>
              <a:tblPr firstRow="1" firstCol="1">
                <a:tableStyleId>{5C22544A-7EE6-4342-B048-85BDC9FD1C3A}</a:tableStyleId>
              </a:tblPr>
              <a:tblGrid>
                <a:gridCol w="1462434">
                  <a:extLst>
                    <a:ext uri="{9D8B030D-6E8A-4147-A177-3AD203B41FA5}">
                      <a16:colId xmlns:a16="http://schemas.microsoft.com/office/drawing/2014/main" val="20000"/>
                    </a:ext>
                  </a:extLst>
                </a:gridCol>
                <a:gridCol w="751814">
                  <a:extLst>
                    <a:ext uri="{9D8B030D-6E8A-4147-A177-3AD203B41FA5}">
                      <a16:colId xmlns:a16="http://schemas.microsoft.com/office/drawing/2014/main" val="20001"/>
                    </a:ext>
                  </a:extLst>
                </a:gridCol>
                <a:gridCol w="751814">
                  <a:extLst>
                    <a:ext uri="{9D8B030D-6E8A-4147-A177-3AD203B41FA5}">
                      <a16:colId xmlns:a16="http://schemas.microsoft.com/office/drawing/2014/main" val="20002"/>
                    </a:ext>
                  </a:extLst>
                </a:gridCol>
                <a:gridCol w="1400639">
                  <a:extLst>
                    <a:ext uri="{9D8B030D-6E8A-4147-A177-3AD203B41FA5}">
                      <a16:colId xmlns:a16="http://schemas.microsoft.com/office/drawing/2014/main" val="20003"/>
                    </a:ext>
                  </a:extLst>
                </a:gridCol>
                <a:gridCol w="1876445">
                  <a:extLst>
                    <a:ext uri="{9D8B030D-6E8A-4147-A177-3AD203B41FA5}">
                      <a16:colId xmlns:a16="http://schemas.microsoft.com/office/drawing/2014/main" val="20004"/>
                    </a:ext>
                  </a:extLst>
                </a:gridCol>
              </a:tblGrid>
              <a:tr h="0">
                <a:tc>
                  <a:txBody>
                    <a:bodyPr/>
                    <a:lstStyle/>
                    <a:p>
                      <a:pPr>
                        <a:lnSpc>
                          <a:spcPct val="107000"/>
                        </a:lnSpc>
                        <a:spcAft>
                          <a:spcPts val="800"/>
                        </a:spcAft>
                      </a:pPr>
                      <a:r>
                        <a:rPr lang="en-GB" sz="1000" dirty="0">
                          <a:effectLst/>
                        </a:rPr>
                        <a:t>Name</a:t>
                      </a:r>
                      <a:endParaRPr lang="en-US"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Location</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Elevation</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Crustal magnetic field</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dirty="0">
                          <a:effectLst/>
                        </a:rPr>
                        <a:t>Soil penetrability</a:t>
                      </a:r>
                      <a:endParaRPr lang="en-US"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327025">
                <a:tc>
                  <a:txBody>
                    <a:bodyPr/>
                    <a:lstStyle/>
                    <a:p>
                      <a:pPr>
                        <a:lnSpc>
                          <a:spcPct val="107000"/>
                        </a:lnSpc>
                        <a:spcAft>
                          <a:spcPts val="800"/>
                        </a:spcAft>
                      </a:pPr>
                      <a:r>
                        <a:rPr lang="en-GB" sz="1000">
                          <a:effectLst/>
                        </a:rPr>
                        <a:t>Gale Crater</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5S, 140E</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-4 km</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dirty="0">
                          <a:effectLst/>
                        </a:rPr>
                        <a:t>Not active</a:t>
                      </a:r>
                      <a:endParaRPr lang="en-US"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Sand and duricrust (cemented regolith), not much dust</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r h="41910">
                <a:tc>
                  <a:txBody>
                    <a:bodyPr/>
                    <a:lstStyle/>
                    <a:p>
                      <a:pPr>
                        <a:lnSpc>
                          <a:spcPct val="107000"/>
                        </a:lnSpc>
                        <a:spcAft>
                          <a:spcPts val="800"/>
                        </a:spcAft>
                      </a:pPr>
                      <a:r>
                        <a:rPr lang="en-GB" sz="1000">
                          <a:effectLst/>
                        </a:rPr>
                        <a:t>Western Tharsis, South of Olympus Mons</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10N, 135W</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-1 – 0 km</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dirty="0">
                          <a:effectLst/>
                        </a:rPr>
                        <a:t>Not active</a:t>
                      </a:r>
                      <a:endParaRPr lang="en-US"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Thick covering of dust (2-6 m)</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spcAft>
                          <a:spcPts val="800"/>
                        </a:spcAft>
                      </a:pPr>
                      <a:r>
                        <a:rPr lang="en-GB" sz="1000">
                          <a:effectLst/>
                        </a:rPr>
                        <a:t>Syrtis Major</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15N, 70E</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0 – 1 km</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Slightly active</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Coarse sand and duricrust, little dust</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3"/>
                  </a:ext>
                </a:extLst>
              </a:tr>
              <a:tr h="0">
                <a:tc>
                  <a:txBody>
                    <a:bodyPr/>
                    <a:lstStyle/>
                    <a:p>
                      <a:pPr>
                        <a:lnSpc>
                          <a:spcPct val="107000"/>
                        </a:lnSpc>
                        <a:spcAft>
                          <a:spcPts val="800"/>
                        </a:spcAft>
                      </a:pPr>
                      <a:r>
                        <a:rPr lang="en-GB" sz="1000">
                          <a:effectLst/>
                        </a:rPr>
                        <a:t>Western Eridania (Crater)</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45.5S, 169.5E</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0 – 1 km</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Active</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Sand and duricrust, not much dust, possibly subsurface ice</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4"/>
                  </a:ext>
                </a:extLst>
              </a:tr>
              <a:tr h="0">
                <a:tc>
                  <a:txBody>
                    <a:bodyPr/>
                    <a:lstStyle/>
                    <a:p>
                      <a:pPr>
                        <a:lnSpc>
                          <a:spcPct val="107000"/>
                        </a:lnSpc>
                        <a:spcAft>
                          <a:spcPts val="800"/>
                        </a:spcAft>
                      </a:pPr>
                      <a:r>
                        <a:rPr lang="en-GB" sz="1000">
                          <a:effectLst/>
                        </a:rPr>
                        <a:t>South Memnonia (Bernand Crater)</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23S, 154W</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0 km</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a:effectLst/>
                        </a:rPr>
                        <a:t>Active</a:t>
                      </a:r>
                      <a:endParaRPr lang="en-US" sz="110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000" dirty="0">
                          <a:effectLst/>
                        </a:rPr>
                        <a:t>Mixture of dust and sand</a:t>
                      </a:r>
                      <a:endParaRPr lang="en-US" sz="11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5"/>
                  </a:ext>
                </a:extLst>
              </a:tr>
            </a:tbl>
          </a:graphicData>
        </a:graphic>
      </p:graphicFrame>
      <p:pic>
        <p:nvPicPr>
          <p:cNvPr id="24" name="Picture 23">
            <a:extLst>
              <a:ext uri="{FF2B5EF4-FFF2-40B4-BE49-F238E27FC236}">
                <a16:creationId xmlns:a16="http://schemas.microsoft.com/office/drawing/2014/main" id="{432E158F-398A-8CD3-ED99-0EA91C031B5C}"/>
              </a:ext>
            </a:extLst>
          </p:cNvPr>
          <p:cNvPicPr>
            <a:picLocks noChangeAspect="1"/>
          </p:cNvPicPr>
          <p:nvPr/>
        </p:nvPicPr>
        <p:blipFill>
          <a:blip r:embed="rId3"/>
          <a:stretch>
            <a:fillRect/>
          </a:stretch>
        </p:blipFill>
        <p:spPr>
          <a:xfrm>
            <a:off x="362903" y="995228"/>
            <a:ext cx="5117615" cy="2850183"/>
          </a:xfrm>
          <a:prstGeom prst="rect">
            <a:avLst/>
          </a:prstGeom>
        </p:spPr>
      </p:pic>
      <p:sp>
        <p:nvSpPr>
          <p:cNvPr id="3" name="TextBox 2">
            <a:extLst>
              <a:ext uri="{FF2B5EF4-FFF2-40B4-BE49-F238E27FC236}">
                <a16:creationId xmlns:a16="http://schemas.microsoft.com/office/drawing/2014/main" id="{4EF355B3-0ABC-9DD2-89FE-CA5295A11DFF}"/>
              </a:ext>
            </a:extLst>
          </p:cNvPr>
          <p:cNvSpPr txBox="1"/>
          <p:nvPr/>
        </p:nvSpPr>
        <p:spPr>
          <a:xfrm>
            <a:off x="6952296" y="4994068"/>
            <a:ext cx="3363310" cy="584775"/>
          </a:xfrm>
          <a:prstGeom prst="rect">
            <a:avLst/>
          </a:prstGeom>
          <a:noFill/>
        </p:spPr>
        <p:txBody>
          <a:bodyPr wrap="square" rtlCol="0">
            <a:spAutoFit/>
          </a:bodyPr>
          <a:lstStyle/>
          <a:p>
            <a:r>
              <a:rPr lang="en-FI" sz="1600" i="1" dirty="0"/>
              <a:t>Preliminary landing site candidates for MINS penetrators</a:t>
            </a:r>
          </a:p>
        </p:txBody>
      </p:sp>
    </p:spTree>
    <p:extLst>
      <p:ext uri="{BB962C8B-B14F-4D97-AF65-F5344CB8AC3E}">
        <p14:creationId xmlns:p14="http://schemas.microsoft.com/office/powerpoint/2010/main" val="2820243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00" y="264033"/>
            <a:ext cx="11160000" cy="673331"/>
          </a:xfrm>
        </p:spPr>
        <p:txBody>
          <a:bodyPr>
            <a:normAutofit/>
          </a:bodyPr>
          <a:lstStyle/>
          <a:p>
            <a:r>
              <a:rPr lang="en-US" sz="3600" dirty="0"/>
              <a:t>MINS EDL system – inflatable braking units</a:t>
            </a:r>
          </a:p>
        </p:txBody>
      </p:sp>
      <p:sp>
        <p:nvSpPr>
          <p:cNvPr id="4" name="Slide Number Placeholder 3"/>
          <p:cNvSpPr>
            <a:spLocks noGrp="1"/>
          </p:cNvSpPr>
          <p:nvPr>
            <p:ph type="sldNum" sz="quarter" idx="12"/>
          </p:nvPr>
        </p:nvSpPr>
        <p:spPr/>
        <p:txBody>
          <a:bodyPr/>
          <a:lstStyle/>
          <a:p>
            <a:fld id="{13BE8AB2-9B50-D544-A2BB-62673476E5E9}" type="slidenum">
              <a:rPr lang="fi-FI" smtClean="0"/>
              <a:t>8</a:t>
            </a:fld>
            <a:endParaRPr lang="fi-FI"/>
          </a:p>
        </p:txBody>
      </p:sp>
      <p:sp>
        <p:nvSpPr>
          <p:cNvPr id="7" name="TextShape 2"/>
          <p:cNvSpPr txBox="1"/>
          <p:nvPr/>
        </p:nvSpPr>
        <p:spPr>
          <a:xfrm>
            <a:off x="236758" y="1634483"/>
            <a:ext cx="5418951" cy="2074401"/>
          </a:xfrm>
          <a:prstGeom prst="rect">
            <a:avLst/>
          </a:prstGeom>
          <a:noFill/>
          <a:ln>
            <a:noFill/>
          </a:ln>
        </p:spPr>
        <p:txBody>
          <a:bodyPr>
            <a:normAutofit/>
          </a:bodyPr>
          <a:lstStyle/>
          <a:p>
            <a:pPr marL="228600" indent="-228240">
              <a:lnSpc>
                <a:spcPct val="90000"/>
              </a:lnSpc>
              <a:spcBef>
                <a:spcPts val="1001"/>
              </a:spcBef>
              <a:buClr>
                <a:srgbClr val="2F3092"/>
              </a:buClr>
              <a:buFont typeface="Arial"/>
              <a:buChar char="•"/>
            </a:pPr>
            <a:endParaRPr lang="en-US" sz="2800" dirty="0"/>
          </a:p>
        </p:txBody>
      </p:sp>
      <p:pic>
        <p:nvPicPr>
          <p:cNvPr id="9" name="Picture 8">
            <a:extLst>
              <a:ext uri="{FF2B5EF4-FFF2-40B4-BE49-F238E27FC236}">
                <a16:creationId xmlns:a16="http://schemas.microsoft.com/office/drawing/2014/main" id="{E388AB60-5B5F-9441-9F0D-8C3737E14825}"/>
              </a:ext>
            </a:extLst>
          </p:cNvPr>
          <p:cNvPicPr/>
          <p:nvPr/>
        </p:nvPicPr>
        <p:blipFill>
          <a:blip r:embed="rId3">
            <a:extLst>
              <a:ext uri="{28A0092B-C50C-407E-A947-70E740481C1C}">
                <a14:useLocalDpi xmlns:a14="http://schemas.microsoft.com/office/drawing/2010/main" val="0"/>
              </a:ext>
            </a:extLst>
          </a:blip>
          <a:stretch>
            <a:fillRect/>
          </a:stretch>
        </p:blipFill>
        <p:spPr>
          <a:xfrm>
            <a:off x="8686605" y="3922394"/>
            <a:ext cx="2261683" cy="1870573"/>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3CDB356C-9DB0-334B-B891-193609C2A7C1}"/>
              </a:ext>
            </a:extLst>
          </p:cNvPr>
          <p:cNvPicPr>
            <a:picLocks noChangeAspect="1"/>
          </p:cNvPicPr>
          <p:nvPr/>
        </p:nvPicPr>
        <p:blipFill>
          <a:blip r:embed="rId4"/>
          <a:stretch>
            <a:fillRect/>
          </a:stretch>
        </p:blipFill>
        <p:spPr>
          <a:xfrm>
            <a:off x="8628928" y="1203551"/>
            <a:ext cx="2284785" cy="1981200"/>
          </a:xfrm>
          <a:prstGeom prst="rect">
            <a:avLst/>
          </a:prstGeom>
        </p:spPr>
      </p:pic>
      <p:sp>
        <p:nvSpPr>
          <p:cNvPr id="10" name="Rectangle 9">
            <a:extLst>
              <a:ext uri="{FF2B5EF4-FFF2-40B4-BE49-F238E27FC236}">
                <a16:creationId xmlns:a16="http://schemas.microsoft.com/office/drawing/2014/main" id="{F6C16B32-7325-784C-A030-55E4B0C6DC72}"/>
              </a:ext>
            </a:extLst>
          </p:cNvPr>
          <p:cNvSpPr/>
          <p:nvPr/>
        </p:nvSpPr>
        <p:spPr>
          <a:xfrm>
            <a:off x="9095720" y="3261185"/>
            <a:ext cx="1852568" cy="584775"/>
          </a:xfrm>
          <a:prstGeom prst="rect">
            <a:avLst/>
          </a:prstGeom>
        </p:spPr>
        <p:txBody>
          <a:bodyPr wrap="square">
            <a:spAutoFit/>
          </a:bodyPr>
          <a:lstStyle/>
          <a:p>
            <a:r>
              <a:rPr lang="en-FI" sz="1600" i="1" dirty="0"/>
              <a:t>MINS hypersonic IBU deployed</a:t>
            </a:r>
          </a:p>
        </p:txBody>
      </p:sp>
      <p:sp>
        <p:nvSpPr>
          <p:cNvPr id="12" name="TextBox 11">
            <a:extLst>
              <a:ext uri="{FF2B5EF4-FFF2-40B4-BE49-F238E27FC236}">
                <a16:creationId xmlns:a16="http://schemas.microsoft.com/office/drawing/2014/main" id="{1D7AE263-8A0A-2143-BC8F-5F6AB1B791D1}"/>
              </a:ext>
            </a:extLst>
          </p:cNvPr>
          <p:cNvSpPr txBox="1"/>
          <p:nvPr/>
        </p:nvSpPr>
        <p:spPr>
          <a:xfrm>
            <a:off x="6853336" y="4729343"/>
            <a:ext cx="1941600" cy="1077218"/>
          </a:xfrm>
          <a:prstGeom prst="rect">
            <a:avLst/>
          </a:prstGeom>
          <a:noFill/>
        </p:spPr>
        <p:txBody>
          <a:bodyPr wrap="square" rtlCol="0">
            <a:spAutoFit/>
          </a:bodyPr>
          <a:lstStyle/>
          <a:p>
            <a:r>
              <a:rPr lang="en-FI" sz="1600" i="1" dirty="0"/>
              <a:t>MINS in landing configuration with transonic IBU deployed</a:t>
            </a:r>
          </a:p>
        </p:txBody>
      </p:sp>
      <p:grpSp>
        <p:nvGrpSpPr>
          <p:cNvPr id="13" name="Group 13">
            <a:extLst>
              <a:ext uri="{FF2B5EF4-FFF2-40B4-BE49-F238E27FC236}">
                <a16:creationId xmlns:a16="http://schemas.microsoft.com/office/drawing/2014/main" id="{7FF3F302-4A0B-424C-B144-AB2CC488F996}"/>
              </a:ext>
            </a:extLst>
          </p:cNvPr>
          <p:cNvGrpSpPr>
            <a:grpSpLocks/>
          </p:cNvGrpSpPr>
          <p:nvPr/>
        </p:nvGrpSpPr>
        <p:grpSpPr bwMode="auto">
          <a:xfrm>
            <a:off x="481153" y="1078847"/>
            <a:ext cx="4930160" cy="2972188"/>
            <a:chOff x="188" y="423"/>
            <a:chExt cx="5877" cy="3543"/>
          </a:xfrm>
        </p:grpSpPr>
        <p:sp>
          <p:nvSpPr>
            <p:cNvPr id="14" name="Text Box 2">
              <a:extLst>
                <a:ext uri="{FF2B5EF4-FFF2-40B4-BE49-F238E27FC236}">
                  <a16:creationId xmlns:a16="http://schemas.microsoft.com/office/drawing/2014/main" id="{67139D59-6398-DA40-BCFC-7D2FD56F2B2F}"/>
                </a:ext>
              </a:extLst>
            </p:cNvPr>
            <p:cNvSpPr txBox="1">
              <a:spLocks noChangeArrowheads="1"/>
            </p:cNvSpPr>
            <p:nvPr/>
          </p:nvSpPr>
          <p:spPr bwMode="auto">
            <a:xfrm>
              <a:off x="4580" y="3257"/>
              <a:ext cx="62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52500">
                <a:tabLst>
                  <a:tab pos="2582863" algn="l"/>
                </a:tabLst>
                <a:defRPr sz="800">
                  <a:solidFill>
                    <a:schemeClr val="tx1"/>
                  </a:solidFill>
                  <a:latin typeface="Times" panose="02020603050405020304" pitchFamily="18" charset="0"/>
                </a:defRPr>
              </a:lvl1pPr>
              <a:lvl2pPr marL="742950" indent="-285750" defTabSz="952500">
                <a:tabLst>
                  <a:tab pos="2582863" algn="l"/>
                </a:tabLst>
                <a:defRPr sz="800">
                  <a:solidFill>
                    <a:schemeClr val="tx1"/>
                  </a:solidFill>
                  <a:latin typeface="Times" panose="02020603050405020304" pitchFamily="18" charset="0"/>
                </a:defRPr>
              </a:lvl2pPr>
              <a:lvl3pPr marL="1143000" indent="-228600" defTabSz="952500">
                <a:tabLst>
                  <a:tab pos="2582863" algn="l"/>
                </a:tabLst>
                <a:defRPr sz="800">
                  <a:solidFill>
                    <a:schemeClr val="tx1"/>
                  </a:solidFill>
                  <a:latin typeface="Times" panose="02020603050405020304" pitchFamily="18" charset="0"/>
                </a:defRPr>
              </a:lvl3pPr>
              <a:lvl4pPr marL="1600200" indent="-228600" defTabSz="952500">
                <a:tabLst>
                  <a:tab pos="2582863" algn="l"/>
                </a:tabLst>
                <a:defRPr sz="800">
                  <a:solidFill>
                    <a:schemeClr val="tx1"/>
                  </a:solidFill>
                  <a:latin typeface="Times" panose="02020603050405020304" pitchFamily="18" charset="0"/>
                </a:defRPr>
              </a:lvl4pPr>
              <a:lvl5pPr marL="2057400" indent="-228600" defTabSz="952500">
                <a:tabLst>
                  <a:tab pos="2582863" algn="l"/>
                </a:tabLst>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tabLst>
                  <a:tab pos="2582863" algn="l"/>
                </a:tabLs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tabLst>
                  <a:tab pos="2582863" algn="l"/>
                </a:tabLs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tabLst>
                  <a:tab pos="2582863" algn="l"/>
                </a:tabLs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tabLst>
                  <a:tab pos="2582863" algn="l"/>
                </a:tabLst>
                <a:defRPr sz="800">
                  <a:solidFill>
                    <a:schemeClr val="tx1"/>
                  </a:solidFill>
                  <a:latin typeface="Times" panose="02020603050405020304" pitchFamily="18" charset="0"/>
                </a:defRPr>
              </a:lvl9pPr>
            </a:lstStyle>
            <a:p>
              <a:pPr algn="ctr" eaLnBrk="1" hangingPunct="1">
                <a:spcBef>
                  <a:spcPct val="50000"/>
                </a:spcBef>
              </a:pPr>
              <a:r>
                <a:rPr lang="en-US" altLang="fi-FI" sz="1200" i="1">
                  <a:solidFill>
                    <a:schemeClr val="bg1"/>
                  </a:solidFill>
                  <a:latin typeface="Arial" panose="020B0604020202020204" pitchFamily="34" charset="0"/>
                  <a:cs typeface="Times New Roman" panose="02020603050405020304" pitchFamily="18" charset="0"/>
                </a:rPr>
                <a:t>Penetration</a:t>
              </a:r>
            </a:p>
          </p:txBody>
        </p:sp>
        <p:pic>
          <p:nvPicPr>
            <p:cNvPr id="15" name="Picture 3" descr="Shema_2">
              <a:extLst>
                <a:ext uri="{FF2B5EF4-FFF2-40B4-BE49-F238E27FC236}">
                  <a16:creationId xmlns:a16="http://schemas.microsoft.com/office/drawing/2014/main" id="{1C0E3B7A-30F1-C842-8686-764CC7983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342"/>
            <a:stretch>
              <a:fillRect/>
            </a:stretch>
          </p:blipFill>
          <p:spPr bwMode="auto">
            <a:xfrm>
              <a:off x="188" y="465"/>
              <a:ext cx="5877" cy="3501"/>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4">
              <a:extLst>
                <a:ext uri="{FF2B5EF4-FFF2-40B4-BE49-F238E27FC236}">
                  <a16:creationId xmlns:a16="http://schemas.microsoft.com/office/drawing/2014/main" id="{CFD94B36-7090-964F-9A2A-32D8848AFF61}"/>
                </a:ext>
              </a:extLst>
            </p:cNvPr>
            <p:cNvSpPr txBox="1">
              <a:spLocks noChangeArrowheads="1"/>
            </p:cNvSpPr>
            <p:nvPr/>
          </p:nvSpPr>
          <p:spPr bwMode="auto">
            <a:xfrm>
              <a:off x="3150" y="423"/>
              <a:ext cx="1689"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244" tIns="47622" rIns="95244" bIns="47622"/>
            <a:lstStyle>
              <a:lvl1pPr defTabSz="952500">
                <a:defRPr sz="800">
                  <a:solidFill>
                    <a:schemeClr val="tx1"/>
                  </a:solidFill>
                  <a:latin typeface="Times" panose="02020603050405020304" pitchFamily="18" charset="0"/>
                </a:defRPr>
              </a:lvl1pPr>
              <a:lvl2pPr marL="742950" indent="-285750" defTabSz="952500">
                <a:defRPr sz="800">
                  <a:solidFill>
                    <a:schemeClr val="tx1"/>
                  </a:solidFill>
                  <a:latin typeface="Times" panose="02020603050405020304" pitchFamily="18" charset="0"/>
                </a:defRPr>
              </a:lvl2pPr>
              <a:lvl3pPr marL="1143000" indent="-228600" defTabSz="952500">
                <a:defRPr sz="800">
                  <a:solidFill>
                    <a:schemeClr val="tx1"/>
                  </a:solidFill>
                  <a:latin typeface="Times" panose="02020603050405020304" pitchFamily="18" charset="0"/>
                </a:defRPr>
              </a:lvl3pPr>
              <a:lvl4pPr marL="1600200" indent="-228600" defTabSz="952500">
                <a:defRPr sz="800">
                  <a:solidFill>
                    <a:schemeClr val="tx1"/>
                  </a:solidFill>
                  <a:latin typeface="Times" panose="02020603050405020304" pitchFamily="18" charset="0"/>
                </a:defRPr>
              </a:lvl4pPr>
              <a:lvl5pPr marL="2057400" indent="-228600" defTabSz="952500">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9pPr>
            </a:lstStyle>
            <a:p>
              <a:pPr>
                <a:lnSpc>
                  <a:spcPct val="100000"/>
                </a:lnSpc>
              </a:pPr>
              <a:r>
                <a:rPr lang="en-US" altLang="fi-FI" sz="1200" dirty="0">
                  <a:solidFill>
                    <a:schemeClr val="bg1"/>
                  </a:solidFill>
                  <a:latin typeface="Arial" panose="020B0604020202020204" pitchFamily="34" charset="0"/>
                </a:rPr>
                <a:t>Hypersonic IBU deployment</a:t>
              </a:r>
              <a:endParaRPr lang="ru-RU" altLang="fi-FI" sz="1200" dirty="0">
                <a:solidFill>
                  <a:schemeClr val="bg1"/>
                </a:solidFill>
                <a:latin typeface="Arial" panose="020B0604020202020204" pitchFamily="34" charset="0"/>
              </a:endParaRPr>
            </a:p>
          </p:txBody>
        </p:sp>
        <p:sp>
          <p:nvSpPr>
            <p:cNvPr id="17" name="Text Box 5">
              <a:extLst>
                <a:ext uri="{FF2B5EF4-FFF2-40B4-BE49-F238E27FC236}">
                  <a16:creationId xmlns:a16="http://schemas.microsoft.com/office/drawing/2014/main" id="{46CB94D9-A148-9843-896E-AB9E6A630AF0}"/>
                </a:ext>
              </a:extLst>
            </p:cNvPr>
            <p:cNvSpPr txBox="1">
              <a:spLocks noChangeArrowheads="1"/>
            </p:cNvSpPr>
            <p:nvPr/>
          </p:nvSpPr>
          <p:spPr bwMode="auto">
            <a:xfrm>
              <a:off x="1613" y="642"/>
              <a:ext cx="158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244" tIns="47622" rIns="95244" bIns="47622"/>
            <a:lstStyle>
              <a:lvl1pPr defTabSz="952500">
                <a:defRPr sz="800">
                  <a:solidFill>
                    <a:schemeClr val="tx1"/>
                  </a:solidFill>
                  <a:latin typeface="Times" panose="02020603050405020304" pitchFamily="18" charset="0"/>
                </a:defRPr>
              </a:lvl1pPr>
              <a:lvl2pPr marL="742950" indent="-285750" defTabSz="952500">
                <a:defRPr sz="800">
                  <a:solidFill>
                    <a:schemeClr val="tx1"/>
                  </a:solidFill>
                  <a:latin typeface="Times" panose="02020603050405020304" pitchFamily="18" charset="0"/>
                </a:defRPr>
              </a:lvl2pPr>
              <a:lvl3pPr marL="1143000" indent="-228600" defTabSz="952500">
                <a:defRPr sz="800">
                  <a:solidFill>
                    <a:schemeClr val="tx1"/>
                  </a:solidFill>
                  <a:latin typeface="Times" panose="02020603050405020304" pitchFamily="18" charset="0"/>
                </a:defRPr>
              </a:lvl3pPr>
              <a:lvl4pPr marL="1600200" indent="-228600" defTabSz="952500">
                <a:defRPr sz="800">
                  <a:solidFill>
                    <a:schemeClr val="tx1"/>
                  </a:solidFill>
                  <a:latin typeface="Times" panose="02020603050405020304" pitchFamily="18" charset="0"/>
                </a:defRPr>
              </a:lvl4pPr>
              <a:lvl5pPr marL="2057400" indent="-228600" defTabSz="952500">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9pPr>
            </a:lstStyle>
            <a:p>
              <a:pPr>
                <a:lnSpc>
                  <a:spcPct val="100000"/>
                </a:lnSpc>
              </a:pPr>
              <a:r>
                <a:rPr lang="en-US" altLang="fi-FI" sz="1200" dirty="0">
                  <a:solidFill>
                    <a:schemeClr val="bg1"/>
                  </a:solidFill>
                  <a:latin typeface="Arial" panose="020B0604020202020204" pitchFamily="34" charset="0"/>
                </a:rPr>
                <a:t>Transonic IBU deployment</a:t>
              </a:r>
              <a:endParaRPr lang="ru-RU" altLang="fi-FI" sz="1200" dirty="0">
                <a:solidFill>
                  <a:schemeClr val="bg1"/>
                </a:solidFill>
                <a:latin typeface="Arial" panose="020B0604020202020204" pitchFamily="34" charset="0"/>
              </a:endParaRPr>
            </a:p>
          </p:txBody>
        </p:sp>
        <p:sp>
          <p:nvSpPr>
            <p:cNvPr id="18" name="Text Box 6">
              <a:extLst>
                <a:ext uri="{FF2B5EF4-FFF2-40B4-BE49-F238E27FC236}">
                  <a16:creationId xmlns:a16="http://schemas.microsoft.com/office/drawing/2014/main" id="{BEEA20D0-DB4B-904F-A67B-F69B9EC5976C}"/>
                </a:ext>
              </a:extLst>
            </p:cNvPr>
            <p:cNvSpPr txBox="1">
              <a:spLocks noChangeArrowheads="1"/>
            </p:cNvSpPr>
            <p:nvPr/>
          </p:nvSpPr>
          <p:spPr bwMode="auto">
            <a:xfrm>
              <a:off x="493" y="1597"/>
              <a:ext cx="1689"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4" tIns="47622" rIns="95244" bIns="47622"/>
            <a:lstStyle>
              <a:lvl1pPr defTabSz="952500">
                <a:defRPr sz="800">
                  <a:solidFill>
                    <a:schemeClr val="tx1"/>
                  </a:solidFill>
                  <a:latin typeface="Times" panose="02020603050405020304" pitchFamily="18" charset="0"/>
                </a:defRPr>
              </a:lvl1pPr>
              <a:lvl2pPr marL="742950" indent="-285750" defTabSz="952500">
                <a:defRPr sz="800">
                  <a:solidFill>
                    <a:schemeClr val="tx1"/>
                  </a:solidFill>
                  <a:latin typeface="Times" panose="02020603050405020304" pitchFamily="18" charset="0"/>
                </a:defRPr>
              </a:lvl2pPr>
              <a:lvl3pPr marL="1143000" indent="-228600" defTabSz="952500">
                <a:defRPr sz="800">
                  <a:solidFill>
                    <a:schemeClr val="tx1"/>
                  </a:solidFill>
                  <a:latin typeface="Times" panose="02020603050405020304" pitchFamily="18" charset="0"/>
                </a:defRPr>
              </a:lvl3pPr>
              <a:lvl4pPr marL="1600200" indent="-228600" defTabSz="952500">
                <a:defRPr sz="800">
                  <a:solidFill>
                    <a:schemeClr val="tx1"/>
                  </a:solidFill>
                  <a:latin typeface="Times" panose="02020603050405020304" pitchFamily="18" charset="0"/>
                </a:defRPr>
              </a:lvl4pPr>
              <a:lvl5pPr marL="2057400" indent="-228600" defTabSz="952500">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9pPr>
            </a:lstStyle>
            <a:p>
              <a:pPr>
                <a:lnSpc>
                  <a:spcPct val="100000"/>
                </a:lnSpc>
              </a:pPr>
              <a:r>
                <a:rPr lang="en-US" altLang="fi-FI" sz="1200" dirty="0">
                  <a:latin typeface="Arial" panose="020B0604020202020204" pitchFamily="34" charset="0"/>
                </a:rPr>
                <a:t>Braking by means of transonic IBU</a:t>
              </a:r>
              <a:endParaRPr lang="ru-RU" altLang="fi-FI" sz="1200" dirty="0">
                <a:latin typeface="Arial" panose="020B0604020202020204" pitchFamily="34" charset="0"/>
              </a:endParaRPr>
            </a:p>
          </p:txBody>
        </p:sp>
        <p:sp>
          <p:nvSpPr>
            <p:cNvPr id="19" name="Text Box 7">
              <a:extLst>
                <a:ext uri="{FF2B5EF4-FFF2-40B4-BE49-F238E27FC236}">
                  <a16:creationId xmlns:a16="http://schemas.microsoft.com/office/drawing/2014/main" id="{917899F4-1EE8-0141-AF5B-F7E3FDB5059B}"/>
                </a:ext>
              </a:extLst>
            </p:cNvPr>
            <p:cNvSpPr txBox="1">
              <a:spLocks noChangeArrowheads="1"/>
            </p:cNvSpPr>
            <p:nvPr/>
          </p:nvSpPr>
          <p:spPr bwMode="auto">
            <a:xfrm>
              <a:off x="4517" y="2646"/>
              <a:ext cx="1373"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244" tIns="47622" rIns="95244" bIns="47622"/>
            <a:lstStyle>
              <a:lvl1pPr defTabSz="952500">
                <a:defRPr sz="800">
                  <a:solidFill>
                    <a:schemeClr val="tx1"/>
                  </a:solidFill>
                  <a:latin typeface="Times" panose="02020603050405020304" pitchFamily="18" charset="0"/>
                </a:defRPr>
              </a:lvl1pPr>
              <a:lvl2pPr marL="742950" indent="-285750" defTabSz="952500">
                <a:defRPr sz="800">
                  <a:solidFill>
                    <a:schemeClr val="tx1"/>
                  </a:solidFill>
                  <a:latin typeface="Times" panose="02020603050405020304" pitchFamily="18" charset="0"/>
                </a:defRPr>
              </a:lvl2pPr>
              <a:lvl3pPr marL="1143000" indent="-228600" defTabSz="952500">
                <a:defRPr sz="800">
                  <a:solidFill>
                    <a:schemeClr val="tx1"/>
                  </a:solidFill>
                  <a:latin typeface="Times" panose="02020603050405020304" pitchFamily="18" charset="0"/>
                </a:defRPr>
              </a:lvl3pPr>
              <a:lvl4pPr marL="1600200" indent="-228600" defTabSz="952500">
                <a:defRPr sz="800">
                  <a:solidFill>
                    <a:schemeClr val="tx1"/>
                  </a:solidFill>
                  <a:latin typeface="Times" panose="02020603050405020304" pitchFamily="18" charset="0"/>
                </a:defRPr>
              </a:lvl4pPr>
              <a:lvl5pPr marL="2057400" indent="-228600" defTabSz="952500">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9pPr>
            </a:lstStyle>
            <a:p>
              <a:pPr>
                <a:lnSpc>
                  <a:spcPct val="100000"/>
                </a:lnSpc>
              </a:pPr>
              <a:r>
                <a:rPr lang="en-US" altLang="fi-FI" sz="1200" dirty="0">
                  <a:latin typeface="Arial" panose="020B0604020202020204" pitchFamily="34" charset="0"/>
                </a:rPr>
                <a:t>Science mission</a:t>
              </a:r>
            </a:p>
            <a:p>
              <a:pPr>
                <a:lnSpc>
                  <a:spcPct val="100000"/>
                </a:lnSpc>
              </a:pPr>
              <a:r>
                <a:rPr lang="en-US" altLang="fi-FI" sz="1200" dirty="0">
                  <a:latin typeface="Arial" panose="020B0604020202020204" pitchFamily="34" charset="0"/>
                </a:rPr>
                <a:t>on-surface operations</a:t>
              </a:r>
              <a:endParaRPr lang="ru-RU" altLang="fi-FI" sz="1200" dirty="0">
                <a:latin typeface="Arial" panose="020B0604020202020204" pitchFamily="34" charset="0"/>
              </a:endParaRPr>
            </a:p>
          </p:txBody>
        </p:sp>
        <p:sp>
          <p:nvSpPr>
            <p:cNvPr id="20" name="Text Box 8">
              <a:extLst>
                <a:ext uri="{FF2B5EF4-FFF2-40B4-BE49-F238E27FC236}">
                  <a16:creationId xmlns:a16="http://schemas.microsoft.com/office/drawing/2014/main" id="{FDB9F995-3AEB-D041-8FC3-D1EB907EB692}"/>
                </a:ext>
              </a:extLst>
            </p:cNvPr>
            <p:cNvSpPr txBox="1">
              <a:spLocks noChangeArrowheads="1"/>
            </p:cNvSpPr>
            <p:nvPr/>
          </p:nvSpPr>
          <p:spPr bwMode="auto">
            <a:xfrm>
              <a:off x="340" y="2629"/>
              <a:ext cx="119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244" tIns="47622" rIns="95244" bIns="47622"/>
            <a:lstStyle>
              <a:lvl1pPr defTabSz="952500">
                <a:defRPr sz="800">
                  <a:solidFill>
                    <a:schemeClr val="tx1"/>
                  </a:solidFill>
                  <a:latin typeface="Times" panose="02020603050405020304" pitchFamily="18" charset="0"/>
                </a:defRPr>
              </a:lvl1pPr>
              <a:lvl2pPr marL="742950" indent="-285750" defTabSz="952500">
                <a:defRPr sz="800">
                  <a:solidFill>
                    <a:schemeClr val="tx1"/>
                  </a:solidFill>
                  <a:latin typeface="Times" panose="02020603050405020304" pitchFamily="18" charset="0"/>
                </a:defRPr>
              </a:lvl2pPr>
              <a:lvl3pPr marL="1143000" indent="-228600" defTabSz="952500">
                <a:defRPr sz="800">
                  <a:solidFill>
                    <a:schemeClr val="tx1"/>
                  </a:solidFill>
                  <a:latin typeface="Times" panose="02020603050405020304" pitchFamily="18" charset="0"/>
                </a:defRPr>
              </a:lvl3pPr>
              <a:lvl4pPr marL="1600200" indent="-228600" defTabSz="952500">
                <a:defRPr sz="800">
                  <a:solidFill>
                    <a:schemeClr val="tx1"/>
                  </a:solidFill>
                  <a:latin typeface="Times" panose="02020603050405020304" pitchFamily="18" charset="0"/>
                </a:defRPr>
              </a:lvl4pPr>
              <a:lvl5pPr marL="2057400" indent="-228600" defTabSz="952500">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9pPr>
            </a:lstStyle>
            <a:p>
              <a:pPr>
                <a:lnSpc>
                  <a:spcPct val="100000"/>
                </a:lnSpc>
              </a:pPr>
              <a:r>
                <a:rPr lang="en-US" altLang="fi-FI" sz="1200" dirty="0">
                  <a:latin typeface="Arial" panose="020B0604020202020204" pitchFamily="34" charset="0"/>
                </a:rPr>
                <a:t>Landing event</a:t>
              </a:r>
              <a:endParaRPr lang="ru-RU" altLang="fi-FI" sz="1200" dirty="0">
                <a:latin typeface="Arial" panose="020B0604020202020204" pitchFamily="34" charset="0"/>
              </a:endParaRPr>
            </a:p>
          </p:txBody>
        </p:sp>
        <p:sp>
          <p:nvSpPr>
            <p:cNvPr id="21" name="Text Box 9">
              <a:extLst>
                <a:ext uri="{FF2B5EF4-FFF2-40B4-BE49-F238E27FC236}">
                  <a16:creationId xmlns:a16="http://schemas.microsoft.com/office/drawing/2014/main" id="{30663623-2116-164F-BBDD-070BC3331378}"/>
                </a:ext>
              </a:extLst>
            </p:cNvPr>
            <p:cNvSpPr txBox="1">
              <a:spLocks noChangeArrowheads="1"/>
            </p:cNvSpPr>
            <p:nvPr/>
          </p:nvSpPr>
          <p:spPr bwMode="auto">
            <a:xfrm>
              <a:off x="4839" y="493"/>
              <a:ext cx="683"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244" tIns="47622" rIns="95244" bIns="47622"/>
            <a:lstStyle>
              <a:lvl1pPr defTabSz="952500">
                <a:defRPr sz="800">
                  <a:solidFill>
                    <a:schemeClr val="tx1"/>
                  </a:solidFill>
                  <a:latin typeface="Times" panose="02020603050405020304" pitchFamily="18" charset="0"/>
                </a:defRPr>
              </a:lvl1pPr>
              <a:lvl2pPr marL="742950" indent="-285750" defTabSz="952500">
                <a:defRPr sz="800">
                  <a:solidFill>
                    <a:schemeClr val="tx1"/>
                  </a:solidFill>
                  <a:latin typeface="Times" panose="02020603050405020304" pitchFamily="18" charset="0"/>
                </a:defRPr>
              </a:lvl2pPr>
              <a:lvl3pPr marL="1143000" indent="-228600" defTabSz="952500">
                <a:defRPr sz="800">
                  <a:solidFill>
                    <a:schemeClr val="tx1"/>
                  </a:solidFill>
                  <a:latin typeface="Times" panose="02020603050405020304" pitchFamily="18" charset="0"/>
                </a:defRPr>
              </a:lvl3pPr>
              <a:lvl4pPr marL="1600200" indent="-228600" defTabSz="952500">
                <a:defRPr sz="800">
                  <a:solidFill>
                    <a:schemeClr val="tx1"/>
                  </a:solidFill>
                  <a:latin typeface="Times" panose="02020603050405020304" pitchFamily="18" charset="0"/>
                </a:defRPr>
              </a:lvl4pPr>
              <a:lvl5pPr marL="2057400" indent="-228600" defTabSz="952500">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9pPr>
            </a:lstStyle>
            <a:p>
              <a:pPr>
                <a:lnSpc>
                  <a:spcPct val="100000"/>
                </a:lnSpc>
              </a:pPr>
              <a:r>
                <a:rPr lang="en-US" altLang="fi-FI" sz="1200" dirty="0">
                  <a:solidFill>
                    <a:schemeClr val="bg1"/>
                  </a:solidFill>
                  <a:latin typeface="Arial" panose="020B0604020202020204" pitchFamily="34" charset="0"/>
                </a:rPr>
                <a:t>Entry</a:t>
              </a:r>
              <a:endParaRPr lang="ru-RU" altLang="fi-FI" sz="1200" dirty="0">
                <a:solidFill>
                  <a:schemeClr val="bg1"/>
                </a:solidFill>
                <a:latin typeface="Arial" panose="020B0604020202020204" pitchFamily="34" charset="0"/>
              </a:endParaRPr>
            </a:p>
          </p:txBody>
        </p:sp>
        <p:sp>
          <p:nvSpPr>
            <p:cNvPr id="22" name="Text Box 10">
              <a:extLst>
                <a:ext uri="{FF2B5EF4-FFF2-40B4-BE49-F238E27FC236}">
                  <a16:creationId xmlns:a16="http://schemas.microsoft.com/office/drawing/2014/main" id="{9778B20D-346C-F042-B390-8760FBCB8B9F}"/>
                </a:ext>
              </a:extLst>
            </p:cNvPr>
            <p:cNvSpPr txBox="1">
              <a:spLocks noChangeArrowheads="1"/>
            </p:cNvSpPr>
            <p:nvPr/>
          </p:nvSpPr>
          <p:spPr bwMode="auto">
            <a:xfrm>
              <a:off x="2851" y="2067"/>
              <a:ext cx="1540"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4" tIns="47622" rIns="95244" bIns="47622"/>
            <a:lstStyle>
              <a:lvl1pPr defTabSz="952500">
                <a:defRPr sz="800">
                  <a:solidFill>
                    <a:schemeClr val="tx1"/>
                  </a:solidFill>
                  <a:latin typeface="Times" panose="02020603050405020304" pitchFamily="18" charset="0"/>
                </a:defRPr>
              </a:lvl1pPr>
              <a:lvl2pPr marL="742950" indent="-285750" defTabSz="952500">
                <a:defRPr sz="800">
                  <a:solidFill>
                    <a:schemeClr val="tx1"/>
                  </a:solidFill>
                  <a:latin typeface="Times" panose="02020603050405020304" pitchFamily="18" charset="0"/>
                </a:defRPr>
              </a:lvl2pPr>
              <a:lvl3pPr marL="1143000" indent="-228600" defTabSz="952500">
                <a:defRPr sz="800">
                  <a:solidFill>
                    <a:schemeClr val="tx1"/>
                  </a:solidFill>
                  <a:latin typeface="Times" panose="02020603050405020304" pitchFamily="18" charset="0"/>
                </a:defRPr>
              </a:lvl3pPr>
              <a:lvl4pPr marL="1600200" indent="-228600" defTabSz="952500">
                <a:defRPr sz="800">
                  <a:solidFill>
                    <a:schemeClr val="tx1"/>
                  </a:solidFill>
                  <a:latin typeface="Times" panose="02020603050405020304" pitchFamily="18" charset="0"/>
                </a:defRPr>
              </a:lvl4pPr>
              <a:lvl5pPr marL="2057400" indent="-228600" defTabSz="952500">
                <a:defRPr sz="800">
                  <a:solidFill>
                    <a:schemeClr val="tx1"/>
                  </a:solidFill>
                  <a:latin typeface="Times" panose="02020603050405020304" pitchFamily="18" charset="0"/>
                </a:defRPr>
              </a:lvl5pPr>
              <a:lvl6pPr marL="25146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6pPr>
              <a:lvl7pPr marL="29718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7pPr>
              <a:lvl8pPr marL="34290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8pPr>
              <a:lvl9pPr marL="3886200" indent="-228600" defTabSz="952500" eaLnBrk="0" fontAlgn="base" hangingPunct="0">
                <a:lnSpc>
                  <a:spcPct val="90000"/>
                </a:lnSpc>
                <a:spcBef>
                  <a:spcPct val="0"/>
                </a:spcBef>
                <a:spcAft>
                  <a:spcPct val="0"/>
                </a:spcAft>
                <a:defRPr sz="800">
                  <a:solidFill>
                    <a:schemeClr val="tx1"/>
                  </a:solidFill>
                  <a:latin typeface="Times" panose="02020603050405020304" pitchFamily="18" charset="0"/>
                </a:defRPr>
              </a:lvl9pPr>
            </a:lstStyle>
            <a:p>
              <a:pPr>
                <a:lnSpc>
                  <a:spcPct val="100000"/>
                </a:lnSpc>
              </a:pPr>
              <a:r>
                <a:rPr lang="en-US" altLang="fi-FI" sz="1200" dirty="0">
                  <a:latin typeface="Arial" panose="020B0604020202020204" pitchFamily="34" charset="0"/>
                </a:rPr>
                <a:t>Separation of hypersonic IBU</a:t>
              </a:r>
              <a:endParaRPr lang="ru-RU" altLang="fi-FI" sz="1200" dirty="0">
                <a:latin typeface="Arial" panose="020B0604020202020204" pitchFamily="34" charset="0"/>
              </a:endParaRPr>
            </a:p>
          </p:txBody>
        </p:sp>
      </p:grpSp>
      <p:sp>
        <p:nvSpPr>
          <p:cNvPr id="3" name="TextBox 2">
            <a:extLst>
              <a:ext uri="{FF2B5EF4-FFF2-40B4-BE49-F238E27FC236}">
                <a16:creationId xmlns:a16="http://schemas.microsoft.com/office/drawing/2014/main" id="{E5385EBA-CDAE-B6DE-C580-D26303BE1811}"/>
              </a:ext>
            </a:extLst>
          </p:cNvPr>
          <p:cNvSpPr txBox="1"/>
          <p:nvPr/>
        </p:nvSpPr>
        <p:spPr>
          <a:xfrm>
            <a:off x="1682624" y="4062264"/>
            <a:ext cx="2064989" cy="307777"/>
          </a:xfrm>
          <a:prstGeom prst="rect">
            <a:avLst/>
          </a:prstGeom>
          <a:noFill/>
        </p:spPr>
        <p:txBody>
          <a:bodyPr wrap="none" rtlCol="0">
            <a:spAutoFit/>
          </a:bodyPr>
          <a:lstStyle/>
          <a:p>
            <a:r>
              <a:rPr lang="en-FI" sz="1400" dirty="0"/>
              <a:t>MetNet landing concept</a:t>
            </a:r>
          </a:p>
        </p:txBody>
      </p:sp>
      <p:pic>
        <p:nvPicPr>
          <p:cNvPr id="23" name="Picture 22">
            <a:extLst>
              <a:ext uri="{FF2B5EF4-FFF2-40B4-BE49-F238E27FC236}">
                <a16:creationId xmlns:a16="http://schemas.microsoft.com/office/drawing/2014/main" id="{4AB385E3-B199-6AFD-7741-0EEE70B44A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0458" y="1203551"/>
            <a:ext cx="2195912" cy="2332011"/>
          </a:xfrm>
          <a:prstGeom prst="rect">
            <a:avLst/>
          </a:prstGeom>
        </p:spPr>
      </p:pic>
      <p:sp>
        <p:nvSpPr>
          <p:cNvPr id="24" name="TextBox 23">
            <a:extLst>
              <a:ext uri="{FF2B5EF4-FFF2-40B4-BE49-F238E27FC236}">
                <a16:creationId xmlns:a16="http://schemas.microsoft.com/office/drawing/2014/main" id="{CD3A537B-1BBA-BA97-51AB-2C757FEBFEFA}"/>
              </a:ext>
            </a:extLst>
          </p:cNvPr>
          <p:cNvSpPr txBox="1"/>
          <p:nvPr/>
        </p:nvSpPr>
        <p:spPr>
          <a:xfrm>
            <a:off x="6260663" y="3633882"/>
            <a:ext cx="2195912" cy="646331"/>
          </a:xfrm>
          <a:prstGeom prst="rect">
            <a:avLst/>
          </a:prstGeom>
          <a:noFill/>
        </p:spPr>
        <p:txBody>
          <a:bodyPr wrap="square">
            <a:spAutoFit/>
          </a:bodyPr>
          <a:lstStyle/>
          <a:p>
            <a:r>
              <a:rPr lang="en-FI" sz="1800" i="1" dirty="0"/>
              <a:t>MINS in stowed position</a:t>
            </a:r>
          </a:p>
        </p:txBody>
      </p:sp>
      <p:sp>
        <p:nvSpPr>
          <p:cNvPr id="25" name="TextBox 24">
            <a:extLst>
              <a:ext uri="{FF2B5EF4-FFF2-40B4-BE49-F238E27FC236}">
                <a16:creationId xmlns:a16="http://schemas.microsoft.com/office/drawing/2014/main" id="{4DF9E2C2-2C0C-3688-4DDB-9FFFECAA4522}"/>
              </a:ext>
            </a:extLst>
          </p:cNvPr>
          <p:cNvSpPr txBox="1"/>
          <p:nvPr/>
        </p:nvSpPr>
        <p:spPr>
          <a:xfrm>
            <a:off x="775787" y="4655875"/>
            <a:ext cx="4857512" cy="923330"/>
          </a:xfrm>
          <a:prstGeom prst="rect">
            <a:avLst/>
          </a:prstGeom>
          <a:noFill/>
        </p:spPr>
        <p:txBody>
          <a:bodyPr wrap="square">
            <a:spAutoFit/>
          </a:bodyPr>
          <a:lstStyle/>
          <a:p>
            <a:r>
              <a:rPr lang="en-GB" b="0" i="0" dirty="0">
                <a:solidFill>
                  <a:srgbClr val="1D1C1D"/>
                </a:solidFill>
                <a:effectLst/>
                <a:latin typeface="Slack-Lato"/>
              </a:rPr>
              <a:t>European Space Agency is facilitating industrial development of an European inflatable deceleration system.</a:t>
            </a:r>
            <a:endParaRPr lang="en-FI" dirty="0"/>
          </a:p>
        </p:txBody>
      </p:sp>
    </p:spTree>
    <p:extLst>
      <p:ext uri="{BB962C8B-B14F-4D97-AF65-F5344CB8AC3E}">
        <p14:creationId xmlns:p14="http://schemas.microsoft.com/office/powerpoint/2010/main" val="2649633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4D818D-CA9E-2743-B409-321440C5D149}"/>
              </a:ext>
            </a:extLst>
          </p:cNvPr>
          <p:cNvPicPr/>
          <p:nvPr/>
        </p:nvPicPr>
        <p:blipFill>
          <a:blip r:embed="rId2">
            <a:extLst>
              <a:ext uri="{28A0092B-C50C-407E-A947-70E740481C1C}">
                <a14:useLocalDpi xmlns:a14="http://schemas.microsoft.com/office/drawing/2010/main" val="0"/>
              </a:ext>
            </a:extLst>
          </a:blip>
          <a:stretch>
            <a:fillRect/>
          </a:stretch>
        </p:blipFill>
        <p:spPr>
          <a:xfrm>
            <a:off x="6187778" y="1377000"/>
            <a:ext cx="4929730" cy="4104000"/>
          </a:xfrm>
          <a:prstGeom prst="rect">
            <a:avLst/>
          </a:prstGeom>
          <a:noFill/>
        </p:spPr>
      </p:pic>
      <p:sp>
        <p:nvSpPr>
          <p:cNvPr id="2" name="Title 1"/>
          <p:cNvSpPr>
            <a:spLocks noGrp="1"/>
          </p:cNvSpPr>
          <p:nvPr>
            <p:ph type="title"/>
          </p:nvPr>
        </p:nvSpPr>
        <p:spPr>
          <a:xfrm>
            <a:off x="504000" y="365125"/>
            <a:ext cx="11160000" cy="1325563"/>
          </a:xfrm>
        </p:spPr>
        <p:txBody>
          <a:bodyPr anchor="t">
            <a:normAutofit/>
          </a:bodyPr>
          <a:lstStyle/>
          <a:p>
            <a:r>
              <a:rPr lang="en-US" sz="3600" dirty="0"/>
              <a:t>MINS penetrator design at phase B1</a:t>
            </a:r>
          </a:p>
        </p:txBody>
      </p:sp>
      <p:sp>
        <p:nvSpPr>
          <p:cNvPr id="20" name="Text Placeholder 3">
            <a:extLst>
              <a:ext uri="{FF2B5EF4-FFF2-40B4-BE49-F238E27FC236}">
                <a16:creationId xmlns:a16="http://schemas.microsoft.com/office/drawing/2014/main" id="{F1487BBB-D7DC-46E2-97DC-7AC9AF4B1BCE}"/>
              </a:ext>
            </a:extLst>
          </p:cNvPr>
          <p:cNvSpPr>
            <a:spLocks noGrp="1"/>
          </p:cNvSpPr>
          <p:nvPr>
            <p:ph sz="half" idx="1"/>
          </p:nvPr>
        </p:nvSpPr>
        <p:spPr>
          <a:xfrm>
            <a:off x="504000" y="1377000"/>
            <a:ext cx="5400000" cy="4104000"/>
          </a:xfrm>
        </p:spPr>
        <p:txBody>
          <a:bodyPr>
            <a:normAutofit fontScale="92500" lnSpcReduction="10000"/>
          </a:bodyPr>
          <a:lstStyle/>
          <a:p>
            <a:pPr marL="0" indent="0">
              <a:buNone/>
            </a:pPr>
            <a:r>
              <a:rPr lang="en-US" sz="1700"/>
              <a:t>The geometry of MINS includes </a:t>
            </a:r>
            <a:r>
              <a:rPr lang="en-GB" sz="1700"/>
              <a:t>a thin section to improve penetrability to the soil, a medium section with 150 mm diameter to accommodate a 2U CubeSat structure inside, and a top section with a wider diameter to stop the penetration and avoid the top part to be buried inside the soil. The deployable boom is accommodated in the top section, together with some surface sensors.</a:t>
            </a:r>
            <a:r>
              <a:rPr lang="en-FI" sz="1700"/>
              <a:t> The boom is based on telescopic deploying concept. The system electronics, like OBC, radio and batteries are located inside the 2U Cubesat structure.</a:t>
            </a:r>
          </a:p>
          <a:p>
            <a:pPr marL="0" indent="0">
              <a:lnSpc>
                <a:spcPct val="100000"/>
              </a:lnSpc>
              <a:buNone/>
            </a:pPr>
            <a:r>
              <a:rPr lang="en-FI" sz="1700"/>
              <a:t>The electronics for the subsystems of MINS penetrator are developed using two approaches:</a:t>
            </a:r>
          </a:p>
          <a:p>
            <a:pPr marL="285750" indent="-285750">
              <a:lnSpc>
                <a:spcPct val="100000"/>
              </a:lnSpc>
            </a:pPr>
            <a:r>
              <a:rPr lang="en-FI" sz="1700"/>
              <a:t>Using COTS with flight heritage and delta-qualification – mainly CubeSat systems</a:t>
            </a:r>
          </a:p>
          <a:p>
            <a:pPr marL="742950" lvl="1" indent="-285750">
              <a:lnSpc>
                <a:spcPct val="100000"/>
              </a:lnSpc>
            </a:pPr>
            <a:r>
              <a:rPr lang="en-FI" sz="1700"/>
              <a:t>For example, radio and batteries</a:t>
            </a:r>
          </a:p>
          <a:p>
            <a:pPr marL="285750" indent="-285750">
              <a:lnSpc>
                <a:spcPct val="100000"/>
              </a:lnSpc>
            </a:pPr>
            <a:r>
              <a:rPr lang="en-FI" sz="1700"/>
              <a:t>In-house development</a:t>
            </a:r>
          </a:p>
          <a:p>
            <a:pPr marL="742950" lvl="1" indent="-285750">
              <a:lnSpc>
                <a:spcPct val="100000"/>
              </a:lnSpc>
            </a:pPr>
            <a:r>
              <a:rPr lang="en-FI" sz="1700"/>
              <a:t>For example, on-board data handling</a:t>
            </a:r>
          </a:p>
          <a:p>
            <a:pPr marL="0" indent="0">
              <a:buNone/>
            </a:pPr>
            <a:endParaRPr lang="en-US" sz="2400"/>
          </a:p>
        </p:txBody>
      </p:sp>
      <p:sp>
        <p:nvSpPr>
          <p:cNvPr id="4" name="Slide Number Placeholder 3"/>
          <p:cNvSpPr>
            <a:spLocks noGrp="1"/>
          </p:cNvSpPr>
          <p:nvPr>
            <p:ph type="sldNum" sz="quarter" idx="12"/>
          </p:nvPr>
        </p:nvSpPr>
        <p:spPr>
          <a:xfrm>
            <a:off x="11257200" y="6242808"/>
            <a:ext cx="813599" cy="365125"/>
          </a:xfrm>
        </p:spPr>
        <p:txBody>
          <a:bodyPr anchor="ctr">
            <a:normAutofit/>
          </a:bodyPr>
          <a:lstStyle/>
          <a:p>
            <a:pPr>
              <a:spcAft>
                <a:spcPts val="600"/>
              </a:spcAft>
            </a:pPr>
            <a:fld id="{13BE8AB2-9B50-D544-A2BB-62673476E5E9}" type="slidenum">
              <a:rPr lang="fi-FI" smtClean="0"/>
              <a:pPr>
                <a:spcAft>
                  <a:spcPts val="600"/>
                </a:spcAft>
              </a:pPr>
              <a:t>9</a:t>
            </a:fld>
            <a:endParaRPr lang="fi-FI"/>
          </a:p>
        </p:txBody>
      </p:sp>
      <p:cxnSp>
        <p:nvCxnSpPr>
          <p:cNvPr id="6" name="Straight Arrow Connector 5">
            <a:extLst>
              <a:ext uri="{FF2B5EF4-FFF2-40B4-BE49-F238E27FC236}">
                <a16:creationId xmlns:a16="http://schemas.microsoft.com/office/drawing/2014/main" id="{0B659017-5E60-C779-0D6D-DD42A3DD2DF7}"/>
              </a:ext>
            </a:extLst>
          </p:cNvPr>
          <p:cNvCxnSpPr>
            <a:cxnSpLocks/>
          </p:cNvCxnSpPr>
          <p:nvPr/>
        </p:nvCxnSpPr>
        <p:spPr>
          <a:xfrm>
            <a:off x="11019230" y="1878643"/>
            <a:ext cx="0" cy="3636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B02087A-1E49-B91E-0958-176E296405FA}"/>
              </a:ext>
            </a:extLst>
          </p:cNvPr>
          <p:cNvSpPr txBox="1"/>
          <p:nvPr/>
        </p:nvSpPr>
        <p:spPr>
          <a:xfrm>
            <a:off x="10964500" y="3121223"/>
            <a:ext cx="776175" cy="307777"/>
          </a:xfrm>
          <a:prstGeom prst="rect">
            <a:avLst/>
          </a:prstGeom>
          <a:noFill/>
        </p:spPr>
        <p:txBody>
          <a:bodyPr wrap="square" rtlCol="0">
            <a:spAutoFit/>
          </a:bodyPr>
          <a:lstStyle/>
          <a:p>
            <a:r>
              <a:rPr lang="en-FI" sz="1400" dirty="0"/>
              <a:t>~80 cm</a:t>
            </a:r>
          </a:p>
        </p:txBody>
      </p:sp>
    </p:spTree>
    <p:extLst>
      <p:ext uri="{BB962C8B-B14F-4D97-AF65-F5344CB8AC3E}">
        <p14:creationId xmlns:p14="http://schemas.microsoft.com/office/powerpoint/2010/main" val="2015503673"/>
      </p:ext>
    </p:extLst>
  </p:cSld>
  <p:clrMapOvr>
    <a:masterClrMapping/>
  </p:clrMapOvr>
</p:sld>
</file>

<file path=ppt/theme/theme1.xml><?xml version="1.0" encoding="utf-8"?>
<a:theme xmlns:a="http://schemas.openxmlformats.org/drawingml/2006/main" name="Office-teema">
  <a:themeElements>
    <a:clrScheme name="Ilmatieteen laitos">
      <a:dk1>
        <a:srgbClr val="000000"/>
      </a:dk1>
      <a:lt1>
        <a:srgbClr val="FFFFFF"/>
      </a:lt1>
      <a:dk2>
        <a:srgbClr val="2F3092"/>
      </a:dk2>
      <a:lt2>
        <a:srgbClr val="E7E6E6"/>
      </a:lt2>
      <a:accent1>
        <a:srgbClr val="2F3092"/>
      </a:accent1>
      <a:accent2>
        <a:srgbClr val="3A66E2"/>
      </a:accent2>
      <a:accent3>
        <a:srgbClr val="02B8CE"/>
      </a:accent3>
      <a:accent4>
        <a:srgbClr val="52C1A0"/>
      </a:accent4>
      <a:accent5>
        <a:srgbClr val="000000"/>
      </a:accent5>
      <a:accent6>
        <a:srgbClr val="70AD47"/>
      </a:accent6>
      <a:hlink>
        <a:srgbClr val="3A66E2"/>
      </a:hlink>
      <a:folHlink>
        <a:srgbClr val="3A66E2"/>
      </a:folHlink>
    </a:clrScheme>
    <a:fontScheme name="Ilmatieteen laito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3" id="{7D0DD100-CB5F-724C-88F6-C214024DFA3A}" vid="{BB17C83F-F532-8E46-AF80-93DC1A45F7A1}"/>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il-powerpoint-template-widescreen-2019</Template>
  <TotalTime>2327</TotalTime>
  <Words>1937</Words>
  <Application>Microsoft Macintosh PowerPoint</Application>
  <PresentationFormat>Widescreen</PresentationFormat>
  <Paragraphs>244</Paragraphs>
  <Slides>20</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Slack-Lato</vt:lpstr>
      <vt:lpstr>Times New Roman</vt:lpstr>
      <vt:lpstr>Office-teema</vt:lpstr>
      <vt:lpstr>PowerPoint Presentation</vt:lpstr>
      <vt:lpstr>Background </vt:lpstr>
      <vt:lpstr>Mission overview - LINS</vt:lpstr>
      <vt:lpstr>LINS mechanical design, status at phase B1</vt:lpstr>
      <vt:lpstr>LINS thermal design</vt:lpstr>
      <vt:lpstr>Suggested LINS Payload</vt:lpstr>
      <vt:lpstr>Mission overview - MINS</vt:lpstr>
      <vt:lpstr>MINS EDL system – inflatable braking units</vt:lpstr>
      <vt:lpstr>MINS penetrator design at phase B1</vt:lpstr>
      <vt:lpstr>MINS science and payload</vt:lpstr>
      <vt:lpstr>PowerPoint Presentation</vt:lpstr>
      <vt:lpstr>Preliminary development of test impact facility (INTA)</vt:lpstr>
      <vt:lpstr>Target S-number determination</vt:lpstr>
      <vt:lpstr>Deceleration tests with 3-section design</vt:lpstr>
      <vt:lpstr>Flexible solar cells (IMDEA)</vt:lpstr>
      <vt:lpstr>Deployment test at IMDEA</vt:lpstr>
      <vt:lpstr>Thermoprobe tests (UPC)</vt:lpstr>
      <vt:lpstr>Spherical thermoprobe</vt:lpstr>
      <vt:lpstr>Needle type - inside cylinder  </vt:lpstr>
      <vt:lpstr>Low-temperature tests of ASICs in CMOS technology (IMSE)</vt:lpstr>
    </vt:vector>
  </TitlesOfParts>
  <Company>Finnish Meteorological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Hieta</dc:creator>
  <cp:lastModifiedBy>Genzer Maria (FMI)</cp:lastModifiedBy>
  <cp:revision>126</cp:revision>
  <dcterms:created xsi:type="dcterms:W3CDTF">2020-03-20T04:41:56Z</dcterms:created>
  <dcterms:modified xsi:type="dcterms:W3CDTF">2022-05-23T12:21:11Z</dcterms:modified>
</cp:coreProperties>
</file>