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1" r:id="rId2"/>
    <p:sldId id="396" r:id="rId3"/>
    <p:sldId id="417" r:id="rId4"/>
    <p:sldId id="398" r:id="rId5"/>
    <p:sldId id="411" r:id="rId6"/>
    <p:sldId id="400" r:id="rId7"/>
    <p:sldId id="413" r:id="rId8"/>
    <p:sldId id="385" r:id="rId9"/>
    <p:sldId id="389" r:id="rId10"/>
    <p:sldId id="394" r:id="rId11"/>
    <p:sldId id="41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2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0B03A-84A2-4456-B435-C5307C207CA7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E0975-8943-4DCA-86E7-B3C0BEEFF3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B0779-4C81-46AA-95EF-AE0B0791075E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5002E-2F21-4BB9-AACC-29FDA8F28D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5002E-2F21-4BB9-AACC-29FDA8F28DC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67C2D-C031-4F67-BA9A-90F5AF99FD3A}" type="datetimeFigureOut">
              <a:rPr lang="it-IT" smtClean="0"/>
              <a:pPr/>
              <a:t>25/05/2022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jpeg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CasellaDiTesto 4">
            <a:extLst>
              <a:ext uri="{FF2B5EF4-FFF2-40B4-BE49-F238E27FC236}">
                <a16:creationId xmlns="" xmlns:a16="http://schemas.microsoft.com/office/drawing/2014/main" id="{D294E08E-0514-4EC9-B4AC-7850430C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6204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Transition from “orogenic-like” to “anorogenic” geochemical affinity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Mesozoic post-collisional magmatism: Evidence from alkali-rich dykes from Ivrea-Verbano Zone (Southern Alps)</a:t>
            </a:r>
            <a:endParaRPr lang="en-GB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A500149-4D96-45DB-B3B6-0E6FAB2C7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94212D4-7033-40F2-9295-47729622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83" y="3490339"/>
            <a:ext cx="1168805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200" b="1" dirty="0" smtClean="0">
                <a:latin typeface="Arial" pitchFamily="34" charset="0"/>
                <a:cs typeface="Arial" pitchFamily="34" charset="0"/>
              </a:rPr>
              <a:t>Abimbola Chris Ogunyele</a:t>
            </a:r>
            <a:r>
              <a:rPr lang="it-IT" sz="2200" dirty="0" smtClean="0">
                <a:latin typeface="Arial" pitchFamily="34" charset="0"/>
                <a:cs typeface="Arial" pitchFamily="34" charset="0"/>
              </a:rPr>
              <a:t>, Tommaso Giovanardi, Mattia Bonazzi,</a:t>
            </a:r>
          </a:p>
          <a:p>
            <a:pPr algn="ctr"/>
            <a:r>
              <a:rPr lang="it-IT" sz="2200" dirty="0" smtClean="0">
                <a:latin typeface="Arial" pitchFamily="34" charset="0"/>
                <a:cs typeface="Arial" pitchFamily="34" charset="0"/>
              </a:rPr>
              <a:t>Maurizio Mazzucchelli, Alessandro De Carlis, Anna Cipriani, Alberto Zanetti</a:t>
            </a:r>
            <a:endParaRPr lang="it-IT" sz="2200" baseline="300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4280" y="5267028"/>
            <a:ext cx="9708444" cy="937786"/>
            <a:chOff x="325971" y="5603359"/>
            <a:chExt cx="11557672" cy="1116412"/>
          </a:xfrm>
        </p:grpSpPr>
        <p:pic>
          <p:nvPicPr>
            <p:cNvPr id="22" name="Immagine 13">
              <a:extLst>
                <a:ext uri="{FF2B5EF4-FFF2-40B4-BE49-F238E27FC236}">
                  <a16:creationId xmlns:a16="http://schemas.microsoft.com/office/drawing/2014/main" xmlns="" id="{DCBDE90C-18A4-4EB0-B0F1-9DBAD23C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30660" y="5809112"/>
              <a:ext cx="3463292" cy="7696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964" name="Picture 4" descr="raceengineering | Università degli Studi di Pav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5971" y="5603359"/>
              <a:ext cx="2250405" cy="1116412"/>
            </a:xfrm>
            <a:prstGeom prst="rect">
              <a:avLst/>
            </a:prstGeom>
            <a:noFill/>
          </p:spPr>
        </p:pic>
        <p:pic>
          <p:nvPicPr>
            <p:cNvPr id="40972" name="Picture 12" descr="Marco Righi shares his experience at Management Engineering course"/>
            <p:cNvPicPr>
              <a:picLocks noChangeAspect="1" noChangeArrowheads="1"/>
            </p:cNvPicPr>
            <p:nvPr/>
          </p:nvPicPr>
          <p:blipFill>
            <a:blip r:embed="rId4" cstate="print"/>
            <a:srcRect l="8889" t="7814" r="10271" b="10326"/>
            <a:stretch>
              <a:fillRect/>
            </a:stretch>
          </p:blipFill>
          <p:spPr bwMode="auto">
            <a:xfrm>
              <a:off x="6293619" y="5772877"/>
              <a:ext cx="2486478" cy="913739"/>
            </a:xfrm>
            <a:prstGeom prst="rect">
              <a:avLst/>
            </a:prstGeom>
            <a:no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AA2632-2B07-4047-8C09-C2D18B43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4405" r="50523"/>
            <a:stretch>
              <a:fillRect/>
            </a:stretch>
          </p:blipFill>
          <p:spPr>
            <a:xfrm>
              <a:off x="9128710" y="5772567"/>
              <a:ext cx="2754933" cy="926893"/>
            </a:xfrm>
            <a:prstGeom prst="rect">
              <a:avLst/>
            </a:prstGeom>
          </p:spPr>
        </p:pic>
      </p:grpSp>
      <p:pic>
        <p:nvPicPr>
          <p:cNvPr id="1026" name="Picture 2" descr="C:\Users\USER\Desktop\EGU22\Abstract+\egu_ospp_label_blu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21158" y="4365854"/>
            <a:ext cx="1870841" cy="2492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1434" y="1254667"/>
            <a:ext cx="112040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</a:pPr>
            <a:r>
              <a:rPr lang="en-US" sz="2000" dirty="0" smtClean="0"/>
              <a:t>As a whole, the studied alkali-rich dykes record:</a:t>
            </a:r>
          </a:p>
          <a:p>
            <a:pPr marL="342900" indent="-342900" algn="just">
              <a:buClr>
                <a:srgbClr val="FF0000"/>
              </a:buClr>
            </a:pPr>
            <a:endParaRPr lang="en-US" sz="2000" dirty="0" smtClean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it-IT" sz="2000" dirty="0" smtClean="0"/>
              <a:t>a transition from “orogenic-like” to “anorogenic” magmatism during Late Paleozoic (?) to Early Mesozoic in the Southern Alps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endParaRPr lang="it-IT" sz="2000" dirty="0" smtClean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it-IT" sz="2000" dirty="0" smtClean="0"/>
              <a:t>multiple melt recharging and re-opening of dykes’ conduits 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endParaRPr lang="it-IT" sz="2000" dirty="0" smtClean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it-IT" sz="2000" dirty="0" smtClean="0"/>
              <a:t>metasomatic overprinting of “older orogenic-like” magmatism by intraplate melts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endParaRPr lang="it-IT" sz="2000" dirty="0" smtClean="0"/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it-IT" sz="2000" dirty="0" smtClean="0"/>
              <a:t>progressive change and heterogeneity of the mantle sources of the Mesozoic magmatism of the Southern Alps</a:t>
            </a:r>
            <a:endParaRPr lang="en-US" sz="2000" dirty="0" smtClean="0"/>
          </a:p>
        </p:txBody>
      </p:sp>
      <p:sp>
        <p:nvSpPr>
          <p:cNvPr id="5" name="CasellaDiTesto 2"/>
          <p:cNvSpPr txBox="1"/>
          <p:nvPr/>
        </p:nvSpPr>
        <p:spPr>
          <a:xfrm>
            <a:off x="0" y="27999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Take home!</a:t>
            </a:r>
            <a:endParaRPr lang="it-IT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8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2264494"/>
            <a:ext cx="7041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FF0000"/>
              </a:buClr>
            </a:pPr>
            <a:r>
              <a:rPr lang="en-US" sz="5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Thanks for your attention</a:t>
            </a:r>
            <a:r>
              <a:rPr lang="en-US" sz="5400" dirty="0" smtClean="0">
                <a:solidFill>
                  <a:srgbClr val="FF0000"/>
                </a:solidFill>
                <a:cs typeface="Aharoni" pitchFamily="2" charset="-79"/>
              </a:rPr>
              <a:t>!</a:t>
            </a:r>
          </a:p>
        </p:txBody>
      </p:sp>
      <p:pic>
        <p:nvPicPr>
          <p:cNvPr id="3" name="Picture 2" descr="C:\Users\USER\Desktop\EGU22\Abstract+\egu_ospp_label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932" y="0"/>
            <a:ext cx="5150068" cy="6860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63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ttangolo 3">
            <a:extLst>
              <a:ext uri="{FF2B5EF4-FFF2-40B4-BE49-F238E27FC236}">
                <a16:creationId xmlns="" xmlns:a16="http://schemas.microsoft.com/office/drawing/2014/main" id="{ACE6B7AE-9E89-437D-8B95-84973F93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11" y="1251861"/>
            <a:ext cx="58086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-382588" algn="just"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it-IT" sz="20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 Late Paleozoic to Early Mesozoic tectonic evolution of the Southern Alps is complex and strongly debated.</a:t>
            </a:r>
          </a:p>
          <a:p>
            <a:pPr lvl="0" indent="-382588" algn="just">
              <a:buClr>
                <a:srgbClr val="FF0000"/>
              </a:buClr>
              <a:buSzPct val="100000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0" indent="-382588" algn="just"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 this study,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 investigated </a:t>
            </a:r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dyke swarms, intruding the mantle–crust transition of the Adria plate as documented by the Ivrea-Verbano Zone, Southern Alps</a:t>
            </a: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0" indent="-382588" algn="just">
              <a:buClr>
                <a:srgbClr val="FF0000"/>
              </a:buClr>
              <a:buSzPct val="100000"/>
              <a:defRPr/>
            </a:pPr>
            <a:endParaRPr lang="en-US" altLang="it-IT" sz="2000" dirty="0" smtClean="0">
              <a:latin typeface="Arial" pitchFamily="34" charset="0"/>
              <a:cs typeface="Arial" pitchFamily="34" charset="0"/>
            </a:endParaRPr>
          </a:p>
          <a:p>
            <a:pPr indent="-382588" algn="just"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it-IT" sz="20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 studied dykes intruded the Finero Phlogopite Peridotite and 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represent </a:t>
            </a:r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unique opportunity to investigate the evolution of mantle melts from Late Paleozoic to Mesozoic in the post-collisional Variscan realm.</a:t>
            </a:r>
            <a:endParaRPr lang="en-US" altLang="it-IT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CasellaDiTesto 4">
            <a:extLst>
              <a:ext uri="{FF2B5EF4-FFF2-40B4-BE49-F238E27FC236}">
                <a16:creationId xmlns="" xmlns:a16="http://schemas.microsoft.com/office/drawing/2014/main" id="{D294E08E-0514-4EC9-B4AC-7850430C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3313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GB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42">
            <a:extLst>
              <a:ext uri="{FF2B5EF4-FFF2-40B4-BE49-F238E27FC236}">
                <a16:creationId xmlns:a16="http://schemas.microsoft.com/office/drawing/2014/main" xmlns="" id="{143F3DC1-C5C7-4867-AC9F-3BF6A2C02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7624" y="1017173"/>
            <a:ext cx="5421086" cy="5032576"/>
          </a:xfrm>
          <a:prstGeom prst="rect">
            <a:avLst/>
          </a:prstGeom>
        </p:spPr>
      </p:pic>
      <p:sp>
        <p:nvSpPr>
          <p:cNvPr id="5" name="CasellaDiTesto 5">
            <a:extLst>
              <a:ext uri="{FF2B5EF4-FFF2-40B4-BE49-F238E27FC236}">
                <a16:creationId xmlns="" xmlns:a16="http://schemas.microsoft.com/office/drawing/2014/main" id="{B94F14DA-ABD3-40B6-8562-A30A028F5C08}"/>
              </a:ext>
            </a:extLst>
          </p:cNvPr>
          <p:cNvSpPr txBox="1"/>
          <p:nvPr/>
        </p:nvSpPr>
        <p:spPr>
          <a:xfrm>
            <a:off x="9241970" y="5937715"/>
            <a:ext cx="2611016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Rivalenti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&amp; Mazzucchelli, 2000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CasellaDiTesto 4">
            <a:extLst>
              <a:ext uri="{FF2B5EF4-FFF2-40B4-BE49-F238E27FC236}">
                <a16:creationId xmlns="" xmlns:a16="http://schemas.microsoft.com/office/drawing/2014/main" id="{D294E08E-0514-4EC9-B4AC-7850430C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36" y="0"/>
            <a:ext cx="4365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Studied dykes</a:t>
            </a:r>
            <a:endParaRPr lang="en-GB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476" y="1045028"/>
            <a:ext cx="2977121" cy="520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690" y="1023257"/>
            <a:ext cx="2941485" cy="5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3">
            <a:extLst>
              <a:ext uri="{FF2B5EF4-FFF2-40B4-BE49-F238E27FC236}">
                <a16:creationId xmlns="" xmlns:a16="http://schemas.microsoft.com/office/drawing/2014/main" id="{C35ED228-6270-4F1A-9505-819F14CD1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66" y="3450243"/>
            <a:ext cx="3577334" cy="3053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asellaDiTesto 5">
            <a:extLst>
              <a:ext uri="{FF2B5EF4-FFF2-40B4-BE49-F238E27FC236}">
                <a16:creationId xmlns="" xmlns:a16="http://schemas.microsoft.com/office/drawing/2014/main" id="{B94F14DA-ABD3-40B6-8562-A30A028F5C08}"/>
              </a:ext>
            </a:extLst>
          </p:cNvPr>
          <p:cNvSpPr txBox="1"/>
          <p:nvPr/>
        </p:nvSpPr>
        <p:spPr>
          <a:xfrm>
            <a:off x="10101098" y="6550223"/>
            <a:ext cx="2013105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Giovanardi et al., 2020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5">
            <a:extLst>
              <a:ext uri="{FF2B5EF4-FFF2-40B4-BE49-F238E27FC236}">
                <a16:creationId xmlns="" xmlns:a16="http://schemas.microsoft.com/office/drawing/2014/main" id="{B94F14DA-ABD3-40B6-8562-A30A028F5C08}"/>
              </a:ext>
            </a:extLst>
          </p:cNvPr>
          <p:cNvSpPr txBox="1"/>
          <p:nvPr/>
        </p:nvSpPr>
        <p:spPr>
          <a:xfrm>
            <a:off x="9774525" y="4841165"/>
            <a:ext cx="1699017" cy="3693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Gabbroic dyke</a:t>
            </a:r>
            <a:endParaRPr lang="en-GB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37" name="Group 65"/>
          <p:cNvGrpSpPr>
            <a:grpSpLocks noChangeAspect="1"/>
          </p:cNvGrpSpPr>
          <p:nvPr/>
        </p:nvGrpSpPr>
        <p:grpSpPr bwMode="auto">
          <a:xfrm>
            <a:off x="6329363" y="434975"/>
            <a:ext cx="5865813" cy="2855913"/>
            <a:chOff x="3987" y="274"/>
            <a:chExt cx="3695" cy="1799"/>
          </a:xfrm>
        </p:grpSpPr>
        <p:sp>
          <p:nvSpPr>
            <p:cNvPr id="3136" name="AutoShape 64"/>
            <p:cNvSpPr>
              <a:spLocks noChangeAspect="1" noChangeArrowheads="1" noTextEdit="1"/>
            </p:cNvSpPr>
            <p:nvPr/>
          </p:nvSpPr>
          <p:spPr bwMode="auto">
            <a:xfrm>
              <a:off x="3987" y="274"/>
              <a:ext cx="3693" cy="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38" name="Picture 6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87" y="282"/>
              <a:ext cx="1141" cy="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9" name="Picture 6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20" y="279"/>
              <a:ext cx="1662" cy="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41" name="Picture 6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36" y="279"/>
              <a:ext cx="873" cy="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54" name="Rectangle 82"/>
            <p:cNvSpPr>
              <a:spLocks noChangeArrowheads="1"/>
            </p:cNvSpPr>
            <p:nvPr/>
          </p:nvSpPr>
          <p:spPr bwMode="auto">
            <a:xfrm>
              <a:off x="5191" y="1872"/>
              <a:ext cx="447" cy="1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55" name="Picture 8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93" y="1875"/>
              <a:ext cx="44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56" name="Rectangle 84"/>
            <p:cNvSpPr>
              <a:spLocks noChangeArrowheads="1"/>
            </p:cNvSpPr>
            <p:nvPr/>
          </p:nvSpPr>
          <p:spPr bwMode="auto">
            <a:xfrm>
              <a:off x="5191" y="1872"/>
              <a:ext cx="447" cy="1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7" name="Rectangle 85"/>
            <p:cNvSpPr>
              <a:spLocks noChangeArrowheads="1"/>
            </p:cNvSpPr>
            <p:nvPr/>
          </p:nvSpPr>
          <p:spPr bwMode="auto">
            <a:xfrm>
              <a:off x="5194" y="1875"/>
              <a:ext cx="516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cs typeface="Arial" pitchFamily="34" charset="0"/>
                </a:rPr>
                <a:t>FI1604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58" name="Rectangle 86"/>
            <p:cNvSpPr>
              <a:spLocks noChangeArrowheads="1"/>
            </p:cNvSpPr>
            <p:nvPr/>
          </p:nvSpPr>
          <p:spPr bwMode="auto">
            <a:xfrm>
              <a:off x="6063" y="1875"/>
              <a:ext cx="448" cy="1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59" name="Picture 8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64" y="1876"/>
              <a:ext cx="445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60" name="Rectangle 88"/>
            <p:cNvSpPr>
              <a:spLocks noChangeArrowheads="1"/>
            </p:cNvSpPr>
            <p:nvPr/>
          </p:nvSpPr>
          <p:spPr bwMode="auto">
            <a:xfrm>
              <a:off x="6063" y="1875"/>
              <a:ext cx="448" cy="16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1" name="Rectangle 89"/>
            <p:cNvSpPr>
              <a:spLocks noChangeArrowheads="1"/>
            </p:cNvSpPr>
            <p:nvPr/>
          </p:nvSpPr>
          <p:spPr bwMode="auto">
            <a:xfrm>
              <a:off x="6063" y="1878"/>
              <a:ext cx="516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cs typeface="Arial" pitchFamily="34" charset="0"/>
                </a:rPr>
                <a:t>FI1605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2" name="Rectangle 90"/>
            <p:cNvSpPr>
              <a:spLocks noChangeArrowheads="1"/>
            </p:cNvSpPr>
            <p:nvPr/>
          </p:nvSpPr>
          <p:spPr bwMode="auto">
            <a:xfrm>
              <a:off x="4036" y="1768"/>
              <a:ext cx="425" cy="1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63" name="Picture 9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39" y="1771"/>
              <a:ext cx="423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64" name="Rectangle 92"/>
            <p:cNvSpPr>
              <a:spLocks noChangeArrowheads="1"/>
            </p:cNvSpPr>
            <p:nvPr/>
          </p:nvSpPr>
          <p:spPr bwMode="auto">
            <a:xfrm>
              <a:off x="4036" y="1768"/>
              <a:ext cx="425" cy="15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5" name="Rectangle 93"/>
            <p:cNvSpPr>
              <a:spLocks noChangeArrowheads="1"/>
            </p:cNvSpPr>
            <p:nvPr/>
          </p:nvSpPr>
          <p:spPr bwMode="auto">
            <a:xfrm>
              <a:off x="4039" y="1771"/>
              <a:ext cx="516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cs typeface="Arial" pitchFamily="34" charset="0"/>
                </a:rPr>
                <a:t>FI1603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6" name="Rectangle 94"/>
            <p:cNvSpPr>
              <a:spLocks noChangeArrowheads="1"/>
            </p:cNvSpPr>
            <p:nvPr/>
          </p:nvSpPr>
          <p:spPr bwMode="auto">
            <a:xfrm>
              <a:off x="7441" y="306"/>
              <a:ext cx="231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7" name="Rectangle 95"/>
            <p:cNvSpPr>
              <a:spLocks noChangeArrowheads="1"/>
            </p:cNvSpPr>
            <p:nvPr/>
          </p:nvSpPr>
          <p:spPr bwMode="auto">
            <a:xfrm>
              <a:off x="7440" y="307"/>
              <a:ext cx="23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cs typeface="Arial" pitchFamily="34" charset="0"/>
                </a:rPr>
                <a:t>(e)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8" name="Rectangle 96"/>
            <p:cNvSpPr>
              <a:spLocks noChangeArrowheads="1"/>
            </p:cNvSpPr>
            <p:nvPr/>
          </p:nvSpPr>
          <p:spPr bwMode="auto">
            <a:xfrm>
              <a:off x="5139" y="298"/>
              <a:ext cx="220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9" name="Rectangle 97"/>
            <p:cNvSpPr>
              <a:spLocks noChangeArrowheads="1"/>
            </p:cNvSpPr>
            <p:nvPr/>
          </p:nvSpPr>
          <p:spPr bwMode="auto">
            <a:xfrm>
              <a:off x="5139" y="299"/>
              <a:ext cx="23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cs typeface="Arial" pitchFamily="34" charset="0"/>
                </a:rPr>
                <a:t>(d)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2" name="Freeform 100"/>
            <p:cNvSpPr>
              <a:spLocks noEditPoints="1"/>
            </p:cNvSpPr>
            <p:nvPr/>
          </p:nvSpPr>
          <p:spPr bwMode="auto">
            <a:xfrm>
              <a:off x="5621" y="774"/>
              <a:ext cx="153" cy="385"/>
            </a:xfrm>
            <a:custGeom>
              <a:avLst/>
              <a:gdLst/>
              <a:ahLst/>
              <a:cxnLst>
                <a:cxn ang="0">
                  <a:pos x="857" y="88"/>
                </a:cxn>
                <a:cxn ang="0">
                  <a:pos x="826" y="9"/>
                </a:cxn>
                <a:cxn ang="0">
                  <a:pos x="881" y="33"/>
                </a:cxn>
                <a:cxn ang="0">
                  <a:pos x="718" y="158"/>
                </a:cxn>
                <a:cxn ang="0">
                  <a:pos x="658" y="154"/>
                </a:cxn>
                <a:cxn ang="0">
                  <a:pos x="662" y="94"/>
                </a:cxn>
                <a:cxn ang="0">
                  <a:pos x="718" y="158"/>
                </a:cxn>
                <a:cxn ang="0">
                  <a:pos x="607" y="276"/>
                </a:cxn>
                <a:cxn ang="0">
                  <a:pos x="539" y="224"/>
                </a:cxn>
                <a:cxn ang="0">
                  <a:pos x="599" y="216"/>
                </a:cxn>
                <a:cxn ang="0">
                  <a:pos x="515" y="411"/>
                </a:cxn>
                <a:cxn ang="0">
                  <a:pos x="458" y="429"/>
                </a:cxn>
                <a:cxn ang="0">
                  <a:pos x="439" y="372"/>
                </a:cxn>
                <a:cxn ang="0">
                  <a:pos x="515" y="411"/>
                </a:cxn>
                <a:cxn ang="0">
                  <a:pos x="470" y="553"/>
                </a:cxn>
                <a:cxn ang="0">
                  <a:pos x="385" y="553"/>
                </a:cxn>
                <a:cxn ang="0">
                  <a:pos x="428" y="510"/>
                </a:cxn>
                <a:cxn ang="0">
                  <a:pos x="472" y="727"/>
                </a:cxn>
                <a:cxn ang="0">
                  <a:pos x="426" y="766"/>
                </a:cxn>
                <a:cxn ang="0">
                  <a:pos x="387" y="721"/>
                </a:cxn>
                <a:cxn ang="0">
                  <a:pos x="472" y="727"/>
                </a:cxn>
                <a:cxn ang="0">
                  <a:pos x="341" y="880"/>
                </a:cxn>
                <a:cxn ang="0">
                  <a:pos x="305" y="803"/>
                </a:cxn>
                <a:cxn ang="0">
                  <a:pos x="362" y="824"/>
                </a:cxn>
                <a:cxn ang="0">
                  <a:pos x="241" y="991"/>
                </a:cxn>
                <a:cxn ang="0">
                  <a:pos x="181" y="999"/>
                </a:cxn>
                <a:cxn ang="0">
                  <a:pos x="173" y="939"/>
                </a:cxn>
                <a:cxn ang="0">
                  <a:pos x="241" y="991"/>
                </a:cxn>
                <a:cxn ang="0">
                  <a:pos x="151" y="1125"/>
                </a:cxn>
                <a:cxn ang="0">
                  <a:pos x="74" y="1089"/>
                </a:cxn>
                <a:cxn ang="0">
                  <a:pos x="131" y="1068"/>
                </a:cxn>
                <a:cxn ang="0">
                  <a:pos x="100" y="1274"/>
                </a:cxn>
                <a:cxn ang="0">
                  <a:pos x="51" y="1310"/>
                </a:cxn>
                <a:cxn ang="0">
                  <a:pos x="15" y="1262"/>
                </a:cxn>
                <a:cxn ang="0">
                  <a:pos x="100" y="1274"/>
                </a:cxn>
                <a:cxn ang="0">
                  <a:pos x="87" y="1440"/>
                </a:cxn>
                <a:cxn ang="0">
                  <a:pos x="1" y="1436"/>
                </a:cxn>
                <a:cxn ang="0">
                  <a:pos x="46" y="1396"/>
                </a:cxn>
                <a:cxn ang="0">
                  <a:pos x="94" y="1606"/>
                </a:cxn>
                <a:cxn ang="0">
                  <a:pos x="54" y="1652"/>
                </a:cxn>
                <a:cxn ang="0">
                  <a:pos x="9" y="1612"/>
                </a:cxn>
                <a:cxn ang="0">
                  <a:pos x="94" y="1606"/>
                </a:cxn>
                <a:cxn ang="0">
                  <a:pos x="128" y="1761"/>
                </a:cxn>
                <a:cxn ang="0">
                  <a:pos x="48" y="1790"/>
                </a:cxn>
                <a:cxn ang="0">
                  <a:pos x="74" y="1735"/>
                </a:cxn>
                <a:cxn ang="0">
                  <a:pos x="196" y="1911"/>
                </a:cxn>
                <a:cxn ang="0">
                  <a:pos x="179" y="1969"/>
                </a:cxn>
                <a:cxn ang="0">
                  <a:pos x="121" y="1952"/>
                </a:cxn>
                <a:cxn ang="0">
                  <a:pos x="196" y="1911"/>
                </a:cxn>
                <a:cxn ang="0">
                  <a:pos x="280" y="2055"/>
                </a:cxn>
                <a:cxn ang="0">
                  <a:pos x="209" y="2103"/>
                </a:cxn>
                <a:cxn ang="0">
                  <a:pos x="221" y="2043"/>
                </a:cxn>
                <a:cxn ang="0">
                  <a:pos x="372" y="2157"/>
                </a:cxn>
                <a:cxn ang="0">
                  <a:pos x="404" y="2208"/>
                </a:cxn>
                <a:cxn ang="0">
                  <a:pos x="354" y="2241"/>
                </a:cxn>
                <a:cxn ang="0">
                  <a:pos x="372" y="2157"/>
                </a:cxn>
                <a:cxn ang="0">
                  <a:pos x="525" y="2135"/>
                </a:cxn>
                <a:cxn ang="0">
                  <a:pos x="537" y="2220"/>
                </a:cxn>
                <a:cxn ang="0">
                  <a:pos x="489" y="2184"/>
                </a:cxn>
                <a:cxn ang="0">
                  <a:pos x="689" y="2104"/>
                </a:cxn>
                <a:cxn ang="0">
                  <a:pos x="741" y="2136"/>
                </a:cxn>
                <a:cxn ang="0">
                  <a:pos x="708" y="2187"/>
                </a:cxn>
                <a:cxn ang="0">
                  <a:pos x="689" y="2104"/>
                </a:cxn>
              </a:cxnLst>
              <a:rect l="0" t="0" r="r" b="b"/>
              <a:pathLst>
                <a:path w="890" h="2246">
                  <a:moveTo>
                    <a:pt x="857" y="88"/>
                  </a:moveTo>
                  <a:lnTo>
                    <a:pt x="857" y="88"/>
                  </a:lnTo>
                  <a:cubicBezTo>
                    <a:pt x="835" y="97"/>
                    <a:pt x="810" y="86"/>
                    <a:pt x="801" y="64"/>
                  </a:cubicBezTo>
                  <a:cubicBezTo>
                    <a:pt x="793" y="42"/>
                    <a:pt x="804" y="17"/>
                    <a:pt x="826" y="9"/>
                  </a:cubicBezTo>
                  <a:lnTo>
                    <a:pt x="826" y="9"/>
                  </a:lnTo>
                  <a:cubicBezTo>
                    <a:pt x="848" y="0"/>
                    <a:pt x="873" y="11"/>
                    <a:pt x="881" y="33"/>
                  </a:cubicBezTo>
                  <a:cubicBezTo>
                    <a:pt x="890" y="55"/>
                    <a:pt x="879" y="80"/>
                    <a:pt x="857" y="88"/>
                  </a:cubicBezTo>
                  <a:close/>
                  <a:moveTo>
                    <a:pt x="718" y="158"/>
                  </a:moveTo>
                  <a:lnTo>
                    <a:pt x="718" y="158"/>
                  </a:lnTo>
                  <a:cubicBezTo>
                    <a:pt x="700" y="174"/>
                    <a:pt x="673" y="172"/>
                    <a:pt x="658" y="154"/>
                  </a:cubicBezTo>
                  <a:cubicBezTo>
                    <a:pt x="642" y="136"/>
                    <a:pt x="644" y="109"/>
                    <a:pt x="662" y="94"/>
                  </a:cubicBezTo>
                  <a:lnTo>
                    <a:pt x="662" y="94"/>
                  </a:lnTo>
                  <a:cubicBezTo>
                    <a:pt x="680" y="78"/>
                    <a:pt x="707" y="80"/>
                    <a:pt x="722" y="98"/>
                  </a:cubicBezTo>
                  <a:cubicBezTo>
                    <a:pt x="738" y="116"/>
                    <a:pt x="736" y="143"/>
                    <a:pt x="718" y="158"/>
                  </a:cubicBezTo>
                  <a:close/>
                  <a:moveTo>
                    <a:pt x="607" y="276"/>
                  </a:moveTo>
                  <a:lnTo>
                    <a:pt x="607" y="276"/>
                  </a:lnTo>
                  <a:cubicBezTo>
                    <a:pt x="592" y="295"/>
                    <a:pt x="565" y="298"/>
                    <a:pt x="547" y="284"/>
                  </a:cubicBezTo>
                  <a:cubicBezTo>
                    <a:pt x="528" y="269"/>
                    <a:pt x="525" y="243"/>
                    <a:pt x="539" y="224"/>
                  </a:cubicBezTo>
                  <a:lnTo>
                    <a:pt x="539" y="224"/>
                  </a:lnTo>
                  <a:cubicBezTo>
                    <a:pt x="554" y="205"/>
                    <a:pt x="581" y="202"/>
                    <a:pt x="599" y="216"/>
                  </a:cubicBezTo>
                  <a:cubicBezTo>
                    <a:pt x="618" y="231"/>
                    <a:pt x="621" y="258"/>
                    <a:pt x="607" y="276"/>
                  </a:cubicBezTo>
                  <a:close/>
                  <a:moveTo>
                    <a:pt x="515" y="411"/>
                  </a:moveTo>
                  <a:lnTo>
                    <a:pt x="515" y="411"/>
                  </a:lnTo>
                  <a:cubicBezTo>
                    <a:pt x="504" y="432"/>
                    <a:pt x="479" y="440"/>
                    <a:pt x="458" y="429"/>
                  </a:cubicBezTo>
                  <a:cubicBezTo>
                    <a:pt x="437" y="419"/>
                    <a:pt x="428" y="393"/>
                    <a:pt x="439" y="372"/>
                  </a:cubicBezTo>
                  <a:lnTo>
                    <a:pt x="439" y="372"/>
                  </a:lnTo>
                  <a:cubicBezTo>
                    <a:pt x="450" y="351"/>
                    <a:pt x="476" y="343"/>
                    <a:pt x="497" y="353"/>
                  </a:cubicBezTo>
                  <a:cubicBezTo>
                    <a:pt x="518" y="364"/>
                    <a:pt x="526" y="390"/>
                    <a:pt x="515" y="411"/>
                  </a:cubicBezTo>
                  <a:close/>
                  <a:moveTo>
                    <a:pt x="470" y="553"/>
                  </a:moveTo>
                  <a:lnTo>
                    <a:pt x="470" y="553"/>
                  </a:lnTo>
                  <a:cubicBezTo>
                    <a:pt x="470" y="576"/>
                    <a:pt x="451" y="596"/>
                    <a:pt x="428" y="596"/>
                  </a:cubicBezTo>
                  <a:cubicBezTo>
                    <a:pt x="404" y="596"/>
                    <a:pt x="385" y="576"/>
                    <a:pt x="385" y="553"/>
                  </a:cubicBezTo>
                  <a:lnTo>
                    <a:pt x="385" y="553"/>
                  </a:lnTo>
                  <a:cubicBezTo>
                    <a:pt x="385" y="529"/>
                    <a:pt x="404" y="510"/>
                    <a:pt x="428" y="510"/>
                  </a:cubicBezTo>
                  <a:cubicBezTo>
                    <a:pt x="451" y="510"/>
                    <a:pt x="470" y="529"/>
                    <a:pt x="470" y="553"/>
                  </a:cubicBezTo>
                  <a:close/>
                  <a:moveTo>
                    <a:pt x="472" y="727"/>
                  </a:moveTo>
                  <a:lnTo>
                    <a:pt x="472" y="727"/>
                  </a:lnTo>
                  <a:cubicBezTo>
                    <a:pt x="470" y="750"/>
                    <a:pt x="450" y="768"/>
                    <a:pt x="426" y="766"/>
                  </a:cubicBezTo>
                  <a:cubicBezTo>
                    <a:pt x="403" y="765"/>
                    <a:pt x="385" y="744"/>
                    <a:pt x="387" y="721"/>
                  </a:cubicBezTo>
                  <a:lnTo>
                    <a:pt x="387" y="721"/>
                  </a:lnTo>
                  <a:cubicBezTo>
                    <a:pt x="388" y="697"/>
                    <a:pt x="409" y="679"/>
                    <a:pt x="432" y="681"/>
                  </a:cubicBezTo>
                  <a:cubicBezTo>
                    <a:pt x="456" y="683"/>
                    <a:pt x="474" y="703"/>
                    <a:pt x="472" y="727"/>
                  </a:cubicBezTo>
                  <a:close/>
                  <a:moveTo>
                    <a:pt x="341" y="880"/>
                  </a:moveTo>
                  <a:lnTo>
                    <a:pt x="341" y="880"/>
                  </a:lnTo>
                  <a:cubicBezTo>
                    <a:pt x="319" y="890"/>
                    <a:pt x="294" y="881"/>
                    <a:pt x="284" y="859"/>
                  </a:cubicBezTo>
                  <a:cubicBezTo>
                    <a:pt x="274" y="838"/>
                    <a:pt x="284" y="812"/>
                    <a:pt x="305" y="803"/>
                  </a:cubicBezTo>
                  <a:lnTo>
                    <a:pt x="305" y="803"/>
                  </a:lnTo>
                  <a:cubicBezTo>
                    <a:pt x="327" y="793"/>
                    <a:pt x="352" y="802"/>
                    <a:pt x="362" y="824"/>
                  </a:cubicBezTo>
                  <a:cubicBezTo>
                    <a:pt x="372" y="845"/>
                    <a:pt x="362" y="870"/>
                    <a:pt x="341" y="880"/>
                  </a:cubicBezTo>
                  <a:close/>
                  <a:moveTo>
                    <a:pt x="241" y="991"/>
                  </a:moveTo>
                  <a:lnTo>
                    <a:pt x="241" y="991"/>
                  </a:lnTo>
                  <a:cubicBezTo>
                    <a:pt x="226" y="1010"/>
                    <a:pt x="199" y="1013"/>
                    <a:pt x="181" y="999"/>
                  </a:cubicBezTo>
                  <a:cubicBezTo>
                    <a:pt x="162" y="984"/>
                    <a:pt x="159" y="957"/>
                    <a:pt x="173" y="939"/>
                  </a:cubicBezTo>
                  <a:lnTo>
                    <a:pt x="173" y="939"/>
                  </a:lnTo>
                  <a:cubicBezTo>
                    <a:pt x="188" y="920"/>
                    <a:pt x="214" y="917"/>
                    <a:pt x="233" y="931"/>
                  </a:cubicBezTo>
                  <a:cubicBezTo>
                    <a:pt x="252" y="945"/>
                    <a:pt x="255" y="972"/>
                    <a:pt x="241" y="991"/>
                  </a:cubicBezTo>
                  <a:close/>
                  <a:moveTo>
                    <a:pt x="151" y="1125"/>
                  </a:moveTo>
                  <a:lnTo>
                    <a:pt x="151" y="1125"/>
                  </a:lnTo>
                  <a:cubicBezTo>
                    <a:pt x="141" y="1147"/>
                    <a:pt x="115" y="1156"/>
                    <a:pt x="94" y="1146"/>
                  </a:cubicBezTo>
                  <a:cubicBezTo>
                    <a:pt x="72" y="1135"/>
                    <a:pt x="63" y="1110"/>
                    <a:pt x="74" y="1089"/>
                  </a:cubicBezTo>
                  <a:lnTo>
                    <a:pt x="74" y="1088"/>
                  </a:lnTo>
                  <a:cubicBezTo>
                    <a:pt x="84" y="1067"/>
                    <a:pt x="109" y="1058"/>
                    <a:pt x="131" y="1068"/>
                  </a:cubicBezTo>
                  <a:cubicBezTo>
                    <a:pt x="152" y="1079"/>
                    <a:pt x="161" y="1104"/>
                    <a:pt x="151" y="1125"/>
                  </a:cubicBezTo>
                  <a:close/>
                  <a:moveTo>
                    <a:pt x="100" y="1274"/>
                  </a:moveTo>
                  <a:lnTo>
                    <a:pt x="100" y="1274"/>
                  </a:lnTo>
                  <a:cubicBezTo>
                    <a:pt x="96" y="1297"/>
                    <a:pt x="75" y="1314"/>
                    <a:pt x="51" y="1310"/>
                  </a:cubicBezTo>
                  <a:cubicBezTo>
                    <a:pt x="28" y="1307"/>
                    <a:pt x="12" y="1286"/>
                    <a:pt x="15" y="1262"/>
                  </a:cubicBezTo>
                  <a:lnTo>
                    <a:pt x="15" y="1262"/>
                  </a:lnTo>
                  <a:cubicBezTo>
                    <a:pt x="18" y="1239"/>
                    <a:pt x="40" y="1222"/>
                    <a:pt x="63" y="1226"/>
                  </a:cubicBezTo>
                  <a:cubicBezTo>
                    <a:pt x="87" y="1229"/>
                    <a:pt x="103" y="1251"/>
                    <a:pt x="100" y="1274"/>
                  </a:cubicBezTo>
                  <a:close/>
                  <a:moveTo>
                    <a:pt x="87" y="1440"/>
                  </a:moveTo>
                  <a:lnTo>
                    <a:pt x="87" y="1440"/>
                  </a:lnTo>
                  <a:cubicBezTo>
                    <a:pt x="86" y="1464"/>
                    <a:pt x="66" y="1482"/>
                    <a:pt x="42" y="1481"/>
                  </a:cubicBezTo>
                  <a:cubicBezTo>
                    <a:pt x="18" y="1480"/>
                    <a:pt x="0" y="1460"/>
                    <a:pt x="1" y="1436"/>
                  </a:cubicBezTo>
                  <a:lnTo>
                    <a:pt x="1" y="1436"/>
                  </a:lnTo>
                  <a:cubicBezTo>
                    <a:pt x="2" y="1413"/>
                    <a:pt x="22" y="1395"/>
                    <a:pt x="46" y="1396"/>
                  </a:cubicBezTo>
                  <a:cubicBezTo>
                    <a:pt x="70" y="1397"/>
                    <a:pt x="88" y="1417"/>
                    <a:pt x="87" y="1440"/>
                  </a:cubicBezTo>
                  <a:close/>
                  <a:moveTo>
                    <a:pt x="94" y="1606"/>
                  </a:moveTo>
                  <a:lnTo>
                    <a:pt x="94" y="1606"/>
                  </a:lnTo>
                  <a:cubicBezTo>
                    <a:pt x="96" y="1630"/>
                    <a:pt x="78" y="1650"/>
                    <a:pt x="54" y="1652"/>
                  </a:cubicBezTo>
                  <a:cubicBezTo>
                    <a:pt x="31" y="1653"/>
                    <a:pt x="10" y="1636"/>
                    <a:pt x="9" y="1612"/>
                  </a:cubicBezTo>
                  <a:lnTo>
                    <a:pt x="9" y="1612"/>
                  </a:lnTo>
                  <a:cubicBezTo>
                    <a:pt x="7" y="1588"/>
                    <a:pt x="25" y="1568"/>
                    <a:pt x="48" y="1566"/>
                  </a:cubicBezTo>
                  <a:cubicBezTo>
                    <a:pt x="72" y="1565"/>
                    <a:pt x="92" y="1583"/>
                    <a:pt x="94" y="1606"/>
                  </a:cubicBezTo>
                  <a:close/>
                  <a:moveTo>
                    <a:pt x="128" y="1761"/>
                  </a:moveTo>
                  <a:lnTo>
                    <a:pt x="128" y="1761"/>
                  </a:lnTo>
                  <a:cubicBezTo>
                    <a:pt x="137" y="1783"/>
                    <a:pt x="125" y="1808"/>
                    <a:pt x="103" y="1816"/>
                  </a:cubicBezTo>
                  <a:cubicBezTo>
                    <a:pt x="81" y="1824"/>
                    <a:pt x="56" y="1813"/>
                    <a:pt x="48" y="1790"/>
                  </a:cubicBezTo>
                  <a:lnTo>
                    <a:pt x="48" y="1790"/>
                  </a:lnTo>
                  <a:cubicBezTo>
                    <a:pt x="40" y="1768"/>
                    <a:pt x="51" y="1744"/>
                    <a:pt x="74" y="1735"/>
                  </a:cubicBezTo>
                  <a:cubicBezTo>
                    <a:pt x="96" y="1727"/>
                    <a:pt x="120" y="1739"/>
                    <a:pt x="128" y="1761"/>
                  </a:cubicBezTo>
                  <a:close/>
                  <a:moveTo>
                    <a:pt x="196" y="1911"/>
                  </a:moveTo>
                  <a:lnTo>
                    <a:pt x="196" y="1911"/>
                  </a:lnTo>
                  <a:cubicBezTo>
                    <a:pt x="207" y="1932"/>
                    <a:pt x="200" y="1958"/>
                    <a:pt x="179" y="1969"/>
                  </a:cubicBezTo>
                  <a:cubicBezTo>
                    <a:pt x="158" y="1980"/>
                    <a:pt x="132" y="1973"/>
                    <a:pt x="121" y="1952"/>
                  </a:cubicBezTo>
                  <a:lnTo>
                    <a:pt x="121" y="1952"/>
                  </a:lnTo>
                  <a:cubicBezTo>
                    <a:pt x="109" y="1931"/>
                    <a:pt x="117" y="1905"/>
                    <a:pt x="137" y="1894"/>
                  </a:cubicBezTo>
                  <a:cubicBezTo>
                    <a:pt x="158" y="1883"/>
                    <a:pt x="184" y="1890"/>
                    <a:pt x="196" y="1911"/>
                  </a:cubicBezTo>
                  <a:close/>
                  <a:moveTo>
                    <a:pt x="280" y="2055"/>
                  </a:moveTo>
                  <a:lnTo>
                    <a:pt x="280" y="2055"/>
                  </a:lnTo>
                  <a:cubicBezTo>
                    <a:pt x="294" y="2075"/>
                    <a:pt x="288" y="2101"/>
                    <a:pt x="269" y="2114"/>
                  </a:cubicBezTo>
                  <a:cubicBezTo>
                    <a:pt x="249" y="2128"/>
                    <a:pt x="222" y="2122"/>
                    <a:pt x="209" y="2103"/>
                  </a:cubicBezTo>
                  <a:lnTo>
                    <a:pt x="209" y="2102"/>
                  </a:lnTo>
                  <a:cubicBezTo>
                    <a:pt x="196" y="2083"/>
                    <a:pt x="201" y="2056"/>
                    <a:pt x="221" y="2043"/>
                  </a:cubicBezTo>
                  <a:cubicBezTo>
                    <a:pt x="241" y="2030"/>
                    <a:pt x="267" y="2035"/>
                    <a:pt x="280" y="2055"/>
                  </a:cubicBezTo>
                  <a:close/>
                  <a:moveTo>
                    <a:pt x="372" y="2157"/>
                  </a:moveTo>
                  <a:lnTo>
                    <a:pt x="372" y="2157"/>
                  </a:lnTo>
                  <a:cubicBezTo>
                    <a:pt x="395" y="2162"/>
                    <a:pt x="409" y="2185"/>
                    <a:pt x="404" y="2208"/>
                  </a:cubicBezTo>
                  <a:cubicBezTo>
                    <a:pt x="400" y="2231"/>
                    <a:pt x="377" y="2246"/>
                    <a:pt x="354" y="2241"/>
                  </a:cubicBezTo>
                  <a:lnTo>
                    <a:pt x="354" y="2241"/>
                  </a:lnTo>
                  <a:cubicBezTo>
                    <a:pt x="331" y="2236"/>
                    <a:pt x="316" y="2213"/>
                    <a:pt x="321" y="2190"/>
                  </a:cubicBezTo>
                  <a:cubicBezTo>
                    <a:pt x="326" y="2167"/>
                    <a:pt x="349" y="2152"/>
                    <a:pt x="372" y="2157"/>
                  </a:cubicBezTo>
                  <a:close/>
                  <a:moveTo>
                    <a:pt x="525" y="2135"/>
                  </a:moveTo>
                  <a:lnTo>
                    <a:pt x="525" y="2135"/>
                  </a:lnTo>
                  <a:cubicBezTo>
                    <a:pt x="548" y="2132"/>
                    <a:pt x="570" y="2148"/>
                    <a:pt x="573" y="2171"/>
                  </a:cubicBezTo>
                  <a:cubicBezTo>
                    <a:pt x="577" y="2195"/>
                    <a:pt x="561" y="2216"/>
                    <a:pt x="537" y="2220"/>
                  </a:cubicBezTo>
                  <a:lnTo>
                    <a:pt x="537" y="2220"/>
                  </a:lnTo>
                  <a:cubicBezTo>
                    <a:pt x="514" y="2223"/>
                    <a:pt x="492" y="2207"/>
                    <a:pt x="489" y="2184"/>
                  </a:cubicBezTo>
                  <a:cubicBezTo>
                    <a:pt x="485" y="2160"/>
                    <a:pt x="502" y="2139"/>
                    <a:pt x="525" y="2135"/>
                  </a:cubicBezTo>
                  <a:close/>
                  <a:moveTo>
                    <a:pt x="689" y="2104"/>
                  </a:moveTo>
                  <a:lnTo>
                    <a:pt x="690" y="2104"/>
                  </a:lnTo>
                  <a:cubicBezTo>
                    <a:pt x="713" y="2098"/>
                    <a:pt x="735" y="2113"/>
                    <a:pt x="741" y="2136"/>
                  </a:cubicBezTo>
                  <a:cubicBezTo>
                    <a:pt x="746" y="2159"/>
                    <a:pt x="731" y="2182"/>
                    <a:pt x="708" y="2187"/>
                  </a:cubicBezTo>
                  <a:lnTo>
                    <a:pt x="708" y="2187"/>
                  </a:lnTo>
                  <a:cubicBezTo>
                    <a:pt x="685" y="2192"/>
                    <a:pt x="662" y="2178"/>
                    <a:pt x="657" y="2155"/>
                  </a:cubicBezTo>
                  <a:cubicBezTo>
                    <a:pt x="652" y="2132"/>
                    <a:pt x="666" y="2109"/>
                    <a:pt x="689" y="2104"/>
                  </a:cubicBezTo>
                  <a:close/>
                </a:path>
              </a:pathLst>
            </a:custGeom>
            <a:solidFill>
              <a:srgbClr val="FF99CC"/>
            </a:solidFill>
            <a:ln w="4763" cap="flat">
              <a:solidFill>
                <a:srgbClr val="FF99CC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" name="Rectangle 106"/>
            <p:cNvSpPr>
              <a:spLocks noChangeArrowheads="1"/>
            </p:cNvSpPr>
            <p:nvPr/>
          </p:nvSpPr>
          <p:spPr bwMode="auto">
            <a:xfrm>
              <a:off x="5866" y="800"/>
              <a:ext cx="101" cy="3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79" name="Picture 10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866" y="802"/>
              <a:ext cx="100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80" name="Rectangle 108"/>
            <p:cNvSpPr>
              <a:spLocks noChangeArrowheads="1"/>
            </p:cNvSpPr>
            <p:nvPr/>
          </p:nvSpPr>
          <p:spPr bwMode="auto">
            <a:xfrm>
              <a:off x="5866" y="800"/>
              <a:ext cx="101" cy="3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" name="Rectangle 109"/>
            <p:cNvSpPr>
              <a:spLocks noChangeArrowheads="1"/>
            </p:cNvSpPr>
            <p:nvPr/>
          </p:nvSpPr>
          <p:spPr bwMode="auto">
            <a:xfrm rot="16200000">
              <a:off x="5873" y="1063"/>
              <a:ext cx="110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2" name="Rectangle 110"/>
            <p:cNvSpPr>
              <a:spLocks noChangeArrowheads="1"/>
            </p:cNvSpPr>
            <p:nvPr/>
          </p:nvSpPr>
          <p:spPr bwMode="auto">
            <a:xfrm rot="16200000">
              <a:off x="5881" y="1008"/>
              <a:ext cx="9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u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3" name="Rectangle 111"/>
            <p:cNvSpPr>
              <a:spLocks noChangeArrowheads="1"/>
            </p:cNvSpPr>
            <p:nvPr/>
          </p:nvSpPr>
          <p:spPr bwMode="auto">
            <a:xfrm rot="16200000">
              <a:off x="5866" y="944"/>
              <a:ext cx="12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4" name="Rectangle 112"/>
            <p:cNvSpPr>
              <a:spLocks noChangeArrowheads="1"/>
            </p:cNvSpPr>
            <p:nvPr/>
          </p:nvSpPr>
          <p:spPr bwMode="auto">
            <a:xfrm rot="16200000">
              <a:off x="5881" y="882"/>
              <a:ext cx="9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u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5" name="Rectangle 113"/>
            <p:cNvSpPr>
              <a:spLocks noChangeArrowheads="1"/>
            </p:cNvSpPr>
            <p:nvPr/>
          </p:nvSpPr>
          <p:spPr bwMode="auto">
            <a:xfrm rot="16200000">
              <a:off x="5896" y="848"/>
              <a:ext cx="6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6" name="Rectangle 114"/>
            <p:cNvSpPr>
              <a:spLocks noChangeArrowheads="1"/>
            </p:cNvSpPr>
            <p:nvPr/>
          </p:nvSpPr>
          <p:spPr bwMode="auto">
            <a:xfrm rot="16200000">
              <a:off x="5881" y="813"/>
              <a:ext cx="9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7" name="Rectangle 115"/>
            <p:cNvSpPr>
              <a:spLocks noChangeArrowheads="1"/>
            </p:cNvSpPr>
            <p:nvPr/>
          </p:nvSpPr>
          <p:spPr bwMode="auto">
            <a:xfrm rot="16200000">
              <a:off x="5893" y="776"/>
              <a:ext cx="6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8" name="Rectangle 116"/>
            <p:cNvSpPr>
              <a:spLocks noChangeArrowheads="1"/>
            </p:cNvSpPr>
            <p:nvPr/>
          </p:nvSpPr>
          <p:spPr bwMode="auto">
            <a:xfrm rot="16200000">
              <a:off x="5881" y="739"/>
              <a:ext cx="93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89" name="Line 117"/>
            <p:cNvSpPr>
              <a:spLocks noChangeShapeType="1"/>
            </p:cNvSpPr>
            <p:nvPr/>
          </p:nvSpPr>
          <p:spPr bwMode="auto">
            <a:xfrm>
              <a:off x="5785" y="991"/>
              <a:ext cx="69" cy="1"/>
            </a:xfrm>
            <a:prstGeom prst="line">
              <a:avLst/>
            </a:prstGeom>
            <a:noFill/>
            <a:ln w="23813" cap="rnd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0" name="Freeform 118"/>
            <p:cNvSpPr>
              <a:spLocks/>
            </p:cNvSpPr>
            <p:nvPr/>
          </p:nvSpPr>
          <p:spPr bwMode="auto">
            <a:xfrm>
              <a:off x="5785" y="966"/>
              <a:ext cx="50" cy="49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0" y="25"/>
                </a:cxn>
                <a:cxn ang="0">
                  <a:pos x="50" y="49"/>
                </a:cxn>
                <a:cxn ang="0">
                  <a:pos x="50" y="0"/>
                </a:cxn>
              </a:cxnLst>
              <a:rect l="0" t="0" r="r" b="b"/>
              <a:pathLst>
                <a:path w="50" h="49">
                  <a:moveTo>
                    <a:pt x="50" y="0"/>
                  </a:moveTo>
                  <a:lnTo>
                    <a:pt x="0" y="25"/>
                  </a:lnTo>
                  <a:lnTo>
                    <a:pt x="50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1" name="Line 119"/>
            <p:cNvSpPr>
              <a:spLocks noChangeShapeType="1"/>
            </p:cNvSpPr>
            <p:nvPr/>
          </p:nvSpPr>
          <p:spPr bwMode="auto">
            <a:xfrm flipH="1">
              <a:off x="5785" y="966"/>
              <a:ext cx="50" cy="25"/>
            </a:xfrm>
            <a:prstGeom prst="line">
              <a:avLst/>
            </a:prstGeom>
            <a:noFill/>
            <a:ln w="23813" cap="rnd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2" name="Line 120"/>
            <p:cNvSpPr>
              <a:spLocks noChangeShapeType="1"/>
            </p:cNvSpPr>
            <p:nvPr/>
          </p:nvSpPr>
          <p:spPr bwMode="auto">
            <a:xfrm>
              <a:off x="5785" y="991"/>
              <a:ext cx="50" cy="24"/>
            </a:xfrm>
            <a:prstGeom prst="line">
              <a:avLst/>
            </a:prstGeom>
            <a:noFill/>
            <a:ln w="23813" cap="rnd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3" name="Line 121"/>
            <p:cNvSpPr>
              <a:spLocks noChangeShapeType="1"/>
            </p:cNvSpPr>
            <p:nvPr/>
          </p:nvSpPr>
          <p:spPr bwMode="auto">
            <a:xfrm flipV="1">
              <a:off x="5835" y="966"/>
              <a:ext cx="1" cy="49"/>
            </a:xfrm>
            <a:prstGeom prst="line">
              <a:avLst/>
            </a:prstGeom>
            <a:noFill/>
            <a:ln w="23813" cap="rnd">
              <a:solidFill>
                <a:srgbClr val="FF99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4" name="Rectangle 122"/>
            <p:cNvSpPr>
              <a:spLocks noChangeArrowheads="1"/>
            </p:cNvSpPr>
            <p:nvPr/>
          </p:nvSpPr>
          <p:spPr bwMode="auto">
            <a:xfrm>
              <a:off x="4008" y="302"/>
              <a:ext cx="219" cy="20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5" name="Rectangle 123"/>
            <p:cNvSpPr>
              <a:spLocks noChangeArrowheads="1"/>
            </p:cNvSpPr>
            <p:nvPr/>
          </p:nvSpPr>
          <p:spPr bwMode="auto">
            <a:xfrm>
              <a:off x="4009" y="304"/>
              <a:ext cx="216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3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Arial" pitchFamily="34" charset="0"/>
                  <a:cs typeface="Arial" pitchFamily="34" charset="0"/>
                </a:rPr>
                <a:t>(c)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" name="Picture 204"/>
          <p:cNvPicPr>
            <a:picLocks noChangeAspect="1"/>
          </p:cNvPicPr>
          <p:nvPr/>
        </p:nvPicPr>
        <p:blipFill>
          <a:blip r:embed="rId13" cstate="print"/>
          <a:srcRect r="75275"/>
          <a:stretch>
            <a:fillRect/>
          </a:stretch>
        </p:blipFill>
        <p:spPr bwMode="auto">
          <a:xfrm>
            <a:off x="6415758" y="3393766"/>
            <a:ext cx="1977128" cy="28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" name="Rectangle 205"/>
          <p:cNvSpPr/>
          <p:nvPr/>
        </p:nvSpPr>
        <p:spPr>
          <a:xfrm>
            <a:off x="6487886" y="3505200"/>
            <a:ext cx="205808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cs typeface="Arial" pitchFamily="34" charset="0"/>
              </a:rPr>
              <a:t>f</a:t>
            </a:r>
            <a:endParaRPr lang="en-US" sz="2800" dirty="0">
              <a:solidFill>
                <a:srgbClr val="FFFF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94291" y="0"/>
            <a:ext cx="7094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Results </a:t>
            </a:r>
          </a:p>
          <a:p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Petrography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862" y="1077671"/>
            <a:ext cx="7041931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Ultramafic sample FI1607 = </a:t>
            </a: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hornblendite (or ultramafic dyke)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+ cumulus hydrous peridotite + </a:t>
            </a:r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amphibole veinlets</a:t>
            </a:r>
          </a:p>
        </p:txBody>
      </p:sp>
      <p:pic>
        <p:nvPicPr>
          <p:cNvPr id="20" name="Picture 3" descr="C:\Users\USER\Documents\Università degli Studi di Pavia\PhD Thesis\New studies\FINERO ALKALI-RICH HORNBLENDITE-ANORTHOSITE SAMPLES\2 - Thin section scan\FI1607B.jpg"/>
          <p:cNvPicPr>
            <a:picLocks noChangeAspect="1" noChangeArrowheads="1"/>
          </p:cNvPicPr>
          <p:nvPr/>
        </p:nvPicPr>
        <p:blipFill>
          <a:blip r:embed="rId2" cstate="print"/>
          <a:srcRect l="4823" r="7927"/>
          <a:stretch>
            <a:fillRect/>
          </a:stretch>
        </p:blipFill>
        <p:spPr bwMode="auto">
          <a:xfrm>
            <a:off x="659219" y="2276425"/>
            <a:ext cx="6581553" cy="4529614"/>
          </a:xfrm>
          <a:prstGeom prst="rect">
            <a:avLst/>
          </a:prstGeom>
          <a:noFill/>
        </p:spPr>
      </p:pic>
      <p:sp>
        <p:nvSpPr>
          <p:cNvPr id="40" name="CasellaDiTesto 3"/>
          <p:cNvSpPr txBox="1"/>
          <p:nvPr/>
        </p:nvSpPr>
        <p:spPr>
          <a:xfrm>
            <a:off x="651642" y="2100529"/>
            <a:ext cx="3300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Hornblendite</a:t>
            </a:r>
            <a:endParaRPr lang="it-IT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71525" y="2403905"/>
            <a:ext cx="31623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3"/>
          <p:cNvSpPr txBox="1"/>
          <p:nvPr/>
        </p:nvSpPr>
        <p:spPr>
          <a:xfrm>
            <a:off x="3946636" y="1853540"/>
            <a:ext cx="33002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Cumulus peridotite cut by amphibole veinlets</a:t>
            </a:r>
            <a:endParaRPr lang="it-IT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962400" y="2403905"/>
            <a:ext cx="3152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1236" y="264943"/>
            <a:ext cx="3792471" cy="652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asellaDiTesto 3"/>
          <p:cNvSpPr txBox="1"/>
          <p:nvPr/>
        </p:nvSpPr>
        <p:spPr>
          <a:xfrm>
            <a:off x="2128346" y="4193628"/>
            <a:ext cx="940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Amph</a:t>
            </a:r>
            <a:endParaRPr lang="it-IT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asellaDiTesto 3"/>
          <p:cNvSpPr txBox="1"/>
          <p:nvPr/>
        </p:nvSpPr>
        <p:spPr>
          <a:xfrm rot="17559626">
            <a:off x="4698126" y="4272456"/>
            <a:ext cx="940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Amph</a:t>
            </a:r>
            <a:endParaRPr lang="it-IT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CasellaDiTesto 3"/>
          <p:cNvSpPr txBox="1"/>
          <p:nvPr/>
        </p:nvSpPr>
        <p:spPr>
          <a:xfrm>
            <a:off x="4677103" y="3042745"/>
            <a:ext cx="462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</a:t>
            </a:r>
            <a:endParaRPr lang="it-IT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CasellaDiTesto 3"/>
          <p:cNvSpPr txBox="1"/>
          <p:nvPr/>
        </p:nvSpPr>
        <p:spPr>
          <a:xfrm>
            <a:off x="5407572" y="5076495"/>
            <a:ext cx="462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</a:t>
            </a:r>
            <a:endParaRPr lang="it-IT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1394" y="0"/>
            <a:ext cx="2658140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it-IT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737" y="1403497"/>
            <a:ext cx="450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Dioritic dykes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amph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± monazite ± ilmenite ±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zircon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±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Nb-rich oxides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± carbonates</a:t>
            </a:r>
          </a:p>
        </p:txBody>
      </p:sp>
      <p:sp>
        <p:nvSpPr>
          <p:cNvPr id="6" name="CasellaDiTesto 2"/>
          <p:cNvSpPr txBox="1"/>
          <p:nvPr/>
        </p:nvSpPr>
        <p:spPr>
          <a:xfrm>
            <a:off x="212643" y="790353"/>
            <a:ext cx="6028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Petrography</a:t>
            </a:r>
            <a:endParaRPr lang="it-IT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65214" y="3561909"/>
            <a:ext cx="988828" cy="1041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7385" y="609600"/>
            <a:ext cx="7069407" cy="591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/>
          <p:cNvSpPr txBox="1"/>
          <p:nvPr/>
        </p:nvSpPr>
        <p:spPr>
          <a:xfrm>
            <a:off x="0" y="2445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Elements Mineral Chemistry: Amphiboles </a:t>
            </a:r>
            <a:endParaRPr lang="it-IT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8940" y="4827181"/>
            <a:ext cx="180753" cy="3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5">
            <a:extLst>
              <a:ext uri="{FF2B5EF4-FFF2-40B4-BE49-F238E27FC236}">
                <a16:creationId xmlns="" xmlns:a16="http://schemas.microsoft.com/office/drawing/2014/main" id="{B94F14DA-ABD3-40B6-8562-A30A028F5C08}"/>
              </a:ext>
            </a:extLst>
          </p:cNvPr>
          <p:cNvSpPr txBox="1"/>
          <p:nvPr/>
        </p:nvSpPr>
        <p:spPr>
          <a:xfrm>
            <a:off x="678408" y="5956641"/>
            <a:ext cx="2200928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Sun &amp; McDonough, 1995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="" xmlns:a16="http://schemas.microsoft.com/office/drawing/2014/main" id="{B94F14DA-ABD3-40B6-8562-A30A028F5C08}"/>
              </a:ext>
            </a:extLst>
          </p:cNvPr>
          <p:cNvSpPr txBox="1"/>
          <p:nvPr/>
        </p:nvSpPr>
        <p:spPr>
          <a:xfrm>
            <a:off x="9856500" y="5928408"/>
            <a:ext cx="2156824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Lyube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Korenaga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2007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l="6067" t="1881" r="4952"/>
          <a:stretch>
            <a:fillRect/>
          </a:stretch>
        </p:blipFill>
        <p:spPr bwMode="auto">
          <a:xfrm>
            <a:off x="9" y="1061545"/>
            <a:ext cx="6011908" cy="485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 l="6250" t="2286" r="5312"/>
          <a:stretch>
            <a:fillRect/>
          </a:stretch>
        </p:blipFill>
        <p:spPr bwMode="auto">
          <a:xfrm>
            <a:off x="6222099" y="1078054"/>
            <a:ext cx="5980381" cy="484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/>
          <p:cNvSpPr txBox="1"/>
          <p:nvPr/>
        </p:nvSpPr>
        <p:spPr>
          <a:xfrm>
            <a:off x="0" y="138711"/>
            <a:ext cx="81139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Concomitant enrichment and depletion in HFSEs recorded by a dyke sample: evidence of multiple melt injection and metasomatic </a:t>
            </a:r>
          </a:p>
          <a:p>
            <a:r>
              <a:rPr lang="it-IT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overprinting?</a:t>
            </a:r>
            <a:endParaRPr lang="it-IT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65214" y="3561909"/>
            <a:ext cx="988828" cy="1041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31226" y="2742172"/>
            <a:ext cx="5318235" cy="3432646"/>
            <a:chOff x="231226" y="2468912"/>
            <a:chExt cx="5318235" cy="3432646"/>
          </a:xfrm>
        </p:grpSpPr>
        <p:pic>
          <p:nvPicPr>
            <p:cNvPr id="2050" name="Picture 2" descr="C:\Users\USER\Documents\Università degli Studi di Pavia\PhD Thesis\New studies\FINERO ALKALI-RICH HORNBLENDITE-ANORTHOSITE SAMPLES\2 - Thin section scan\FI2106A.jpg"/>
            <p:cNvPicPr>
              <a:picLocks noChangeAspect="1" noChangeArrowheads="1"/>
            </p:cNvPicPr>
            <p:nvPr/>
          </p:nvPicPr>
          <p:blipFill>
            <a:blip r:embed="rId2" cstate="print"/>
            <a:srcRect l="2653" r="4212"/>
            <a:stretch>
              <a:fillRect/>
            </a:stretch>
          </p:blipFill>
          <p:spPr bwMode="auto">
            <a:xfrm>
              <a:off x="231226" y="2468912"/>
              <a:ext cx="5318235" cy="3432646"/>
            </a:xfrm>
            <a:prstGeom prst="rect">
              <a:avLst/>
            </a:prstGeom>
            <a:noFill/>
          </p:spPr>
        </p:pic>
        <p:sp>
          <p:nvSpPr>
            <p:cNvPr id="9" name="Freeform 8"/>
            <p:cNvSpPr/>
            <p:nvPr/>
          </p:nvSpPr>
          <p:spPr>
            <a:xfrm>
              <a:off x="798787" y="4225159"/>
              <a:ext cx="4698124" cy="1524000"/>
            </a:xfrm>
            <a:custGeom>
              <a:avLst/>
              <a:gdLst>
                <a:gd name="connsiteX0" fmla="*/ 4666593 w 4666593"/>
                <a:gd name="connsiteY0" fmla="*/ 1502979 h 1524000"/>
                <a:gd name="connsiteX1" fmla="*/ 4656083 w 4666593"/>
                <a:gd name="connsiteY1" fmla="*/ 0 h 1524000"/>
                <a:gd name="connsiteX2" fmla="*/ 2711669 w 4666593"/>
                <a:gd name="connsiteY2" fmla="*/ 262758 h 1524000"/>
                <a:gd name="connsiteX3" fmla="*/ 0 w 4666593"/>
                <a:gd name="connsiteY3" fmla="*/ 1408386 h 1524000"/>
                <a:gd name="connsiteX4" fmla="*/ 21021 w 4666593"/>
                <a:gd name="connsiteY4" fmla="*/ 1502979 h 1524000"/>
                <a:gd name="connsiteX5" fmla="*/ 4561490 w 4666593"/>
                <a:gd name="connsiteY5" fmla="*/ 1524000 h 1524000"/>
                <a:gd name="connsiteX0" fmla="*/ 4666593 w 4698124"/>
                <a:gd name="connsiteY0" fmla="*/ 1502979 h 1524000"/>
                <a:gd name="connsiteX1" fmla="*/ 4656083 w 4698124"/>
                <a:gd name="connsiteY1" fmla="*/ 0 h 1524000"/>
                <a:gd name="connsiteX2" fmla="*/ 2711669 w 4698124"/>
                <a:gd name="connsiteY2" fmla="*/ 262758 h 1524000"/>
                <a:gd name="connsiteX3" fmla="*/ 0 w 4698124"/>
                <a:gd name="connsiteY3" fmla="*/ 1408386 h 1524000"/>
                <a:gd name="connsiteX4" fmla="*/ 21021 w 4698124"/>
                <a:gd name="connsiteY4" fmla="*/ 1502979 h 1524000"/>
                <a:gd name="connsiteX5" fmla="*/ 4698124 w 4698124"/>
                <a:gd name="connsiteY5" fmla="*/ 15240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8124" h="1524000">
                  <a:moveTo>
                    <a:pt x="4666593" y="1502979"/>
                  </a:moveTo>
                  <a:cubicBezTo>
                    <a:pt x="4663090" y="1001986"/>
                    <a:pt x="4659586" y="500993"/>
                    <a:pt x="4656083" y="0"/>
                  </a:cubicBezTo>
                  <a:lnTo>
                    <a:pt x="2711669" y="262758"/>
                  </a:lnTo>
                  <a:lnTo>
                    <a:pt x="0" y="1408386"/>
                  </a:lnTo>
                  <a:lnTo>
                    <a:pt x="21021" y="1502979"/>
                  </a:lnTo>
                  <a:lnTo>
                    <a:pt x="4698124" y="1524000"/>
                  </a:lnTo>
                </a:path>
              </a:pathLst>
            </a:cu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04800" y="2501462"/>
              <a:ext cx="5150069" cy="3132083"/>
            </a:xfrm>
            <a:custGeom>
              <a:avLst/>
              <a:gdLst>
                <a:gd name="connsiteX0" fmla="*/ 504496 w 5150069"/>
                <a:gd name="connsiteY0" fmla="*/ 3132083 h 3132083"/>
                <a:gd name="connsiteX1" fmla="*/ 0 w 5150069"/>
                <a:gd name="connsiteY1" fmla="*/ 1713186 h 3132083"/>
                <a:gd name="connsiteX2" fmla="*/ 10510 w 5150069"/>
                <a:gd name="connsiteY2" fmla="*/ 178676 h 3132083"/>
                <a:gd name="connsiteX3" fmla="*/ 84082 w 5150069"/>
                <a:gd name="connsiteY3" fmla="*/ 21021 h 3132083"/>
                <a:gd name="connsiteX4" fmla="*/ 4288220 w 5150069"/>
                <a:gd name="connsiteY4" fmla="*/ 0 h 3132083"/>
                <a:gd name="connsiteX5" fmla="*/ 5129048 w 5150069"/>
                <a:gd name="connsiteY5" fmla="*/ 683172 h 3132083"/>
                <a:gd name="connsiteX6" fmla="*/ 5150069 w 5150069"/>
                <a:gd name="connsiteY6" fmla="*/ 1713186 h 3132083"/>
                <a:gd name="connsiteX7" fmla="*/ 3195144 w 5150069"/>
                <a:gd name="connsiteY7" fmla="*/ 1986455 h 3132083"/>
                <a:gd name="connsiteX8" fmla="*/ 504496 w 5150069"/>
                <a:gd name="connsiteY8" fmla="*/ 3132083 h 313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50069" h="3132083">
                  <a:moveTo>
                    <a:pt x="504496" y="3132083"/>
                  </a:moveTo>
                  <a:lnTo>
                    <a:pt x="0" y="1713186"/>
                  </a:lnTo>
                  <a:cubicBezTo>
                    <a:pt x="3503" y="1201683"/>
                    <a:pt x="7007" y="690179"/>
                    <a:pt x="10510" y="178676"/>
                  </a:cubicBezTo>
                  <a:lnTo>
                    <a:pt x="84082" y="21021"/>
                  </a:lnTo>
                  <a:lnTo>
                    <a:pt x="4288220" y="0"/>
                  </a:lnTo>
                  <a:lnTo>
                    <a:pt x="5129048" y="683172"/>
                  </a:lnTo>
                  <a:lnTo>
                    <a:pt x="5150069" y="1713186"/>
                  </a:lnTo>
                  <a:lnTo>
                    <a:pt x="3195144" y="1986455"/>
                  </a:lnTo>
                  <a:lnTo>
                    <a:pt x="504496" y="3132083"/>
                  </a:lnTo>
                  <a:close/>
                </a:path>
              </a:pathLst>
            </a:cu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4855779" y="2837794"/>
            <a:ext cx="2638097" cy="147144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54869" y="4067503"/>
            <a:ext cx="2312276" cy="116664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rcRect l="6852" r="4907"/>
          <a:stretch>
            <a:fillRect/>
          </a:stretch>
        </p:blipFill>
        <p:spPr bwMode="auto">
          <a:xfrm>
            <a:off x="5717627" y="1071213"/>
            <a:ext cx="6474373" cy="530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2900854" y="2921876"/>
            <a:ext cx="1" cy="14188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471448" y="4295371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increasing HFSEs in amphs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95599" y="4608786"/>
            <a:ext cx="1" cy="14188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3"/>
          <p:cNvSpPr txBox="1"/>
          <p:nvPr/>
        </p:nvSpPr>
        <p:spPr>
          <a:xfrm>
            <a:off x="3289738" y="5108028"/>
            <a:ext cx="135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Nb-poor Amph</a:t>
            </a:r>
            <a:endParaRPr lang="it-IT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sellaDiTesto 3"/>
          <p:cNvSpPr txBox="1"/>
          <p:nvPr/>
        </p:nvSpPr>
        <p:spPr>
          <a:xfrm>
            <a:off x="4120056" y="3536732"/>
            <a:ext cx="940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Arial" pitchFamily="34" charset="0"/>
                <a:cs typeface="Arial" pitchFamily="34" charset="0"/>
              </a:rPr>
              <a:t>Plg</a:t>
            </a:r>
            <a:endParaRPr lang="it-IT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CasellaDiTesto 3"/>
          <p:cNvSpPr txBox="1"/>
          <p:nvPr/>
        </p:nvSpPr>
        <p:spPr>
          <a:xfrm>
            <a:off x="1455684" y="2927130"/>
            <a:ext cx="135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Nb-rich Amph</a:t>
            </a:r>
            <a:endParaRPr lang="it-IT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00"/>
          <a:stretch>
            <a:fillRect/>
          </a:stretch>
        </p:blipFill>
        <p:spPr>
          <a:xfrm>
            <a:off x="6927988" y="551381"/>
            <a:ext cx="5264012" cy="5634718"/>
          </a:xfrm>
          <a:prstGeom prst="rect">
            <a:avLst/>
          </a:prstGeom>
        </p:spPr>
      </p:pic>
      <p:sp>
        <p:nvSpPr>
          <p:cNvPr id="7" name="CasellaDiTesto 2"/>
          <p:cNvSpPr txBox="1"/>
          <p:nvPr/>
        </p:nvSpPr>
        <p:spPr>
          <a:xfrm>
            <a:off x="116964" y="-10269"/>
            <a:ext cx="12075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U/Pb zircon geochronology of Finero dioritic dykes</a:t>
            </a:r>
            <a:endParaRPr lang="it-IT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51766" y="2113814"/>
            <a:ext cx="903769" cy="40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194±8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2745" y="6253655"/>
            <a:ext cx="5339255" cy="4624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aseline="30000" dirty="0" smtClean="0">
                <a:solidFill>
                  <a:schemeClr val="tx1"/>
                </a:solidFill>
              </a:rPr>
              <a:t>206</a:t>
            </a:r>
            <a:r>
              <a:rPr lang="en-US" sz="2000" dirty="0" smtClean="0">
                <a:solidFill>
                  <a:schemeClr val="tx1"/>
                </a:solidFill>
              </a:rPr>
              <a:t>Pb/</a:t>
            </a:r>
            <a:r>
              <a:rPr lang="en-US" sz="2000" baseline="30000" dirty="0" smtClean="0">
                <a:solidFill>
                  <a:schemeClr val="tx1"/>
                </a:solidFill>
              </a:rPr>
              <a:t>238</a:t>
            </a:r>
            <a:r>
              <a:rPr lang="en-US" sz="2000" dirty="0" smtClean="0">
                <a:solidFill>
                  <a:schemeClr val="tx1"/>
                </a:solidFill>
              </a:rPr>
              <a:t>U mean age of </a:t>
            </a:r>
            <a:r>
              <a:rPr lang="en-US" sz="2000" b="1" dirty="0" smtClean="0">
                <a:solidFill>
                  <a:schemeClr val="tx1"/>
                </a:solidFill>
                <a:cs typeface="Arial" pitchFamily="34" charset="0"/>
              </a:rPr>
              <a:t> FI2106 = </a:t>
            </a:r>
            <a:r>
              <a:rPr lang="en-US" sz="2000" dirty="0" smtClean="0">
                <a:solidFill>
                  <a:schemeClr val="tx1"/>
                </a:solidFill>
              </a:rPr>
              <a:t>200.7 ± 6.5 Ma</a:t>
            </a:r>
            <a:endParaRPr lang="en-US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77462" y="1702675"/>
            <a:ext cx="5769438" cy="4461641"/>
            <a:chOff x="148854" y="159489"/>
            <a:chExt cx="7655444" cy="6124351"/>
          </a:xfrm>
        </p:grpSpPr>
        <p:pic>
          <p:nvPicPr>
            <p:cNvPr id="55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233" t="51266" r="78468" b="37659"/>
            <a:stretch>
              <a:fillRect/>
            </a:stretch>
          </p:blipFill>
          <p:spPr>
            <a:xfrm>
              <a:off x="4019107" y="170121"/>
              <a:ext cx="3785191" cy="3072394"/>
            </a:xfrm>
            <a:prstGeom prst="rect">
              <a:avLst/>
            </a:prstGeom>
          </p:spPr>
        </p:pic>
        <p:pic>
          <p:nvPicPr>
            <p:cNvPr id="56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4838" t="81683" r="5427" b="7300"/>
            <a:stretch>
              <a:fillRect/>
            </a:stretch>
          </p:blipFill>
          <p:spPr>
            <a:xfrm>
              <a:off x="4013231" y="3274828"/>
              <a:ext cx="3791066" cy="2993802"/>
            </a:xfrm>
            <a:prstGeom prst="rect">
              <a:avLst/>
            </a:prstGeom>
          </p:spPr>
        </p:pic>
        <p:pic>
          <p:nvPicPr>
            <p:cNvPr id="57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357" t="87597" r="53919" b="1219"/>
            <a:stretch>
              <a:fillRect/>
            </a:stretch>
          </p:blipFill>
          <p:spPr>
            <a:xfrm>
              <a:off x="148856" y="159489"/>
              <a:ext cx="3831164" cy="3072809"/>
            </a:xfrm>
            <a:prstGeom prst="rect">
              <a:avLst/>
            </a:prstGeom>
          </p:spPr>
        </p:pic>
        <p:pic>
          <p:nvPicPr>
            <p:cNvPr id="58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661" t="75541" r="29679" b="13488"/>
            <a:stretch>
              <a:fillRect/>
            </a:stretch>
          </p:blipFill>
          <p:spPr>
            <a:xfrm>
              <a:off x="148854" y="3274826"/>
              <a:ext cx="3811918" cy="3009014"/>
            </a:xfrm>
            <a:prstGeom prst="rect">
              <a:avLst/>
            </a:prstGeom>
          </p:spPr>
        </p:pic>
      </p:grpSp>
      <p:pic>
        <p:nvPicPr>
          <p:cNvPr id="16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9448"/>
            <a:ext cx="1622775" cy="24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709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76459" y="225632"/>
            <a:ext cx="4053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Isotopic Hf zircon </a:t>
            </a:r>
          </a:p>
          <a:p>
            <a:r>
              <a:rPr lang="it-IT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composition of Finero</a:t>
            </a:r>
          </a:p>
          <a:p>
            <a:r>
              <a:rPr lang="it-IT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dioritic dykes</a:t>
            </a:r>
            <a:endParaRPr lang="it-IT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r="15177"/>
          <a:stretch>
            <a:fillRect/>
          </a:stretch>
        </p:blipFill>
        <p:spPr bwMode="auto">
          <a:xfrm>
            <a:off x="4162609" y="387790"/>
            <a:ext cx="8029391" cy="643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9127"/>
            <a:ext cx="1622775" cy="24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115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4469</TotalTime>
  <Words>365</Words>
  <Application>Microsoft Office PowerPoint</Application>
  <PresentationFormat>Custom</PresentationFormat>
  <Paragraphs>68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Zanetti Alberto</dc:creator>
  <cp:lastModifiedBy>USER</cp:lastModifiedBy>
  <cp:revision>676</cp:revision>
  <cp:lastPrinted>2021-02-05T02:51:48Z</cp:lastPrinted>
  <dcterms:created xsi:type="dcterms:W3CDTF">2021-02-03T22:53:36Z</dcterms:created>
  <dcterms:modified xsi:type="dcterms:W3CDTF">2022-05-25T16:50:54Z</dcterms:modified>
</cp:coreProperties>
</file>