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84" r:id="rId2"/>
    <p:sldMasterId id="2147483672" r:id="rId3"/>
  </p:sldMasterIdLst>
  <p:notesMasterIdLst>
    <p:notesMasterId r:id="rId15"/>
  </p:notesMasterIdLst>
  <p:sldIdLst>
    <p:sldId id="256" r:id="rId4"/>
    <p:sldId id="330" r:id="rId5"/>
    <p:sldId id="309" r:id="rId6"/>
    <p:sldId id="315" r:id="rId7"/>
    <p:sldId id="298" r:id="rId8"/>
    <p:sldId id="328" r:id="rId9"/>
    <p:sldId id="311" r:id="rId10"/>
    <p:sldId id="316" r:id="rId11"/>
    <p:sldId id="329" r:id="rId12"/>
    <p:sldId id="303" r:id="rId13"/>
    <p:sldId id="331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FF00"/>
    <a:srgbClr val="2C36FC"/>
    <a:srgbClr val="777DFD"/>
    <a:srgbClr val="E0ECE9"/>
    <a:srgbClr val="F2700E"/>
    <a:srgbClr val="C7E6A4"/>
    <a:srgbClr val="4F7A20"/>
    <a:srgbClr val="74B32F"/>
    <a:srgbClr val="7ABC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44" autoAdjust="0"/>
    <p:restoredTop sz="96395" autoAdjust="0"/>
  </p:normalViewPr>
  <p:slideViewPr>
    <p:cSldViewPr snapToGrid="0">
      <p:cViewPr varScale="1">
        <p:scale>
          <a:sx n="73" d="100"/>
          <a:sy n="73" d="100"/>
        </p:scale>
        <p:origin x="1272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36" Type="http://schemas.microsoft.com/office/2015/10/relationships/revisionInfo" Target="revisionInfo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654B1D-6E8F-4B2A-9B0B-F346A8212316}" type="datetimeFigureOut">
              <a:rPr lang="de-DE" smtClean="0"/>
              <a:t>24.05.2022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D8899A-35E9-4BAC-B63B-3693D6BD38E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21859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0.sv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I_rahmen_neu_titel">
            <a:extLst>
              <a:ext uri="{FF2B5EF4-FFF2-40B4-BE49-F238E27FC236}">
                <a16:creationId xmlns:a16="http://schemas.microsoft.com/office/drawing/2014/main" id="{A95F32CA-B5BF-43BB-82DD-2714682C897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91440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4">
            <a:extLst>
              <a:ext uri="{FF2B5EF4-FFF2-40B4-BE49-F238E27FC236}">
                <a16:creationId xmlns:a16="http://schemas.microsoft.com/office/drawing/2014/main" id="{2FD3021E-431C-4904-8F6F-87FAFD87019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96875" y="6552308"/>
            <a:ext cx="367030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 altLang="de-DE" sz="800" dirty="0"/>
              <a:t>KIT – Die Forschungsuniversität in der Helmholtz-Gemeinschaft</a:t>
            </a:r>
          </a:p>
        </p:txBody>
      </p:sp>
      <p:sp>
        <p:nvSpPr>
          <p:cNvPr id="13" name="Text Box 14">
            <a:extLst>
              <a:ext uri="{FF2B5EF4-FFF2-40B4-BE49-F238E27FC236}">
                <a16:creationId xmlns:a16="http://schemas.microsoft.com/office/drawing/2014/main" id="{6C188393-F356-4F5D-80C7-5DAA7302CAF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318375" y="6490081"/>
            <a:ext cx="1727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e-DE" altLang="de-DE" sz="1600" b="1" dirty="0">
                <a:solidFill>
                  <a:schemeClr val="bg1"/>
                </a:solidFill>
              </a:rPr>
              <a:t>www.kit.edu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7F7ADE7B-8F8C-4061-BABF-C9A207FD28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62" y="333374"/>
            <a:ext cx="1628775" cy="750257"/>
          </a:xfrm>
          <a:prstGeom prst="rect">
            <a:avLst/>
          </a:prstGeom>
        </p:spPr>
      </p:pic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9D1D6-140B-4D54-A6FF-A0959A9D9085}" type="datetime1">
              <a:rPr lang="de-DE" smtClean="0"/>
              <a:t>24.05.2022</a:t>
            </a:fld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342A11-3F6D-49C2-B184-6A782E851E4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9" name="Text Box 21">
            <a:extLst>
              <a:ext uri="{FF2B5EF4-FFF2-40B4-BE49-F238E27FC236}">
                <a16:creationId xmlns:a16="http://schemas.microsoft.com/office/drawing/2014/main" id="{F7E82EA3-B75E-4B08-9FD0-A8C2545BC1E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23099" y="3285368"/>
            <a:ext cx="69326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 altLang="de-DE" sz="1000" noProof="0" dirty="0" smtClean="0">
                <a:solidFill>
                  <a:schemeClr val="bg1"/>
                </a:solidFill>
              </a:rPr>
              <a:t>INE (Institut</a:t>
            </a:r>
            <a:r>
              <a:rPr lang="de-DE" altLang="de-DE" sz="1000" baseline="0" noProof="0" dirty="0" smtClean="0">
                <a:solidFill>
                  <a:schemeClr val="bg1"/>
                </a:solidFill>
              </a:rPr>
              <a:t> für Nukleare </a:t>
            </a:r>
            <a:r>
              <a:rPr lang="de-DE" altLang="de-DE" sz="1000" baseline="0" noProof="0" dirty="0" err="1" smtClean="0">
                <a:solidFill>
                  <a:schemeClr val="bg1"/>
                </a:solidFill>
              </a:rPr>
              <a:t>Endsorgung</a:t>
            </a:r>
            <a:r>
              <a:rPr lang="de-DE" altLang="de-DE" sz="1000" baseline="0" noProof="0" dirty="0" smtClean="0">
                <a:solidFill>
                  <a:schemeClr val="bg1"/>
                </a:solidFill>
              </a:rPr>
              <a:t>)</a:t>
            </a:r>
          </a:p>
          <a:p>
            <a:pPr eaLnBrk="1" hangingPunct="1">
              <a:defRPr/>
            </a:pPr>
            <a:r>
              <a:rPr lang="de-DE" altLang="de-DE" sz="1000" baseline="0" noProof="0" dirty="0" smtClean="0">
                <a:solidFill>
                  <a:schemeClr val="bg1"/>
                </a:solidFill>
                <a:latin typeface="+mn-lt"/>
              </a:rPr>
              <a:t>KIT Fakultät für Chemie Biowissenschaften</a:t>
            </a:r>
            <a:endParaRPr lang="de-DE" altLang="de-DE" sz="1000" noProof="0" dirty="0" smtClean="0">
              <a:solidFill>
                <a:schemeClr val="bg1"/>
              </a:solidFill>
              <a:latin typeface="+mn-lt"/>
            </a:endParaRPr>
          </a:p>
          <a:p>
            <a:pPr eaLnBrk="1" hangingPunct="1">
              <a:defRPr/>
            </a:pPr>
            <a:endParaRPr lang="de-DE" altLang="de-DE" sz="1000" noProof="0" dirty="0">
              <a:solidFill>
                <a:schemeClr val="bg1"/>
              </a:solidFill>
            </a:endParaRPr>
          </a:p>
        </p:txBody>
      </p:sp>
      <p:sp>
        <p:nvSpPr>
          <p:cNvPr id="14" name="Textfeld 13"/>
          <p:cNvSpPr txBox="1"/>
          <p:nvPr userDrawn="1"/>
        </p:nvSpPr>
        <p:spPr>
          <a:xfrm>
            <a:off x="627233" y="4568974"/>
            <a:ext cx="401029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altLang="de-DE" sz="1200" b="1" dirty="0" err="1" smtClean="0">
                <a:solidFill>
                  <a:srgbClr val="000000"/>
                </a:solidFill>
              </a:rPr>
              <a:t>by</a:t>
            </a:r>
            <a:r>
              <a:rPr lang="de-DE" altLang="de-DE" sz="1200" b="1" dirty="0" smtClean="0">
                <a:solidFill>
                  <a:srgbClr val="000000"/>
                </a:solidFill>
              </a:rPr>
              <a:t>:</a:t>
            </a:r>
            <a:r>
              <a:rPr lang="de-DE" altLang="de-DE" sz="1200" b="1" dirty="0">
                <a:solidFill>
                  <a:srgbClr val="000000"/>
                </a:solidFill>
              </a:rPr>
              <a:t>		</a:t>
            </a:r>
            <a:r>
              <a:rPr lang="de-DE" altLang="de-DE" sz="1200" b="1" dirty="0" smtClean="0">
                <a:solidFill>
                  <a:srgbClr val="000000"/>
                </a:solidFill>
              </a:rPr>
              <a:t>	Lukas Zunftmeister</a:t>
            </a:r>
          </a:p>
          <a:p>
            <a:pPr>
              <a:spcBef>
                <a:spcPct val="0"/>
              </a:spcBef>
              <a:buFontTx/>
              <a:buNone/>
            </a:pPr>
            <a:endParaRPr lang="de-DE" altLang="de-DE" sz="1200" b="1" dirty="0" smtClean="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1200" b="1" dirty="0" smtClean="0">
                <a:solidFill>
                  <a:srgbClr val="000000"/>
                </a:solidFill>
              </a:rPr>
              <a:t>Supervision:	Dr. Frank </a:t>
            </a:r>
            <a:r>
              <a:rPr lang="de-DE" altLang="de-DE" sz="1200" b="1" dirty="0" err="1" smtClean="0">
                <a:solidFill>
                  <a:srgbClr val="000000"/>
                </a:solidFill>
              </a:rPr>
              <a:t>Heberling</a:t>
            </a:r>
            <a:r>
              <a:rPr lang="de-DE" altLang="de-DE" sz="1200" b="1" dirty="0">
                <a:solidFill>
                  <a:srgbClr val="000000"/>
                </a:solidFill>
              </a:rPr>
              <a:t>	</a:t>
            </a:r>
            <a:r>
              <a:rPr lang="de-DE" altLang="de-DE" sz="1200" b="1" dirty="0" smtClean="0">
                <a:solidFill>
                  <a:srgbClr val="000000"/>
                </a:solidFill>
              </a:rPr>
              <a:t>				Prof</a:t>
            </a:r>
            <a:r>
              <a:rPr lang="de-DE" altLang="de-DE" sz="1200" b="1" dirty="0">
                <a:solidFill>
                  <a:srgbClr val="000000"/>
                </a:solidFill>
              </a:rPr>
              <a:t>. Dr. </a:t>
            </a:r>
            <a:r>
              <a:rPr lang="de-DE" altLang="de-DE" sz="1200" b="1" dirty="0" smtClean="0">
                <a:solidFill>
                  <a:srgbClr val="000000"/>
                </a:solidFill>
              </a:rPr>
              <a:t>Horst </a:t>
            </a:r>
            <a:r>
              <a:rPr lang="de-DE" altLang="de-DE" sz="1200" b="1" dirty="0" err="1" smtClean="0">
                <a:solidFill>
                  <a:srgbClr val="000000"/>
                </a:solidFill>
              </a:rPr>
              <a:t>Geckeis</a:t>
            </a:r>
            <a:endParaRPr lang="de-DE" altLang="de-DE" sz="1200" b="1" dirty="0">
              <a:solidFill>
                <a:srgbClr val="000000"/>
              </a:solidFill>
            </a:endParaRPr>
          </a:p>
          <a:p>
            <a:endParaRPr lang="de-DE" altLang="de-DE" sz="1200" b="1" dirty="0">
              <a:solidFill>
                <a:srgbClr val="000000"/>
              </a:solidFill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459689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0050" y="1201567"/>
            <a:ext cx="8343900" cy="4904510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5C2EF-FCCF-451A-95C2-5D76888C8CAD}" type="datetime1">
              <a:rPr lang="de-DE" smtClean="0"/>
              <a:t>24.05.2022</a:t>
            </a:fld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42A11-3F6D-49C2-B184-6A782E851E4E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EE5A31AB-C67D-4F0F-8135-95200015D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050" y="394871"/>
            <a:ext cx="6865128" cy="49688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06914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70386" y="365125"/>
            <a:ext cx="1971675" cy="5811838"/>
          </a:xfrm>
          <a:prstGeom prst="rect">
            <a:avLst/>
          </a:prstGeom>
        </p:spPr>
        <p:txBody>
          <a:bodyPr vert="eaVert"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1940" y="365125"/>
            <a:ext cx="6225572" cy="5811838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1F6F1-326A-4B50-AB5D-75D77559FBE8}" type="datetime1">
              <a:rPr lang="de-DE" smtClean="0"/>
              <a:t>24.05.2022</a:t>
            </a:fld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42A11-3F6D-49C2-B184-6A782E851E4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20397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0050" y="1201567"/>
            <a:ext cx="8343900" cy="4904510"/>
          </a:xfrm>
        </p:spPr>
        <p:txBody>
          <a:bodyPr/>
          <a:lstStyle/>
          <a:p>
            <a:pPr lvl="0"/>
            <a:r>
              <a:rPr lang="de-DE" dirty="0" smtClean="0"/>
              <a:t>Formatvorlagen des Textmasters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773582-A2E4-44CC-AC0D-A0A733630A65}" type="datetime1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24.05.2022</a:t>
            </a:fld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803EE4-0BB8-4A2C-9025-B8F5E159BB3D}" type="slidenum">
              <a:rPr kumimoji="0" lang="de-DE" sz="9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5E9F3D11-7573-4C8E-A81F-0E3F12D8E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050" y="394871"/>
            <a:ext cx="6865128" cy="49688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36098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>
            <a:extLst>
              <a:ext uri="{FF2B5EF4-FFF2-40B4-BE49-F238E27FC236}">
                <a16:creationId xmlns:a16="http://schemas.microsoft.com/office/drawing/2014/main" id="{D536E53E-1A20-40D5-A78F-0F68FE120A6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lum bright="14000" contrast="-4000"/>
            <a:grayscl/>
          </a:blip>
          <a:srcRect t="20958" b="21313"/>
          <a:stretch>
            <a:fillRect/>
          </a:stretch>
        </p:blipFill>
        <p:spPr bwMode="auto">
          <a:xfrm>
            <a:off x="87313" y="3662672"/>
            <a:ext cx="9056687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II_rahmen_neu_titel">
            <a:extLst>
              <a:ext uri="{FF2B5EF4-FFF2-40B4-BE49-F238E27FC236}">
                <a16:creationId xmlns:a16="http://schemas.microsoft.com/office/drawing/2014/main" id="{A95F32CA-B5BF-43BB-82DD-2714682C897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21">
            <a:extLst>
              <a:ext uri="{FF2B5EF4-FFF2-40B4-BE49-F238E27FC236}">
                <a16:creationId xmlns:a16="http://schemas.microsoft.com/office/drawing/2014/main" id="{F7E82EA3-B75E-4B08-9FD0-A8C2545BC1E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85763" y="3296957"/>
            <a:ext cx="693261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 altLang="de-DE" sz="1000" noProof="0" dirty="0" smtClean="0">
                <a:solidFill>
                  <a:schemeClr val="bg1"/>
                </a:solidFill>
              </a:rPr>
              <a:t>SOFTWARE-ENTWURF UND -QUALITÄT,</a:t>
            </a:r>
            <a:br>
              <a:rPr lang="de-DE" altLang="de-DE" sz="1000" noProof="0" dirty="0" smtClean="0">
                <a:solidFill>
                  <a:schemeClr val="bg1"/>
                </a:solidFill>
              </a:rPr>
            </a:br>
            <a:r>
              <a:rPr lang="de-DE" altLang="de-DE" sz="1000" noProof="0" dirty="0" smtClean="0">
                <a:solidFill>
                  <a:schemeClr val="bg1"/>
                </a:solidFill>
              </a:rPr>
              <a:t>INSTITUT FÜR PROGRAMMSTRUKTUREN UND DATENORGANISATION, KIT-FAKULTÄT FÜR INFORMATIK</a:t>
            </a:r>
            <a:endParaRPr lang="de-DE" altLang="de-DE" sz="1000" noProof="0" dirty="0">
              <a:solidFill>
                <a:schemeClr val="bg1"/>
              </a:solidFill>
            </a:endParaRPr>
          </a:p>
        </p:txBody>
      </p:sp>
      <p:sp>
        <p:nvSpPr>
          <p:cNvPr id="12" name="Text Box 14">
            <a:extLst>
              <a:ext uri="{FF2B5EF4-FFF2-40B4-BE49-F238E27FC236}">
                <a16:creationId xmlns:a16="http://schemas.microsoft.com/office/drawing/2014/main" id="{2FD3021E-431C-4904-8F6F-87FAFD87019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96875" y="6552308"/>
            <a:ext cx="367030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 altLang="de-DE" sz="800" dirty="0"/>
              <a:t>KIT – Die Forschungsuniversität in der Helmholtz-Gemeinschaft</a:t>
            </a:r>
          </a:p>
        </p:txBody>
      </p:sp>
      <p:sp>
        <p:nvSpPr>
          <p:cNvPr id="13" name="Text Box 14">
            <a:extLst>
              <a:ext uri="{FF2B5EF4-FFF2-40B4-BE49-F238E27FC236}">
                <a16:creationId xmlns:a16="http://schemas.microsoft.com/office/drawing/2014/main" id="{6C188393-F356-4F5D-80C7-5DAA7302CAF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318375" y="6490081"/>
            <a:ext cx="1727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e-DE" altLang="de-DE" sz="1600" b="1" dirty="0">
                <a:solidFill>
                  <a:schemeClr val="bg1"/>
                </a:solidFill>
              </a:rPr>
              <a:t>www.kit.edu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7F7ADE7B-8F8C-4061-BABF-C9A207FD28A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62" y="333374"/>
            <a:ext cx="1628775" cy="750257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0DF00E79-2BC5-48CF-A92C-F3B4DD06DB7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668344" y="345600"/>
            <a:ext cx="1124442" cy="565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6500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0050" y="1201567"/>
            <a:ext cx="8343900" cy="4904510"/>
          </a:xfrm>
        </p:spPr>
        <p:txBody>
          <a:bodyPr/>
          <a:lstStyle/>
          <a:p>
            <a:pPr lvl="0"/>
            <a:r>
              <a:rPr lang="de-DE" dirty="0" smtClean="0"/>
              <a:t>Formatvorlagen des Textmasters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093C6-D622-470C-9C7A-6EF2C26664FC}" type="datetime1">
              <a:rPr lang="de-DE" smtClean="0"/>
              <a:t>24.05.2022</a:t>
            </a:fld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803EE4-0BB8-4A2C-9025-B8F5E159BB3D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5E9F3D11-7573-4C8E-A81F-0E3F12D8E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050" y="394871"/>
            <a:ext cx="6865128" cy="49688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93575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4BBA0-99BA-4F62-8A21-363E4840B4C3}" type="datetime1">
              <a:rPr lang="de-DE" smtClean="0"/>
              <a:t>24.05.2022</a:t>
            </a:fld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42A11-3F6D-49C2-B184-6A782E851E4E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8C5860D3-14FA-4FDC-8816-17A10BEC7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60A7DEDA-EAA3-43B9-89DF-5D1DF3E4C5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1846342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0050" y="1201567"/>
            <a:ext cx="4114800" cy="4975396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49" y="1201567"/>
            <a:ext cx="4114799" cy="4975396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B6D22-EEAD-4688-A4E2-DA3DB0326B66}" type="datetime1">
              <a:rPr lang="de-DE" smtClean="0"/>
              <a:t>24.05.2022</a:t>
            </a:fld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42A11-3F6D-49C2-B184-6A782E851E4E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DD89B5CA-F326-417B-804D-4A944865C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050" y="394871"/>
            <a:ext cx="6865128" cy="49688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42434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0050" y="1203334"/>
            <a:ext cx="4098132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0050" y="2214208"/>
            <a:ext cx="4098132" cy="3975455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818" y="1203334"/>
            <a:ext cx="4098132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818" y="2214208"/>
            <a:ext cx="4098132" cy="3975455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4CB0E-92ED-46B5-B531-40F406B7F361}" type="datetime1">
              <a:rPr lang="de-DE" smtClean="0"/>
              <a:t>24.05.2022</a:t>
            </a:fld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42A11-3F6D-49C2-B184-6A782E851E4E}" type="slidenum">
              <a:rPr lang="de-DE" smtClean="0"/>
              <a:t>‹Nr.›</a:t>
            </a:fld>
            <a:endParaRPr lang="de-DE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337802FE-6A36-43AA-8464-593B7D9F5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050" y="394871"/>
            <a:ext cx="6865128" cy="49688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38210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FF17A-C295-4665-A737-F41948F689A7}" type="datetime1">
              <a:rPr lang="de-DE" smtClean="0"/>
              <a:t>24.05.2022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42A11-3F6D-49C2-B184-6A782E851E4E}" type="slidenum">
              <a:rPr lang="de-DE" smtClean="0"/>
              <a:t>‹Nr.›</a:t>
            </a:fld>
            <a:endParaRPr lang="de-DE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5CAD5EF3-BE98-4ECF-87EA-2B848F666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050" y="394871"/>
            <a:ext cx="6865128" cy="49688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8492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09899-F0F9-4CA1-8EE2-396AE639459A}" type="datetime1">
              <a:rPr lang="de-DE" smtClean="0"/>
              <a:t>24.05.2022</a:t>
            </a:fld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42A11-3F6D-49C2-B184-6A782E851E4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1999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0050" y="1201567"/>
            <a:ext cx="8343900" cy="4904510"/>
          </a:xfrm>
        </p:spPr>
        <p:txBody>
          <a:bodyPr/>
          <a:lstStyle>
            <a:lvl1pPr marL="271463" marR="0" indent="-271463" algn="l" defTabSz="914400" rtl="0" eaLnBrk="1" fontAlgn="auto" latinLnBrk="0" hangingPunct="1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Tx/>
              <a:buSzPct val="88000"/>
              <a:buFontTx/>
              <a:buBlip>
                <a:blip r:embed="rId2"/>
              </a:buBlip>
              <a:tabLst/>
              <a:defRPr/>
            </a:lvl1pPr>
            <a:lvl2pPr marL="627063" marR="0" indent="-271463" algn="l" defTabSz="914400" rtl="0" eaLnBrk="1" fontAlgn="auto" latinLnBrk="0" hangingPunct="1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Tx/>
              <a:buSzPct val="88000"/>
              <a:buFontTx/>
              <a:buBlip>
                <a:blip r:embed="rId2"/>
              </a:buBlip>
              <a:tabLst/>
              <a:defRPr/>
            </a:lvl2pPr>
            <a:lvl3pPr marL="982663" marR="0" indent="-265113" algn="l" defTabSz="898525" rtl="0" eaLnBrk="1" fontAlgn="auto" latinLnBrk="0" hangingPunct="1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Tx/>
              <a:buSzPct val="88000"/>
              <a:buFontTx/>
              <a:buBlip>
                <a:blip r:embed="rId2"/>
              </a:buBlip>
              <a:tabLst/>
              <a:defRPr/>
            </a:lvl3pPr>
            <a:lvl4pPr marL="1344613" marR="0" indent="-271463" algn="l" defTabSz="914400" rtl="0" eaLnBrk="1" fontAlgn="auto" latinLnBrk="0" hangingPunct="1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Tx/>
              <a:buSzPct val="88000"/>
              <a:buFontTx/>
              <a:buBlip>
                <a:blip r:embed="rId2"/>
              </a:buBlip>
              <a:tabLst/>
              <a:defRPr/>
            </a:lvl4pPr>
            <a:lvl5pPr marL="1700213" marR="0" indent="-265113" algn="l" defTabSz="914400" rtl="0" eaLnBrk="1" fontAlgn="auto" latinLnBrk="0" hangingPunct="1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Tx/>
              <a:buSzPct val="88000"/>
              <a:buFontTx/>
              <a:buBlip>
                <a:blip r:embed="rId2"/>
              </a:buBlip>
              <a:tabLst/>
              <a:defRPr/>
            </a:lvl5pPr>
          </a:lstStyle>
          <a:p>
            <a:pPr marL="271463" marR="0" lvl="0" indent="-271463" algn="l" defTabSz="914400" rtl="0" eaLnBrk="1" fontAlgn="auto" latinLnBrk="0" hangingPunct="1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Tx/>
              <a:buSzPct val="88000"/>
              <a:buFontTx/>
              <a:buBlip>
                <a:blip r:embed="rId2"/>
              </a:buBlip>
              <a:tabLst/>
              <a:defRPr/>
            </a:pP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Formatvorlagen des Textmasters bearbeiten</a:t>
            </a:r>
          </a:p>
          <a:p>
            <a:pPr marL="627063" marR="0" lvl="1" indent="-271463" algn="l" defTabSz="914400" rtl="0" eaLnBrk="1" fontAlgn="auto" latinLnBrk="0" hangingPunct="1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Tx/>
              <a:buSzPct val="88000"/>
              <a:buFontTx/>
              <a:buBlip>
                <a:blip r:embed="rId2"/>
              </a:buBlip>
              <a:tabLst/>
              <a:defRPr/>
            </a:pP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Zweite Ebene</a:t>
            </a:r>
          </a:p>
          <a:p>
            <a:pPr marL="982663" marR="0" lvl="2" indent="-265113" algn="l" defTabSz="898525" rtl="0" eaLnBrk="1" fontAlgn="auto" latinLnBrk="0" hangingPunct="1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Tx/>
              <a:buSzPct val="88000"/>
              <a:buFontTx/>
              <a:buBlip>
                <a:blip r:embed="rId2"/>
              </a:buBlip>
              <a:tabLst/>
              <a:defRPr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Dritte Ebene</a:t>
            </a:r>
          </a:p>
          <a:p>
            <a:pPr marL="1344613" marR="0" lvl="3" indent="-271463" algn="l" defTabSz="914400" rtl="0" eaLnBrk="1" fontAlgn="auto" latinLnBrk="0" hangingPunct="1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Tx/>
              <a:buSzPct val="88000"/>
              <a:buFontTx/>
              <a:buBlip>
                <a:blip r:embed="rId2"/>
              </a:buBlip>
              <a:tabLst/>
              <a:defRPr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Vierte Ebene</a:t>
            </a:r>
          </a:p>
          <a:p>
            <a:pPr marL="1700213" marR="0" lvl="4" indent="-265113" algn="l" defTabSz="914400" rtl="0" eaLnBrk="1" fontAlgn="auto" latinLnBrk="0" hangingPunct="1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Tx/>
              <a:buSzPct val="88000"/>
              <a:buFontTx/>
              <a:buBlip>
                <a:blip r:embed="rId2"/>
              </a:buBlip>
              <a:tabLst/>
              <a:defRPr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Fünfte Ebene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2DBE6-BA1C-4F09-83B1-6DEBF56FAA49}" type="datetime1">
              <a:rPr lang="de-DE" smtClean="0"/>
              <a:t>24.05.2022</a:t>
            </a:fld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803EE4-0BB8-4A2C-9025-B8F5E159BB3D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5E9F3D11-7573-4C8E-A81F-0E3F12D8E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050" y="394871"/>
            <a:ext cx="6865128" cy="49688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538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1640" y="1125998"/>
            <a:ext cx="4882310" cy="4735054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0050" y="1125248"/>
            <a:ext cx="3178969" cy="47437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A1E40-5163-4DBC-B197-FDD720BDD2EE}" type="datetime1">
              <a:rPr lang="de-DE" smtClean="0"/>
              <a:t>24.05.2022</a:t>
            </a:fld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42A11-3F6D-49C2-B184-6A782E851E4E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C009EEFD-83E8-4715-9A7D-6B7B8BF17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050" y="394871"/>
            <a:ext cx="6865128" cy="49688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4144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43914" y="624690"/>
            <a:ext cx="5471285" cy="4149200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7078D-229F-4F1B-8E7F-8984A2C3827C}" type="datetime1">
              <a:rPr lang="de-DE" smtClean="0"/>
              <a:t>24.05.2022</a:t>
            </a:fld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42A11-3F6D-49C2-B184-6A782E851E4E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74D6481-F98B-45EE-B6D0-BF8C42A11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3913" y="4836495"/>
            <a:ext cx="5468677" cy="56677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85119134-5DDA-43C1-B0D4-2BD9056B0D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46521" y="5463728"/>
            <a:ext cx="5468677" cy="769581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7592008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0050" y="1201567"/>
            <a:ext cx="8343900" cy="4904510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30056-92DD-4DB7-8570-78D814F816C7}" type="datetime1">
              <a:rPr lang="de-DE" smtClean="0"/>
              <a:t>24.05.2022</a:t>
            </a:fld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42A11-3F6D-49C2-B184-6A782E851E4E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EE5A31AB-C67D-4F0F-8135-95200015D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050" y="394871"/>
            <a:ext cx="6865128" cy="49688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40750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70386" y="365125"/>
            <a:ext cx="1971675" cy="5811838"/>
          </a:xfrm>
          <a:prstGeom prst="rect">
            <a:avLst/>
          </a:prstGeom>
        </p:spPr>
        <p:txBody>
          <a:bodyPr vert="eaVert"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1940" y="365125"/>
            <a:ext cx="6225572" cy="5811838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8A90D-E6F1-42AD-82CC-A18088BFC51F}" type="datetime1">
              <a:rPr lang="de-DE" smtClean="0"/>
              <a:t>24.05.2022</a:t>
            </a:fld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42A11-3F6D-49C2-B184-6A782E851E4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2113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373A3-488B-4E8A-8420-396F263A7A7B}" type="datetime1">
              <a:rPr lang="de-DE" smtClean="0"/>
              <a:t>24.05.2022</a:t>
            </a:fld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42A11-3F6D-49C2-B184-6A782E851E4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99478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0050" y="1201567"/>
            <a:ext cx="4114800" cy="4975396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49" y="1201567"/>
            <a:ext cx="4114799" cy="4975396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B2414-74D1-4A48-A36E-D9110E53AE64}" type="datetime1">
              <a:rPr lang="de-DE" smtClean="0"/>
              <a:t>24.05.2022</a:t>
            </a:fld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42A11-3F6D-49C2-B184-6A782E851E4E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DD89B5CA-F326-417B-804D-4A944865C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050" y="394871"/>
            <a:ext cx="6865128" cy="49688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6483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0050" y="1203334"/>
            <a:ext cx="4098132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0050" y="2214208"/>
            <a:ext cx="4098132" cy="3975455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818" y="1203334"/>
            <a:ext cx="4098132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818" y="2214208"/>
            <a:ext cx="4098132" cy="3975455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CD2E2-3C1C-40F4-88C7-D3D6BBBB55AB}" type="datetime1">
              <a:rPr lang="de-DE" smtClean="0"/>
              <a:t>24.05.2022</a:t>
            </a:fld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42A11-3F6D-49C2-B184-6A782E851E4E}" type="slidenum">
              <a:rPr lang="de-DE" smtClean="0"/>
              <a:t>‹Nr.›</a:t>
            </a:fld>
            <a:endParaRPr lang="de-DE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337802FE-6A36-43AA-8464-593B7D9F5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050" y="394871"/>
            <a:ext cx="6865128" cy="49688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9573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25AD-6EC7-4AEF-8594-B67536411D32}" type="datetime1">
              <a:rPr lang="de-DE" smtClean="0"/>
              <a:t>24.05.2022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42A11-3F6D-49C2-B184-6A782E851E4E}" type="slidenum">
              <a:rPr lang="de-DE" smtClean="0"/>
              <a:t>‹Nr.›</a:t>
            </a:fld>
            <a:endParaRPr lang="de-DE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5CAD5EF3-BE98-4ECF-87EA-2B848F666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050" y="394871"/>
            <a:ext cx="6865128" cy="49688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6129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F7AC8-76BA-4091-B493-43B6701A97A2}" type="datetime1">
              <a:rPr lang="de-DE" smtClean="0"/>
              <a:t>24.05.2022</a:t>
            </a:fld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42A11-3F6D-49C2-B184-6A782E851E4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6216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1640" y="1125998"/>
            <a:ext cx="4882310" cy="4735054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0050" y="1125248"/>
            <a:ext cx="3178969" cy="47437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F8BD-B120-4B00-BC53-91CD5862EDC4}" type="datetime1">
              <a:rPr lang="de-DE" smtClean="0"/>
              <a:t>24.05.2022</a:t>
            </a:fld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42A11-3F6D-49C2-B184-6A782E851E4E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C009EEFD-83E8-4715-9A7D-6B7B8BF17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050" y="394871"/>
            <a:ext cx="6865128" cy="49688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367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43914" y="624690"/>
            <a:ext cx="5471285" cy="4149200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5290B-68A7-49D9-BF75-8CEE5D2EDD79}" type="datetime1">
              <a:rPr lang="de-DE" smtClean="0"/>
              <a:t>24.05.2022</a:t>
            </a:fld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42A11-3F6D-49C2-B184-6A782E851E4E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74D6481-F98B-45EE-B6D0-BF8C42A11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3913" y="4836495"/>
            <a:ext cx="5468677" cy="56677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85119134-5DDA-43C1-B0D4-2BD9056B0D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46521" y="5463728"/>
            <a:ext cx="5468677" cy="769581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4002108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9" descr="II_rahmen_neu_folge">
            <a:extLst>
              <a:ext uri="{FF2B5EF4-FFF2-40B4-BE49-F238E27FC236}">
                <a16:creationId xmlns:a16="http://schemas.microsoft.com/office/drawing/2014/main" id="{0D02B5F8-FF72-4AF8-91A3-89F2DE9F175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459" y="-3839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0050" y="394871"/>
            <a:ext cx="6865128" cy="49688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de-DE" dirty="0" smtClean="0"/>
              <a:t>Inhaltsverzeichnis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0050" y="1210021"/>
            <a:ext cx="8343900" cy="489605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7233" y="6522747"/>
            <a:ext cx="1027755" cy="36512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900">
                <a:solidFill>
                  <a:srgbClr val="898989"/>
                </a:solidFill>
              </a:defRPr>
            </a:lvl1pPr>
          </a:lstStyle>
          <a:p>
            <a:r>
              <a:rPr lang="de-DE" dirty="0" smtClean="0"/>
              <a:t>21.07.2021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55523" y="6522747"/>
            <a:ext cx="326368" cy="296863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900" b="1">
                <a:solidFill>
                  <a:schemeClr val="tx1"/>
                </a:solidFill>
              </a:defRPr>
            </a:lvl1pPr>
          </a:lstStyle>
          <a:p>
            <a:fld id="{0D342A11-3F6D-49C2-B184-6A782E851E4E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FE5FB131-8E2D-4827-9498-6C06D3B9F03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228" y="333375"/>
            <a:ext cx="1078722" cy="496888"/>
          </a:xfrm>
          <a:prstGeom prst="rect">
            <a:avLst/>
          </a:prstGeom>
        </p:spPr>
      </p:pic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960349D9-6A0D-49BA-B939-F09EA2B08865}"/>
              </a:ext>
            </a:extLst>
          </p:cNvPr>
          <p:cNvSpPr txBox="1">
            <a:spLocks/>
          </p:cNvSpPr>
          <p:nvPr userDrawn="1"/>
        </p:nvSpPr>
        <p:spPr>
          <a:xfrm>
            <a:off x="6134662" y="6517589"/>
            <a:ext cx="3264861" cy="365125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hangingPunct="1">
              <a:spcBef>
                <a:spcPct val="50000"/>
              </a:spcBef>
              <a:defRPr/>
            </a:pPr>
            <a:r>
              <a:rPr lang="de-DE" altLang="de-DE" sz="900" b="0" dirty="0" smtClean="0"/>
              <a:t>EGU General</a:t>
            </a:r>
            <a:r>
              <a:rPr lang="de-DE" altLang="de-DE" sz="900" b="0" baseline="0" dirty="0" smtClean="0"/>
              <a:t> </a:t>
            </a:r>
            <a:r>
              <a:rPr lang="de-DE" altLang="de-DE" sz="900" b="0" baseline="0" dirty="0" err="1" smtClean="0"/>
              <a:t>Assembly</a:t>
            </a:r>
            <a:r>
              <a:rPr lang="de-DE" altLang="de-DE" sz="900" b="0" baseline="0" dirty="0" smtClean="0"/>
              <a:t>; 25.05.2022 Vienna</a:t>
            </a:r>
            <a:endParaRPr lang="de-DE" altLang="de-DE" sz="900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B54FFE2B-FDE4-4961-B49A-BAE98054FEF2}"/>
              </a:ext>
            </a:extLst>
          </p:cNvPr>
          <p:cNvSpPr txBox="1">
            <a:spLocks/>
          </p:cNvSpPr>
          <p:nvPr userDrawn="1"/>
        </p:nvSpPr>
        <p:spPr>
          <a:xfrm>
            <a:off x="1654988" y="6520880"/>
            <a:ext cx="4676719" cy="365125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altLang="de-DE" sz="900" b="0" baseline="0" dirty="0" smtClean="0"/>
              <a:t>Lukas Zunftmeister – </a:t>
            </a:r>
            <a:r>
              <a:rPr lang="en-US" dirty="0" smtClean="0"/>
              <a:t>The impact of Se and Np on Calcite growth </a:t>
            </a:r>
            <a:endParaRPr lang="de-DE" altLang="de-DE" sz="1000" b="1" dirty="0" smtClean="0"/>
          </a:p>
          <a:p>
            <a:pPr algn="ctr" eaLnBrk="1" hangingPunct="1">
              <a:lnSpc>
                <a:spcPct val="90000"/>
              </a:lnSpc>
            </a:pPr>
            <a:r>
              <a:rPr lang="de-DE" altLang="de-DE" sz="900" b="0" baseline="0" dirty="0" smtClean="0"/>
              <a:t> </a:t>
            </a:r>
          </a:p>
          <a:p>
            <a:pPr algn="ctr" eaLnBrk="1" hangingPunct="1">
              <a:lnSpc>
                <a:spcPct val="90000"/>
              </a:lnSpc>
            </a:pPr>
            <a:endParaRPr lang="de-DE" altLang="de-DE" sz="900" b="0" dirty="0"/>
          </a:p>
        </p:txBody>
      </p:sp>
    </p:spTree>
    <p:extLst>
      <p:ext uri="{BB962C8B-B14F-4D97-AF65-F5344CB8AC3E}">
        <p14:creationId xmlns:p14="http://schemas.microsoft.com/office/powerpoint/2010/main" val="1969756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2400" b="1" kern="1200" dirty="0">
          <a:solidFill>
            <a:schemeClr val="tx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480"/>
        </a:spcBef>
        <a:buSzPct val="88000"/>
        <a:buFontTx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27063" indent="-271463" algn="l" defTabSz="914400" rtl="0" eaLnBrk="1" latinLnBrk="0" hangingPunct="1">
        <a:lnSpc>
          <a:spcPct val="90000"/>
        </a:lnSpc>
        <a:spcBef>
          <a:spcPts val="480"/>
        </a:spcBef>
        <a:buSzPct val="88000"/>
        <a:buFontTx/>
        <a:buBlip>
          <a:blip r:embed="rId15"/>
        </a:buBlip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82663" indent="-265113" algn="l" defTabSz="898525" rtl="0" eaLnBrk="1" latinLnBrk="0" hangingPunct="1">
        <a:lnSpc>
          <a:spcPct val="90000"/>
        </a:lnSpc>
        <a:spcBef>
          <a:spcPts val="480"/>
        </a:spcBef>
        <a:buSzPct val="88000"/>
        <a:buFontTx/>
        <a:buBlip>
          <a:blip r:embed="rId15"/>
        </a:buBlip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44613" indent="-271463" algn="l" defTabSz="914400" rtl="0" eaLnBrk="1" latinLnBrk="0" hangingPunct="1">
        <a:lnSpc>
          <a:spcPct val="90000"/>
        </a:lnSpc>
        <a:spcBef>
          <a:spcPts val="480"/>
        </a:spcBef>
        <a:buSzPct val="88000"/>
        <a:buFontTx/>
        <a:buBlip>
          <a:blip r:embed="rId15"/>
        </a:buBlip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700213" indent="-265113" algn="l" defTabSz="914400" rtl="0" eaLnBrk="1" latinLnBrk="0" hangingPunct="1">
        <a:lnSpc>
          <a:spcPct val="90000"/>
        </a:lnSpc>
        <a:spcBef>
          <a:spcPts val="480"/>
        </a:spcBef>
        <a:buSzPct val="88000"/>
        <a:buFontTx/>
        <a:buBlip>
          <a:blip r:embed="rId15"/>
        </a:buBlip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527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9" descr="II_rahmen_neu_folge">
            <a:extLst>
              <a:ext uri="{FF2B5EF4-FFF2-40B4-BE49-F238E27FC236}">
                <a16:creationId xmlns:a16="http://schemas.microsoft.com/office/drawing/2014/main" id="{0D02B5F8-FF72-4AF8-91A3-89F2DE9F175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0050" y="394871"/>
            <a:ext cx="6865128" cy="49688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0050" y="1210021"/>
            <a:ext cx="8343900" cy="489605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altLang="de-DE" dirty="0"/>
              <a:t>Karlsruher Institut für Technologie (KIT).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7233" y="6445473"/>
            <a:ext cx="1027755" cy="36512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900">
                <a:solidFill>
                  <a:srgbClr val="898989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50F530-CBA8-404E-9E2C-B2338D4E43F6}" type="datetime1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24.05.2022</a:t>
            </a:fld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55523" y="6445473"/>
            <a:ext cx="326368" cy="296863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900" b="1">
                <a:solidFill>
                  <a:schemeClr val="tx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342A11-3F6D-49C2-B184-6A782E851E4E}" type="slidenum">
              <a:rPr kumimoji="0" lang="de-DE" sz="9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FE5FB131-8E2D-4827-9498-6C06D3B9F03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228" y="333375"/>
            <a:ext cx="1078722" cy="496888"/>
          </a:xfrm>
          <a:prstGeom prst="rect">
            <a:avLst/>
          </a:prstGeom>
        </p:spPr>
      </p:pic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960349D9-6A0D-49BA-B939-F09EA2B08865}"/>
              </a:ext>
            </a:extLst>
          </p:cNvPr>
          <p:cNvSpPr txBox="1">
            <a:spLocks/>
          </p:cNvSpPr>
          <p:nvPr userDrawn="1"/>
        </p:nvSpPr>
        <p:spPr>
          <a:xfrm>
            <a:off x="5934974" y="6445473"/>
            <a:ext cx="2808976" cy="365125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Software-Entwurf und –Qualität</a:t>
            </a:r>
            <a:br>
              <a:rPr kumimoji="0" lang="de-DE" altLang="de-DE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de-DE" altLang="de-DE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Institut für Programmstrukturen und Datenorganisation</a:t>
            </a:r>
            <a:endParaRPr kumimoji="0" lang="de-DE" altLang="de-DE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B54FFE2B-FDE4-4961-B49A-BAE98054FEF2}"/>
              </a:ext>
            </a:extLst>
          </p:cNvPr>
          <p:cNvSpPr txBox="1">
            <a:spLocks/>
          </p:cNvSpPr>
          <p:nvPr userDrawn="1"/>
        </p:nvSpPr>
        <p:spPr>
          <a:xfrm>
            <a:off x="1700330" y="6445473"/>
            <a:ext cx="4234644" cy="365125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Max </a:t>
            </a:r>
            <a:r>
              <a:rPr kumimoji="0" lang="de-DE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Mustermann - Präsentationstitel</a:t>
            </a:r>
          </a:p>
        </p:txBody>
      </p:sp>
    </p:spTree>
    <p:extLst>
      <p:ext uri="{BB962C8B-B14F-4D97-AF65-F5344CB8AC3E}">
        <p14:creationId xmlns:p14="http://schemas.microsoft.com/office/powerpoint/2010/main" val="4288780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iming>
    <p:tnLst>
      <p:par>
        <p:cTn id="1" dur="indefinite" restart="never" nodeType="tmRoot"/>
      </p:par>
    </p:tnLst>
  </p:timing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2400" b="1" kern="1200" dirty="0">
          <a:solidFill>
            <a:schemeClr val="tx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271463" indent="-271463" algn="l" defTabSz="914400" rtl="0" eaLnBrk="1" latinLnBrk="0" hangingPunct="1">
        <a:lnSpc>
          <a:spcPct val="90000"/>
        </a:lnSpc>
        <a:spcBef>
          <a:spcPts val="480"/>
        </a:spcBef>
        <a:buSzPct val="88000"/>
        <a:buFontTx/>
        <a:buBlip>
          <a:blip r:embed="rId5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27063" indent="-271463" algn="l" defTabSz="914400" rtl="0" eaLnBrk="1" latinLnBrk="0" hangingPunct="1">
        <a:lnSpc>
          <a:spcPct val="90000"/>
        </a:lnSpc>
        <a:spcBef>
          <a:spcPts val="480"/>
        </a:spcBef>
        <a:buSzPct val="88000"/>
        <a:buFontTx/>
        <a:buBlip>
          <a:blip r:embed="rId5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82663" indent="-265113" algn="l" defTabSz="898525" rtl="0" eaLnBrk="1" latinLnBrk="0" hangingPunct="1">
        <a:lnSpc>
          <a:spcPct val="90000"/>
        </a:lnSpc>
        <a:spcBef>
          <a:spcPts val="480"/>
        </a:spcBef>
        <a:buSzPct val="88000"/>
        <a:buFontTx/>
        <a:buBlip>
          <a:blip r:embed="rId5"/>
        </a:buBlip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344613" indent="-271463" algn="l" defTabSz="914400" rtl="0" eaLnBrk="1" latinLnBrk="0" hangingPunct="1">
        <a:lnSpc>
          <a:spcPct val="90000"/>
        </a:lnSpc>
        <a:spcBef>
          <a:spcPts val="480"/>
        </a:spcBef>
        <a:buSzPct val="88000"/>
        <a:buFontTx/>
        <a:buBlip>
          <a:blip r:embed="rId5"/>
        </a:buBlip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700213" indent="-265113" algn="l" defTabSz="914400" rtl="0" eaLnBrk="1" latinLnBrk="0" hangingPunct="1">
        <a:lnSpc>
          <a:spcPct val="90000"/>
        </a:lnSpc>
        <a:spcBef>
          <a:spcPts val="480"/>
        </a:spcBef>
        <a:buSzPct val="88000"/>
        <a:buFontTx/>
        <a:buBlip>
          <a:blip r:embed="rId5"/>
        </a:buBlip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527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9" descr="II_rahmen_neu_folge">
            <a:extLst>
              <a:ext uri="{FF2B5EF4-FFF2-40B4-BE49-F238E27FC236}">
                <a16:creationId xmlns:a16="http://schemas.microsoft.com/office/drawing/2014/main" id="{0D02B5F8-FF72-4AF8-91A3-89F2DE9F175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0050" y="394871"/>
            <a:ext cx="6865128" cy="49688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0050" y="1210021"/>
            <a:ext cx="8343900" cy="489605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altLang="de-DE" dirty="0"/>
              <a:t>Karlsruher Institut für Technologie (KIT).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7233" y="6445473"/>
            <a:ext cx="1027755" cy="36512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900">
                <a:solidFill>
                  <a:srgbClr val="898989"/>
                </a:solidFill>
              </a:defRPr>
            </a:lvl1pPr>
          </a:lstStyle>
          <a:p>
            <a:fld id="{F8F74130-B797-4508-988E-7E688E4139B3}" type="datetime1">
              <a:rPr lang="de-DE" smtClean="0"/>
              <a:t>24.05.2022</a:t>
            </a:fld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55523" y="6445473"/>
            <a:ext cx="326368" cy="296863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900" b="1">
                <a:solidFill>
                  <a:schemeClr val="tx1"/>
                </a:solidFill>
              </a:defRPr>
            </a:lvl1pPr>
          </a:lstStyle>
          <a:p>
            <a:fld id="{0D342A11-3F6D-49C2-B184-6A782E851E4E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FE5FB131-8E2D-4827-9498-6C06D3B9F03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228" y="333375"/>
            <a:ext cx="1078722" cy="496888"/>
          </a:xfrm>
          <a:prstGeom prst="rect">
            <a:avLst/>
          </a:prstGeom>
        </p:spPr>
      </p:pic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960349D9-6A0D-49BA-B939-F09EA2B08865}"/>
              </a:ext>
            </a:extLst>
          </p:cNvPr>
          <p:cNvSpPr txBox="1">
            <a:spLocks/>
          </p:cNvSpPr>
          <p:nvPr userDrawn="1"/>
        </p:nvSpPr>
        <p:spPr>
          <a:xfrm>
            <a:off x="5934974" y="6445473"/>
            <a:ext cx="2808976" cy="365125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de-DE" altLang="de-DE" sz="900" noProof="0" dirty="0" smtClean="0"/>
              <a:t>Software-Entwurf und –Qualität</a:t>
            </a:r>
            <a:br>
              <a:rPr lang="de-DE" altLang="de-DE" sz="900" noProof="0" dirty="0" smtClean="0"/>
            </a:br>
            <a:r>
              <a:rPr lang="de-DE" altLang="de-DE" sz="900" noProof="0" dirty="0" smtClean="0"/>
              <a:t>Institut für Programmstrukturen und Datenorganisation</a:t>
            </a:r>
            <a:endParaRPr lang="de-DE" altLang="de-DE" sz="900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B54FFE2B-FDE4-4961-B49A-BAE98054FEF2}"/>
              </a:ext>
            </a:extLst>
          </p:cNvPr>
          <p:cNvSpPr txBox="1">
            <a:spLocks/>
          </p:cNvSpPr>
          <p:nvPr userDrawn="1"/>
        </p:nvSpPr>
        <p:spPr>
          <a:xfrm>
            <a:off x="1700330" y="6445473"/>
            <a:ext cx="4234644" cy="365125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smtClean="0"/>
              <a:t>Max </a:t>
            </a:r>
            <a:r>
              <a:rPr lang="de-DE" dirty="0"/>
              <a:t>Mustermann - Präsentationstitel</a:t>
            </a:r>
          </a:p>
        </p:txBody>
      </p:sp>
    </p:spTree>
    <p:extLst>
      <p:ext uri="{BB962C8B-B14F-4D97-AF65-F5344CB8AC3E}">
        <p14:creationId xmlns:p14="http://schemas.microsoft.com/office/powerpoint/2010/main" val="288550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2400" b="1" kern="1200" dirty="0">
          <a:solidFill>
            <a:schemeClr val="tx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271463" indent="-271463" algn="l" defTabSz="914400" rtl="0" eaLnBrk="1" latinLnBrk="0" hangingPunct="1">
        <a:lnSpc>
          <a:spcPct val="90000"/>
        </a:lnSpc>
        <a:spcBef>
          <a:spcPts val="480"/>
        </a:spcBef>
        <a:buSzPct val="88000"/>
        <a:buFontTx/>
        <a:buBlip>
          <a:blip r:embed="rId15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27063" indent="-271463" algn="l" defTabSz="914400" rtl="0" eaLnBrk="1" latinLnBrk="0" hangingPunct="1">
        <a:lnSpc>
          <a:spcPct val="90000"/>
        </a:lnSpc>
        <a:spcBef>
          <a:spcPts val="480"/>
        </a:spcBef>
        <a:buSzPct val="88000"/>
        <a:buFontTx/>
        <a:buBlip>
          <a:blip r:embed="rId15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82663" indent="-265113" algn="l" defTabSz="898525" rtl="0" eaLnBrk="1" latinLnBrk="0" hangingPunct="1">
        <a:lnSpc>
          <a:spcPct val="90000"/>
        </a:lnSpc>
        <a:spcBef>
          <a:spcPts val="480"/>
        </a:spcBef>
        <a:buSzPct val="88000"/>
        <a:buFontTx/>
        <a:buBlip>
          <a:blip r:embed="rId15"/>
        </a:buBlip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344613" indent="-271463" algn="l" defTabSz="914400" rtl="0" eaLnBrk="1" latinLnBrk="0" hangingPunct="1">
        <a:lnSpc>
          <a:spcPct val="90000"/>
        </a:lnSpc>
        <a:spcBef>
          <a:spcPts val="480"/>
        </a:spcBef>
        <a:buSzPct val="88000"/>
        <a:buFontTx/>
        <a:buBlip>
          <a:blip r:embed="rId15"/>
        </a:buBlip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700213" indent="-265113" algn="l" defTabSz="914400" rtl="0" eaLnBrk="1" latinLnBrk="0" hangingPunct="1">
        <a:lnSpc>
          <a:spcPct val="90000"/>
        </a:lnSpc>
        <a:spcBef>
          <a:spcPts val="480"/>
        </a:spcBef>
        <a:buSzPct val="88000"/>
        <a:buFontTx/>
        <a:buBlip>
          <a:blip r:embed="rId15"/>
        </a:buBlip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527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"/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1.tif"/><Relationship Id="rId4" Type="http://schemas.openxmlformats.org/officeDocument/2006/relationships/image" Target="../media/image20.t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emf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8B9C1147-AA98-4749-BEB3-BE9BD4A510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160" y="1927426"/>
            <a:ext cx="7559991" cy="318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endParaRPr lang="de-DE" altLang="de-DE" sz="2000" b="1" dirty="0" smtClean="0"/>
          </a:p>
          <a:p>
            <a:pPr algn="ctr" eaLnBrk="1" hangingPunct="1">
              <a:lnSpc>
                <a:spcPct val="90000"/>
              </a:lnSpc>
            </a:pPr>
            <a:endParaRPr lang="de-DE" altLang="de-DE" sz="2000" b="1" dirty="0"/>
          </a:p>
          <a:p>
            <a:pPr algn="ctr" eaLnBrk="1" hangingPunct="1">
              <a:lnSpc>
                <a:spcPct val="90000"/>
              </a:lnSpc>
            </a:pPr>
            <a:endParaRPr lang="de-DE" altLang="de-DE" sz="2000" b="1" dirty="0"/>
          </a:p>
          <a:p>
            <a:pPr algn="ctr" eaLnBrk="1" hangingPunct="1">
              <a:lnSpc>
                <a:spcPct val="90000"/>
              </a:lnSpc>
            </a:pPr>
            <a:r>
              <a:rPr lang="en-US" dirty="0"/>
              <a:t>The impact of Se and Np on Calcite growth </a:t>
            </a:r>
            <a:endParaRPr lang="de-DE" altLang="de-DE" sz="2000" b="1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205" y="3850104"/>
            <a:ext cx="2332605" cy="243887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7369" y="445400"/>
            <a:ext cx="1900989" cy="101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429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400050" y="2331120"/>
            <a:ext cx="8343900" cy="49045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Renard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François; Montes-Hernandez, German; Ruiz-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Agudo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Encarnación; 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Putnis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Christine V. (2013): 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Selenium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incorporation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into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calcite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its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effect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on 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crystal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growth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An 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atomic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force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microscopy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study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In: </a:t>
            </a:r>
            <a:r>
              <a:rPr lang="de-DE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Chemical </a:t>
            </a:r>
            <a:r>
              <a:rPr lang="de-DE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Geology</a:t>
            </a:r>
            <a:r>
              <a:rPr lang="de-DE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340, S. 151–161. DOI: 10.1016/j.chemgeo.2012.12.017</a:t>
            </a:r>
            <a:r>
              <a:rPr lang="de-DE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de-DE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Heberling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Frank; Denecke, Melissa A.; 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Bosbach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Dirk (2008): Neptunium(V) 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Coprecipitation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Calcite. In: </a:t>
            </a:r>
            <a:r>
              <a:rPr lang="de-DE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Environmental Science &amp; Technology 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42 (2), S. 471–476. DOI: 10.1021/es071790g</a:t>
            </a:r>
            <a:r>
              <a:rPr lang="de-DE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de-DE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Heberling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Frank; 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Vinograd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Victor L.; Polly, Robert; Gale, Julian D.; Heck, Stephanie; Rothe, Jörg et al. (2014): A 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thermodynamic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adsorption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entrapment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model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selenium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(IV) 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coprecipitation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calcite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In: </a:t>
            </a:r>
            <a:r>
              <a:rPr lang="de-DE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Geochimica</a:t>
            </a:r>
            <a:r>
              <a:rPr lang="de-DE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</a:t>
            </a:r>
            <a:r>
              <a:rPr lang="de-DE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Cosmochimica</a:t>
            </a:r>
            <a:r>
              <a:rPr lang="de-DE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Acta 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134, S. 16–38. DOI: 10.1016/j.gca.2014.02.044</a:t>
            </a:r>
            <a:r>
              <a:rPr lang="de-DE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de-DE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de-DE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Walker, Colin S. 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(2003</a:t>
            </a:r>
            <a:r>
              <a:rPr lang="de-DE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r>
              <a:rPr lang="de-DE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Characterisation</a:t>
            </a:r>
            <a:r>
              <a:rPr lang="de-DE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de-DE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solubility</a:t>
            </a:r>
            <a:r>
              <a:rPr lang="de-DE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behaviour</a:t>
            </a:r>
            <a:r>
              <a:rPr lang="de-DE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de-DE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synthetic</a:t>
            </a:r>
            <a:r>
              <a:rPr lang="de-DE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calcium</a:t>
            </a:r>
            <a:r>
              <a:rPr lang="de-DE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silicatehydrates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de-DE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Dissertation at </a:t>
            </a:r>
            <a:r>
              <a:rPr lang="de-DE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DE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University </a:t>
            </a:r>
            <a:r>
              <a:rPr lang="de-DE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de-DE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Bristol; DOI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10.13140/RG.2.2.32630.80969</a:t>
            </a:r>
            <a:endParaRPr lang="de-DE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2DBE6-BA1C-4F09-83B1-6DEBF56FAA49}" type="datetime1">
              <a:rPr lang="de-DE" smtClean="0"/>
              <a:t>24.05.2022</a:t>
            </a:fld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03EE4-0BB8-4A2C-9025-B8F5E159BB3D}" type="slidenum">
              <a:rPr lang="de-DE" smtClean="0"/>
              <a:pPr/>
              <a:t>10</a:t>
            </a:fld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418707" y="852071"/>
            <a:ext cx="6865128" cy="496888"/>
          </a:xfrm>
        </p:spPr>
        <p:txBody>
          <a:bodyPr>
            <a:normAutofit/>
          </a:bodyPr>
          <a:lstStyle/>
          <a:p>
            <a:r>
              <a:rPr lang="de-DE" sz="1600" b="0" u="sng" dirty="0" err="1" smtClean="0"/>
              <a:t>Literature</a:t>
            </a:r>
            <a:endParaRPr lang="de-DE" sz="1600" b="0" u="sng" dirty="0"/>
          </a:p>
        </p:txBody>
      </p:sp>
    </p:spTree>
    <p:extLst>
      <p:ext uri="{BB962C8B-B14F-4D97-AF65-F5344CB8AC3E}">
        <p14:creationId xmlns:p14="http://schemas.microsoft.com/office/powerpoint/2010/main" val="37142985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400049" y="2576945"/>
            <a:ext cx="8343900" cy="4904510"/>
          </a:xfrm>
        </p:spPr>
        <p:txBody>
          <a:bodyPr/>
          <a:lstStyle/>
          <a:p>
            <a:pPr marL="0" indent="0">
              <a:buNone/>
            </a:pPr>
            <a:r>
              <a:rPr lang="de-DE" sz="1400" dirty="0" smtClean="0"/>
              <a:t>This </a:t>
            </a:r>
            <a:r>
              <a:rPr lang="de-DE" sz="1400" dirty="0" err="1" smtClean="0"/>
              <a:t>research</a:t>
            </a:r>
            <a:r>
              <a:rPr lang="de-DE" sz="1400" dirty="0" smtClean="0"/>
              <a:t> was </a:t>
            </a:r>
            <a:r>
              <a:rPr lang="de-DE" sz="1400" dirty="0" err="1" smtClean="0"/>
              <a:t>made</a:t>
            </a:r>
            <a:r>
              <a:rPr lang="de-DE" sz="1400" dirty="0" smtClean="0"/>
              <a:t> </a:t>
            </a:r>
            <a:r>
              <a:rPr lang="de-DE" sz="1400" dirty="0" err="1" smtClean="0"/>
              <a:t>pssible</a:t>
            </a:r>
            <a:r>
              <a:rPr lang="de-DE" sz="1400" dirty="0" smtClean="0"/>
              <a:t> </a:t>
            </a:r>
            <a:r>
              <a:rPr lang="de-DE" sz="1400" dirty="0" err="1" smtClean="0"/>
              <a:t>by</a:t>
            </a:r>
            <a:r>
              <a:rPr lang="de-DE" sz="1400" dirty="0" smtClean="0"/>
              <a:t> </a:t>
            </a:r>
            <a:r>
              <a:rPr lang="de-DE" sz="1400" dirty="0" err="1" smtClean="0"/>
              <a:t>the</a:t>
            </a:r>
            <a:r>
              <a:rPr lang="de-DE" sz="1400" dirty="0" smtClean="0"/>
              <a:t> </a:t>
            </a:r>
            <a:r>
              <a:rPr lang="en-US" sz="1400" dirty="0" smtClean="0"/>
              <a:t>funding of </a:t>
            </a:r>
            <a:r>
              <a:rPr lang="en-US" sz="1400" dirty="0"/>
              <a:t>the Federal Ministry of Education and Research (BMBF)</a:t>
            </a:r>
            <a:endParaRPr lang="de-DE" sz="1400" dirty="0"/>
          </a:p>
          <a:p>
            <a:pPr marL="0" indent="0">
              <a:buNone/>
            </a:pPr>
            <a:endParaRPr lang="de-DE" sz="1400" dirty="0" smtClean="0"/>
          </a:p>
          <a:p>
            <a:pPr marL="0" indent="0">
              <a:buNone/>
            </a:pPr>
            <a:r>
              <a:rPr lang="de-DE" sz="1400" dirty="0" smtClean="0"/>
              <a:t>Grant </a:t>
            </a:r>
            <a:r>
              <a:rPr lang="de-DE" sz="1400" dirty="0" err="1" smtClean="0"/>
              <a:t>number</a:t>
            </a:r>
            <a:r>
              <a:rPr lang="de-DE" sz="1400" dirty="0" smtClean="0"/>
              <a:t>: 5633.0031.3438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2DBE6-BA1C-4F09-83B1-6DEBF56FAA49}" type="datetime1">
              <a:rPr lang="de-DE" smtClean="0"/>
              <a:t>24.05.2022</a:t>
            </a:fld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03EE4-0BB8-4A2C-9025-B8F5E159BB3D}" type="slidenum">
              <a:rPr lang="de-DE" smtClean="0"/>
              <a:pPr/>
              <a:t>11</a:t>
            </a:fld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400049" y="905740"/>
            <a:ext cx="6865128" cy="496888"/>
          </a:xfrm>
        </p:spPr>
        <p:txBody>
          <a:bodyPr>
            <a:normAutofit/>
          </a:bodyPr>
          <a:lstStyle/>
          <a:p>
            <a:r>
              <a:rPr lang="de-DE" sz="1600" b="0" u="sng" dirty="0" err="1" smtClean="0"/>
              <a:t>Acknowledgements</a:t>
            </a:r>
            <a:endParaRPr lang="de-DE" sz="1600" b="0" u="sng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1890" y="4019550"/>
            <a:ext cx="2924175" cy="156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1841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2"/>
          <a:srcRect t="1547" b="-1016"/>
          <a:stretch/>
        </p:blipFill>
        <p:spPr>
          <a:xfrm>
            <a:off x="529979" y="2418734"/>
            <a:ext cx="3511669" cy="3024059"/>
          </a:xfrm>
          <a:prstGeom prst="rect">
            <a:avLst/>
          </a:prstGeom>
        </p:spPr>
      </p:pic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2DBE6-BA1C-4F09-83B1-6DEBF56FAA49}" type="datetime1">
              <a:rPr lang="de-DE" smtClean="0"/>
              <a:t>24.05.2022</a:t>
            </a:fld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03EE4-0BB8-4A2C-9025-B8F5E159BB3D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475678" y="287627"/>
            <a:ext cx="7628072" cy="496888"/>
          </a:xfrm>
        </p:spPr>
        <p:txBody>
          <a:bodyPr>
            <a:normAutofit/>
          </a:bodyPr>
          <a:lstStyle/>
          <a:p>
            <a:r>
              <a:rPr lang="de-DE" sz="1600" b="0" u="sng" dirty="0" smtClean="0"/>
              <a:t>Calcite in </a:t>
            </a:r>
            <a:r>
              <a:rPr lang="de-DE" sz="1600" b="0" u="sng" dirty="0" err="1" smtClean="0"/>
              <a:t>the</a:t>
            </a:r>
            <a:r>
              <a:rPr lang="de-DE" sz="1600" b="0" u="sng" dirty="0" smtClean="0"/>
              <a:t> </a:t>
            </a:r>
            <a:r>
              <a:rPr lang="de-DE" sz="1600" b="0" u="sng" dirty="0" err="1" smtClean="0"/>
              <a:t>nearfield</a:t>
            </a:r>
            <a:r>
              <a:rPr lang="de-DE" sz="1600" b="0" u="sng" dirty="0" smtClean="0"/>
              <a:t> </a:t>
            </a:r>
            <a:r>
              <a:rPr lang="de-DE" sz="1600" b="0" u="sng" dirty="0" err="1" smtClean="0"/>
              <a:t>of</a:t>
            </a:r>
            <a:r>
              <a:rPr lang="de-DE" sz="1600" b="0" u="sng" dirty="0" smtClean="0"/>
              <a:t> </a:t>
            </a:r>
            <a:r>
              <a:rPr lang="de-DE" sz="1600" b="0" u="sng" dirty="0" err="1" smtClean="0"/>
              <a:t>nuclear</a:t>
            </a:r>
            <a:r>
              <a:rPr lang="de-DE" sz="1600" b="0" u="sng" dirty="0" smtClean="0"/>
              <a:t> </a:t>
            </a:r>
            <a:r>
              <a:rPr lang="de-DE" sz="1600" b="0" u="sng" dirty="0" err="1" smtClean="0"/>
              <a:t>waste</a:t>
            </a:r>
            <a:r>
              <a:rPr lang="de-DE" sz="1600" b="0" u="sng" dirty="0" smtClean="0"/>
              <a:t> </a:t>
            </a:r>
            <a:r>
              <a:rPr lang="de-DE" sz="1600" b="0" u="sng" dirty="0" err="1" smtClean="0"/>
              <a:t>repositories</a:t>
            </a:r>
            <a:endParaRPr lang="de-DE" sz="1600" b="0" u="sng" dirty="0"/>
          </a:p>
        </p:txBody>
      </p:sp>
      <p:sp>
        <p:nvSpPr>
          <p:cNvPr id="8" name="Inhaltsplatzhalter 1"/>
          <p:cNvSpPr txBox="1">
            <a:spLocks/>
          </p:cNvSpPr>
          <p:nvPr/>
        </p:nvSpPr>
        <p:spPr>
          <a:xfrm>
            <a:off x="475678" y="1253468"/>
            <a:ext cx="8343900" cy="49045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71463" marR="0" indent="-271463" algn="l" defTabSz="914400" rtl="0" eaLnBrk="1" fontAlgn="auto" latinLnBrk="0" hangingPunct="1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Tx/>
              <a:buSzPct val="88000"/>
              <a:buFontTx/>
              <a:buBlip>
                <a:blip r:embed="rId3"/>
              </a:buBlip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63" marR="0" indent="-271463" algn="l" defTabSz="914400" rtl="0" eaLnBrk="1" fontAlgn="auto" latinLnBrk="0" hangingPunct="1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Tx/>
              <a:buSzPct val="88000"/>
              <a:buFontTx/>
              <a:buBlip>
                <a:blip r:embed="rId3"/>
              </a:buBlip>
              <a:tabLst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2663" marR="0" indent="-265113" algn="l" defTabSz="898525" rtl="0" eaLnBrk="1" fontAlgn="auto" latinLnBrk="0" hangingPunct="1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Tx/>
              <a:buSzPct val="88000"/>
              <a:buFontTx/>
              <a:buBlip>
                <a:blip r:embed="rId3"/>
              </a:buBlip>
              <a:tabLst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4613" marR="0" indent="-271463" algn="l" defTabSz="914400" rtl="0" eaLnBrk="1" fontAlgn="auto" latinLnBrk="0" hangingPunct="1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Tx/>
              <a:buSzPct val="88000"/>
              <a:buFontTx/>
              <a:buBlip>
                <a:blip r:embed="rId3"/>
              </a:buBlip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213" marR="0" indent="-265113" algn="l" defTabSz="914400" rtl="0" eaLnBrk="1" fontAlgn="auto" latinLnBrk="0" hangingPunct="1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Tx/>
              <a:buSzPct val="88000"/>
              <a:buFontTx/>
              <a:buBlip>
                <a:blip r:embed="rId3"/>
              </a:buBlip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smtClean="0"/>
              <a:t>Abundance in many environmental settings, including the nearfield of nuclear waste repositories</a:t>
            </a:r>
          </a:p>
          <a:p>
            <a:r>
              <a:rPr lang="en-US" sz="1200" dirty="0" smtClean="0"/>
              <a:t>Calcite controls the geochemical milieu (pH, alkalinity)</a:t>
            </a:r>
          </a:p>
          <a:p>
            <a:r>
              <a:rPr lang="en-US" sz="1200" dirty="0" smtClean="0"/>
              <a:t>Coupled with carbonate system</a:t>
            </a:r>
          </a:p>
          <a:p>
            <a:pPr lvl="1"/>
            <a:r>
              <a:rPr lang="en-US" sz="1200" dirty="0" smtClean="0"/>
              <a:t>Local super/under-saturation promotes constant (re-)crystallization and dissolution of calcite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3177512" y="2956059"/>
            <a:ext cx="5202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>
                <a:solidFill>
                  <a:srgbClr val="FF0000"/>
                </a:solidFill>
              </a:rPr>
              <a:t>Cc </a:t>
            </a:r>
            <a:r>
              <a:rPr lang="de-DE" sz="1200" dirty="0" err="1" smtClean="0">
                <a:solidFill>
                  <a:srgbClr val="FF0000"/>
                </a:solidFill>
              </a:rPr>
              <a:t>is</a:t>
            </a:r>
            <a:r>
              <a:rPr lang="de-DE" sz="1200" dirty="0" smtClean="0">
                <a:solidFill>
                  <a:srgbClr val="FF0000"/>
                </a:solidFill>
              </a:rPr>
              <a:t> a </a:t>
            </a:r>
            <a:r>
              <a:rPr lang="de-DE" sz="1200" dirty="0" err="1" smtClean="0">
                <a:solidFill>
                  <a:srgbClr val="FF0000"/>
                </a:solidFill>
              </a:rPr>
              <a:t>mineral</a:t>
            </a:r>
            <a:r>
              <a:rPr lang="de-DE" sz="1200" dirty="0" smtClean="0">
                <a:solidFill>
                  <a:srgbClr val="FF0000"/>
                </a:solidFill>
              </a:rPr>
              <a:t> </a:t>
            </a:r>
            <a:r>
              <a:rPr lang="de-DE" sz="1200" dirty="0" err="1">
                <a:solidFill>
                  <a:srgbClr val="FF0000"/>
                </a:solidFill>
              </a:rPr>
              <a:t>constituent</a:t>
            </a:r>
            <a:r>
              <a:rPr lang="de-DE" sz="1200" dirty="0">
                <a:solidFill>
                  <a:srgbClr val="FF0000"/>
                </a:solidFill>
              </a:rPr>
              <a:t> in </a:t>
            </a:r>
            <a:r>
              <a:rPr lang="de-DE" sz="1200" dirty="0" err="1">
                <a:solidFill>
                  <a:srgbClr val="FF0000"/>
                </a:solidFill>
              </a:rPr>
              <a:t>clay</a:t>
            </a:r>
            <a:r>
              <a:rPr lang="de-DE" sz="1200" dirty="0">
                <a:solidFill>
                  <a:srgbClr val="FF0000"/>
                </a:solidFill>
              </a:rPr>
              <a:t> </a:t>
            </a:r>
            <a:r>
              <a:rPr lang="de-DE" sz="1200" dirty="0" err="1" smtClean="0">
                <a:solidFill>
                  <a:srgbClr val="FF0000"/>
                </a:solidFill>
              </a:rPr>
              <a:t>formations</a:t>
            </a:r>
            <a:r>
              <a:rPr lang="de-DE" sz="1200" dirty="0" smtClean="0">
                <a:solidFill>
                  <a:srgbClr val="FF0000"/>
                </a:solidFill>
              </a:rPr>
              <a:t> </a:t>
            </a:r>
            <a:endParaRPr lang="de-DE" sz="1200" dirty="0">
              <a:solidFill>
                <a:srgbClr val="FF0000"/>
              </a:solidFill>
            </a:endParaRPr>
          </a:p>
          <a:p>
            <a:r>
              <a:rPr lang="en-US" sz="1200" dirty="0">
                <a:solidFill>
                  <a:srgbClr val="FF0000"/>
                </a:solidFill>
              </a:rPr>
              <a:t>(up to 20</a:t>
            </a:r>
            <a:r>
              <a:rPr lang="en-US" sz="1200" dirty="0" smtClean="0">
                <a:solidFill>
                  <a:srgbClr val="FF0000"/>
                </a:solidFill>
              </a:rPr>
              <a:t>%) or, alongside with barite, fracture filling in granite rocks</a:t>
            </a:r>
            <a:endParaRPr lang="de-DE" sz="1200" dirty="0">
              <a:solidFill>
                <a:srgbClr val="FF0000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3826765" y="5394345"/>
            <a:ext cx="39042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>
                <a:solidFill>
                  <a:srgbClr val="FF0000"/>
                </a:solidFill>
              </a:rPr>
              <a:t>Ca</a:t>
            </a:r>
            <a:r>
              <a:rPr lang="de-DE" sz="1200" baseline="30000" dirty="0" smtClean="0">
                <a:solidFill>
                  <a:srgbClr val="FF0000"/>
                </a:solidFill>
              </a:rPr>
              <a:t>2+ </a:t>
            </a:r>
            <a:r>
              <a:rPr lang="de-DE" sz="1200" dirty="0" err="1" smtClean="0">
                <a:solidFill>
                  <a:srgbClr val="FF0000"/>
                </a:solidFill>
              </a:rPr>
              <a:t>is</a:t>
            </a:r>
            <a:r>
              <a:rPr lang="de-DE" sz="1200" dirty="0" smtClean="0">
                <a:solidFill>
                  <a:srgbClr val="FF0000"/>
                </a:solidFill>
              </a:rPr>
              <a:t> a </a:t>
            </a:r>
            <a:r>
              <a:rPr lang="de-DE" sz="1200" dirty="0" err="1" smtClean="0">
                <a:solidFill>
                  <a:srgbClr val="FF0000"/>
                </a:solidFill>
              </a:rPr>
              <a:t>corrosion</a:t>
            </a:r>
            <a:r>
              <a:rPr lang="de-DE" sz="1200" dirty="0" smtClean="0">
                <a:solidFill>
                  <a:srgbClr val="FF0000"/>
                </a:solidFill>
              </a:rPr>
              <a:t> </a:t>
            </a:r>
            <a:r>
              <a:rPr lang="de-DE" sz="1200" dirty="0" err="1" smtClean="0">
                <a:solidFill>
                  <a:srgbClr val="FF0000"/>
                </a:solidFill>
              </a:rPr>
              <a:t>product</a:t>
            </a:r>
            <a:r>
              <a:rPr lang="de-DE" sz="1200" dirty="0" smtClean="0">
                <a:solidFill>
                  <a:srgbClr val="FF0000"/>
                </a:solidFill>
              </a:rPr>
              <a:t> </a:t>
            </a:r>
            <a:r>
              <a:rPr lang="de-DE" sz="1200" dirty="0" err="1" smtClean="0">
                <a:solidFill>
                  <a:srgbClr val="FF0000"/>
                </a:solidFill>
              </a:rPr>
              <a:t>of</a:t>
            </a:r>
            <a:r>
              <a:rPr lang="de-DE" sz="1200" dirty="0" smtClean="0">
                <a:solidFill>
                  <a:srgbClr val="FF0000"/>
                </a:solidFill>
              </a:rPr>
              <a:t> </a:t>
            </a:r>
            <a:r>
              <a:rPr lang="de-DE" sz="1200" dirty="0" err="1" smtClean="0">
                <a:solidFill>
                  <a:srgbClr val="FF0000"/>
                </a:solidFill>
              </a:rPr>
              <a:t>concrete</a:t>
            </a:r>
            <a:r>
              <a:rPr lang="de-DE" sz="1200" dirty="0" smtClean="0">
                <a:solidFill>
                  <a:srgbClr val="FF0000"/>
                </a:solidFill>
              </a:rPr>
              <a:t> </a:t>
            </a:r>
            <a:r>
              <a:rPr lang="de-DE" sz="1200" dirty="0" err="1" smtClean="0">
                <a:solidFill>
                  <a:srgbClr val="FF0000"/>
                </a:solidFill>
              </a:rPr>
              <a:t>based</a:t>
            </a:r>
            <a:r>
              <a:rPr lang="de-DE" sz="1200" dirty="0" smtClean="0">
                <a:solidFill>
                  <a:srgbClr val="FF0000"/>
                </a:solidFill>
              </a:rPr>
              <a:t> </a:t>
            </a:r>
            <a:r>
              <a:rPr lang="de-DE" sz="1200" dirty="0" err="1" smtClean="0">
                <a:solidFill>
                  <a:srgbClr val="FF0000"/>
                </a:solidFill>
              </a:rPr>
              <a:t>materials</a:t>
            </a:r>
            <a:r>
              <a:rPr lang="de-DE" sz="1200" dirty="0" smtClean="0">
                <a:solidFill>
                  <a:srgbClr val="FF0000"/>
                </a:solidFill>
              </a:rPr>
              <a:t> </a:t>
            </a:r>
            <a:r>
              <a:rPr lang="de-DE" sz="1200" dirty="0" err="1" smtClean="0">
                <a:solidFill>
                  <a:srgbClr val="FF0000"/>
                </a:solidFill>
              </a:rPr>
              <a:t>and</a:t>
            </a:r>
            <a:r>
              <a:rPr lang="de-DE" sz="1200" dirty="0" smtClean="0">
                <a:solidFill>
                  <a:srgbClr val="FF0000"/>
                </a:solidFill>
              </a:rPr>
              <a:t> </a:t>
            </a:r>
            <a:r>
              <a:rPr lang="de-DE" sz="1200" dirty="0" err="1" smtClean="0">
                <a:solidFill>
                  <a:srgbClr val="FF0000"/>
                </a:solidFill>
              </a:rPr>
              <a:t>bentonite</a:t>
            </a:r>
            <a:r>
              <a:rPr lang="de-DE" sz="1200" dirty="0" smtClean="0">
                <a:solidFill>
                  <a:srgbClr val="FF0000"/>
                </a:solidFill>
              </a:rPr>
              <a:t> in </a:t>
            </a:r>
            <a:r>
              <a:rPr lang="de-DE" sz="1200" dirty="0" err="1" smtClean="0">
                <a:solidFill>
                  <a:srgbClr val="FF0000"/>
                </a:solidFill>
              </a:rPr>
              <a:t>the</a:t>
            </a:r>
            <a:r>
              <a:rPr lang="de-DE" sz="1200" dirty="0" smtClean="0">
                <a:solidFill>
                  <a:srgbClr val="FF0000"/>
                </a:solidFill>
              </a:rPr>
              <a:t> </a:t>
            </a:r>
            <a:r>
              <a:rPr lang="de-DE" sz="1200" dirty="0" err="1" smtClean="0">
                <a:solidFill>
                  <a:srgbClr val="FF0000"/>
                </a:solidFill>
              </a:rPr>
              <a:t>technical</a:t>
            </a:r>
            <a:r>
              <a:rPr lang="de-DE" sz="1200" dirty="0" smtClean="0">
                <a:solidFill>
                  <a:srgbClr val="FF0000"/>
                </a:solidFill>
              </a:rPr>
              <a:t> </a:t>
            </a:r>
            <a:r>
              <a:rPr lang="de-DE" sz="1200" dirty="0" err="1" smtClean="0">
                <a:solidFill>
                  <a:srgbClr val="FF0000"/>
                </a:solidFill>
              </a:rPr>
              <a:t>barrier</a:t>
            </a:r>
            <a:endParaRPr lang="de-DE" sz="1200" dirty="0">
              <a:solidFill>
                <a:srgbClr val="FF0000"/>
              </a:solidFill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5558589" y="3705723"/>
            <a:ext cx="409074" cy="36094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extfeld 12"/>
          <p:cNvSpPr txBox="1"/>
          <p:nvPr/>
        </p:nvSpPr>
        <p:spPr>
          <a:xfrm>
            <a:off x="1020198" y="5637662"/>
            <a:ext cx="30099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i="1" dirty="0" smtClean="0"/>
              <a:t>Walker 2003</a:t>
            </a:r>
            <a:endParaRPr lang="de-DE" sz="1000" i="1" dirty="0"/>
          </a:p>
        </p:txBody>
      </p:sp>
    </p:spTree>
    <p:extLst>
      <p:ext uri="{BB962C8B-B14F-4D97-AF65-F5344CB8AC3E}">
        <p14:creationId xmlns:p14="http://schemas.microsoft.com/office/powerpoint/2010/main" val="8191873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447028" y="1179200"/>
            <a:ext cx="5637908" cy="4904510"/>
          </a:xfrm>
        </p:spPr>
        <p:txBody>
          <a:bodyPr>
            <a:normAutofit/>
          </a:bodyPr>
          <a:lstStyle/>
          <a:p>
            <a:endParaRPr lang="en-US" sz="1200" dirty="0" smtClean="0"/>
          </a:p>
          <a:p>
            <a:r>
              <a:rPr lang="en-US" sz="1200" dirty="0" smtClean="0"/>
              <a:t>For the retention capacity both the formation of new phases and the recrystallization of existing ones is of relevance</a:t>
            </a:r>
          </a:p>
          <a:p>
            <a:r>
              <a:rPr lang="en-US" sz="1200" dirty="0" smtClean="0"/>
              <a:t>Ions (radionuclides) might be incorporated or released depending on solution conditions and crystallization history (surface passivation)</a:t>
            </a:r>
          </a:p>
          <a:p>
            <a:r>
              <a:rPr lang="en-US" sz="1200" dirty="0" smtClean="0"/>
              <a:t>Fundamental research is needed in order to characterize and </a:t>
            </a:r>
            <a:r>
              <a:rPr lang="en-US" sz="1200" dirty="0" err="1" smtClean="0"/>
              <a:t>quantifify</a:t>
            </a:r>
            <a:r>
              <a:rPr lang="en-US" sz="1200" dirty="0" smtClean="0"/>
              <a:t> the retention capacity of minerals existing (or being formed) in the nearfield of radioactive waste repositories</a:t>
            </a:r>
          </a:p>
          <a:p>
            <a:r>
              <a:rPr lang="en-US" sz="1200" dirty="0" smtClean="0"/>
              <a:t>The endothermic transformation from aragonite to trigonal calcite provides a setting for long term experiments at low. constant calcite </a:t>
            </a:r>
            <a:r>
              <a:rPr lang="en-US" sz="1200" dirty="0" err="1" smtClean="0"/>
              <a:t>oversaturations</a:t>
            </a:r>
            <a:endParaRPr lang="en-US" sz="1200" dirty="0" smtClean="0"/>
          </a:p>
          <a:p>
            <a:r>
              <a:rPr lang="en-US" sz="1200" dirty="0" err="1" smtClean="0"/>
              <a:t>Differenct</a:t>
            </a:r>
            <a:r>
              <a:rPr lang="en-US" sz="1200" dirty="0" smtClean="0"/>
              <a:t> incorporation mechanisms -&gt; solid solution, </a:t>
            </a:r>
            <a:r>
              <a:rPr lang="en-US" sz="1200" dirty="0" err="1" smtClean="0"/>
              <a:t>coprecipitation</a:t>
            </a:r>
            <a:r>
              <a:rPr lang="en-US" sz="1200" dirty="0" smtClean="0"/>
              <a:t>, entrapment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2DBE6-BA1C-4F09-83B1-6DEBF56FAA49}" type="datetime1">
              <a:rPr lang="de-DE" smtClean="0"/>
              <a:t>24.05.2022</a:t>
            </a:fld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03EE4-0BB8-4A2C-9025-B8F5E159BB3D}" type="slidenum">
              <a:rPr lang="de-DE" smtClean="0"/>
              <a:pPr/>
              <a:t>3</a:t>
            </a:fld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255523" y="388011"/>
            <a:ext cx="6865128" cy="496888"/>
          </a:xfrm>
        </p:spPr>
        <p:txBody>
          <a:bodyPr>
            <a:normAutofit/>
          </a:bodyPr>
          <a:lstStyle/>
          <a:p>
            <a:r>
              <a:rPr lang="de-DE" sz="1600" b="0" dirty="0" smtClean="0"/>
              <a:t>Fundamental </a:t>
            </a:r>
            <a:r>
              <a:rPr lang="de-DE" sz="1600" b="0" dirty="0" err="1" smtClean="0"/>
              <a:t>research</a:t>
            </a:r>
            <a:r>
              <a:rPr lang="de-DE" sz="1600" b="0" dirty="0" smtClean="0"/>
              <a:t> </a:t>
            </a:r>
            <a:r>
              <a:rPr lang="de-DE" sz="1600" b="0" dirty="0" err="1" smtClean="0"/>
              <a:t>regarding</a:t>
            </a:r>
            <a:r>
              <a:rPr lang="de-DE" sz="1600" b="0" dirty="0" smtClean="0"/>
              <a:t> </a:t>
            </a:r>
            <a:r>
              <a:rPr lang="de-DE" sz="1600" b="0" dirty="0" err="1" smtClean="0"/>
              <a:t>the</a:t>
            </a:r>
            <a:r>
              <a:rPr lang="de-DE" sz="1600" b="0" dirty="0" smtClean="0"/>
              <a:t> </a:t>
            </a:r>
            <a:r>
              <a:rPr lang="de-DE" sz="1600" b="0" dirty="0" err="1" smtClean="0"/>
              <a:t>retention</a:t>
            </a:r>
            <a:r>
              <a:rPr lang="de-DE" sz="1600" b="0" dirty="0" smtClean="0"/>
              <a:t> </a:t>
            </a:r>
            <a:r>
              <a:rPr lang="de-DE" sz="1600" b="0" dirty="0" err="1" smtClean="0"/>
              <a:t>capacity</a:t>
            </a:r>
            <a:r>
              <a:rPr lang="de-DE" sz="1600" b="0" dirty="0" smtClean="0"/>
              <a:t> </a:t>
            </a:r>
            <a:r>
              <a:rPr lang="de-DE" sz="1600" b="0" dirty="0" err="1" smtClean="0"/>
              <a:t>of</a:t>
            </a:r>
            <a:r>
              <a:rPr lang="de-DE" sz="1600" b="0" dirty="0" smtClean="0"/>
              <a:t> </a:t>
            </a:r>
            <a:r>
              <a:rPr lang="de-DE" sz="1600" b="0" dirty="0" smtClean="0"/>
              <a:t>Calcite</a:t>
            </a:r>
            <a:endParaRPr lang="de-DE" sz="1600" b="0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238" y="2108862"/>
            <a:ext cx="1653378" cy="1522593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238" y="4339647"/>
            <a:ext cx="1653378" cy="1522593"/>
          </a:xfrm>
          <a:prstGeom prst="rect">
            <a:avLst/>
          </a:prstGeom>
        </p:spPr>
      </p:pic>
      <p:sp>
        <p:nvSpPr>
          <p:cNvPr id="9" name="Pfeil nach rechts 8"/>
          <p:cNvSpPr/>
          <p:nvPr/>
        </p:nvSpPr>
        <p:spPr>
          <a:xfrm rot="5400000">
            <a:off x="7519018" y="3876140"/>
            <a:ext cx="209817" cy="2113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523" y="3631455"/>
            <a:ext cx="6054988" cy="2230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7932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55142" y="1226229"/>
            <a:ext cx="3453816" cy="2949944"/>
          </a:xfrm>
          <a:prstGeom prst="rect">
            <a:avLst/>
          </a:prstGeo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03EE4-0BB8-4A2C-9025-B8F5E159BB3D}" type="slidenum">
              <a:rPr lang="de-DE" smtClean="0"/>
              <a:pPr/>
              <a:t>4</a:t>
            </a:fld>
            <a:endParaRPr lang="de-DE" dirty="0"/>
          </a:p>
        </p:txBody>
      </p:sp>
      <p:sp>
        <p:nvSpPr>
          <p:cNvPr id="6" name="Titel 4"/>
          <p:cNvSpPr>
            <a:spLocks noGrp="1"/>
          </p:cNvSpPr>
          <p:nvPr>
            <p:ph type="title"/>
          </p:nvPr>
        </p:nvSpPr>
        <p:spPr>
          <a:xfrm>
            <a:off x="418707" y="722829"/>
            <a:ext cx="6865128" cy="496888"/>
          </a:xfrm>
        </p:spPr>
        <p:txBody>
          <a:bodyPr>
            <a:normAutofit/>
          </a:bodyPr>
          <a:lstStyle/>
          <a:p>
            <a:r>
              <a:rPr lang="de-DE" sz="1600" b="0" u="sng" dirty="0" smtClean="0"/>
              <a:t>Selenite in Calcite</a:t>
            </a:r>
            <a:endParaRPr lang="de-DE" sz="1600" b="0" u="sng" dirty="0"/>
          </a:p>
        </p:txBody>
      </p:sp>
      <p:sp>
        <p:nvSpPr>
          <p:cNvPr id="8" name="Inhaltsplatzhalter 6"/>
          <p:cNvSpPr txBox="1">
            <a:spLocks/>
          </p:cNvSpPr>
          <p:nvPr/>
        </p:nvSpPr>
        <p:spPr>
          <a:xfrm>
            <a:off x="255523" y="1723918"/>
            <a:ext cx="5331678" cy="49045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71463" marR="0" indent="-271463" algn="l" defTabSz="914400" rtl="0" eaLnBrk="1" fontAlgn="auto" latinLnBrk="0" hangingPunct="1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Tx/>
              <a:buSzPct val="88000"/>
              <a:buFontTx/>
              <a:buBlip>
                <a:blip r:embed="rId3"/>
              </a:buBlip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63" marR="0" indent="-271463" algn="l" defTabSz="914400" rtl="0" eaLnBrk="1" fontAlgn="auto" latinLnBrk="0" hangingPunct="1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Tx/>
              <a:buSzPct val="88000"/>
              <a:buFontTx/>
              <a:buBlip>
                <a:blip r:embed="rId3"/>
              </a:buBlip>
              <a:tabLst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2663" marR="0" indent="-265113" algn="l" defTabSz="898525" rtl="0" eaLnBrk="1" fontAlgn="auto" latinLnBrk="0" hangingPunct="1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Tx/>
              <a:buSzPct val="88000"/>
              <a:buFontTx/>
              <a:buBlip>
                <a:blip r:embed="rId3"/>
              </a:buBlip>
              <a:tabLst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4613" marR="0" indent="-271463" algn="l" defTabSz="914400" rtl="0" eaLnBrk="1" fontAlgn="auto" latinLnBrk="0" hangingPunct="1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Tx/>
              <a:buSzPct val="88000"/>
              <a:buFontTx/>
              <a:buBlip>
                <a:blip r:embed="rId3"/>
              </a:buBlip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213" marR="0" indent="-265113" algn="l" defTabSz="914400" rtl="0" eaLnBrk="1" fontAlgn="auto" latinLnBrk="0" hangingPunct="1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Tx/>
              <a:buSzPct val="88000"/>
              <a:buFontTx/>
              <a:buBlip>
                <a:blip r:embed="rId3"/>
              </a:buBlip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200" dirty="0" smtClean="0"/>
              <a:t>The </a:t>
            </a:r>
            <a:r>
              <a:rPr lang="de-DE" sz="1200" dirty="0" err="1" smtClean="0"/>
              <a:t>incorporation</a:t>
            </a:r>
            <a:r>
              <a:rPr lang="de-DE" sz="1200" dirty="0" smtClean="0"/>
              <a:t> </a:t>
            </a:r>
            <a:r>
              <a:rPr lang="de-DE" sz="1200" dirty="0" err="1" smtClean="0"/>
              <a:t>of</a:t>
            </a:r>
            <a:r>
              <a:rPr lang="de-DE" sz="1200" dirty="0" smtClean="0"/>
              <a:t> Selenite </a:t>
            </a:r>
            <a:r>
              <a:rPr lang="de-DE" sz="1200" dirty="0" err="1" smtClean="0"/>
              <a:t>into</a:t>
            </a:r>
            <a:r>
              <a:rPr lang="de-DE" sz="1200" dirty="0" smtClean="0"/>
              <a:t> Calcite </a:t>
            </a:r>
            <a:r>
              <a:rPr lang="de-DE" sz="1200" dirty="0" err="1" smtClean="0"/>
              <a:t>can</a:t>
            </a:r>
            <a:r>
              <a:rPr lang="de-DE" sz="1200" dirty="0" smtClean="0"/>
              <a:t> </a:t>
            </a:r>
            <a:r>
              <a:rPr lang="de-DE" sz="1200" dirty="0" err="1" smtClean="0"/>
              <a:t>be</a:t>
            </a:r>
            <a:r>
              <a:rPr lang="de-DE" sz="1200" dirty="0" smtClean="0"/>
              <a:t> </a:t>
            </a:r>
            <a:r>
              <a:rPr lang="de-DE" sz="1200" dirty="0" err="1" smtClean="0"/>
              <a:t>described</a:t>
            </a:r>
            <a:r>
              <a:rPr lang="de-DE" sz="1200" dirty="0" smtClean="0"/>
              <a:t> </a:t>
            </a:r>
            <a:r>
              <a:rPr lang="de-DE" sz="1200" dirty="0" err="1" smtClean="0"/>
              <a:t>as</a:t>
            </a:r>
            <a:r>
              <a:rPr lang="de-DE" sz="1200" dirty="0" smtClean="0"/>
              <a:t> a solid </a:t>
            </a:r>
            <a:r>
              <a:rPr lang="de-DE" sz="1200" dirty="0" err="1" smtClean="0"/>
              <a:t>solution</a:t>
            </a:r>
            <a:r>
              <a:rPr lang="de-DE" sz="1200" dirty="0" smtClean="0"/>
              <a:t> (</a:t>
            </a:r>
            <a:r>
              <a:rPr lang="de-DE" sz="1200" dirty="0" err="1" smtClean="0"/>
              <a:t>for</a:t>
            </a:r>
            <a:r>
              <a:rPr lang="de-DE" sz="1200" dirty="0" smtClean="0"/>
              <a:t> </a:t>
            </a:r>
            <a:r>
              <a:rPr lang="de-DE" sz="1200" dirty="0" err="1" smtClean="0"/>
              <a:t>low</a:t>
            </a:r>
            <a:r>
              <a:rPr lang="de-DE" sz="1200" dirty="0" smtClean="0"/>
              <a:t> </a:t>
            </a:r>
            <a:r>
              <a:rPr lang="de-DE" sz="1200" dirty="0" err="1" smtClean="0"/>
              <a:t>mole</a:t>
            </a:r>
            <a:r>
              <a:rPr lang="de-DE" sz="1200" dirty="0" smtClean="0"/>
              <a:t> </a:t>
            </a:r>
            <a:r>
              <a:rPr lang="de-DE" sz="1200" dirty="0" err="1" smtClean="0"/>
              <a:t>fractions</a:t>
            </a:r>
            <a:r>
              <a:rPr lang="de-DE" sz="1200" dirty="0" smtClean="0"/>
              <a:t> </a:t>
            </a:r>
            <a:r>
              <a:rPr lang="de-DE" sz="1200" dirty="0" err="1" smtClean="0"/>
              <a:t>of</a:t>
            </a:r>
            <a:r>
              <a:rPr lang="de-DE" sz="1200" dirty="0" smtClean="0"/>
              <a:t> </a:t>
            </a:r>
            <a:r>
              <a:rPr lang="de-DE" sz="1200" dirty="0" err="1" smtClean="0"/>
              <a:t>the</a:t>
            </a:r>
            <a:r>
              <a:rPr lang="de-DE" sz="1200" dirty="0" smtClean="0"/>
              <a:t> CaSeO</a:t>
            </a:r>
            <a:r>
              <a:rPr lang="de-DE" sz="1200" baseline="-25000" dirty="0" smtClean="0"/>
              <a:t>3</a:t>
            </a:r>
            <a:r>
              <a:rPr lang="de-DE" sz="1200" dirty="0" smtClean="0"/>
              <a:t> </a:t>
            </a:r>
            <a:r>
              <a:rPr lang="de-DE" sz="1200" dirty="0" err="1" smtClean="0"/>
              <a:t>endmember</a:t>
            </a:r>
            <a:r>
              <a:rPr lang="de-DE" sz="1200" dirty="0" smtClean="0"/>
              <a:t>)</a:t>
            </a:r>
          </a:p>
          <a:p>
            <a:r>
              <a:rPr lang="de-DE" sz="1200" dirty="0" smtClean="0"/>
              <a:t>EXAFS </a:t>
            </a:r>
            <a:r>
              <a:rPr lang="de-DE" sz="1200" dirty="0" err="1" smtClean="0"/>
              <a:t>studies</a:t>
            </a:r>
            <a:r>
              <a:rPr lang="de-DE" sz="1200" dirty="0" smtClean="0"/>
              <a:t> (</a:t>
            </a:r>
            <a:r>
              <a:rPr lang="de-DE" sz="1200" dirty="0" err="1" smtClean="0"/>
              <a:t>Heberling</a:t>
            </a:r>
            <a:r>
              <a:rPr lang="de-DE" sz="1200" dirty="0" smtClean="0"/>
              <a:t> et al., 2014) </a:t>
            </a:r>
            <a:r>
              <a:rPr lang="de-DE" sz="1200" dirty="0" err="1" smtClean="0"/>
              <a:t>hint</a:t>
            </a:r>
            <a:r>
              <a:rPr lang="de-DE" sz="1200" dirty="0" smtClean="0"/>
              <a:t> at a </a:t>
            </a:r>
            <a:r>
              <a:rPr lang="de-DE" sz="1200" dirty="0" err="1" smtClean="0"/>
              <a:t>preferential</a:t>
            </a:r>
            <a:r>
              <a:rPr lang="de-DE" sz="1200" dirty="0" smtClean="0"/>
              <a:t> </a:t>
            </a:r>
            <a:r>
              <a:rPr lang="en-US" sz="1200" dirty="0" smtClean="0"/>
              <a:t>orientation </a:t>
            </a:r>
            <a:r>
              <a:rPr lang="en-US" sz="1200" dirty="0"/>
              <a:t>of the selenite molecule relative to the </a:t>
            </a:r>
            <a:r>
              <a:rPr lang="en-US" sz="1200" dirty="0" smtClean="0"/>
              <a:t>calcite -&gt; structural incorporation </a:t>
            </a:r>
            <a:r>
              <a:rPr lang="en-US" sz="1200" dirty="0"/>
              <a:t>of selenite into calcite</a:t>
            </a:r>
            <a:r>
              <a:rPr lang="en-US" sz="1800" dirty="0" smtClean="0"/>
              <a:t>.</a:t>
            </a:r>
          </a:p>
          <a:p>
            <a:r>
              <a:rPr lang="de-DE" sz="1200" dirty="0" err="1"/>
              <a:t>Structural</a:t>
            </a:r>
            <a:r>
              <a:rPr lang="de-DE" sz="1200" dirty="0"/>
              <a:t> </a:t>
            </a:r>
            <a:r>
              <a:rPr lang="de-DE" sz="1200" dirty="0" err="1"/>
              <a:t>incorporation</a:t>
            </a:r>
            <a:r>
              <a:rPr lang="de-DE" sz="1200" dirty="0"/>
              <a:t> </a:t>
            </a:r>
            <a:r>
              <a:rPr lang="de-DE" sz="1200" dirty="0" err="1"/>
              <a:t>of</a:t>
            </a:r>
            <a:r>
              <a:rPr lang="de-DE" sz="1200" dirty="0"/>
              <a:t> </a:t>
            </a:r>
            <a:r>
              <a:rPr lang="de-DE" sz="1200" dirty="0" err="1"/>
              <a:t>the</a:t>
            </a:r>
            <a:r>
              <a:rPr lang="de-DE" sz="1200" dirty="0"/>
              <a:t> </a:t>
            </a:r>
            <a:r>
              <a:rPr lang="de-DE" sz="1200" dirty="0" err="1"/>
              <a:t>selenite</a:t>
            </a:r>
            <a:r>
              <a:rPr lang="de-DE" sz="1200" dirty="0"/>
              <a:t> </a:t>
            </a:r>
            <a:r>
              <a:rPr lang="de-DE" sz="1200" dirty="0" err="1"/>
              <a:t>ion</a:t>
            </a:r>
            <a:r>
              <a:rPr lang="de-DE" sz="1200" dirty="0"/>
              <a:t> </a:t>
            </a:r>
            <a:r>
              <a:rPr lang="de-DE" sz="1200" dirty="0" err="1"/>
              <a:t>can</a:t>
            </a:r>
            <a:r>
              <a:rPr lang="de-DE" sz="1200" dirty="0"/>
              <a:t> </a:t>
            </a:r>
            <a:r>
              <a:rPr lang="de-DE" sz="1200" dirty="0" err="1"/>
              <a:t>be</a:t>
            </a:r>
            <a:r>
              <a:rPr lang="de-DE" sz="1200" dirty="0"/>
              <a:t> </a:t>
            </a:r>
            <a:r>
              <a:rPr lang="de-DE" sz="1200" dirty="0" err="1"/>
              <a:t>understood</a:t>
            </a:r>
            <a:r>
              <a:rPr lang="de-DE" sz="1200" dirty="0"/>
              <a:t> </a:t>
            </a:r>
            <a:r>
              <a:rPr lang="de-DE" sz="1200" dirty="0" err="1"/>
              <a:t>as</a:t>
            </a:r>
            <a:r>
              <a:rPr lang="de-DE" sz="1200" dirty="0"/>
              <a:t> a </a:t>
            </a:r>
            <a:r>
              <a:rPr lang="de-DE" sz="1200" dirty="0" err="1"/>
              <a:t>replacement</a:t>
            </a:r>
            <a:r>
              <a:rPr lang="de-DE" sz="1200" dirty="0"/>
              <a:t> </a:t>
            </a:r>
            <a:r>
              <a:rPr lang="de-DE" sz="1200" dirty="0" err="1"/>
              <a:t>of</a:t>
            </a:r>
            <a:r>
              <a:rPr lang="de-DE" sz="1200" dirty="0"/>
              <a:t> </a:t>
            </a:r>
            <a:r>
              <a:rPr lang="de-DE" sz="1200" dirty="0" err="1"/>
              <a:t>the</a:t>
            </a:r>
            <a:r>
              <a:rPr lang="de-DE" sz="1200" dirty="0"/>
              <a:t> trigonal </a:t>
            </a:r>
            <a:r>
              <a:rPr lang="de-DE" sz="1200" dirty="0" err="1"/>
              <a:t>planar</a:t>
            </a:r>
            <a:r>
              <a:rPr lang="de-DE" sz="1200" dirty="0"/>
              <a:t> </a:t>
            </a:r>
            <a:r>
              <a:rPr lang="de-DE" sz="1200" dirty="0" err="1"/>
              <a:t>carbonate</a:t>
            </a:r>
            <a:r>
              <a:rPr lang="de-DE" sz="1200" dirty="0"/>
              <a:t> </a:t>
            </a:r>
            <a:r>
              <a:rPr lang="de-DE" sz="1200" dirty="0" err="1"/>
              <a:t>for</a:t>
            </a:r>
            <a:r>
              <a:rPr lang="de-DE" sz="1200" dirty="0"/>
              <a:t> </a:t>
            </a:r>
            <a:r>
              <a:rPr lang="de-DE" sz="1200" dirty="0" err="1"/>
              <a:t>the</a:t>
            </a:r>
            <a:r>
              <a:rPr lang="de-DE" sz="1200" dirty="0"/>
              <a:t> pyramidal </a:t>
            </a:r>
            <a:r>
              <a:rPr lang="de-DE" sz="1200" dirty="0" err="1"/>
              <a:t>selenite</a:t>
            </a:r>
            <a:endParaRPr lang="de-DE" sz="1200" dirty="0"/>
          </a:p>
          <a:p>
            <a:endParaRPr lang="en-US" dirty="0" smtClean="0"/>
          </a:p>
          <a:p>
            <a:endParaRPr lang="de-DE" sz="1800" dirty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686" y="4392416"/>
            <a:ext cx="2118109" cy="1477035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6099845" y="5951607"/>
            <a:ext cx="30099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i="1" dirty="0" err="1" smtClean="0"/>
              <a:t>Heberling</a:t>
            </a:r>
            <a:r>
              <a:rPr lang="de-DE" sz="1000" i="1" dirty="0" smtClean="0"/>
              <a:t> et al., 2008</a:t>
            </a:r>
            <a:endParaRPr lang="de-DE" sz="1000" i="1" dirty="0"/>
          </a:p>
        </p:txBody>
      </p:sp>
      <p:sp>
        <p:nvSpPr>
          <p:cNvPr id="12" name="Titel 4"/>
          <p:cNvSpPr txBox="1">
            <a:spLocks/>
          </p:cNvSpPr>
          <p:nvPr/>
        </p:nvSpPr>
        <p:spPr>
          <a:xfrm>
            <a:off x="418707" y="3561220"/>
            <a:ext cx="6865128" cy="49688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b="1" kern="1200" dirty="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1600" b="0" u="sng" dirty="0" err="1" smtClean="0"/>
              <a:t>Np</a:t>
            </a:r>
            <a:r>
              <a:rPr lang="de-DE" sz="1600" b="0" u="sng" dirty="0" smtClean="0"/>
              <a:t>(V)O</a:t>
            </a:r>
            <a:r>
              <a:rPr lang="de-DE" sz="1600" b="0" u="sng" baseline="-25000" dirty="0" smtClean="0"/>
              <a:t>2</a:t>
            </a:r>
            <a:r>
              <a:rPr lang="de-DE" sz="1600" b="0" u="sng" baseline="30000" dirty="0" smtClean="0"/>
              <a:t>+</a:t>
            </a:r>
            <a:r>
              <a:rPr lang="de-DE" sz="1600" b="0" u="sng" dirty="0" smtClean="0"/>
              <a:t> in Calcite</a:t>
            </a:r>
            <a:endParaRPr lang="de-DE" sz="1600" b="0" u="sng" dirty="0"/>
          </a:p>
        </p:txBody>
      </p:sp>
      <p:sp>
        <p:nvSpPr>
          <p:cNvPr id="13" name="Inhaltsplatzhalter 6"/>
          <p:cNvSpPr txBox="1">
            <a:spLocks/>
          </p:cNvSpPr>
          <p:nvPr/>
        </p:nvSpPr>
        <p:spPr>
          <a:xfrm>
            <a:off x="255523" y="4341734"/>
            <a:ext cx="5331678" cy="168732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71463" marR="0" indent="-271463" algn="l" defTabSz="914400" rtl="0" eaLnBrk="1" fontAlgn="auto" latinLnBrk="0" hangingPunct="1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Tx/>
              <a:buSzPct val="88000"/>
              <a:buFontTx/>
              <a:buBlip>
                <a:blip r:embed="rId3"/>
              </a:buBlip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63" marR="0" indent="-271463" algn="l" defTabSz="914400" rtl="0" eaLnBrk="1" fontAlgn="auto" latinLnBrk="0" hangingPunct="1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Tx/>
              <a:buSzPct val="88000"/>
              <a:buFontTx/>
              <a:buBlip>
                <a:blip r:embed="rId3"/>
              </a:buBlip>
              <a:tabLst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2663" marR="0" indent="-265113" algn="l" defTabSz="898525" rtl="0" eaLnBrk="1" fontAlgn="auto" latinLnBrk="0" hangingPunct="1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Tx/>
              <a:buSzPct val="88000"/>
              <a:buFontTx/>
              <a:buBlip>
                <a:blip r:embed="rId3"/>
              </a:buBlip>
              <a:tabLst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4613" marR="0" indent="-271463" algn="l" defTabSz="914400" rtl="0" eaLnBrk="1" fontAlgn="auto" latinLnBrk="0" hangingPunct="1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Tx/>
              <a:buSzPct val="88000"/>
              <a:buFontTx/>
              <a:buBlip>
                <a:blip r:embed="rId3"/>
              </a:buBlip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213" marR="0" indent="-265113" algn="l" defTabSz="914400" rtl="0" eaLnBrk="1" fontAlgn="auto" latinLnBrk="0" hangingPunct="1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Tx/>
              <a:buSzPct val="88000"/>
              <a:buFontTx/>
              <a:buBlip>
                <a:blip r:embed="rId3"/>
              </a:buBlip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smtClean="0"/>
              <a:t>Np(V</a:t>
            </a:r>
            <a:r>
              <a:rPr lang="en-US" sz="1200" dirty="0"/>
              <a:t>) ions are known to occupy Ca lattice </a:t>
            </a:r>
            <a:r>
              <a:rPr lang="en-US" sz="1200" dirty="0" smtClean="0"/>
              <a:t>sites</a:t>
            </a:r>
          </a:p>
          <a:p>
            <a:r>
              <a:rPr lang="en-US" sz="1200" dirty="0"/>
              <a:t>Two axial </a:t>
            </a:r>
            <a:r>
              <a:rPr lang="en-US" sz="1200" dirty="0" err="1"/>
              <a:t>neptunyl</a:t>
            </a:r>
            <a:r>
              <a:rPr lang="en-US" sz="1200" dirty="0"/>
              <a:t> </a:t>
            </a:r>
            <a:r>
              <a:rPr lang="en-US" sz="1200" dirty="0" err="1"/>
              <a:t>oxygens</a:t>
            </a:r>
            <a:r>
              <a:rPr lang="en-US" sz="1200" dirty="0"/>
              <a:t> substitute for two adjacent carbonate ions.</a:t>
            </a:r>
          </a:p>
          <a:p>
            <a:r>
              <a:rPr lang="en-US" sz="1200" dirty="0"/>
              <a:t>substitute two calcite carbonate groups in the first </a:t>
            </a:r>
            <a:r>
              <a:rPr lang="en-US" sz="1200" dirty="0" smtClean="0"/>
              <a:t>coordination</a:t>
            </a:r>
          </a:p>
          <a:p>
            <a:r>
              <a:rPr lang="de-DE" sz="1200" dirty="0"/>
              <a:t>The </a:t>
            </a:r>
            <a:r>
              <a:rPr lang="de-DE" sz="1200" dirty="0" err="1"/>
              <a:t>incorporation</a:t>
            </a:r>
            <a:r>
              <a:rPr lang="de-DE" sz="1200" dirty="0"/>
              <a:t> </a:t>
            </a:r>
            <a:r>
              <a:rPr lang="de-DE" sz="1200" dirty="0" err="1"/>
              <a:t>is</a:t>
            </a:r>
            <a:r>
              <a:rPr lang="de-DE" sz="1200" dirty="0"/>
              <a:t> </a:t>
            </a:r>
            <a:r>
              <a:rPr lang="de-DE" sz="1200" dirty="0" err="1"/>
              <a:t>understood</a:t>
            </a:r>
            <a:r>
              <a:rPr lang="de-DE" sz="1200" dirty="0"/>
              <a:t> </a:t>
            </a:r>
            <a:r>
              <a:rPr lang="de-DE" sz="1200" dirty="0" err="1"/>
              <a:t>as</a:t>
            </a:r>
            <a:r>
              <a:rPr lang="de-DE" sz="1200" dirty="0"/>
              <a:t> a </a:t>
            </a:r>
            <a:r>
              <a:rPr lang="de-DE" sz="1200" dirty="0" err="1"/>
              <a:t>coprecipitation</a:t>
            </a:r>
            <a:r>
              <a:rPr lang="de-DE" sz="1200" dirty="0"/>
              <a:t> </a:t>
            </a:r>
            <a:r>
              <a:rPr lang="de-DE" sz="1200" dirty="0" err="1"/>
              <a:t>event</a:t>
            </a:r>
            <a:endParaRPr lang="de-DE" sz="1200" dirty="0"/>
          </a:p>
          <a:p>
            <a:pPr marL="0" indent="0">
              <a:buNone/>
            </a:pPr>
            <a:endParaRPr lang="en-US" sz="1400" dirty="0"/>
          </a:p>
          <a:p>
            <a:endParaRPr lang="en-US" sz="1400" dirty="0" smtClean="0"/>
          </a:p>
          <a:p>
            <a:pPr marL="0" indent="0">
              <a:buNone/>
            </a:pPr>
            <a:endParaRPr lang="en-US" sz="1400" dirty="0"/>
          </a:p>
          <a:p>
            <a:endParaRPr lang="de-DE" sz="1800" dirty="0"/>
          </a:p>
        </p:txBody>
      </p:sp>
      <p:sp>
        <p:nvSpPr>
          <p:cNvPr id="14" name="Textfeld 13"/>
          <p:cNvSpPr txBox="1"/>
          <p:nvPr/>
        </p:nvSpPr>
        <p:spPr>
          <a:xfrm>
            <a:off x="7189408" y="4376855"/>
            <a:ext cx="30099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i="1" dirty="0" err="1" smtClean="0"/>
              <a:t>Heberling</a:t>
            </a:r>
            <a:r>
              <a:rPr lang="de-DE" sz="1000" i="1" dirty="0" smtClean="0"/>
              <a:t> et al., 2014</a:t>
            </a:r>
            <a:endParaRPr lang="de-DE" sz="1000" i="1" dirty="0"/>
          </a:p>
        </p:txBody>
      </p:sp>
    </p:spTree>
    <p:extLst>
      <p:ext uri="{BB962C8B-B14F-4D97-AF65-F5344CB8AC3E}">
        <p14:creationId xmlns:p14="http://schemas.microsoft.com/office/powerpoint/2010/main" val="34717496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500" y="1464120"/>
            <a:ext cx="3487728" cy="2436213"/>
          </a:xfrm>
          <a:prstGeom prst="rect">
            <a:avLst/>
          </a:prstGeom>
        </p:spPr>
      </p:pic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48905-EA19-40EA-A51E-26048D62A4A2}" type="datetime1">
              <a:rPr lang="de-DE" smtClean="0"/>
              <a:t>24.05.2022</a:t>
            </a:fld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03EE4-0BB8-4A2C-9025-B8F5E159BB3D}" type="slidenum">
              <a:rPr lang="de-DE" smtClean="0"/>
              <a:pPr/>
              <a:t>5</a:t>
            </a:fld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418707" y="414062"/>
            <a:ext cx="6865128" cy="496888"/>
          </a:xfrm>
        </p:spPr>
        <p:txBody>
          <a:bodyPr>
            <a:normAutofit/>
          </a:bodyPr>
          <a:lstStyle/>
          <a:p>
            <a:r>
              <a:rPr lang="de-DE" sz="1600" b="0" u="sng" dirty="0" err="1" smtClean="0"/>
              <a:t>Aragonite</a:t>
            </a:r>
            <a:r>
              <a:rPr lang="de-DE" sz="1600" b="0" u="sng" dirty="0" smtClean="0"/>
              <a:t> – Calcite-</a:t>
            </a:r>
            <a:r>
              <a:rPr lang="de-DE" sz="1600" b="0" u="sng" dirty="0" err="1" smtClean="0"/>
              <a:t>Recrystallization</a:t>
            </a:r>
            <a:r>
              <a:rPr lang="de-DE" sz="1600" b="0" u="sng" dirty="0" smtClean="0"/>
              <a:t> </a:t>
            </a:r>
            <a:r>
              <a:rPr lang="de-DE" sz="1600" b="0" u="sng" dirty="0" err="1" smtClean="0"/>
              <a:t>Experinment</a:t>
            </a:r>
            <a:r>
              <a:rPr lang="de-DE" sz="1600" b="0" u="sng" dirty="0" smtClean="0"/>
              <a:t> in </a:t>
            </a:r>
            <a:r>
              <a:rPr lang="de-DE" sz="1600" b="0" u="sng" dirty="0" err="1" smtClean="0"/>
              <a:t>the</a:t>
            </a:r>
            <a:r>
              <a:rPr lang="de-DE" sz="1600" b="0" u="sng" dirty="0" smtClean="0"/>
              <a:t> </a:t>
            </a:r>
            <a:r>
              <a:rPr lang="de-DE" sz="1600" b="0" u="sng" dirty="0" err="1" smtClean="0"/>
              <a:t>presence</a:t>
            </a:r>
            <a:r>
              <a:rPr lang="de-DE" sz="1600" b="0" u="sng" dirty="0" smtClean="0"/>
              <a:t> </a:t>
            </a:r>
            <a:r>
              <a:rPr lang="de-DE" sz="1600" b="0" u="sng" dirty="0" err="1" smtClean="0"/>
              <a:t>of</a:t>
            </a:r>
            <a:r>
              <a:rPr lang="de-DE" sz="1600" b="0" u="sng" dirty="0" smtClean="0"/>
              <a:t> </a:t>
            </a:r>
            <a:r>
              <a:rPr lang="de-DE" sz="1600" b="0" u="sng" dirty="0" err="1" smtClean="0"/>
              <a:t>Np</a:t>
            </a:r>
            <a:r>
              <a:rPr lang="de-DE" sz="1600" b="0" u="sng" dirty="0" smtClean="0"/>
              <a:t>(V)</a:t>
            </a:r>
            <a:endParaRPr lang="de-DE" sz="1600" b="0" u="sng" dirty="0"/>
          </a:p>
        </p:txBody>
      </p:sp>
      <p:cxnSp>
        <p:nvCxnSpPr>
          <p:cNvPr id="25" name="Gerade Verbindung 28">
            <a:extLst>
              <a:ext uri="{FF2B5EF4-FFF2-40B4-BE49-F238E27FC236}">
                <a16:creationId xmlns:a16="http://schemas.microsoft.com/office/drawing/2014/main" id="{3456B70E-34DB-4B4F-BE22-285DBC490136}"/>
              </a:ext>
            </a:extLst>
          </p:cNvPr>
          <p:cNvCxnSpPr/>
          <p:nvPr/>
        </p:nvCxnSpPr>
        <p:spPr>
          <a:xfrm>
            <a:off x="-39189" y="6050019"/>
            <a:ext cx="9136589" cy="1284"/>
          </a:xfrm>
          <a:prstGeom prst="line">
            <a:avLst/>
          </a:prstGeom>
          <a:ln w="412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 Verbindung 28">
            <a:extLst>
              <a:ext uri="{FF2B5EF4-FFF2-40B4-BE49-F238E27FC236}">
                <a16:creationId xmlns:a16="http://schemas.microsoft.com/office/drawing/2014/main" id="{3456B70E-34DB-4B4F-BE22-285DBC490136}"/>
              </a:ext>
            </a:extLst>
          </p:cNvPr>
          <p:cNvCxnSpPr/>
          <p:nvPr/>
        </p:nvCxnSpPr>
        <p:spPr>
          <a:xfrm>
            <a:off x="-39189" y="6038327"/>
            <a:ext cx="9136589" cy="1284"/>
          </a:xfrm>
          <a:prstGeom prst="line">
            <a:avLst/>
          </a:prstGeom>
          <a:ln w="412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418707" y="1397422"/>
            <a:ext cx="8343900" cy="4049255"/>
          </a:xfrm>
        </p:spPr>
        <p:txBody>
          <a:bodyPr>
            <a:normAutofit/>
          </a:bodyPr>
          <a:lstStyle/>
          <a:p>
            <a:r>
              <a:rPr lang="de-DE" sz="1200" dirty="0" smtClean="0"/>
              <a:t>1 L H2O (</a:t>
            </a:r>
            <a:r>
              <a:rPr lang="de-DE" sz="1200" dirty="0" err="1" smtClean="0"/>
              <a:t>MiliQ</a:t>
            </a:r>
            <a:r>
              <a:rPr lang="de-DE" sz="1200" dirty="0" smtClean="0"/>
              <a:t>)</a:t>
            </a:r>
          </a:p>
          <a:p>
            <a:pPr lvl="1"/>
            <a:r>
              <a:rPr lang="de-DE" sz="1200" dirty="0" smtClean="0"/>
              <a:t>1 </a:t>
            </a:r>
            <a:r>
              <a:rPr lang="el-GR" sz="1200" dirty="0" smtClean="0"/>
              <a:t>μ</a:t>
            </a:r>
            <a:r>
              <a:rPr lang="de-DE" sz="1200" dirty="0" err="1" smtClean="0"/>
              <a:t>mol</a:t>
            </a:r>
            <a:r>
              <a:rPr lang="de-DE" sz="1200" dirty="0" smtClean="0"/>
              <a:t> </a:t>
            </a:r>
            <a:r>
              <a:rPr lang="de-DE" sz="1200" dirty="0" err="1" smtClean="0"/>
              <a:t>Np</a:t>
            </a:r>
            <a:r>
              <a:rPr lang="de-DE" sz="1200" dirty="0" smtClean="0"/>
              <a:t>(V) (6 </a:t>
            </a:r>
            <a:r>
              <a:rPr lang="de-DE" sz="1200" dirty="0" err="1" smtClean="0"/>
              <a:t>kBq</a:t>
            </a:r>
            <a:r>
              <a:rPr lang="de-DE" sz="1200" dirty="0" smtClean="0"/>
              <a:t>)</a:t>
            </a:r>
          </a:p>
          <a:p>
            <a:pPr lvl="1"/>
            <a:r>
              <a:rPr lang="de-DE" sz="1200" dirty="0" smtClean="0"/>
              <a:t>100 mmol NaCl/</a:t>
            </a:r>
            <a:r>
              <a:rPr lang="de-DE" sz="1200" dirty="0" err="1" smtClean="0"/>
              <a:t>KCl</a:t>
            </a:r>
            <a:endParaRPr lang="de-DE" sz="1200" dirty="0" smtClean="0"/>
          </a:p>
          <a:p>
            <a:pPr lvl="1"/>
            <a:r>
              <a:rPr lang="de-DE" sz="1200" dirty="0" smtClean="0"/>
              <a:t>2860 </a:t>
            </a:r>
            <a:r>
              <a:rPr lang="de-DE" sz="1200" dirty="0" err="1" smtClean="0"/>
              <a:t>days</a:t>
            </a:r>
            <a:endParaRPr lang="de-DE" sz="1200" dirty="0" smtClean="0"/>
          </a:p>
        </p:txBody>
      </p:sp>
      <p:pic>
        <p:nvPicPr>
          <p:cNvPr id="23" name="Grafik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134" y="1244062"/>
            <a:ext cx="1390143" cy="1390143"/>
          </a:xfrm>
          <a:prstGeom prst="rect">
            <a:avLst/>
          </a:prstGeom>
        </p:spPr>
      </p:pic>
      <p:pic>
        <p:nvPicPr>
          <p:cNvPr id="12" name="Inhaltsplatzhalter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14" y="2895244"/>
            <a:ext cx="3945003" cy="2769649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2759666" y="3655844"/>
            <a:ext cx="16221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1.9% Calcite</a:t>
            </a:r>
            <a:endParaRPr lang="de-DE" sz="1200" dirty="0"/>
          </a:p>
        </p:txBody>
      </p:sp>
      <p:sp>
        <p:nvSpPr>
          <p:cNvPr id="14" name="Textfeld 13"/>
          <p:cNvSpPr txBox="1"/>
          <p:nvPr/>
        </p:nvSpPr>
        <p:spPr>
          <a:xfrm>
            <a:off x="2759666" y="4551260"/>
            <a:ext cx="15188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6,7% Calcite</a:t>
            </a:r>
            <a:endParaRPr lang="de-DE" sz="1200" dirty="0"/>
          </a:p>
        </p:txBody>
      </p:sp>
      <p:sp>
        <p:nvSpPr>
          <p:cNvPr id="7" name="Textfeld 6"/>
          <p:cNvSpPr txBox="1"/>
          <p:nvPr/>
        </p:nvSpPr>
        <p:spPr>
          <a:xfrm>
            <a:off x="835741" y="2806535"/>
            <a:ext cx="40534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u="sng" dirty="0" smtClean="0"/>
              <a:t>XRD </a:t>
            </a:r>
            <a:r>
              <a:rPr lang="de-DE" sz="1100" u="sng" dirty="0" err="1" smtClean="0"/>
              <a:t>spectra</a:t>
            </a:r>
            <a:r>
              <a:rPr lang="de-DE" sz="1100" u="sng" dirty="0" smtClean="0"/>
              <a:t> (t=2987d)</a:t>
            </a:r>
            <a:endParaRPr lang="de-DE" sz="1100" u="sng" dirty="0"/>
          </a:p>
        </p:txBody>
      </p:sp>
      <p:sp>
        <p:nvSpPr>
          <p:cNvPr id="16" name="Textfeld 15"/>
          <p:cNvSpPr txBox="1"/>
          <p:nvPr/>
        </p:nvSpPr>
        <p:spPr>
          <a:xfrm>
            <a:off x="4709121" y="1160894"/>
            <a:ext cx="40534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u="sng" dirty="0" smtClean="0"/>
              <a:t>Residual </a:t>
            </a:r>
            <a:r>
              <a:rPr lang="de-DE" sz="1100" u="sng" dirty="0" err="1" smtClean="0"/>
              <a:t>Np</a:t>
            </a:r>
            <a:r>
              <a:rPr lang="de-DE" sz="1100" u="sng" dirty="0" smtClean="0"/>
              <a:t> in </a:t>
            </a:r>
            <a:r>
              <a:rPr lang="de-DE" sz="1100" u="sng" dirty="0" err="1" smtClean="0"/>
              <a:t>the</a:t>
            </a:r>
            <a:r>
              <a:rPr lang="de-DE" sz="1100" u="sng" dirty="0" smtClean="0"/>
              <a:t> liquid </a:t>
            </a:r>
            <a:r>
              <a:rPr lang="de-DE" sz="1100" u="sng" dirty="0" err="1" smtClean="0"/>
              <a:t>phase</a:t>
            </a:r>
            <a:endParaRPr lang="de-DE" sz="1100" u="sng" dirty="0"/>
          </a:p>
        </p:txBody>
      </p:sp>
      <p:sp>
        <p:nvSpPr>
          <p:cNvPr id="8" name="Rechteck 7"/>
          <p:cNvSpPr/>
          <p:nvPr/>
        </p:nvSpPr>
        <p:spPr>
          <a:xfrm>
            <a:off x="7766228" y="1672448"/>
            <a:ext cx="1152144" cy="189373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aphicFrame>
        <p:nvGraphicFramePr>
          <p:cNvPr id="10" name="Tabel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4817753"/>
              </p:ext>
            </p:extLst>
          </p:nvPr>
        </p:nvGraphicFramePr>
        <p:xfrm>
          <a:off x="4758419" y="4491983"/>
          <a:ext cx="3415786" cy="571500"/>
        </p:xfrm>
        <a:graphic>
          <a:graphicData uri="http://schemas.openxmlformats.org/drawingml/2006/table">
            <a:tbl>
              <a:tblPr/>
              <a:tblGrid>
                <a:gridCol w="1087765">
                  <a:extLst>
                    <a:ext uri="{9D8B030D-6E8A-4147-A177-3AD203B41FA5}">
                      <a16:colId xmlns:a16="http://schemas.microsoft.com/office/drawing/2014/main" val="485389801"/>
                    </a:ext>
                  </a:extLst>
                </a:gridCol>
                <a:gridCol w="731954">
                  <a:extLst>
                    <a:ext uri="{9D8B030D-6E8A-4147-A177-3AD203B41FA5}">
                      <a16:colId xmlns:a16="http://schemas.microsoft.com/office/drawing/2014/main" val="1226937933"/>
                    </a:ext>
                  </a:extLst>
                </a:gridCol>
                <a:gridCol w="711622">
                  <a:extLst>
                    <a:ext uri="{9D8B030D-6E8A-4147-A177-3AD203B41FA5}">
                      <a16:colId xmlns:a16="http://schemas.microsoft.com/office/drawing/2014/main" val="1713099647"/>
                    </a:ext>
                  </a:extLst>
                </a:gridCol>
                <a:gridCol w="884445">
                  <a:extLst>
                    <a:ext uri="{9D8B030D-6E8A-4147-A177-3AD203B41FA5}">
                      <a16:colId xmlns:a16="http://schemas.microsoft.com/office/drawing/2014/main" val="3514099991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Sample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 (54d)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 (155d)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 (2987d)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654779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AC-Na-</a:t>
                      </a:r>
                      <a:r>
                        <a:rPr lang="de-DE" sz="11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Np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2,2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2,3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1,7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773416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AC-K-</a:t>
                      </a:r>
                      <a:r>
                        <a:rPr lang="de-DE" sz="11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Np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3,4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2,0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5007876"/>
                  </a:ext>
                </a:extLst>
              </a:tr>
            </a:tbl>
          </a:graphicData>
        </a:graphic>
      </p:graphicFrame>
      <p:sp>
        <p:nvSpPr>
          <p:cNvPr id="15" name="Textfeld 14"/>
          <p:cNvSpPr txBox="1"/>
          <p:nvPr/>
        </p:nvSpPr>
        <p:spPr>
          <a:xfrm>
            <a:off x="4663073" y="4142962"/>
            <a:ext cx="271858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u="sng" dirty="0" smtClean="0"/>
              <a:t>Partition </a:t>
            </a:r>
            <a:r>
              <a:rPr lang="de-DE" sz="1100" u="sng" dirty="0" err="1" smtClean="0"/>
              <a:t>coefficients</a:t>
            </a:r>
            <a:endParaRPr lang="de-DE" sz="1100" u="sng" dirty="0"/>
          </a:p>
        </p:txBody>
      </p:sp>
    </p:spTree>
    <p:extLst>
      <p:ext uri="{BB962C8B-B14F-4D97-AF65-F5344CB8AC3E}">
        <p14:creationId xmlns:p14="http://schemas.microsoft.com/office/powerpoint/2010/main" val="116477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998" y="1044120"/>
            <a:ext cx="7071684" cy="5411510"/>
          </a:xfr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03EE4-0BB8-4A2C-9025-B8F5E159BB3D}" type="slidenum">
              <a:rPr lang="de-DE" smtClean="0"/>
              <a:pPr/>
              <a:t>6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222393" y="3499421"/>
            <a:ext cx="1393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[</a:t>
            </a:r>
            <a:r>
              <a:rPr lang="de-DE" sz="1600" b="1" dirty="0" smtClean="0"/>
              <a:t>104</a:t>
            </a:r>
            <a:r>
              <a:rPr lang="de-DE" b="1" dirty="0" smtClean="0"/>
              <a:t>]</a:t>
            </a:r>
            <a:endParaRPr lang="de-DE" b="1" dirty="0"/>
          </a:p>
        </p:txBody>
      </p:sp>
      <p:cxnSp>
        <p:nvCxnSpPr>
          <p:cNvPr id="27" name="Gerader Verbinder 26"/>
          <p:cNvCxnSpPr/>
          <p:nvPr/>
        </p:nvCxnSpPr>
        <p:spPr>
          <a:xfrm flipV="1">
            <a:off x="4105465" y="2617064"/>
            <a:ext cx="1531350" cy="3037607"/>
          </a:xfrm>
          <a:prstGeom prst="line">
            <a:avLst/>
          </a:prstGeom>
          <a:ln w="9525" cap="flat" cmpd="sng" algn="ctr">
            <a:solidFill>
              <a:schemeClr val="dk1">
                <a:alpha val="41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2" name="Textfeld 31"/>
          <p:cNvSpPr txBox="1"/>
          <p:nvPr/>
        </p:nvSpPr>
        <p:spPr>
          <a:xfrm>
            <a:off x="3791433" y="5248284"/>
            <a:ext cx="1393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[</a:t>
            </a:r>
            <a:r>
              <a:rPr lang="de-DE" sz="1600" b="1" dirty="0" smtClean="0"/>
              <a:t>108</a:t>
            </a:r>
            <a:r>
              <a:rPr lang="de-DE" b="1" dirty="0" smtClean="0"/>
              <a:t>]</a:t>
            </a:r>
            <a:endParaRPr lang="de-DE" b="1" dirty="0"/>
          </a:p>
        </p:txBody>
      </p:sp>
      <p:sp>
        <p:nvSpPr>
          <p:cNvPr id="16" name="Textfeld 15"/>
          <p:cNvSpPr txBox="1"/>
          <p:nvPr/>
        </p:nvSpPr>
        <p:spPr>
          <a:xfrm>
            <a:off x="1778240" y="5212965"/>
            <a:ext cx="1393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[</a:t>
            </a:r>
            <a:r>
              <a:rPr lang="de-DE" sz="1600" b="1" dirty="0" smtClean="0"/>
              <a:t>201</a:t>
            </a:r>
            <a:r>
              <a:rPr lang="de-DE" b="1" dirty="0" smtClean="0"/>
              <a:t>]</a:t>
            </a:r>
            <a:endParaRPr lang="de-DE" b="1" dirty="0"/>
          </a:p>
        </p:txBody>
      </p:sp>
      <p:cxnSp>
        <p:nvCxnSpPr>
          <p:cNvPr id="19" name="Gerader Verbinder 18"/>
          <p:cNvCxnSpPr/>
          <p:nvPr/>
        </p:nvCxnSpPr>
        <p:spPr>
          <a:xfrm flipV="1">
            <a:off x="2089250" y="2617064"/>
            <a:ext cx="2161255" cy="3074460"/>
          </a:xfrm>
          <a:prstGeom prst="line">
            <a:avLst/>
          </a:prstGeom>
          <a:ln w="9525" cap="flat" cmpd="sng" algn="ctr">
            <a:solidFill>
              <a:schemeClr val="dk1">
                <a:alpha val="41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2" name="Gerader Verbinder 21"/>
          <p:cNvCxnSpPr/>
          <p:nvPr/>
        </p:nvCxnSpPr>
        <p:spPr>
          <a:xfrm flipV="1">
            <a:off x="1553947" y="2617064"/>
            <a:ext cx="2353772" cy="3074459"/>
          </a:xfrm>
          <a:prstGeom prst="line">
            <a:avLst/>
          </a:prstGeom>
          <a:ln w="9525" cap="flat" cmpd="sng" algn="ctr">
            <a:solidFill>
              <a:schemeClr val="dk1">
                <a:alpha val="41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29" name="Grafik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70176" y="1036135"/>
            <a:ext cx="1834763" cy="1689630"/>
          </a:xfrm>
          <a:prstGeom prst="rect">
            <a:avLst/>
          </a:prstGeom>
        </p:spPr>
      </p:pic>
      <p:pic>
        <p:nvPicPr>
          <p:cNvPr id="28" name="Grafik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676" y="2331495"/>
            <a:ext cx="2174370" cy="2002374"/>
          </a:xfrm>
          <a:prstGeom prst="rect">
            <a:avLst/>
          </a:prstGeom>
        </p:spPr>
      </p:pic>
      <p:pic>
        <p:nvPicPr>
          <p:cNvPr id="26" name="Grafik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322" y="3857459"/>
            <a:ext cx="2535976" cy="2335378"/>
          </a:xfrm>
          <a:prstGeom prst="rect">
            <a:avLst/>
          </a:prstGeom>
        </p:spPr>
      </p:pic>
      <p:sp>
        <p:nvSpPr>
          <p:cNvPr id="21" name="Textfeld 20"/>
          <p:cNvSpPr txBox="1"/>
          <p:nvPr/>
        </p:nvSpPr>
        <p:spPr>
          <a:xfrm>
            <a:off x="2485634" y="2176095"/>
            <a:ext cx="1393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[</a:t>
            </a:r>
            <a:r>
              <a:rPr lang="de-DE" sz="1600" b="1" dirty="0" smtClean="0"/>
              <a:t>104</a:t>
            </a:r>
            <a:r>
              <a:rPr lang="de-DE" b="1" dirty="0" smtClean="0"/>
              <a:t>]</a:t>
            </a:r>
            <a:endParaRPr lang="de-DE" b="1" dirty="0"/>
          </a:p>
        </p:txBody>
      </p:sp>
      <p:sp>
        <p:nvSpPr>
          <p:cNvPr id="24" name="Textfeld 23"/>
          <p:cNvSpPr txBox="1"/>
          <p:nvPr/>
        </p:nvSpPr>
        <p:spPr>
          <a:xfrm>
            <a:off x="2953360" y="3704973"/>
            <a:ext cx="1393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[</a:t>
            </a:r>
            <a:r>
              <a:rPr lang="de-DE" sz="1600" b="1" dirty="0" smtClean="0"/>
              <a:t>201</a:t>
            </a:r>
            <a:r>
              <a:rPr lang="de-DE" b="1" dirty="0" smtClean="0"/>
              <a:t>]</a:t>
            </a:r>
            <a:endParaRPr lang="de-DE" b="1" dirty="0"/>
          </a:p>
        </p:txBody>
      </p:sp>
      <p:sp>
        <p:nvSpPr>
          <p:cNvPr id="25" name="Textfeld 24"/>
          <p:cNvSpPr txBox="1"/>
          <p:nvPr/>
        </p:nvSpPr>
        <p:spPr>
          <a:xfrm>
            <a:off x="4600716" y="3707835"/>
            <a:ext cx="1393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[</a:t>
            </a:r>
            <a:r>
              <a:rPr lang="de-DE" sz="1600" b="1" dirty="0" smtClean="0"/>
              <a:t>108</a:t>
            </a:r>
            <a:r>
              <a:rPr lang="de-DE" b="1" dirty="0" smtClean="0"/>
              <a:t>]</a:t>
            </a:r>
            <a:endParaRPr lang="de-DE" sz="1600" b="1" dirty="0"/>
          </a:p>
        </p:txBody>
      </p:sp>
      <p:cxnSp>
        <p:nvCxnSpPr>
          <p:cNvPr id="12" name="Gerade Verbindung mit Pfeil 11"/>
          <p:cNvCxnSpPr/>
          <p:nvPr/>
        </p:nvCxnSpPr>
        <p:spPr>
          <a:xfrm flipV="1">
            <a:off x="705027" y="1173183"/>
            <a:ext cx="2285881" cy="192339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feld 12"/>
              <p:cNvSpPr txBox="1"/>
              <p:nvPr/>
            </p:nvSpPr>
            <p:spPr>
              <a:xfrm rot="19141156">
                <a:off x="957941" y="1683493"/>
                <a:ext cx="964944" cy="3949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b="1" i="1" smtClean="0">
                          <a:latin typeface="Cambria Math" panose="02040503050406030204" pitchFamily="18" charset="0"/>
                        </a:rPr>
                        <m:t>𝑺𝒆</m:t>
                      </m:r>
                      <m:sSubSup>
                        <m:sSubSupPr>
                          <m:ctrlPr>
                            <a:rPr lang="de-DE" sz="2400" b="1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2400" b="1" i="1" smtClean="0">
                              <a:latin typeface="Cambria Math" panose="02040503050406030204" pitchFamily="18" charset="0"/>
                            </a:rPr>
                            <m:t>𝑶</m:t>
                          </m:r>
                        </m:e>
                        <m:sub>
                          <m:r>
                            <a:rPr lang="de-DE" sz="24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  <m:sup>
                          <m:r>
                            <a:rPr lang="de-DE" sz="2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de-DE" sz="24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bSup>
                    </m:oMath>
                  </m:oMathPara>
                </a14:m>
                <a:endParaRPr lang="de-DE" sz="2000" b="1" dirty="0"/>
              </a:p>
            </p:txBody>
          </p:sp>
        </mc:Choice>
        <mc:Fallback xmlns="">
          <p:sp>
            <p:nvSpPr>
              <p:cNvPr id="13" name="Textfeld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141156">
                <a:off x="957941" y="1683493"/>
                <a:ext cx="964944" cy="39491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feld 22"/>
          <p:cNvSpPr txBox="1"/>
          <p:nvPr/>
        </p:nvSpPr>
        <p:spPr>
          <a:xfrm>
            <a:off x="3392738" y="2995942"/>
            <a:ext cx="1393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[</a:t>
            </a:r>
            <a:r>
              <a:rPr lang="de-DE" sz="1600" b="1" dirty="0" smtClean="0"/>
              <a:t>202</a:t>
            </a:r>
            <a:r>
              <a:rPr lang="de-DE" b="1" dirty="0" smtClean="0"/>
              <a:t>]</a:t>
            </a:r>
            <a:endParaRPr lang="de-DE" b="1" dirty="0"/>
          </a:p>
        </p:txBody>
      </p:sp>
      <p:sp>
        <p:nvSpPr>
          <p:cNvPr id="30" name="Textfeld 29"/>
          <p:cNvSpPr txBox="1"/>
          <p:nvPr/>
        </p:nvSpPr>
        <p:spPr>
          <a:xfrm>
            <a:off x="2338059" y="3600760"/>
            <a:ext cx="696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[</a:t>
            </a:r>
            <a:r>
              <a:rPr lang="de-DE" sz="1600" b="1" dirty="0" smtClean="0"/>
              <a:t>202</a:t>
            </a:r>
            <a:r>
              <a:rPr lang="de-DE" b="1" dirty="0" smtClean="0"/>
              <a:t>]</a:t>
            </a:r>
            <a:endParaRPr lang="de-DE" b="1" dirty="0"/>
          </a:p>
        </p:txBody>
      </p:sp>
      <p:sp>
        <p:nvSpPr>
          <p:cNvPr id="31" name="Titel 4"/>
          <p:cNvSpPr>
            <a:spLocks noGrp="1"/>
          </p:cNvSpPr>
          <p:nvPr>
            <p:ph type="title"/>
          </p:nvPr>
        </p:nvSpPr>
        <p:spPr>
          <a:xfrm>
            <a:off x="1055753" y="345810"/>
            <a:ext cx="6865128" cy="496888"/>
          </a:xfrm>
        </p:spPr>
        <p:txBody>
          <a:bodyPr>
            <a:normAutofit/>
          </a:bodyPr>
          <a:lstStyle/>
          <a:p>
            <a:r>
              <a:rPr lang="de-DE" sz="1600" b="0" u="sng" dirty="0" smtClean="0"/>
              <a:t>Selenite in Calcite: XRD </a:t>
            </a:r>
            <a:r>
              <a:rPr lang="de-DE" sz="1600" b="0" u="sng" dirty="0" err="1" smtClean="0"/>
              <a:t>survey</a:t>
            </a:r>
            <a:endParaRPr lang="de-DE" sz="1600" b="0" u="sng" dirty="0"/>
          </a:p>
        </p:txBody>
      </p:sp>
    </p:spTree>
    <p:extLst>
      <p:ext uri="{BB962C8B-B14F-4D97-AF65-F5344CB8AC3E}">
        <p14:creationId xmlns:p14="http://schemas.microsoft.com/office/powerpoint/2010/main" val="8003042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nhaltsplatzhalter 1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437" y="2293401"/>
            <a:ext cx="4351922" cy="3330249"/>
          </a:xfr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03EE4-0BB8-4A2C-9025-B8F5E159BB3D}" type="slidenum">
              <a:rPr lang="de-DE" smtClean="0"/>
              <a:pPr/>
              <a:t>7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4882627" y="5492376"/>
            <a:ext cx="13937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[</a:t>
            </a:r>
            <a:r>
              <a:rPr lang="de-DE" sz="1050" dirty="0" smtClean="0"/>
              <a:t>104</a:t>
            </a:r>
            <a:r>
              <a:rPr lang="de-DE" sz="1200" dirty="0" smtClean="0"/>
              <a:t>]</a:t>
            </a:r>
            <a:endParaRPr lang="de-DE" sz="1200" dirty="0"/>
          </a:p>
        </p:txBody>
      </p:sp>
      <p:cxnSp>
        <p:nvCxnSpPr>
          <p:cNvPr id="13" name="Gerader Verbinder 12"/>
          <p:cNvCxnSpPr/>
          <p:nvPr/>
        </p:nvCxnSpPr>
        <p:spPr>
          <a:xfrm flipV="1">
            <a:off x="4723315" y="2516856"/>
            <a:ext cx="2391980" cy="3074676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5" name="Textfeld 14"/>
          <p:cNvSpPr txBox="1"/>
          <p:nvPr/>
        </p:nvSpPr>
        <p:spPr>
          <a:xfrm>
            <a:off x="5245686" y="5642153"/>
            <a:ext cx="6288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[</a:t>
            </a:r>
            <a:r>
              <a:rPr lang="de-DE" sz="1050" dirty="0" smtClean="0"/>
              <a:t>202</a:t>
            </a:r>
            <a:r>
              <a:rPr lang="de-DE" sz="1200" dirty="0" smtClean="0"/>
              <a:t>]</a:t>
            </a:r>
            <a:endParaRPr lang="de-DE" sz="1200" dirty="0"/>
          </a:p>
        </p:txBody>
      </p:sp>
      <p:cxnSp>
        <p:nvCxnSpPr>
          <p:cNvPr id="25" name="Gerader Verbinder 24"/>
          <p:cNvCxnSpPr/>
          <p:nvPr/>
        </p:nvCxnSpPr>
        <p:spPr>
          <a:xfrm flipV="1">
            <a:off x="5457541" y="2834640"/>
            <a:ext cx="1790953" cy="2781784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7" name="Gerader Verbinder 26"/>
          <p:cNvCxnSpPr/>
          <p:nvPr/>
        </p:nvCxnSpPr>
        <p:spPr>
          <a:xfrm flipV="1">
            <a:off x="6348428" y="2917767"/>
            <a:ext cx="1445514" cy="2793635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2" name="Textfeld 31"/>
          <p:cNvSpPr txBox="1"/>
          <p:nvPr/>
        </p:nvSpPr>
        <p:spPr>
          <a:xfrm>
            <a:off x="6147764" y="5595204"/>
            <a:ext cx="1393768" cy="27699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[</a:t>
            </a:r>
            <a:r>
              <a:rPr lang="de-DE" sz="1050" dirty="0" smtClean="0"/>
              <a:t>108</a:t>
            </a:r>
            <a:r>
              <a:rPr lang="de-DE" sz="1200" dirty="0" smtClean="0"/>
              <a:t>]</a:t>
            </a:r>
            <a:endParaRPr lang="de-DE" sz="1200" dirty="0"/>
          </a:p>
        </p:txBody>
      </p:sp>
      <p:cxnSp>
        <p:nvCxnSpPr>
          <p:cNvPr id="14" name="Gerader Verbinder 13"/>
          <p:cNvCxnSpPr/>
          <p:nvPr/>
        </p:nvCxnSpPr>
        <p:spPr>
          <a:xfrm flipV="1">
            <a:off x="5136685" y="2589760"/>
            <a:ext cx="2111809" cy="2925481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6" name="Textfeld 15"/>
          <p:cNvSpPr txBox="1"/>
          <p:nvPr/>
        </p:nvSpPr>
        <p:spPr>
          <a:xfrm>
            <a:off x="4360264" y="5585239"/>
            <a:ext cx="6857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>
                <a:solidFill>
                  <a:srgbClr val="FFC000"/>
                </a:solidFill>
              </a:rPr>
              <a:t>[</a:t>
            </a:r>
            <a:r>
              <a:rPr lang="de-DE" sz="1050" dirty="0">
                <a:solidFill>
                  <a:srgbClr val="FFC000"/>
                </a:solidFill>
              </a:rPr>
              <a:t>1</a:t>
            </a:r>
            <a:r>
              <a:rPr lang="de-DE" sz="1050" dirty="0" smtClean="0">
                <a:solidFill>
                  <a:srgbClr val="FFC000"/>
                </a:solidFill>
              </a:rPr>
              <a:t>10</a:t>
            </a:r>
            <a:r>
              <a:rPr lang="de-DE" sz="1200" dirty="0" smtClean="0">
                <a:solidFill>
                  <a:srgbClr val="FFC000"/>
                </a:solidFill>
              </a:rPr>
              <a:t>]</a:t>
            </a:r>
            <a:endParaRPr lang="de-DE" sz="1200" dirty="0">
              <a:solidFill>
                <a:srgbClr val="FFC000"/>
              </a:solidFill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2018232" y="467492"/>
            <a:ext cx="35509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u="sng" dirty="0"/>
              <a:t>XRD </a:t>
            </a:r>
            <a:r>
              <a:rPr lang="de-DE" sz="1400" u="sng" dirty="0" err="1"/>
              <a:t>analysis</a:t>
            </a:r>
            <a:r>
              <a:rPr lang="de-DE" sz="1400" u="sng" dirty="0"/>
              <a:t> </a:t>
            </a:r>
            <a:r>
              <a:rPr lang="de-DE" sz="1400" u="sng" dirty="0" err="1"/>
              <a:t>for</a:t>
            </a:r>
            <a:r>
              <a:rPr lang="de-DE" sz="1400" u="sng" dirty="0"/>
              <a:t> Calcite-Selenite-samples</a:t>
            </a:r>
          </a:p>
        </p:txBody>
      </p:sp>
      <p:sp>
        <p:nvSpPr>
          <p:cNvPr id="21" name="Inhaltsplatzhalter 6"/>
          <p:cNvSpPr txBox="1">
            <a:spLocks/>
          </p:cNvSpPr>
          <p:nvPr/>
        </p:nvSpPr>
        <p:spPr>
          <a:xfrm>
            <a:off x="385070" y="1200499"/>
            <a:ext cx="4760251" cy="49045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71463" marR="0" indent="-271463" algn="l" defTabSz="914400" rtl="0" eaLnBrk="1" fontAlgn="auto" latinLnBrk="0" hangingPunct="1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Tx/>
              <a:buSzPct val="88000"/>
              <a:buFontTx/>
              <a:buBlip>
                <a:blip r:embed="rId3"/>
              </a:buBlip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63" marR="0" indent="-271463" algn="l" defTabSz="914400" rtl="0" eaLnBrk="1" fontAlgn="auto" latinLnBrk="0" hangingPunct="1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Tx/>
              <a:buSzPct val="88000"/>
              <a:buFontTx/>
              <a:buBlip>
                <a:blip r:embed="rId3"/>
              </a:buBlip>
              <a:tabLst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2663" marR="0" indent="-265113" algn="l" defTabSz="898525" rtl="0" eaLnBrk="1" fontAlgn="auto" latinLnBrk="0" hangingPunct="1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Tx/>
              <a:buSzPct val="88000"/>
              <a:buFontTx/>
              <a:buBlip>
                <a:blip r:embed="rId3"/>
              </a:buBlip>
              <a:tabLst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4613" marR="0" indent="-271463" algn="l" defTabSz="914400" rtl="0" eaLnBrk="1" fontAlgn="auto" latinLnBrk="0" hangingPunct="1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Tx/>
              <a:buSzPct val="88000"/>
              <a:buFontTx/>
              <a:buBlip>
                <a:blip r:embed="rId3"/>
              </a:buBlip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213" marR="0" indent="-265113" algn="l" defTabSz="914400" rtl="0" eaLnBrk="1" fontAlgn="auto" latinLnBrk="0" hangingPunct="1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Tx/>
              <a:buSzPct val="88000"/>
              <a:buFontTx/>
              <a:buBlip>
                <a:blip r:embed="rId3"/>
              </a:buBlip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200" dirty="0"/>
              <a:t>Strong [104]/[108] </a:t>
            </a:r>
            <a:r>
              <a:rPr lang="de-DE" sz="1200" dirty="0" err="1"/>
              <a:t>and</a:t>
            </a:r>
            <a:r>
              <a:rPr lang="de-DE" sz="1200" dirty="0"/>
              <a:t> [202</a:t>
            </a:r>
            <a:r>
              <a:rPr lang="de-DE" sz="1200" dirty="0" smtClean="0"/>
              <a:t>] </a:t>
            </a:r>
            <a:r>
              <a:rPr lang="de-DE" sz="1200" dirty="0" err="1" smtClean="0"/>
              <a:t>peaks</a:t>
            </a:r>
            <a:r>
              <a:rPr lang="de-DE" sz="1200" dirty="0" smtClean="0"/>
              <a:t> (</a:t>
            </a:r>
            <a:r>
              <a:rPr lang="de-DE" sz="1200" dirty="0" err="1" smtClean="0"/>
              <a:t>compared</a:t>
            </a:r>
            <a:r>
              <a:rPr lang="de-DE" sz="1200" dirty="0" smtClean="0"/>
              <a:t> </a:t>
            </a:r>
            <a:r>
              <a:rPr lang="de-DE" sz="1200" dirty="0" err="1" smtClean="0"/>
              <a:t>to</a:t>
            </a:r>
            <a:r>
              <a:rPr lang="de-DE" sz="1200" dirty="0" smtClean="0"/>
              <a:t> </a:t>
            </a:r>
            <a:r>
              <a:rPr lang="de-DE" sz="1200" dirty="0" err="1" smtClean="0"/>
              <a:t>other</a:t>
            </a:r>
            <a:r>
              <a:rPr lang="de-DE" sz="1200" dirty="0" smtClean="0"/>
              <a:t> </a:t>
            </a:r>
            <a:r>
              <a:rPr lang="de-DE" sz="1200" dirty="0" err="1" smtClean="0"/>
              <a:t>calcite</a:t>
            </a:r>
            <a:r>
              <a:rPr lang="de-DE" sz="1200" dirty="0" smtClean="0"/>
              <a:t>/</a:t>
            </a:r>
            <a:r>
              <a:rPr lang="de-DE" sz="1200" dirty="0" err="1" smtClean="0"/>
              <a:t>aragonite</a:t>
            </a:r>
            <a:r>
              <a:rPr lang="de-DE" sz="1200" dirty="0" smtClean="0"/>
              <a:t> </a:t>
            </a:r>
            <a:r>
              <a:rPr lang="de-DE" sz="1200" dirty="0" err="1" smtClean="0"/>
              <a:t>peaks</a:t>
            </a:r>
            <a:r>
              <a:rPr lang="de-DE" sz="1200" dirty="0" smtClean="0"/>
              <a:t>)</a:t>
            </a:r>
          </a:p>
          <a:p>
            <a:r>
              <a:rPr lang="de-DE" sz="1200" dirty="0" smtClean="0"/>
              <a:t>In </a:t>
            </a:r>
            <a:r>
              <a:rPr lang="de-DE" sz="1200" dirty="0" err="1" smtClean="0"/>
              <a:t>samples</a:t>
            </a:r>
            <a:r>
              <a:rPr lang="de-DE" sz="1200" dirty="0" smtClean="0"/>
              <a:t> 4-6 (40-60 µ</a:t>
            </a:r>
            <a:r>
              <a:rPr lang="de-DE" sz="1200" dirty="0" err="1" smtClean="0"/>
              <a:t>mol</a:t>
            </a:r>
            <a:r>
              <a:rPr lang="de-DE" sz="1200" dirty="0" smtClean="0"/>
              <a:t>/L Se), </a:t>
            </a:r>
            <a:r>
              <a:rPr lang="de-DE" sz="1200" dirty="0" err="1" smtClean="0"/>
              <a:t>theses</a:t>
            </a:r>
            <a:r>
              <a:rPr lang="de-DE" sz="1200" dirty="0" smtClean="0"/>
              <a:t> </a:t>
            </a:r>
            <a:r>
              <a:rPr lang="de-DE" sz="1200" dirty="0" err="1" smtClean="0"/>
              <a:t>refelxes</a:t>
            </a:r>
            <a:r>
              <a:rPr lang="de-DE" sz="1200" dirty="0" smtClean="0"/>
              <a:t> still </a:t>
            </a:r>
            <a:r>
              <a:rPr lang="de-DE" sz="1200" dirty="0" err="1" smtClean="0"/>
              <a:t>dominate</a:t>
            </a:r>
            <a:r>
              <a:rPr lang="de-DE" sz="1200" dirty="0" smtClean="0"/>
              <a:t> </a:t>
            </a:r>
            <a:r>
              <a:rPr lang="de-DE" sz="1200" dirty="0" err="1" smtClean="0"/>
              <a:t>the</a:t>
            </a:r>
            <a:r>
              <a:rPr lang="de-DE" sz="1200" dirty="0" smtClean="0"/>
              <a:t> XRD </a:t>
            </a:r>
            <a:r>
              <a:rPr lang="de-DE" sz="1200" dirty="0" err="1" smtClean="0"/>
              <a:t>spectrum</a:t>
            </a:r>
            <a:r>
              <a:rPr lang="de-DE" sz="1200" dirty="0" smtClean="0"/>
              <a:t> </a:t>
            </a:r>
            <a:r>
              <a:rPr lang="de-DE" sz="1200" dirty="0" err="1" smtClean="0"/>
              <a:t>even</a:t>
            </a:r>
            <a:r>
              <a:rPr lang="de-DE" sz="1200" dirty="0" smtClean="0"/>
              <a:t> </a:t>
            </a:r>
            <a:r>
              <a:rPr lang="de-DE" sz="1200" dirty="0" err="1" smtClean="0"/>
              <a:t>for</a:t>
            </a:r>
            <a:r>
              <a:rPr lang="de-DE" sz="1200" dirty="0" smtClean="0"/>
              <a:t> </a:t>
            </a:r>
            <a:r>
              <a:rPr lang="de-DE" sz="1200" dirty="0" err="1" smtClean="0"/>
              <a:t>low</a:t>
            </a:r>
            <a:r>
              <a:rPr lang="de-DE" sz="1200" dirty="0" smtClean="0"/>
              <a:t> relative </a:t>
            </a:r>
            <a:r>
              <a:rPr lang="de-DE" sz="1200" dirty="0" err="1" smtClean="0"/>
              <a:t>amounts</a:t>
            </a:r>
            <a:r>
              <a:rPr lang="de-DE" sz="1200" dirty="0" smtClean="0"/>
              <a:t> </a:t>
            </a:r>
            <a:r>
              <a:rPr lang="de-DE" sz="1200" dirty="0" err="1" smtClean="0"/>
              <a:t>of</a:t>
            </a:r>
            <a:r>
              <a:rPr lang="de-DE" sz="1200" dirty="0" smtClean="0"/>
              <a:t> Calcite (sample 6: 2.9%)</a:t>
            </a:r>
          </a:p>
          <a:p>
            <a:r>
              <a:rPr lang="de-DE" sz="1200" dirty="0"/>
              <a:t>[104]/[108] </a:t>
            </a:r>
            <a:r>
              <a:rPr lang="de-DE" sz="1200" dirty="0" err="1"/>
              <a:t>and</a:t>
            </a:r>
            <a:r>
              <a:rPr lang="de-DE" sz="1200" dirty="0"/>
              <a:t> [202] </a:t>
            </a:r>
            <a:r>
              <a:rPr lang="de-DE" sz="1200" dirty="0" err="1"/>
              <a:t>signals</a:t>
            </a:r>
            <a:r>
              <a:rPr lang="de-DE" sz="1200" dirty="0"/>
              <a:t> </a:t>
            </a:r>
            <a:r>
              <a:rPr lang="de-DE" sz="1200" dirty="0" err="1"/>
              <a:t>were</a:t>
            </a:r>
            <a:r>
              <a:rPr lang="de-DE" sz="1200" dirty="0"/>
              <a:t> </a:t>
            </a:r>
            <a:r>
              <a:rPr lang="de-DE" sz="1200" dirty="0" err="1"/>
              <a:t>increasingly</a:t>
            </a:r>
            <a:r>
              <a:rPr lang="de-DE" sz="1200" dirty="0"/>
              <a:t> dominant at </a:t>
            </a:r>
            <a:r>
              <a:rPr lang="de-DE" sz="1200" dirty="0" err="1"/>
              <a:t>higher</a:t>
            </a:r>
            <a:r>
              <a:rPr lang="de-DE" sz="1200" dirty="0"/>
              <a:t> Se- </a:t>
            </a:r>
            <a:r>
              <a:rPr lang="de-DE" sz="1200" dirty="0" err="1"/>
              <a:t>concentrations</a:t>
            </a:r>
            <a:r>
              <a:rPr lang="de-DE" sz="1200" dirty="0"/>
              <a:t> </a:t>
            </a:r>
          </a:p>
          <a:p>
            <a:r>
              <a:rPr lang="de-DE" sz="1200" dirty="0"/>
              <a:t>Selenite </a:t>
            </a:r>
            <a:r>
              <a:rPr lang="de-DE" sz="1200" dirty="0" err="1"/>
              <a:t>is</a:t>
            </a:r>
            <a:r>
              <a:rPr lang="de-DE" sz="1200" dirty="0"/>
              <a:t> </a:t>
            </a:r>
            <a:r>
              <a:rPr lang="de-DE" sz="1200" dirty="0" err="1"/>
              <a:t>proven</a:t>
            </a:r>
            <a:r>
              <a:rPr lang="de-DE" sz="1200" dirty="0"/>
              <a:t> </a:t>
            </a:r>
            <a:r>
              <a:rPr lang="de-DE" sz="1200" dirty="0" err="1"/>
              <a:t>to</a:t>
            </a:r>
            <a:r>
              <a:rPr lang="de-DE" sz="1200" dirty="0"/>
              <a:t> </a:t>
            </a:r>
            <a:r>
              <a:rPr lang="de-DE" sz="1200" dirty="0" err="1"/>
              <a:t>prevent</a:t>
            </a:r>
            <a:r>
              <a:rPr lang="de-DE" sz="1200" dirty="0"/>
              <a:t> </a:t>
            </a:r>
            <a:r>
              <a:rPr lang="de-DE" sz="1200" dirty="0" err="1"/>
              <a:t>growth</a:t>
            </a:r>
            <a:r>
              <a:rPr lang="de-DE" sz="1200" dirty="0"/>
              <a:t> </a:t>
            </a:r>
            <a:r>
              <a:rPr lang="de-DE" sz="1200" dirty="0" err="1" smtClean="0"/>
              <a:t>of</a:t>
            </a:r>
            <a:r>
              <a:rPr lang="de-DE" sz="1200" dirty="0" smtClean="0"/>
              <a:t> </a:t>
            </a:r>
            <a:r>
              <a:rPr lang="de-DE" sz="1200" dirty="0" err="1" smtClean="0">
                <a:solidFill>
                  <a:srgbClr val="FF0000"/>
                </a:solidFill>
              </a:rPr>
              <a:t>obtuse</a:t>
            </a:r>
            <a:r>
              <a:rPr lang="de-DE" sz="1200" dirty="0" smtClean="0"/>
              <a:t> </a:t>
            </a:r>
            <a:r>
              <a:rPr lang="de-DE" sz="1200" dirty="0" err="1" smtClean="0"/>
              <a:t>steps</a:t>
            </a:r>
            <a:r>
              <a:rPr lang="de-DE" sz="1200" dirty="0" smtClean="0"/>
              <a:t> </a:t>
            </a:r>
            <a:r>
              <a:rPr lang="de-DE" sz="1200" dirty="0"/>
              <a:t>at </a:t>
            </a:r>
            <a:r>
              <a:rPr lang="de-DE" sz="1200" dirty="0" err="1"/>
              <a:t>the</a:t>
            </a:r>
            <a:r>
              <a:rPr lang="de-DE" sz="1200" dirty="0"/>
              <a:t> (104) </a:t>
            </a:r>
            <a:r>
              <a:rPr lang="de-DE" sz="1200" dirty="0" err="1"/>
              <a:t>surface</a:t>
            </a:r>
            <a:r>
              <a:rPr lang="de-DE" sz="1200" dirty="0"/>
              <a:t> (</a:t>
            </a:r>
            <a:r>
              <a:rPr lang="de-DE" sz="1200" dirty="0" err="1"/>
              <a:t>Renard</a:t>
            </a:r>
            <a:r>
              <a:rPr lang="de-DE" sz="1200" dirty="0"/>
              <a:t> et al., 2013</a:t>
            </a:r>
            <a:r>
              <a:rPr lang="de-DE" sz="1200" dirty="0" smtClean="0"/>
              <a:t>)</a:t>
            </a:r>
            <a:endParaRPr lang="de-DE" sz="1200" dirty="0"/>
          </a:p>
          <a:p>
            <a:pPr marL="0" indent="0">
              <a:buNone/>
            </a:pPr>
            <a:endParaRPr lang="de-DE" sz="1400" dirty="0" smtClean="0"/>
          </a:p>
        </p:txBody>
      </p:sp>
      <p:pic>
        <p:nvPicPr>
          <p:cNvPr id="17" name="Grafik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14400" y="3026824"/>
            <a:ext cx="1542177" cy="3078186"/>
          </a:xfrm>
          <a:prstGeom prst="rect">
            <a:avLst/>
          </a:prstGeom>
        </p:spPr>
      </p:pic>
      <p:sp>
        <p:nvSpPr>
          <p:cNvPr id="18" name="Textfeld 17"/>
          <p:cNvSpPr txBox="1"/>
          <p:nvPr/>
        </p:nvSpPr>
        <p:spPr>
          <a:xfrm>
            <a:off x="2498472" y="3554774"/>
            <a:ext cx="30099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i="1" dirty="0" err="1" smtClean="0"/>
              <a:t>Renard</a:t>
            </a:r>
            <a:r>
              <a:rPr lang="de-DE" sz="1000" i="1" dirty="0" smtClean="0"/>
              <a:t> et al., 2013</a:t>
            </a:r>
            <a:endParaRPr lang="de-DE" sz="1000" i="1" dirty="0"/>
          </a:p>
        </p:txBody>
      </p:sp>
    </p:spTree>
    <p:extLst>
      <p:ext uri="{BB962C8B-B14F-4D97-AF65-F5344CB8AC3E}">
        <p14:creationId xmlns:p14="http://schemas.microsoft.com/office/powerpoint/2010/main" val="19521476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03EE4-0BB8-4A2C-9025-B8F5E159BB3D}" type="slidenum">
              <a:rPr lang="de-DE" smtClean="0"/>
              <a:pPr/>
              <a:t>8</a:t>
            </a:fld>
            <a:endParaRPr lang="de-DE" dirty="0"/>
          </a:p>
        </p:txBody>
      </p:sp>
      <p:sp>
        <p:nvSpPr>
          <p:cNvPr id="7" name="Titel 4"/>
          <p:cNvSpPr>
            <a:spLocks noGrp="1"/>
          </p:cNvSpPr>
          <p:nvPr>
            <p:ph type="title"/>
          </p:nvPr>
        </p:nvSpPr>
        <p:spPr>
          <a:xfrm>
            <a:off x="418707" y="426834"/>
            <a:ext cx="6865128" cy="496888"/>
          </a:xfrm>
        </p:spPr>
        <p:txBody>
          <a:bodyPr>
            <a:normAutofit/>
          </a:bodyPr>
          <a:lstStyle/>
          <a:p>
            <a:r>
              <a:rPr lang="de-DE" sz="1600" b="0" u="sng" dirty="0" smtClean="0"/>
              <a:t>AFM </a:t>
            </a:r>
            <a:r>
              <a:rPr lang="de-DE" sz="1600" b="0" u="sng" dirty="0" err="1" smtClean="0"/>
              <a:t>as</a:t>
            </a:r>
            <a:r>
              <a:rPr lang="de-DE" sz="1600" b="0" u="sng" dirty="0" smtClean="0"/>
              <a:t> a </a:t>
            </a:r>
            <a:r>
              <a:rPr lang="de-DE" sz="1600" b="0" u="sng" dirty="0" err="1" smtClean="0"/>
              <a:t>tool</a:t>
            </a:r>
            <a:r>
              <a:rPr lang="de-DE" sz="1600" b="0" u="sng" dirty="0" smtClean="0"/>
              <a:t> </a:t>
            </a:r>
            <a:r>
              <a:rPr lang="de-DE" sz="1600" b="0" u="sng" dirty="0" err="1" smtClean="0"/>
              <a:t>for</a:t>
            </a:r>
            <a:r>
              <a:rPr lang="de-DE" sz="1600" b="0" u="sng" dirty="0" smtClean="0"/>
              <a:t> </a:t>
            </a:r>
            <a:r>
              <a:rPr lang="de-DE" sz="1600" b="0" u="sng" dirty="0" err="1" smtClean="0"/>
              <a:t>the</a:t>
            </a:r>
            <a:r>
              <a:rPr lang="de-DE" sz="1600" b="0" u="sng" dirty="0" smtClean="0"/>
              <a:t> </a:t>
            </a:r>
            <a:r>
              <a:rPr lang="de-DE" sz="1600" b="0" u="sng" dirty="0" err="1" smtClean="0"/>
              <a:t>investigation</a:t>
            </a:r>
            <a:r>
              <a:rPr lang="de-DE" sz="1600" b="0" u="sng" dirty="0" smtClean="0"/>
              <a:t> on </a:t>
            </a:r>
            <a:r>
              <a:rPr lang="de-DE" sz="1600" b="0" u="sng" dirty="0" err="1" smtClean="0"/>
              <a:t>growth</a:t>
            </a:r>
            <a:r>
              <a:rPr lang="de-DE" sz="1600" b="0" u="sng" dirty="0" smtClean="0"/>
              <a:t> on a </a:t>
            </a:r>
            <a:r>
              <a:rPr lang="de-DE" sz="1600" b="0" u="sng" dirty="0" err="1" smtClean="0"/>
              <a:t>mycro</a:t>
            </a:r>
            <a:r>
              <a:rPr lang="de-DE" sz="1600" b="0" u="sng" dirty="0" smtClean="0"/>
              <a:t>/</a:t>
            </a:r>
            <a:r>
              <a:rPr lang="de-DE" sz="1600" b="0" u="sng" dirty="0" err="1" smtClean="0"/>
              <a:t>nano</a:t>
            </a:r>
            <a:r>
              <a:rPr lang="de-DE" sz="1600" b="0" u="sng" dirty="0" smtClean="0"/>
              <a:t> </a:t>
            </a:r>
            <a:r>
              <a:rPr lang="de-DE" sz="1600" b="0" u="sng" dirty="0" err="1" smtClean="0"/>
              <a:t>scale</a:t>
            </a:r>
            <a:endParaRPr lang="de-DE" sz="1600" b="0" u="sng" dirty="0"/>
          </a:p>
        </p:txBody>
      </p:sp>
      <p:sp>
        <p:nvSpPr>
          <p:cNvPr id="8" name="Inhaltsplatzhalter 6"/>
          <p:cNvSpPr txBox="1">
            <a:spLocks/>
          </p:cNvSpPr>
          <p:nvPr/>
        </p:nvSpPr>
        <p:spPr>
          <a:xfrm>
            <a:off x="507855" y="1941961"/>
            <a:ext cx="4509989" cy="49045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71463" marR="0" indent="-271463" algn="l" defTabSz="914400" rtl="0" eaLnBrk="1" fontAlgn="auto" latinLnBrk="0" hangingPunct="1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Tx/>
              <a:buSzPct val="88000"/>
              <a:buFontTx/>
              <a:buBlip>
                <a:blip r:embed="rId2"/>
              </a:buBlip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63" marR="0" indent="-271463" algn="l" defTabSz="914400" rtl="0" eaLnBrk="1" fontAlgn="auto" latinLnBrk="0" hangingPunct="1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Tx/>
              <a:buSzPct val="88000"/>
              <a:buFontTx/>
              <a:buBlip>
                <a:blip r:embed="rId2"/>
              </a:buBlip>
              <a:tabLst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2663" marR="0" indent="-265113" algn="l" defTabSz="898525" rtl="0" eaLnBrk="1" fontAlgn="auto" latinLnBrk="0" hangingPunct="1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Tx/>
              <a:buSzPct val="88000"/>
              <a:buFontTx/>
              <a:buBlip>
                <a:blip r:embed="rId2"/>
              </a:buBlip>
              <a:tabLst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4613" marR="0" indent="-271463" algn="l" defTabSz="914400" rtl="0" eaLnBrk="1" fontAlgn="auto" latinLnBrk="0" hangingPunct="1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Tx/>
              <a:buSzPct val="88000"/>
              <a:buFontTx/>
              <a:buBlip>
                <a:blip r:embed="rId2"/>
              </a:buBlip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213" marR="0" indent="-265113" algn="l" defTabSz="914400" rtl="0" eaLnBrk="1" fontAlgn="auto" latinLnBrk="0" hangingPunct="1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Tx/>
              <a:buSzPct val="88000"/>
              <a:buFontTx/>
              <a:buBlip>
                <a:blip r:embed="rId2"/>
              </a:buBlip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400" dirty="0" smtClean="0"/>
          </a:p>
        </p:txBody>
      </p:sp>
      <p:sp>
        <p:nvSpPr>
          <p:cNvPr id="14" name="Inhaltsplatzhalter 6"/>
          <p:cNvSpPr txBox="1">
            <a:spLocks/>
          </p:cNvSpPr>
          <p:nvPr/>
        </p:nvSpPr>
        <p:spPr>
          <a:xfrm>
            <a:off x="507855" y="1394425"/>
            <a:ext cx="4803842" cy="49045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71463" marR="0" indent="-271463" algn="l" defTabSz="914400" rtl="0" eaLnBrk="1" fontAlgn="auto" latinLnBrk="0" hangingPunct="1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Tx/>
              <a:buSzPct val="88000"/>
              <a:buFontTx/>
              <a:buBlip>
                <a:blip r:embed="rId2"/>
              </a:buBlip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63" marR="0" indent="-271463" algn="l" defTabSz="914400" rtl="0" eaLnBrk="1" fontAlgn="auto" latinLnBrk="0" hangingPunct="1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Tx/>
              <a:buSzPct val="88000"/>
              <a:buFontTx/>
              <a:buBlip>
                <a:blip r:embed="rId2"/>
              </a:buBlip>
              <a:tabLst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2663" marR="0" indent="-265113" algn="l" defTabSz="898525" rtl="0" eaLnBrk="1" fontAlgn="auto" latinLnBrk="0" hangingPunct="1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Tx/>
              <a:buSzPct val="88000"/>
              <a:buFontTx/>
              <a:buBlip>
                <a:blip r:embed="rId2"/>
              </a:buBlip>
              <a:tabLst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4613" marR="0" indent="-271463" algn="l" defTabSz="914400" rtl="0" eaLnBrk="1" fontAlgn="auto" latinLnBrk="0" hangingPunct="1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Tx/>
              <a:buSzPct val="88000"/>
              <a:buFontTx/>
              <a:buBlip>
                <a:blip r:embed="rId2"/>
              </a:buBlip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213" marR="0" indent="-265113" algn="l" defTabSz="914400" rtl="0" eaLnBrk="1" fontAlgn="auto" latinLnBrk="0" hangingPunct="1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Tx/>
              <a:buSzPct val="88000"/>
              <a:buFontTx/>
              <a:buBlip>
                <a:blip r:embed="rId2"/>
              </a:buBlip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de-DE" sz="1400" dirty="0" smtClean="0"/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43" y="4491088"/>
            <a:ext cx="2947949" cy="937574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49" y="1602311"/>
            <a:ext cx="3059575" cy="2791905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7872" y="1394425"/>
            <a:ext cx="5734025" cy="4034237"/>
          </a:xfrm>
          <a:prstGeom prst="rect">
            <a:avLst/>
          </a:prstGeom>
        </p:spPr>
      </p:pic>
      <p:cxnSp>
        <p:nvCxnSpPr>
          <p:cNvPr id="20" name="Gerade Verbindung mit Pfeil 19"/>
          <p:cNvCxnSpPr/>
          <p:nvPr/>
        </p:nvCxnSpPr>
        <p:spPr>
          <a:xfrm>
            <a:off x="4788131" y="2984269"/>
            <a:ext cx="52356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feld 20"/>
          <p:cNvSpPr txBox="1"/>
          <p:nvPr/>
        </p:nvSpPr>
        <p:spPr>
          <a:xfrm>
            <a:off x="3793730" y="2826327"/>
            <a:ext cx="10806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i="1" dirty="0" smtClean="0"/>
              <a:t>Se </a:t>
            </a:r>
            <a:r>
              <a:rPr lang="de-DE" sz="1200" i="1" dirty="0" err="1" smtClean="0"/>
              <a:t>added</a:t>
            </a:r>
            <a:r>
              <a:rPr lang="de-DE" sz="1200" i="1" dirty="0" smtClean="0"/>
              <a:t> (60 µ</a:t>
            </a:r>
            <a:r>
              <a:rPr lang="de-DE" sz="1200" i="1" dirty="0" err="1" smtClean="0"/>
              <a:t>mol</a:t>
            </a:r>
            <a:r>
              <a:rPr lang="de-DE" sz="1200" i="1" dirty="0" smtClean="0"/>
              <a:t>/L)</a:t>
            </a:r>
            <a:endParaRPr lang="de-DE" sz="1200" i="1" dirty="0"/>
          </a:p>
        </p:txBody>
      </p:sp>
      <p:cxnSp>
        <p:nvCxnSpPr>
          <p:cNvPr id="23" name="Gerade Verbindung mit Pfeil 22"/>
          <p:cNvCxnSpPr/>
          <p:nvPr/>
        </p:nvCxnSpPr>
        <p:spPr>
          <a:xfrm>
            <a:off x="955964" y="4580314"/>
            <a:ext cx="257695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mit Pfeil 24"/>
          <p:cNvCxnSpPr/>
          <p:nvPr/>
        </p:nvCxnSpPr>
        <p:spPr>
          <a:xfrm flipH="1">
            <a:off x="1512916" y="4580314"/>
            <a:ext cx="21613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mit Pfeil 25"/>
          <p:cNvCxnSpPr/>
          <p:nvPr/>
        </p:nvCxnSpPr>
        <p:spPr>
          <a:xfrm flipH="1">
            <a:off x="2371898" y="4591399"/>
            <a:ext cx="21613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feld 26"/>
          <p:cNvSpPr txBox="1"/>
          <p:nvPr/>
        </p:nvSpPr>
        <p:spPr>
          <a:xfrm>
            <a:off x="1321724" y="5677593"/>
            <a:ext cx="61514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 smtClean="0"/>
              <a:t>Monolayer</a:t>
            </a:r>
            <a:r>
              <a:rPr lang="de-DE" sz="1200" dirty="0" smtClean="0"/>
              <a:t> </a:t>
            </a:r>
            <a:r>
              <a:rPr lang="de-DE" sz="1200" dirty="0" err="1" smtClean="0"/>
              <a:t>steps</a:t>
            </a:r>
            <a:r>
              <a:rPr lang="de-DE" sz="1200" dirty="0" smtClean="0"/>
              <a:t> </a:t>
            </a:r>
            <a:r>
              <a:rPr lang="de-DE" sz="1200" dirty="0" err="1" smtClean="0"/>
              <a:t>move</a:t>
            </a:r>
            <a:r>
              <a:rPr lang="de-DE" sz="1200" dirty="0" smtClean="0"/>
              <a:t> at a </a:t>
            </a:r>
            <a:r>
              <a:rPr lang="de-DE" sz="1200" dirty="0" err="1" smtClean="0"/>
              <a:t>speed</a:t>
            </a:r>
            <a:r>
              <a:rPr lang="de-DE" sz="1200" dirty="0" smtClean="0"/>
              <a:t> </a:t>
            </a:r>
            <a:r>
              <a:rPr lang="de-DE" sz="1200" dirty="0" err="1" smtClean="0"/>
              <a:t>of</a:t>
            </a:r>
            <a:r>
              <a:rPr lang="de-DE" sz="1200" dirty="0" smtClean="0"/>
              <a:t> 0,5 ± 0,1 </a:t>
            </a:r>
            <a:r>
              <a:rPr lang="de-DE" sz="1200" dirty="0" err="1" smtClean="0"/>
              <a:t>nm</a:t>
            </a:r>
            <a:r>
              <a:rPr lang="de-DE" sz="1200" dirty="0" smtClean="0"/>
              <a:t>/s (SI(Cc) = 1; C(NaCl) = 1 mmol/L)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38826074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400050" y="1206717"/>
            <a:ext cx="8343900" cy="4904510"/>
          </a:xfrm>
        </p:spPr>
        <p:txBody>
          <a:bodyPr>
            <a:normAutofit/>
          </a:bodyPr>
          <a:lstStyle/>
          <a:p>
            <a:r>
              <a:rPr lang="de-DE" sz="1200" dirty="0" smtClean="0"/>
              <a:t>The </a:t>
            </a:r>
            <a:r>
              <a:rPr lang="de-DE" sz="1200" dirty="0" err="1" smtClean="0"/>
              <a:t>addition</a:t>
            </a:r>
            <a:r>
              <a:rPr lang="de-DE" sz="1200" dirty="0" smtClean="0"/>
              <a:t> </a:t>
            </a:r>
            <a:r>
              <a:rPr lang="de-DE" sz="1200" dirty="0" err="1" smtClean="0"/>
              <a:t>of</a:t>
            </a:r>
            <a:r>
              <a:rPr lang="de-DE" sz="1200" dirty="0" smtClean="0"/>
              <a:t> </a:t>
            </a:r>
            <a:r>
              <a:rPr lang="de-DE" sz="1200" dirty="0" err="1" smtClean="0"/>
              <a:t>selenite</a:t>
            </a:r>
            <a:r>
              <a:rPr lang="de-DE" sz="1200" dirty="0" smtClean="0"/>
              <a:t> </a:t>
            </a:r>
            <a:r>
              <a:rPr lang="de-DE" sz="1200" dirty="0" err="1" smtClean="0"/>
              <a:t>lead</a:t>
            </a:r>
            <a:r>
              <a:rPr lang="de-DE" sz="1200" dirty="0" smtClean="0"/>
              <a:t> </a:t>
            </a:r>
            <a:r>
              <a:rPr lang="de-DE" sz="1200" dirty="0" err="1" smtClean="0"/>
              <a:t>to</a:t>
            </a:r>
            <a:r>
              <a:rPr lang="de-DE" sz="1200" dirty="0" smtClean="0"/>
              <a:t> a </a:t>
            </a:r>
            <a:r>
              <a:rPr lang="de-DE" sz="1200" dirty="0" err="1" smtClean="0"/>
              <a:t>change</a:t>
            </a:r>
            <a:r>
              <a:rPr lang="de-DE" sz="1200" dirty="0"/>
              <a:t> </a:t>
            </a:r>
            <a:r>
              <a:rPr lang="de-DE" sz="1200" dirty="0" smtClean="0"/>
              <a:t>in </a:t>
            </a:r>
            <a:r>
              <a:rPr lang="de-DE" sz="1200" dirty="0" err="1" smtClean="0"/>
              <a:t>morphology</a:t>
            </a:r>
            <a:endParaRPr lang="de-DE" sz="1200" dirty="0" smtClean="0"/>
          </a:p>
          <a:p>
            <a:r>
              <a:rPr lang="de-DE" sz="1200" dirty="0" err="1" smtClean="0"/>
              <a:t>Obtuse</a:t>
            </a:r>
            <a:r>
              <a:rPr lang="de-DE" sz="1200" dirty="0" smtClean="0"/>
              <a:t> </a:t>
            </a:r>
            <a:r>
              <a:rPr lang="de-DE" sz="1200" dirty="0" err="1" smtClean="0"/>
              <a:t>steps</a:t>
            </a:r>
            <a:r>
              <a:rPr lang="de-DE" sz="1200" dirty="0" smtClean="0"/>
              <a:t> </a:t>
            </a:r>
            <a:r>
              <a:rPr lang="de-DE" sz="1200" dirty="0" err="1" smtClean="0"/>
              <a:t>were</a:t>
            </a:r>
            <a:r>
              <a:rPr lang="de-DE" sz="1200" dirty="0" smtClean="0"/>
              <a:t> </a:t>
            </a:r>
            <a:r>
              <a:rPr lang="de-DE" sz="1200" dirty="0" err="1" smtClean="0"/>
              <a:t>showing</a:t>
            </a:r>
            <a:r>
              <a:rPr lang="de-DE" sz="1200" dirty="0" smtClean="0"/>
              <a:t> a </a:t>
            </a:r>
            <a:r>
              <a:rPr lang="de-DE" sz="1200" dirty="0" err="1" smtClean="0"/>
              <a:t>curvature</a:t>
            </a:r>
            <a:r>
              <a:rPr lang="de-DE" sz="1200" dirty="0" smtClean="0"/>
              <a:t> </a:t>
            </a:r>
            <a:r>
              <a:rPr lang="de-DE" sz="1200" dirty="0" err="1" smtClean="0"/>
              <a:t>and</a:t>
            </a:r>
            <a:r>
              <a:rPr lang="de-DE" sz="1200" dirty="0" smtClean="0"/>
              <a:t> </a:t>
            </a:r>
            <a:r>
              <a:rPr lang="de-DE" sz="1200" dirty="0" err="1" smtClean="0"/>
              <a:t>more</a:t>
            </a:r>
            <a:r>
              <a:rPr lang="de-DE" sz="1200" dirty="0" smtClean="0"/>
              <a:t> </a:t>
            </a:r>
            <a:r>
              <a:rPr lang="de-DE" sz="1200" dirty="0" err="1" smtClean="0"/>
              <a:t>chaotic</a:t>
            </a:r>
            <a:r>
              <a:rPr lang="de-DE" sz="1200" dirty="0" smtClean="0"/>
              <a:t> </a:t>
            </a:r>
            <a:r>
              <a:rPr lang="de-DE" sz="1200" dirty="0" err="1" smtClean="0"/>
              <a:t>growth</a:t>
            </a:r>
            <a:r>
              <a:rPr lang="de-DE" sz="1200" dirty="0" smtClean="0"/>
              <a:t> </a:t>
            </a:r>
            <a:r>
              <a:rPr lang="de-DE" sz="1200" dirty="0" err="1" smtClean="0"/>
              <a:t>features</a:t>
            </a:r>
            <a:endParaRPr lang="de-DE" sz="1200" dirty="0" smtClean="0"/>
          </a:p>
          <a:p>
            <a:pPr marL="0" indent="0">
              <a:buNone/>
            </a:pPr>
            <a:endParaRPr lang="de-DE" sz="120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2DBE6-BA1C-4F09-83B1-6DEBF56FAA49}" type="datetime1">
              <a:rPr lang="de-DE" smtClean="0"/>
              <a:t>24.05.2022</a:t>
            </a:fld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03EE4-0BB8-4A2C-9025-B8F5E159BB3D}" type="slidenum">
              <a:rPr lang="de-DE" smtClean="0"/>
              <a:pPr/>
              <a:t>9</a:t>
            </a:fld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1600" b="0" u="sng" dirty="0" smtClean="0"/>
              <a:t>Change in </a:t>
            </a:r>
            <a:r>
              <a:rPr lang="de-DE" sz="1600" b="0" u="sng" dirty="0" err="1" smtClean="0"/>
              <a:t>the</a:t>
            </a:r>
            <a:r>
              <a:rPr lang="de-DE" sz="1600" b="0" u="sng" dirty="0" smtClean="0"/>
              <a:t> </a:t>
            </a:r>
            <a:r>
              <a:rPr lang="de-DE" sz="1600" b="0" u="sng" dirty="0" err="1" smtClean="0"/>
              <a:t>growth</a:t>
            </a:r>
            <a:r>
              <a:rPr lang="de-DE" sz="1600" b="0" u="sng" dirty="0" smtClean="0"/>
              <a:t> </a:t>
            </a:r>
            <a:r>
              <a:rPr lang="de-DE" sz="1600" b="0" u="sng" dirty="0" err="1" smtClean="0"/>
              <a:t>morphology</a:t>
            </a:r>
            <a:r>
              <a:rPr lang="de-DE" sz="1600" b="0" u="sng" dirty="0" smtClean="0"/>
              <a:t> at </a:t>
            </a:r>
            <a:r>
              <a:rPr lang="de-DE" sz="1600" b="0" u="sng" dirty="0" err="1" smtClean="0"/>
              <a:t>the</a:t>
            </a:r>
            <a:r>
              <a:rPr lang="de-DE" sz="1600" b="0" u="sng" dirty="0" smtClean="0"/>
              <a:t> </a:t>
            </a:r>
            <a:r>
              <a:rPr lang="de-DE" sz="1600" b="0" u="sng" dirty="0" err="1" smtClean="0"/>
              <a:t>presence</a:t>
            </a:r>
            <a:r>
              <a:rPr lang="de-DE" sz="1600" b="0" u="sng" dirty="0" smtClean="0"/>
              <a:t> </a:t>
            </a:r>
            <a:r>
              <a:rPr lang="de-DE" sz="1600" b="0" u="sng" dirty="0" err="1" smtClean="0"/>
              <a:t>of</a:t>
            </a:r>
            <a:r>
              <a:rPr lang="de-DE" sz="1600" b="0" u="sng" dirty="0" smtClean="0"/>
              <a:t> SeO</a:t>
            </a:r>
            <a:r>
              <a:rPr lang="de-DE" sz="1600" b="0" u="sng" baseline="-25000" dirty="0" smtClean="0"/>
              <a:t>3</a:t>
            </a:r>
            <a:r>
              <a:rPr lang="de-DE" sz="1600" b="0" u="sng" baseline="30000" dirty="0" smtClean="0"/>
              <a:t>2-</a:t>
            </a:r>
            <a:endParaRPr lang="de-DE" sz="1600" b="0" u="sng" baseline="30000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6" t="6879" b="11112"/>
          <a:stretch/>
        </p:blipFill>
        <p:spPr>
          <a:xfrm>
            <a:off x="939337" y="3915295"/>
            <a:ext cx="2975163" cy="2319251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56" r="21897"/>
          <a:stretch/>
        </p:blipFill>
        <p:spPr>
          <a:xfrm>
            <a:off x="939338" y="1586369"/>
            <a:ext cx="2502131" cy="2403834"/>
          </a:xfrm>
          <a:prstGeom prst="rect">
            <a:avLst/>
          </a:prstGeom>
        </p:spPr>
      </p:pic>
      <p:sp>
        <p:nvSpPr>
          <p:cNvPr id="10" name="Pfeil nach rechts 9"/>
          <p:cNvSpPr/>
          <p:nvPr/>
        </p:nvSpPr>
        <p:spPr>
          <a:xfrm>
            <a:off x="4286320" y="5061941"/>
            <a:ext cx="770509" cy="1703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Pfeil nach rechts 11"/>
          <p:cNvSpPr/>
          <p:nvPr/>
        </p:nvSpPr>
        <p:spPr>
          <a:xfrm rot="5400000">
            <a:off x="2113590" y="3865554"/>
            <a:ext cx="153626" cy="1696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extfeld 12"/>
          <p:cNvSpPr txBox="1"/>
          <p:nvPr/>
        </p:nvSpPr>
        <p:spPr>
          <a:xfrm>
            <a:off x="4083720" y="4714036"/>
            <a:ext cx="19462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SeO</a:t>
            </a:r>
            <a:r>
              <a:rPr lang="de-DE" sz="1200" baseline="-25000" dirty="0" smtClean="0"/>
              <a:t>3</a:t>
            </a:r>
            <a:r>
              <a:rPr lang="de-DE" sz="1200" baseline="30000" dirty="0" smtClean="0"/>
              <a:t>2- </a:t>
            </a:r>
            <a:r>
              <a:rPr lang="de-DE" sz="1200" dirty="0" smtClean="0"/>
              <a:t> </a:t>
            </a:r>
            <a:r>
              <a:rPr lang="de-DE" sz="1200" dirty="0" err="1" smtClean="0"/>
              <a:t>added</a:t>
            </a:r>
            <a:endParaRPr lang="de-DE" sz="1200" dirty="0"/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49" r="23092" b="6040"/>
          <a:stretch/>
        </p:blipFill>
        <p:spPr>
          <a:xfrm>
            <a:off x="5445918" y="3912318"/>
            <a:ext cx="2435203" cy="2272916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99" t="6011" b="11131"/>
          <a:stretch/>
        </p:blipFill>
        <p:spPr>
          <a:xfrm>
            <a:off x="5455355" y="1611456"/>
            <a:ext cx="3377687" cy="2226855"/>
          </a:xfrm>
          <a:prstGeom prst="rect">
            <a:avLst/>
          </a:prstGeom>
        </p:spPr>
      </p:pic>
      <p:sp>
        <p:nvSpPr>
          <p:cNvPr id="17" name="Pfeil nach rechts 16"/>
          <p:cNvSpPr/>
          <p:nvPr/>
        </p:nvSpPr>
        <p:spPr>
          <a:xfrm rot="16200000">
            <a:off x="6586399" y="3855356"/>
            <a:ext cx="161687" cy="1820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/>
          <p:cNvSpPr/>
          <p:nvPr/>
        </p:nvSpPr>
        <p:spPr>
          <a:xfrm>
            <a:off x="7766228" y="1672448"/>
            <a:ext cx="1152144" cy="189373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832771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KIT">
      <a:dk1>
        <a:sysClr val="windowText" lastClr="000000"/>
      </a:dk1>
      <a:lt1>
        <a:sysClr val="window" lastClr="FFFFFF"/>
      </a:lt1>
      <a:dk2>
        <a:srgbClr val="009682"/>
      </a:dk2>
      <a:lt2>
        <a:srgbClr val="D9D9D9"/>
      </a:lt2>
      <a:accent1>
        <a:srgbClr val="009682"/>
      </a:accent1>
      <a:accent2>
        <a:srgbClr val="4664AA"/>
      </a:accent2>
      <a:accent3>
        <a:srgbClr val="D9D9D9"/>
      </a:accent3>
      <a:accent4>
        <a:srgbClr val="4CB5A7"/>
      </a:accent4>
      <a:accent5>
        <a:srgbClr val="7D92C3"/>
      </a:accent5>
      <a:accent6>
        <a:srgbClr val="7FCAC0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DQ_Praesentation_Vorlage_4_3.potx" id="{2118D5DC-982A-4BE9-AA59-A8923082DA19}" vid="{AEC0CFE8-DC3D-434F-AC57-FD896604CB8E}"/>
    </a:ext>
  </a:extLst>
</a:theme>
</file>

<file path=ppt/theme/theme2.xml><?xml version="1.0" encoding="utf-8"?>
<a:theme xmlns:a="http://schemas.openxmlformats.org/drawingml/2006/main" name="2_Office">
  <a:themeElements>
    <a:clrScheme name="KIT">
      <a:dk1>
        <a:sysClr val="windowText" lastClr="000000"/>
      </a:dk1>
      <a:lt1>
        <a:sysClr val="window" lastClr="FFFFFF"/>
      </a:lt1>
      <a:dk2>
        <a:srgbClr val="009682"/>
      </a:dk2>
      <a:lt2>
        <a:srgbClr val="D9D9D9"/>
      </a:lt2>
      <a:accent1>
        <a:srgbClr val="009682"/>
      </a:accent1>
      <a:accent2>
        <a:srgbClr val="4664AA"/>
      </a:accent2>
      <a:accent3>
        <a:srgbClr val="D9D9D9"/>
      </a:accent3>
      <a:accent4>
        <a:srgbClr val="4CB5A7"/>
      </a:accent4>
      <a:accent5>
        <a:srgbClr val="7D92C3"/>
      </a:accent5>
      <a:accent6>
        <a:srgbClr val="7FCAC0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DQ_Praesentation_Vorlage_4_3.potx" id="{2118D5DC-982A-4BE9-AA59-A8923082DA19}" vid="{AEC0CFE8-DC3D-434F-AC57-FD896604CB8E}"/>
    </a:ext>
  </a:extLst>
</a:theme>
</file>

<file path=ppt/theme/theme3.xml><?xml version="1.0" encoding="utf-8"?>
<a:theme xmlns:a="http://schemas.openxmlformats.org/drawingml/2006/main" name="1_Office">
  <a:themeElements>
    <a:clrScheme name="KIT">
      <a:dk1>
        <a:sysClr val="windowText" lastClr="000000"/>
      </a:dk1>
      <a:lt1>
        <a:sysClr val="window" lastClr="FFFFFF"/>
      </a:lt1>
      <a:dk2>
        <a:srgbClr val="009682"/>
      </a:dk2>
      <a:lt2>
        <a:srgbClr val="D9D9D9"/>
      </a:lt2>
      <a:accent1>
        <a:srgbClr val="009682"/>
      </a:accent1>
      <a:accent2>
        <a:srgbClr val="4664AA"/>
      </a:accent2>
      <a:accent3>
        <a:srgbClr val="D9D9D9"/>
      </a:accent3>
      <a:accent4>
        <a:srgbClr val="4CB5A7"/>
      </a:accent4>
      <a:accent5>
        <a:srgbClr val="7D92C3"/>
      </a:accent5>
      <a:accent6>
        <a:srgbClr val="7FCAC0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DQ_Praesentation_Vorlage_4_3.potx" id="{2118D5DC-982A-4BE9-AA59-A8923082DA19}" vid="{AEC0CFE8-DC3D-434F-AC57-FD896604CB8E}"/>
    </a:ext>
  </a:extLst>
</a:theme>
</file>

<file path=ppt/theme/theme4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SDQ_Praesentation_Vorlage_4_3</Template>
  <TotalTime>0</TotalTime>
  <Words>831</Words>
  <Application>Microsoft Office PowerPoint</Application>
  <PresentationFormat>Bildschirmpräsentation (4:3)</PresentationFormat>
  <Paragraphs>112</Paragraphs>
  <Slides>11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3</vt:i4>
      </vt:variant>
      <vt:variant>
        <vt:lpstr>Folientitel</vt:lpstr>
      </vt:variant>
      <vt:variant>
        <vt:i4>11</vt:i4>
      </vt:variant>
    </vt:vector>
  </HeadingPairs>
  <TitlesOfParts>
    <vt:vector size="18" baseType="lpstr">
      <vt:lpstr>Arial</vt:lpstr>
      <vt:lpstr>Calibri</vt:lpstr>
      <vt:lpstr>Cambria Math</vt:lpstr>
      <vt:lpstr>Times New Roman</vt:lpstr>
      <vt:lpstr>Office</vt:lpstr>
      <vt:lpstr>2_Office</vt:lpstr>
      <vt:lpstr>1_Office</vt:lpstr>
      <vt:lpstr>PowerPoint-Präsentation</vt:lpstr>
      <vt:lpstr>Calcite in the nearfield of nuclear waste repositories</vt:lpstr>
      <vt:lpstr>Fundamental research regarding the retention capacity of Calcite</vt:lpstr>
      <vt:lpstr>Selenite in Calcite</vt:lpstr>
      <vt:lpstr>Aragonite – Calcite-Recrystallization Experinment in the presence of Np(V)</vt:lpstr>
      <vt:lpstr>Selenite in Calcite: XRD survey</vt:lpstr>
      <vt:lpstr>PowerPoint-Präsentation</vt:lpstr>
      <vt:lpstr>AFM as a tool for the investigation on growth on a mycro/nano scale</vt:lpstr>
      <vt:lpstr>Change in the growth morphology at the presence of SeO32-</vt:lpstr>
      <vt:lpstr>Literature</vt:lpstr>
      <vt:lpstr>Acknowledgements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theo zunftmeister</dc:creator>
  <cp:lastModifiedBy>theo zunftmeister</cp:lastModifiedBy>
  <cp:revision>436</cp:revision>
  <dcterms:created xsi:type="dcterms:W3CDTF">2020-06-04T13:47:04Z</dcterms:created>
  <dcterms:modified xsi:type="dcterms:W3CDTF">2022-05-24T13:44:41Z</dcterms:modified>
</cp:coreProperties>
</file>