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1506" r:id="rId3"/>
    <p:sldId id="1507" r:id="rId4"/>
    <p:sldId id="287" r:id="rId5"/>
    <p:sldId id="1508" r:id="rId6"/>
    <p:sldId id="281" r:id="rId7"/>
    <p:sldId id="323" r:id="rId8"/>
    <p:sldId id="322" r:id="rId9"/>
    <p:sldId id="1510" r:id="rId10"/>
    <p:sldId id="282" r:id="rId11"/>
    <p:sldId id="1509" r:id="rId12"/>
    <p:sldId id="374" r:id="rId13"/>
    <p:sldId id="1512" r:id="rId14"/>
    <p:sldId id="1513" r:id="rId15"/>
    <p:sldId id="1514" r:id="rId16"/>
    <p:sldId id="1519" r:id="rId17"/>
    <p:sldId id="1515" r:id="rId18"/>
    <p:sldId id="1516" r:id="rId19"/>
    <p:sldId id="1517" r:id="rId20"/>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87427" autoAdjust="0"/>
  </p:normalViewPr>
  <p:slideViewPr>
    <p:cSldViewPr snapToGrid="0">
      <p:cViewPr>
        <p:scale>
          <a:sx n="90" d="100"/>
          <a:sy n="90" d="100"/>
        </p:scale>
        <p:origin x="1278" y="6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21DFE-2693-443A-8512-425F79A9C3C6}" type="datetimeFigureOut">
              <a:rPr lang="en-CH" smtClean="0"/>
              <a:t>15/05/2022</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362E67-0217-4417-A651-C7127902DCD4}" type="slidenum">
              <a:rPr lang="en-CH" smtClean="0"/>
              <a:t>‹#›</a:t>
            </a:fld>
            <a:endParaRPr lang="en-CH"/>
          </a:p>
        </p:txBody>
      </p:sp>
    </p:spTree>
    <p:extLst>
      <p:ext uri="{BB962C8B-B14F-4D97-AF65-F5344CB8AC3E}">
        <p14:creationId xmlns:p14="http://schemas.microsoft.com/office/powerpoint/2010/main" val="3501585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CF812CCE-F3F2-431B-B466-80F2D8A4EFF9}" type="slidenum">
              <a:rPr lang="en-CH" smtClean="0"/>
              <a:t>2</a:t>
            </a:fld>
            <a:endParaRPr lang="en-CH"/>
          </a:p>
        </p:txBody>
      </p:sp>
    </p:spTree>
    <p:extLst>
      <p:ext uri="{BB962C8B-B14F-4D97-AF65-F5344CB8AC3E}">
        <p14:creationId xmlns:p14="http://schemas.microsoft.com/office/powerpoint/2010/main" val="1423486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intensity and smaller scale structures in stochastic forcing case.</a:t>
            </a:r>
          </a:p>
        </p:txBody>
      </p:sp>
      <p:sp>
        <p:nvSpPr>
          <p:cNvPr id="4" name="Slide Number Placeholder 3"/>
          <p:cNvSpPr>
            <a:spLocks noGrp="1"/>
          </p:cNvSpPr>
          <p:nvPr>
            <p:ph type="sldNum" sz="quarter" idx="10"/>
          </p:nvPr>
        </p:nvSpPr>
        <p:spPr/>
        <p:txBody>
          <a:bodyPr/>
          <a:lstStyle/>
          <a:p>
            <a:fld id="{F64FF9EF-0DB3-4E16-A1B7-5BF2E1469611}" type="slidenum">
              <a:rPr lang="en-US" smtClean="0"/>
              <a:t>11</a:t>
            </a:fld>
            <a:endParaRPr lang="en-US"/>
          </a:p>
        </p:txBody>
      </p:sp>
    </p:spTree>
    <p:extLst>
      <p:ext uri="{BB962C8B-B14F-4D97-AF65-F5344CB8AC3E}">
        <p14:creationId xmlns:p14="http://schemas.microsoft.com/office/powerpoint/2010/main" val="413805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37774953-7810-0B47-A851-06541D1D64C8}" type="slidenum">
              <a:rPr lang="en-US" smtClean="0"/>
              <a:t>12</a:t>
            </a:fld>
            <a:endParaRPr lang="en-US"/>
          </a:p>
        </p:txBody>
      </p:sp>
    </p:spTree>
    <p:extLst>
      <p:ext uri="{BB962C8B-B14F-4D97-AF65-F5344CB8AC3E}">
        <p14:creationId xmlns:p14="http://schemas.microsoft.com/office/powerpoint/2010/main" val="2953129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37774953-7810-0B47-A851-06541D1D64C8}" type="slidenum">
              <a:rPr lang="en-US" smtClean="0"/>
              <a:t>13</a:t>
            </a:fld>
            <a:endParaRPr lang="en-US"/>
          </a:p>
        </p:txBody>
      </p:sp>
    </p:spTree>
    <p:extLst>
      <p:ext uri="{BB962C8B-B14F-4D97-AF65-F5344CB8AC3E}">
        <p14:creationId xmlns:p14="http://schemas.microsoft.com/office/powerpoint/2010/main" val="471167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This is the anomaly field of the TKE? </a:t>
            </a:r>
          </a:p>
          <a:p>
            <a:r>
              <a:rPr lang="en-US" sz="2000" dirty="0"/>
              <a:t>Less granularity in the fractal grid cases compared to the classical grids, which is good.</a:t>
            </a:r>
          </a:p>
        </p:txBody>
      </p:sp>
      <p:sp>
        <p:nvSpPr>
          <p:cNvPr id="4" name="Slide Number Placeholder 3"/>
          <p:cNvSpPr>
            <a:spLocks noGrp="1"/>
          </p:cNvSpPr>
          <p:nvPr>
            <p:ph type="sldNum" sz="quarter" idx="10"/>
          </p:nvPr>
        </p:nvSpPr>
        <p:spPr/>
        <p:txBody>
          <a:bodyPr/>
          <a:lstStyle/>
          <a:p>
            <a:fld id="{37774953-7810-0B47-A851-06541D1D64C8}" type="slidenum">
              <a:rPr lang="en-US" smtClean="0"/>
              <a:t>14</a:t>
            </a:fld>
            <a:endParaRPr lang="en-US"/>
          </a:p>
        </p:txBody>
      </p:sp>
    </p:spTree>
    <p:extLst>
      <p:ext uri="{BB962C8B-B14F-4D97-AF65-F5344CB8AC3E}">
        <p14:creationId xmlns:p14="http://schemas.microsoft.com/office/powerpoint/2010/main" val="3468675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What is effect of temperature on low frequency stuff? Does it make the saturation better or worse?</a:t>
            </a:r>
          </a:p>
          <a:p>
            <a:endParaRPr lang="en-US" sz="2000" dirty="0"/>
          </a:p>
          <a:p>
            <a:r>
              <a:rPr lang="en-US" sz="2000" dirty="0"/>
              <a:t>In </a:t>
            </a:r>
            <a:r>
              <a:rPr lang="en-US" sz="2000" dirty="0" err="1"/>
              <a:t>Guadyol</a:t>
            </a:r>
            <a:r>
              <a:rPr lang="en-US" sz="2000" dirty="0"/>
              <a:t> paper (2009) they do total power input by grid in single oscillation – derivation shows power input ~ f^3s^3 =v^3</a:t>
            </a:r>
          </a:p>
          <a:p>
            <a:r>
              <a:rPr lang="en-US" sz="2000" dirty="0"/>
              <a:t>But viscous dissipation on grids and walls is an energy sink –not everything is going into flow kinetic energy</a:t>
            </a:r>
          </a:p>
          <a:p>
            <a:endParaRPr lang="en-US" sz="2000" dirty="0"/>
          </a:p>
          <a:p>
            <a:r>
              <a:rPr lang="en-US" sz="2000" dirty="0"/>
              <a:t>When you force more vigorously, you get more shearing near the walls (between grids and walls), how does this play into how much energy goes into the bulk vs the walls</a:t>
            </a:r>
          </a:p>
          <a:p>
            <a:endParaRPr lang="en-US" sz="2000" dirty="0"/>
          </a:p>
          <a:p>
            <a:endParaRPr lang="en-US" sz="2000" dirty="0"/>
          </a:p>
          <a:p>
            <a:endParaRPr lang="en-US" sz="2000" dirty="0"/>
          </a:p>
          <a:p>
            <a:r>
              <a:rPr lang="en-US" sz="2000" dirty="0"/>
              <a:t>SATURATION THOUGHTS:</a:t>
            </a:r>
          </a:p>
          <a:p>
            <a:endParaRPr lang="en-US" sz="2000" dirty="0"/>
          </a:p>
          <a:p>
            <a:pPr marL="457200" indent="-457200">
              <a:buAutoNum type="arabicPeriod"/>
            </a:pPr>
            <a:r>
              <a:rPr lang="en-US" sz="2000" dirty="0"/>
              <a:t>Energy budget – total kinetic energy injected by grid forcing = mean flow + </a:t>
            </a:r>
            <a:r>
              <a:rPr lang="en-US" sz="2000" dirty="0" err="1"/>
              <a:t>tke</a:t>
            </a:r>
            <a:r>
              <a:rPr lang="en-US" sz="2000" dirty="0"/>
              <a:t> dissipation in the bulk + viscous dissipation of solid boundaries (grid walls + grids)</a:t>
            </a:r>
          </a:p>
          <a:p>
            <a:pPr marL="457200" indent="-457200">
              <a:buAutoNum type="arabicPeriod"/>
            </a:pPr>
            <a:r>
              <a:rPr lang="en-US" sz="2000" dirty="0"/>
              <a:t>McDougall 1979 show that the characteristic rms velocity became nonlinearly related to frequency f above ~7 Hz. Interesting </a:t>
            </a:r>
            <a:r>
              <a:rPr lang="en-US" sz="2000" dirty="0" err="1"/>
              <a:t>similarlity</a:t>
            </a:r>
            <a:r>
              <a:rPr lang="en-US" sz="2000" dirty="0"/>
              <a:t> to what we see, but perhaps the ”cut-off” frequency for a liter-scale tank is lower. Shy 1997 found a cut-off frequency of 8 Hz.</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lang="en-US" sz="2000" dirty="0" err="1"/>
              <a:t>Variano</a:t>
            </a:r>
            <a:r>
              <a:rPr lang="en-US" sz="2000" dirty="0"/>
              <a:t> 2008 - </a:t>
            </a:r>
            <a:r>
              <a:rPr lang="en-US" sz="2000" kern="1200" dirty="0">
                <a:solidFill>
                  <a:schemeClr val="tx1"/>
                </a:solidFill>
                <a:effectLst/>
                <a:latin typeface="+mn-lt"/>
                <a:ea typeface="+mn-ea"/>
                <a:cs typeface="+mn-cs"/>
              </a:rPr>
              <a:t>Whether the tank is stirred with impellers, synthetic jets, or other mechanisms, more stirring does not necessarily imply better mixing. Rather, additional elements may only add to the strength of the secondary circulation and not to the turbulence itself. </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lang="en-US" sz="2000" kern="1200" dirty="0">
                <a:solidFill>
                  <a:schemeClr val="tx1"/>
                </a:solidFill>
                <a:effectLst/>
                <a:latin typeface="+mn-lt"/>
                <a:ea typeface="+mn-ea"/>
                <a:cs typeface="+mn-cs"/>
              </a:rPr>
              <a:t>PIV resolution getting too close to dissipation </a:t>
            </a:r>
            <a:r>
              <a:rPr lang="en-US" sz="2000" kern="1200" dirty="0" err="1">
                <a:solidFill>
                  <a:schemeClr val="tx1"/>
                </a:solidFill>
                <a:effectLst/>
                <a:latin typeface="+mn-lt"/>
                <a:ea typeface="+mn-ea"/>
                <a:cs typeface="+mn-cs"/>
              </a:rPr>
              <a:t>lengthscale</a:t>
            </a:r>
            <a:r>
              <a:rPr lang="en-US" sz="2000" kern="1200" dirty="0">
                <a:solidFill>
                  <a:schemeClr val="tx1"/>
                </a:solidFill>
                <a:effectLst/>
                <a:latin typeface="+mn-lt"/>
                <a:ea typeface="+mn-ea"/>
                <a:cs typeface="+mn-cs"/>
              </a:rPr>
              <a:t> for high epsilon cases?</a:t>
            </a:r>
            <a:endParaRPr lang="en-US" sz="2000" dirty="0"/>
          </a:p>
        </p:txBody>
      </p:sp>
      <p:sp>
        <p:nvSpPr>
          <p:cNvPr id="4" name="Slide Number Placeholder 3"/>
          <p:cNvSpPr>
            <a:spLocks noGrp="1"/>
          </p:cNvSpPr>
          <p:nvPr>
            <p:ph type="sldNum" sz="quarter" idx="10"/>
          </p:nvPr>
        </p:nvSpPr>
        <p:spPr/>
        <p:txBody>
          <a:bodyPr/>
          <a:lstStyle/>
          <a:p>
            <a:fld id="{37774953-7810-0B47-A851-06541D1D64C8}" type="slidenum">
              <a:rPr lang="en-US" smtClean="0"/>
              <a:t>15</a:t>
            </a:fld>
            <a:endParaRPr lang="en-US"/>
          </a:p>
        </p:txBody>
      </p:sp>
    </p:spTree>
    <p:extLst>
      <p:ext uri="{BB962C8B-B14F-4D97-AF65-F5344CB8AC3E}">
        <p14:creationId xmlns:p14="http://schemas.microsoft.com/office/powerpoint/2010/main" val="2642498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CF812CCE-F3F2-431B-B466-80F2D8A4EFF9}" type="slidenum">
              <a:rPr lang="en-CH" smtClean="0"/>
              <a:t>3</a:t>
            </a:fld>
            <a:endParaRPr lang="en-CH"/>
          </a:p>
        </p:txBody>
      </p:sp>
    </p:spTree>
    <p:extLst>
      <p:ext uri="{BB962C8B-B14F-4D97-AF65-F5344CB8AC3E}">
        <p14:creationId xmlns:p14="http://schemas.microsoft.com/office/powerpoint/2010/main" val="85677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dirty="0">
                <a:solidFill>
                  <a:schemeClr val="bg1"/>
                </a:solidFill>
              </a:rPr>
              <a:t>So everything we did with this tank was done with</a:t>
            </a:r>
            <a:r>
              <a:rPr lang="en-CH" baseline="0" dirty="0">
                <a:solidFill>
                  <a:schemeClr val="bg1"/>
                </a:solidFill>
              </a:rPr>
              <a:t> the idea of mitigating these non-turbulent pathologies like secondary circulations and increasing the range of turbulent intensities we could capture. </a:t>
            </a:r>
            <a:r>
              <a:rPr lang="en-US" baseline="0" dirty="0">
                <a:solidFill>
                  <a:schemeClr val="bg1"/>
                </a:solidFill>
              </a:rPr>
              <a:t>T</a:t>
            </a:r>
            <a:r>
              <a:rPr lang="en-CH" baseline="0" dirty="0">
                <a:solidFill>
                  <a:schemeClr val="bg1"/>
                </a:solidFill>
              </a:rPr>
              <a:t>his is the final design 1L tank, and I will talk about how we got around these issues with our grid design and forcing schemes.</a:t>
            </a:r>
            <a:endParaRPr lang="en-US"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F64FF9EF-0DB3-4E16-A1B7-5BF2E1469611}" type="slidenum">
              <a:rPr lang="en-US" smtClean="0"/>
              <a:t>4</a:t>
            </a:fld>
            <a:endParaRPr lang="en-US"/>
          </a:p>
        </p:txBody>
      </p:sp>
    </p:spTree>
    <p:extLst>
      <p:ext uri="{BB962C8B-B14F-4D97-AF65-F5344CB8AC3E}">
        <p14:creationId xmlns:p14="http://schemas.microsoft.com/office/powerpoint/2010/main" val="2934171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dirty="0">
                <a:solidFill>
                  <a:schemeClr val="bg1"/>
                </a:solidFill>
              </a:rPr>
              <a:t>So everything we did with this tank was done with</a:t>
            </a:r>
            <a:r>
              <a:rPr lang="en-CH" baseline="0" dirty="0">
                <a:solidFill>
                  <a:schemeClr val="bg1"/>
                </a:solidFill>
              </a:rPr>
              <a:t> the idea of mitigating these non-turbulent pathologies like secondary circulations and increasing the range of turbulent intensities we could capture. </a:t>
            </a:r>
            <a:r>
              <a:rPr lang="en-US" baseline="0" dirty="0">
                <a:solidFill>
                  <a:schemeClr val="bg1"/>
                </a:solidFill>
              </a:rPr>
              <a:t>T</a:t>
            </a:r>
            <a:r>
              <a:rPr lang="en-CH" baseline="0" dirty="0">
                <a:solidFill>
                  <a:schemeClr val="bg1"/>
                </a:solidFill>
              </a:rPr>
              <a:t>his is the final design 1L tank, and I will talk about how we got around these issues with our grid design and forcing schemes.</a:t>
            </a:r>
            <a:endParaRPr lang="en-US"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F64FF9EF-0DB3-4E16-A1B7-5BF2E1469611}" type="slidenum">
              <a:rPr lang="en-US" smtClean="0"/>
              <a:t>5</a:t>
            </a:fld>
            <a:endParaRPr lang="en-US"/>
          </a:p>
        </p:txBody>
      </p:sp>
    </p:spTree>
    <p:extLst>
      <p:ext uri="{BB962C8B-B14F-4D97-AF65-F5344CB8AC3E}">
        <p14:creationId xmlns:p14="http://schemas.microsoft.com/office/powerpoint/2010/main" val="365234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4FF9EF-0DB3-4E16-A1B7-5BF2E1469611}" type="slidenum">
              <a:rPr lang="en-US" smtClean="0"/>
              <a:t>6</a:t>
            </a:fld>
            <a:endParaRPr lang="en-US"/>
          </a:p>
        </p:txBody>
      </p:sp>
    </p:spTree>
    <p:extLst>
      <p:ext uri="{BB962C8B-B14F-4D97-AF65-F5344CB8AC3E}">
        <p14:creationId xmlns:p14="http://schemas.microsoft.com/office/powerpoint/2010/main" val="39203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4FF9EF-0DB3-4E16-A1B7-5BF2E1469611}" type="slidenum">
              <a:rPr lang="en-US" smtClean="0"/>
              <a:t>7</a:t>
            </a:fld>
            <a:endParaRPr lang="en-US"/>
          </a:p>
        </p:txBody>
      </p:sp>
    </p:spTree>
    <p:extLst>
      <p:ext uri="{BB962C8B-B14F-4D97-AF65-F5344CB8AC3E}">
        <p14:creationId xmlns:p14="http://schemas.microsoft.com/office/powerpoint/2010/main" val="4163788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4FF9EF-0DB3-4E16-A1B7-5BF2E1469611}" type="slidenum">
              <a:rPr lang="en-US" smtClean="0"/>
              <a:t>8</a:t>
            </a:fld>
            <a:endParaRPr lang="en-US"/>
          </a:p>
        </p:txBody>
      </p:sp>
    </p:spTree>
    <p:extLst>
      <p:ext uri="{BB962C8B-B14F-4D97-AF65-F5344CB8AC3E}">
        <p14:creationId xmlns:p14="http://schemas.microsoft.com/office/powerpoint/2010/main" val="2253549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Decreasing the gap between the forcing scale and the dissipation scale usually leads to pathological mean flows and secondary circulations in the tank, which bias the small scale fluctuations</a:t>
            </a:r>
          </a:p>
          <a:p>
            <a:endParaRPr lang="en-US" dirty="0"/>
          </a:p>
        </p:txBody>
      </p:sp>
      <p:sp>
        <p:nvSpPr>
          <p:cNvPr id="4" name="Slide Number Placeholder 3"/>
          <p:cNvSpPr>
            <a:spLocks noGrp="1"/>
          </p:cNvSpPr>
          <p:nvPr>
            <p:ph type="sldNum" sz="quarter" idx="10"/>
          </p:nvPr>
        </p:nvSpPr>
        <p:spPr/>
        <p:txBody>
          <a:bodyPr/>
          <a:lstStyle/>
          <a:p>
            <a:fld id="{F64FF9EF-0DB3-4E16-A1B7-5BF2E1469611}" type="slidenum">
              <a:rPr lang="en-US" smtClean="0"/>
              <a:t>9</a:t>
            </a:fld>
            <a:endParaRPr lang="en-US"/>
          </a:p>
        </p:txBody>
      </p:sp>
    </p:spTree>
    <p:extLst>
      <p:ext uri="{BB962C8B-B14F-4D97-AF65-F5344CB8AC3E}">
        <p14:creationId xmlns:p14="http://schemas.microsoft.com/office/powerpoint/2010/main" val="1892123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Decreasing the gap between the forcing scale and the dissipation scale usually leads to pathological mean flows and secondary circulations in the tank, which bias the small scale fluctuations</a:t>
            </a:r>
          </a:p>
          <a:p>
            <a:endParaRPr lang="en-US" dirty="0"/>
          </a:p>
        </p:txBody>
      </p:sp>
      <p:sp>
        <p:nvSpPr>
          <p:cNvPr id="4" name="Slide Number Placeholder 3"/>
          <p:cNvSpPr>
            <a:spLocks noGrp="1"/>
          </p:cNvSpPr>
          <p:nvPr>
            <p:ph type="sldNum" sz="quarter" idx="10"/>
          </p:nvPr>
        </p:nvSpPr>
        <p:spPr/>
        <p:txBody>
          <a:bodyPr/>
          <a:lstStyle/>
          <a:p>
            <a:fld id="{F64FF9EF-0DB3-4E16-A1B7-5BF2E1469611}" type="slidenum">
              <a:rPr lang="en-US" smtClean="0"/>
              <a:t>10</a:t>
            </a:fld>
            <a:endParaRPr lang="en-US"/>
          </a:p>
        </p:txBody>
      </p:sp>
    </p:spTree>
    <p:extLst>
      <p:ext uri="{BB962C8B-B14F-4D97-AF65-F5344CB8AC3E}">
        <p14:creationId xmlns:p14="http://schemas.microsoft.com/office/powerpoint/2010/main" val="2281548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1A9A-5F05-0F18-CD03-F309BE166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E2C68E25-632B-DF7A-3266-A51F5B5604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6A2A9C4E-8C3F-3F45-8DE7-19A0B88AB8DF}"/>
              </a:ext>
            </a:extLst>
          </p:cNvPr>
          <p:cNvSpPr>
            <a:spLocks noGrp="1"/>
          </p:cNvSpPr>
          <p:nvPr>
            <p:ph type="dt" sz="half" idx="10"/>
          </p:nvPr>
        </p:nvSpPr>
        <p:spPr/>
        <p:txBody>
          <a:bodyPr/>
          <a:lstStyle/>
          <a:p>
            <a:fld id="{056817B8-334D-4CBE-9E2A-49C0255A2E99}" type="datetimeFigureOut">
              <a:rPr lang="en-CH" smtClean="0"/>
              <a:t>15/05/2022</a:t>
            </a:fld>
            <a:endParaRPr lang="en-CH"/>
          </a:p>
        </p:txBody>
      </p:sp>
      <p:sp>
        <p:nvSpPr>
          <p:cNvPr id="5" name="Footer Placeholder 4">
            <a:extLst>
              <a:ext uri="{FF2B5EF4-FFF2-40B4-BE49-F238E27FC236}">
                <a16:creationId xmlns:a16="http://schemas.microsoft.com/office/drawing/2014/main" id="{50B7F58B-3D6E-6F05-6CE3-DC3F9C58788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1103251-E0EC-EA20-32A6-FC847AFB32EB}"/>
              </a:ext>
            </a:extLst>
          </p:cNvPr>
          <p:cNvSpPr>
            <a:spLocks noGrp="1"/>
          </p:cNvSpPr>
          <p:nvPr>
            <p:ph type="sldNum" sz="quarter" idx="12"/>
          </p:nvPr>
        </p:nvSpPr>
        <p:spPr/>
        <p:txBody>
          <a:bodyPr/>
          <a:lstStyle/>
          <a:p>
            <a:fld id="{B74F73E7-B812-4E0B-A993-62B1D867ADF0}" type="slidenum">
              <a:rPr lang="en-CH" smtClean="0"/>
              <a:t>‹#›</a:t>
            </a:fld>
            <a:endParaRPr lang="en-CH"/>
          </a:p>
        </p:txBody>
      </p:sp>
    </p:spTree>
    <p:extLst>
      <p:ext uri="{BB962C8B-B14F-4D97-AF65-F5344CB8AC3E}">
        <p14:creationId xmlns:p14="http://schemas.microsoft.com/office/powerpoint/2010/main" val="1698791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C2AAD-3055-99E4-9188-88B7459B216B}"/>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A1FA8545-A7CE-DF98-251E-9283C0016E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DBA9F24C-30D7-B736-8F86-3F98849C8D7D}"/>
              </a:ext>
            </a:extLst>
          </p:cNvPr>
          <p:cNvSpPr>
            <a:spLocks noGrp="1"/>
          </p:cNvSpPr>
          <p:nvPr>
            <p:ph type="dt" sz="half" idx="10"/>
          </p:nvPr>
        </p:nvSpPr>
        <p:spPr/>
        <p:txBody>
          <a:bodyPr/>
          <a:lstStyle/>
          <a:p>
            <a:fld id="{056817B8-334D-4CBE-9E2A-49C0255A2E99}" type="datetimeFigureOut">
              <a:rPr lang="en-CH" smtClean="0"/>
              <a:t>15/05/2022</a:t>
            </a:fld>
            <a:endParaRPr lang="en-CH"/>
          </a:p>
        </p:txBody>
      </p:sp>
      <p:sp>
        <p:nvSpPr>
          <p:cNvPr id="5" name="Footer Placeholder 4">
            <a:extLst>
              <a:ext uri="{FF2B5EF4-FFF2-40B4-BE49-F238E27FC236}">
                <a16:creationId xmlns:a16="http://schemas.microsoft.com/office/drawing/2014/main" id="{8F011F3D-314B-EC6A-C537-A322D4E134F7}"/>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E098C1C4-52D5-79E2-6557-65B29830AAEE}"/>
              </a:ext>
            </a:extLst>
          </p:cNvPr>
          <p:cNvSpPr>
            <a:spLocks noGrp="1"/>
          </p:cNvSpPr>
          <p:nvPr>
            <p:ph type="sldNum" sz="quarter" idx="12"/>
          </p:nvPr>
        </p:nvSpPr>
        <p:spPr/>
        <p:txBody>
          <a:bodyPr/>
          <a:lstStyle/>
          <a:p>
            <a:fld id="{B74F73E7-B812-4E0B-A993-62B1D867ADF0}" type="slidenum">
              <a:rPr lang="en-CH" smtClean="0"/>
              <a:t>‹#›</a:t>
            </a:fld>
            <a:endParaRPr lang="en-CH"/>
          </a:p>
        </p:txBody>
      </p:sp>
    </p:spTree>
    <p:extLst>
      <p:ext uri="{BB962C8B-B14F-4D97-AF65-F5344CB8AC3E}">
        <p14:creationId xmlns:p14="http://schemas.microsoft.com/office/powerpoint/2010/main" val="2298231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28E11C-DCD9-BDA8-13C1-97F23A019B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6659697C-38FC-AA75-AA70-61BF9F925D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4C4FD9E4-A2E1-C52F-9E41-A046D5504CFC}"/>
              </a:ext>
            </a:extLst>
          </p:cNvPr>
          <p:cNvSpPr>
            <a:spLocks noGrp="1"/>
          </p:cNvSpPr>
          <p:nvPr>
            <p:ph type="dt" sz="half" idx="10"/>
          </p:nvPr>
        </p:nvSpPr>
        <p:spPr/>
        <p:txBody>
          <a:bodyPr/>
          <a:lstStyle/>
          <a:p>
            <a:fld id="{056817B8-334D-4CBE-9E2A-49C0255A2E99}" type="datetimeFigureOut">
              <a:rPr lang="en-CH" smtClean="0"/>
              <a:t>15/05/2022</a:t>
            </a:fld>
            <a:endParaRPr lang="en-CH"/>
          </a:p>
        </p:txBody>
      </p:sp>
      <p:sp>
        <p:nvSpPr>
          <p:cNvPr id="5" name="Footer Placeholder 4">
            <a:extLst>
              <a:ext uri="{FF2B5EF4-FFF2-40B4-BE49-F238E27FC236}">
                <a16:creationId xmlns:a16="http://schemas.microsoft.com/office/drawing/2014/main" id="{A8EEEE8F-27FC-8EA5-8FDD-FDF60019F729}"/>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08E5F6E-91D0-E117-D7D2-F4F3D7D3E98A}"/>
              </a:ext>
            </a:extLst>
          </p:cNvPr>
          <p:cNvSpPr>
            <a:spLocks noGrp="1"/>
          </p:cNvSpPr>
          <p:nvPr>
            <p:ph type="sldNum" sz="quarter" idx="12"/>
          </p:nvPr>
        </p:nvSpPr>
        <p:spPr/>
        <p:txBody>
          <a:bodyPr/>
          <a:lstStyle/>
          <a:p>
            <a:fld id="{B74F73E7-B812-4E0B-A993-62B1D867ADF0}" type="slidenum">
              <a:rPr lang="en-CH" smtClean="0"/>
              <a:t>‹#›</a:t>
            </a:fld>
            <a:endParaRPr lang="en-CH"/>
          </a:p>
        </p:txBody>
      </p:sp>
    </p:spTree>
    <p:extLst>
      <p:ext uri="{BB962C8B-B14F-4D97-AF65-F5344CB8AC3E}">
        <p14:creationId xmlns:p14="http://schemas.microsoft.com/office/powerpoint/2010/main" val="1131231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6C652-B13A-696E-83E7-6BBF5404D118}"/>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06C31029-217C-21A3-209D-6D1A438021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7CBD3A80-507C-41D9-BCF8-3436F8618FD5}"/>
              </a:ext>
            </a:extLst>
          </p:cNvPr>
          <p:cNvSpPr>
            <a:spLocks noGrp="1"/>
          </p:cNvSpPr>
          <p:nvPr>
            <p:ph type="dt" sz="half" idx="10"/>
          </p:nvPr>
        </p:nvSpPr>
        <p:spPr/>
        <p:txBody>
          <a:bodyPr/>
          <a:lstStyle/>
          <a:p>
            <a:fld id="{056817B8-334D-4CBE-9E2A-49C0255A2E99}" type="datetimeFigureOut">
              <a:rPr lang="en-CH" smtClean="0"/>
              <a:t>15/05/2022</a:t>
            </a:fld>
            <a:endParaRPr lang="en-CH"/>
          </a:p>
        </p:txBody>
      </p:sp>
      <p:sp>
        <p:nvSpPr>
          <p:cNvPr id="5" name="Footer Placeholder 4">
            <a:extLst>
              <a:ext uri="{FF2B5EF4-FFF2-40B4-BE49-F238E27FC236}">
                <a16:creationId xmlns:a16="http://schemas.microsoft.com/office/drawing/2014/main" id="{CE0B4F0B-0177-C559-BFB4-9C30264ECDB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5C1F6DD-9B59-D124-F7A3-1073BAFF47BE}"/>
              </a:ext>
            </a:extLst>
          </p:cNvPr>
          <p:cNvSpPr>
            <a:spLocks noGrp="1"/>
          </p:cNvSpPr>
          <p:nvPr>
            <p:ph type="sldNum" sz="quarter" idx="12"/>
          </p:nvPr>
        </p:nvSpPr>
        <p:spPr/>
        <p:txBody>
          <a:bodyPr/>
          <a:lstStyle/>
          <a:p>
            <a:fld id="{B74F73E7-B812-4E0B-A993-62B1D867ADF0}" type="slidenum">
              <a:rPr lang="en-CH" smtClean="0"/>
              <a:t>‹#›</a:t>
            </a:fld>
            <a:endParaRPr lang="en-CH"/>
          </a:p>
        </p:txBody>
      </p:sp>
    </p:spTree>
    <p:extLst>
      <p:ext uri="{BB962C8B-B14F-4D97-AF65-F5344CB8AC3E}">
        <p14:creationId xmlns:p14="http://schemas.microsoft.com/office/powerpoint/2010/main" val="1175052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66F8-7B6F-7F4B-92DF-8C124AC57D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B1E5D837-6280-A036-391C-07F94EF78B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B9CA1-2E2A-52F2-74BA-40A39646DFE8}"/>
              </a:ext>
            </a:extLst>
          </p:cNvPr>
          <p:cNvSpPr>
            <a:spLocks noGrp="1"/>
          </p:cNvSpPr>
          <p:nvPr>
            <p:ph type="dt" sz="half" idx="10"/>
          </p:nvPr>
        </p:nvSpPr>
        <p:spPr/>
        <p:txBody>
          <a:bodyPr/>
          <a:lstStyle/>
          <a:p>
            <a:fld id="{056817B8-334D-4CBE-9E2A-49C0255A2E99}" type="datetimeFigureOut">
              <a:rPr lang="en-CH" smtClean="0"/>
              <a:t>15/05/2022</a:t>
            </a:fld>
            <a:endParaRPr lang="en-CH"/>
          </a:p>
        </p:txBody>
      </p:sp>
      <p:sp>
        <p:nvSpPr>
          <p:cNvPr id="5" name="Footer Placeholder 4">
            <a:extLst>
              <a:ext uri="{FF2B5EF4-FFF2-40B4-BE49-F238E27FC236}">
                <a16:creationId xmlns:a16="http://schemas.microsoft.com/office/drawing/2014/main" id="{C171392F-EA4F-533D-207C-521093F18C8A}"/>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EFC9CC30-AC3D-8B18-AAE7-F79337148559}"/>
              </a:ext>
            </a:extLst>
          </p:cNvPr>
          <p:cNvSpPr>
            <a:spLocks noGrp="1"/>
          </p:cNvSpPr>
          <p:nvPr>
            <p:ph type="sldNum" sz="quarter" idx="12"/>
          </p:nvPr>
        </p:nvSpPr>
        <p:spPr/>
        <p:txBody>
          <a:bodyPr/>
          <a:lstStyle/>
          <a:p>
            <a:fld id="{B74F73E7-B812-4E0B-A993-62B1D867ADF0}" type="slidenum">
              <a:rPr lang="en-CH" smtClean="0"/>
              <a:t>‹#›</a:t>
            </a:fld>
            <a:endParaRPr lang="en-CH"/>
          </a:p>
        </p:txBody>
      </p:sp>
    </p:spTree>
    <p:extLst>
      <p:ext uri="{BB962C8B-B14F-4D97-AF65-F5344CB8AC3E}">
        <p14:creationId xmlns:p14="http://schemas.microsoft.com/office/powerpoint/2010/main" val="7079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6E24F-759B-E754-89A4-E74BB1638F59}"/>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2115C6E5-012D-EE06-25A3-6CABB3395E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EC04D545-6348-46D7-89CB-E20C2CD02F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9EE425F1-B3DE-5D58-3160-2E742BE2E261}"/>
              </a:ext>
            </a:extLst>
          </p:cNvPr>
          <p:cNvSpPr>
            <a:spLocks noGrp="1"/>
          </p:cNvSpPr>
          <p:nvPr>
            <p:ph type="dt" sz="half" idx="10"/>
          </p:nvPr>
        </p:nvSpPr>
        <p:spPr/>
        <p:txBody>
          <a:bodyPr/>
          <a:lstStyle/>
          <a:p>
            <a:fld id="{056817B8-334D-4CBE-9E2A-49C0255A2E99}" type="datetimeFigureOut">
              <a:rPr lang="en-CH" smtClean="0"/>
              <a:t>15/05/2022</a:t>
            </a:fld>
            <a:endParaRPr lang="en-CH"/>
          </a:p>
        </p:txBody>
      </p:sp>
      <p:sp>
        <p:nvSpPr>
          <p:cNvPr id="6" name="Footer Placeholder 5">
            <a:extLst>
              <a:ext uri="{FF2B5EF4-FFF2-40B4-BE49-F238E27FC236}">
                <a16:creationId xmlns:a16="http://schemas.microsoft.com/office/drawing/2014/main" id="{4342CF4C-0110-CBE7-B478-42BCDBD96BBE}"/>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8BD6A69C-54A6-39DA-B070-750EC485A9EB}"/>
              </a:ext>
            </a:extLst>
          </p:cNvPr>
          <p:cNvSpPr>
            <a:spLocks noGrp="1"/>
          </p:cNvSpPr>
          <p:nvPr>
            <p:ph type="sldNum" sz="quarter" idx="12"/>
          </p:nvPr>
        </p:nvSpPr>
        <p:spPr/>
        <p:txBody>
          <a:bodyPr/>
          <a:lstStyle/>
          <a:p>
            <a:fld id="{B74F73E7-B812-4E0B-A993-62B1D867ADF0}" type="slidenum">
              <a:rPr lang="en-CH" smtClean="0"/>
              <a:t>‹#›</a:t>
            </a:fld>
            <a:endParaRPr lang="en-CH"/>
          </a:p>
        </p:txBody>
      </p:sp>
    </p:spTree>
    <p:extLst>
      <p:ext uri="{BB962C8B-B14F-4D97-AF65-F5344CB8AC3E}">
        <p14:creationId xmlns:p14="http://schemas.microsoft.com/office/powerpoint/2010/main" val="540566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15FED-3A70-8A7D-AAF7-2310A862B9BF}"/>
              </a:ext>
            </a:extLst>
          </p:cNvPr>
          <p:cNvSpPr>
            <a:spLocks noGrp="1"/>
          </p:cNvSpPr>
          <p:nvPr>
            <p:ph type="title"/>
          </p:nvPr>
        </p:nvSpPr>
        <p:spPr>
          <a:xfrm>
            <a:off x="839788" y="365125"/>
            <a:ext cx="105156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DFBCA44A-69BA-C40B-C5EF-4C67C63F87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F1A5D3-3E89-E8E5-8D95-1AF723E4C9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45DE34BC-9ABE-523D-7E62-615BABB1E0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57859A-34A5-A22B-8AC9-86FFE3BF73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C8054257-4FF1-7797-6A10-FCB95D88DCA5}"/>
              </a:ext>
            </a:extLst>
          </p:cNvPr>
          <p:cNvSpPr>
            <a:spLocks noGrp="1"/>
          </p:cNvSpPr>
          <p:nvPr>
            <p:ph type="dt" sz="half" idx="10"/>
          </p:nvPr>
        </p:nvSpPr>
        <p:spPr/>
        <p:txBody>
          <a:bodyPr/>
          <a:lstStyle/>
          <a:p>
            <a:fld id="{056817B8-334D-4CBE-9E2A-49C0255A2E99}" type="datetimeFigureOut">
              <a:rPr lang="en-CH" smtClean="0"/>
              <a:t>15/05/2022</a:t>
            </a:fld>
            <a:endParaRPr lang="en-CH"/>
          </a:p>
        </p:txBody>
      </p:sp>
      <p:sp>
        <p:nvSpPr>
          <p:cNvPr id="8" name="Footer Placeholder 7">
            <a:extLst>
              <a:ext uri="{FF2B5EF4-FFF2-40B4-BE49-F238E27FC236}">
                <a16:creationId xmlns:a16="http://schemas.microsoft.com/office/drawing/2014/main" id="{010458C5-90E3-99BE-57E8-3C502EED5DB7}"/>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59ECF2DA-91AB-CBEF-BB42-0012510CE7CE}"/>
              </a:ext>
            </a:extLst>
          </p:cNvPr>
          <p:cNvSpPr>
            <a:spLocks noGrp="1"/>
          </p:cNvSpPr>
          <p:nvPr>
            <p:ph type="sldNum" sz="quarter" idx="12"/>
          </p:nvPr>
        </p:nvSpPr>
        <p:spPr/>
        <p:txBody>
          <a:bodyPr/>
          <a:lstStyle/>
          <a:p>
            <a:fld id="{B74F73E7-B812-4E0B-A993-62B1D867ADF0}" type="slidenum">
              <a:rPr lang="en-CH" smtClean="0"/>
              <a:t>‹#›</a:t>
            </a:fld>
            <a:endParaRPr lang="en-CH"/>
          </a:p>
        </p:txBody>
      </p:sp>
    </p:spTree>
    <p:extLst>
      <p:ext uri="{BB962C8B-B14F-4D97-AF65-F5344CB8AC3E}">
        <p14:creationId xmlns:p14="http://schemas.microsoft.com/office/powerpoint/2010/main" val="284174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9F60-2742-03E9-4484-FAC7C9CF1C88}"/>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437AB031-9FDF-4DFA-B372-837F867CEA42}"/>
              </a:ext>
            </a:extLst>
          </p:cNvPr>
          <p:cNvSpPr>
            <a:spLocks noGrp="1"/>
          </p:cNvSpPr>
          <p:nvPr>
            <p:ph type="dt" sz="half" idx="10"/>
          </p:nvPr>
        </p:nvSpPr>
        <p:spPr/>
        <p:txBody>
          <a:bodyPr/>
          <a:lstStyle/>
          <a:p>
            <a:fld id="{056817B8-334D-4CBE-9E2A-49C0255A2E99}" type="datetimeFigureOut">
              <a:rPr lang="en-CH" smtClean="0"/>
              <a:t>15/05/2022</a:t>
            </a:fld>
            <a:endParaRPr lang="en-CH"/>
          </a:p>
        </p:txBody>
      </p:sp>
      <p:sp>
        <p:nvSpPr>
          <p:cNvPr id="4" name="Footer Placeholder 3">
            <a:extLst>
              <a:ext uri="{FF2B5EF4-FFF2-40B4-BE49-F238E27FC236}">
                <a16:creationId xmlns:a16="http://schemas.microsoft.com/office/drawing/2014/main" id="{D3EAA6AE-4FDB-9634-3242-9A3ED16B80FD}"/>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8B7917E7-711B-333F-6ADA-E3711F07BCF3}"/>
              </a:ext>
            </a:extLst>
          </p:cNvPr>
          <p:cNvSpPr>
            <a:spLocks noGrp="1"/>
          </p:cNvSpPr>
          <p:nvPr>
            <p:ph type="sldNum" sz="quarter" idx="12"/>
          </p:nvPr>
        </p:nvSpPr>
        <p:spPr/>
        <p:txBody>
          <a:bodyPr/>
          <a:lstStyle/>
          <a:p>
            <a:fld id="{B74F73E7-B812-4E0B-A993-62B1D867ADF0}" type="slidenum">
              <a:rPr lang="en-CH" smtClean="0"/>
              <a:t>‹#›</a:t>
            </a:fld>
            <a:endParaRPr lang="en-CH"/>
          </a:p>
        </p:txBody>
      </p:sp>
    </p:spTree>
    <p:extLst>
      <p:ext uri="{BB962C8B-B14F-4D97-AF65-F5344CB8AC3E}">
        <p14:creationId xmlns:p14="http://schemas.microsoft.com/office/powerpoint/2010/main" val="1391888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5C9982-9FD6-D5C5-DAC1-4BBCCD368495}"/>
              </a:ext>
            </a:extLst>
          </p:cNvPr>
          <p:cNvSpPr>
            <a:spLocks noGrp="1"/>
          </p:cNvSpPr>
          <p:nvPr>
            <p:ph type="dt" sz="half" idx="10"/>
          </p:nvPr>
        </p:nvSpPr>
        <p:spPr/>
        <p:txBody>
          <a:bodyPr/>
          <a:lstStyle/>
          <a:p>
            <a:fld id="{056817B8-334D-4CBE-9E2A-49C0255A2E99}" type="datetimeFigureOut">
              <a:rPr lang="en-CH" smtClean="0"/>
              <a:t>15/05/2022</a:t>
            </a:fld>
            <a:endParaRPr lang="en-CH"/>
          </a:p>
        </p:txBody>
      </p:sp>
      <p:sp>
        <p:nvSpPr>
          <p:cNvPr id="3" name="Footer Placeholder 2">
            <a:extLst>
              <a:ext uri="{FF2B5EF4-FFF2-40B4-BE49-F238E27FC236}">
                <a16:creationId xmlns:a16="http://schemas.microsoft.com/office/drawing/2014/main" id="{70016F5E-3C53-720E-6EC0-7430AE87520A}"/>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4925E6D1-253F-4441-2564-DFBD8DBC6261}"/>
              </a:ext>
            </a:extLst>
          </p:cNvPr>
          <p:cNvSpPr>
            <a:spLocks noGrp="1"/>
          </p:cNvSpPr>
          <p:nvPr>
            <p:ph type="sldNum" sz="quarter" idx="12"/>
          </p:nvPr>
        </p:nvSpPr>
        <p:spPr/>
        <p:txBody>
          <a:bodyPr/>
          <a:lstStyle/>
          <a:p>
            <a:fld id="{B74F73E7-B812-4E0B-A993-62B1D867ADF0}" type="slidenum">
              <a:rPr lang="en-CH" smtClean="0"/>
              <a:t>‹#›</a:t>
            </a:fld>
            <a:endParaRPr lang="en-CH"/>
          </a:p>
        </p:txBody>
      </p:sp>
    </p:spTree>
    <p:extLst>
      <p:ext uri="{BB962C8B-B14F-4D97-AF65-F5344CB8AC3E}">
        <p14:creationId xmlns:p14="http://schemas.microsoft.com/office/powerpoint/2010/main" val="3829795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AA0B-8649-B7E4-0AAB-113DA900ED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EC84B25C-EBFE-BE40-2A65-01B5FCEA9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2E4BCB68-037F-8269-D9B9-9F638B58E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DB89AE-07D8-949D-774E-99EFDF65A1AF}"/>
              </a:ext>
            </a:extLst>
          </p:cNvPr>
          <p:cNvSpPr>
            <a:spLocks noGrp="1"/>
          </p:cNvSpPr>
          <p:nvPr>
            <p:ph type="dt" sz="half" idx="10"/>
          </p:nvPr>
        </p:nvSpPr>
        <p:spPr/>
        <p:txBody>
          <a:bodyPr/>
          <a:lstStyle/>
          <a:p>
            <a:fld id="{056817B8-334D-4CBE-9E2A-49C0255A2E99}" type="datetimeFigureOut">
              <a:rPr lang="en-CH" smtClean="0"/>
              <a:t>15/05/2022</a:t>
            </a:fld>
            <a:endParaRPr lang="en-CH"/>
          </a:p>
        </p:txBody>
      </p:sp>
      <p:sp>
        <p:nvSpPr>
          <p:cNvPr id="6" name="Footer Placeholder 5">
            <a:extLst>
              <a:ext uri="{FF2B5EF4-FFF2-40B4-BE49-F238E27FC236}">
                <a16:creationId xmlns:a16="http://schemas.microsoft.com/office/drawing/2014/main" id="{35742FB8-C5C5-EEE2-EFDB-0E9B80E19855}"/>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63F6A112-8225-8B5B-9843-A71091DCFF61}"/>
              </a:ext>
            </a:extLst>
          </p:cNvPr>
          <p:cNvSpPr>
            <a:spLocks noGrp="1"/>
          </p:cNvSpPr>
          <p:nvPr>
            <p:ph type="sldNum" sz="quarter" idx="12"/>
          </p:nvPr>
        </p:nvSpPr>
        <p:spPr/>
        <p:txBody>
          <a:bodyPr/>
          <a:lstStyle/>
          <a:p>
            <a:fld id="{B74F73E7-B812-4E0B-A993-62B1D867ADF0}" type="slidenum">
              <a:rPr lang="en-CH" smtClean="0"/>
              <a:t>‹#›</a:t>
            </a:fld>
            <a:endParaRPr lang="en-CH"/>
          </a:p>
        </p:txBody>
      </p:sp>
    </p:spTree>
    <p:extLst>
      <p:ext uri="{BB962C8B-B14F-4D97-AF65-F5344CB8AC3E}">
        <p14:creationId xmlns:p14="http://schemas.microsoft.com/office/powerpoint/2010/main" val="2150038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609A3-C222-7E17-7E3D-4BE0ACAA1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7FA02109-9BC9-6139-6A98-00668727C3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86917168-E980-A9E3-1468-C8B321BE1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814376-6255-2B7B-EFC8-5E1C51FD1E17}"/>
              </a:ext>
            </a:extLst>
          </p:cNvPr>
          <p:cNvSpPr>
            <a:spLocks noGrp="1"/>
          </p:cNvSpPr>
          <p:nvPr>
            <p:ph type="dt" sz="half" idx="10"/>
          </p:nvPr>
        </p:nvSpPr>
        <p:spPr/>
        <p:txBody>
          <a:bodyPr/>
          <a:lstStyle/>
          <a:p>
            <a:fld id="{056817B8-334D-4CBE-9E2A-49C0255A2E99}" type="datetimeFigureOut">
              <a:rPr lang="en-CH" smtClean="0"/>
              <a:t>15/05/2022</a:t>
            </a:fld>
            <a:endParaRPr lang="en-CH"/>
          </a:p>
        </p:txBody>
      </p:sp>
      <p:sp>
        <p:nvSpPr>
          <p:cNvPr id="6" name="Footer Placeholder 5">
            <a:extLst>
              <a:ext uri="{FF2B5EF4-FFF2-40B4-BE49-F238E27FC236}">
                <a16:creationId xmlns:a16="http://schemas.microsoft.com/office/drawing/2014/main" id="{682EEB83-06B5-3052-49D3-2E6BCE7E6E78}"/>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CD588164-61EA-37A8-177F-5182A8B3467A}"/>
              </a:ext>
            </a:extLst>
          </p:cNvPr>
          <p:cNvSpPr>
            <a:spLocks noGrp="1"/>
          </p:cNvSpPr>
          <p:nvPr>
            <p:ph type="sldNum" sz="quarter" idx="12"/>
          </p:nvPr>
        </p:nvSpPr>
        <p:spPr/>
        <p:txBody>
          <a:bodyPr/>
          <a:lstStyle/>
          <a:p>
            <a:fld id="{B74F73E7-B812-4E0B-A993-62B1D867ADF0}" type="slidenum">
              <a:rPr lang="en-CH" smtClean="0"/>
              <a:t>‹#›</a:t>
            </a:fld>
            <a:endParaRPr lang="en-CH"/>
          </a:p>
        </p:txBody>
      </p:sp>
    </p:spTree>
    <p:extLst>
      <p:ext uri="{BB962C8B-B14F-4D97-AF65-F5344CB8AC3E}">
        <p14:creationId xmlns:p14="http://schemas.microsoft.com/office/powerpoint/2010/main" val="2891858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9F1353-7D6D-754A-3F90-5329C661A4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A97218BD-F67F-DABA-3520-9159355F1F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82573140-4082-77B4-3D23-C6EBDA027C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817B8-334D-4CBE-9E2A-49C0255A2E99}" type="datetimeFigureOut">
              <a:rPr lang="en-CH" smtClean="0"/>
              <a:t>15/05/2022</a:t>
            </a:fld>
            <a:endParaRPr lang="en-CH"/>
          </a:p>
        </p:txBody>
      </p:sp>
      <p:sp>
        <p:nvSpPr>
          <p:cNvPr id="5" name="Footer Placeholder 4">
            <a:extLst>
              <a:ext uri="{FF2B5EF4-FFF2-40B4-BE49-F238E27FC236}">
                <a16:creationId xmlns:a16="http://schemas.microsoft.com/office/drawing/2014/main" id="{0789EF96-4596-43E8-683F-E2AC36ADC0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DC492CB8-71C1-D4E5-F391-5D4D8633EB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4F73E7-B812-4E0B-A993-62B1D867ADF0}" type="slidenum">
              <a:rPr lang="en-CH" smtClean="0"/>
              <a:t>‹#›</a:t>
            </a:fld>
            <a:endParaRPr lang="en-CH"/>
          </a:p>
        </p:txBody>
      </p:sp>
    </p:spTree>
    <p:extLst>
      <p:ext uri="{BB962C8B-B14F-4D97-AF65-F5344CB8AC3E}">
        <p14:creationId xmlns:p14="http://schemas.microsoft.com/office/powerpoint/2010/main" val="2302363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6.emf"/></Relationships>
</file>

<file path=ppt/slides/_rels/slide1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 Id="rId9" Type="http://schemas.openxmlformats.org/officeDocument/2006/relationships/image" Target="../media/image33.emf"/></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722772"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97477" y="-85805"/>
            <a:ext cx="6593767" cy="2139466"/>
          </a:xfrm>
        </p:spPr>
        <p:txBody>
          <a:bodyPr>
            <a:normAutofit/>
          </a:bodyPr>
          <a:lstStyle/>
          <a:p>
            <a:pPr algn="l"/>
            <a:r>
              <a:rPr lang="en-US" sz="3600" dirty="0">
                <a:solidFill>
                  <a:schemeClr val="bg1"/>
                </a:solidFill>
                <a:latin typeface="Georgia" panose="02040502050405020303" pitchFamily="18" charset="0"/>
              </a:rPr>
              <a:t>A </a:t>
            </a:r>
            <a:r>
              <a:rPr lang="en-US" sz="3600" dirty="0" err="1">
                <a:solidFill>
                  <a:schemeClr val="bg1"/>
                </a:solidFill>
                <a:latin typeface="Georgia" panose="02040502050405020303" pitchFamily="18" charset="0"/>
              </a:rPr>
              <a:t>litre</a:t>
            </a:r>
            <a:r>
              <a:rPr lang="en-US" sz="3600" dirty="0">
                <a:solidFill>
                  <a:schemeClr val="bg1"/>
                </a:solidFill>
                <a:latin typeface="Georgia" panose="02040502050405020303" pitchFamily="18" charset="0"/>
              </a:rPr>
              <a:t>-scale turbulence facility for microorganism-flow interactions</a:t>
            </a:r>
          </a:p>
        </p:txBody>
      </p:sp>
      <p:sp>
        <p:nvSpPr>
          <p:cNvPr id="3" name="Subtitle 2"/>
          <p:cNvSpPr>
            <a:spLocks noGrp="1"/>
          </p:cNvSpPr>
          <p:nvPr>
            <p:ph type="subTitle" idx="1"/>
          </p:nvPr>
        </p:nvSpPr>
        <p:spPr>
          <a:xfrm>
            <a:off x="197476" y="2574189"/>
            <a:ext cx="5898524" cy="3104474"/>
          </a:xfrm>
        </p:spPr>
        <p:txBody>
          <a:bodyPr>
            <a:normAutofit/>
          </a:bodyPr>
          <a:lstStyle/>
          <a:p>
            <a:pPr algn="l">
              <a:spcBef>
                <a:spcPts val="600"/>
              </a:spcBef>
            </a:pPr>
            <a:r>
              <a:rPr lang="en-US" sz="1800" dirty="0">
                <a:solidFill>
                  <a:schemeClr val="bg1"/>
                </a:solidFill>
                <a:latin typeface="Georgia" panose="02040502050405020303" pitchFamily="18" charset="0"/>
                <a:ea typeface="CMU Sans Serif" charset="0"/>
                <a:cs typeface="CMU Sans Serif" charset="0"/>
              </a:rPr>
              <a:t>Jeanette Wheeler</a:t>
            </a:r>
            <a:r>
              <a:rPr lang="en-US" sz="1800" baseline="30000" dirty="0">
                <a:solidFill>
                  <a:schemeClr val="bg1"/>
                </a:solidFill>
                <a:latin typeface="Georgia" panose="02040502050405020303" pitchFamily="18" charset="0"/>
                <a:ea typeface="CMU Sans Serif" charset="0"/>
                <a:cs typeface="CMU Sans Serif" charset="0"/>
              </a:rPr>
              <a:t>1</a:t>
            </a:r>
            <a:r>
              <a:rPr lang="en-US" sz="1800" dirty="0">
                <a:solidFill>
                  <a:schemeClr val="bg1"/>
                </a:solidFill>
                <a:latin typeface="Georgia" panose="02040502050405020303" pitchFamily="18" charset="0"/>
                <a:ea typeface="CMU Sans Serif" charset="0"/>
                <a:cs typeface="CMU Sans Serif" charset="0"/>
              </a:rPr>
              <a:t>, Aaron True</a:t>
            </a:r>
            <a:r>
              <a:rPr lang="en-US" sz="1800" baseline="30000" dirty="0">
                <a:solidFill>
                  <a:schemeClr val="bg1"/>
                </a:solidFill>
                <a:latin typeface="Georgia" panose="02040502050405020303" pitchFamily="18" charset="0"/>
                <a:ea typeface="CMU Sans Serif" charset="0"/>
                <a:cs typeface="CMU Sans Serif" charset="0"/>
              </a:rPr>
              <a:t>2</a:t>
            </a:r>
            <a:r>
              <a:rPr lang="en-US" sz="1800" dirty="0">
                <a:solidFill>
                  <a:schemeClr val="bg1"/>
                </a:solidFill>
                <a:latin typeface="Georgia" panose="02040502050405020303" pitchFamily="18" charset="0"/>
                <a:ea typeface="CMU Sans Serif" charset="0"/>
                <a:cs typeface="CMU Sans Serif" charset="0"/>
              </a:rPr>
              <a:t>, François-Gaël Michalec</a:t>
            </a:r>
            <a:r>
              <a:rPr lang="en-US" sz="1800" baseline="30000" dirty="0">
                <a:solidFill>
                  <a:schemeClr val="bg1"/>
                </a:solidFill>
                <a:latin typeface="Georgia" panose="02040502050405020303" pitchFamily="18" charset="0"/>
                <a:ea typeface="CMU Sans Serif" charset="0"/>
                <a:cs typeface="CMU Sans Serif" charset="0"/>
              </a:rPr>
              <a:t>3</a:t>
            </a:r>
            <a:r>
              <a:rPr lang="en-US" sz="1800" dirty="0">
                <a:solidFill>
                  <a:schemeClr val="bg1"/>
                </a:solidFill>
                <a:latin typeface="Georgia" panose="02040502050405020303" pitchFamily="18" charset="0"/>
                <a:ea typeface="CMU Sans Serif" charset="0"/>
                <a:cs typeface="CMU Sans Serif" charset="0"/>
              </a:rPr>
              <a:t>, Markus Holzner</a:t>
            </a:r>
            <a:r>
              <a:rPr lang="en-US" sz="1800" baseline="30000" dirty="0">
                <a:solidFill>
                  <a:schemeClr val="bg1"/>
                </a:solidFill>
                <a:latin typeface="Georgia" panose="02040502050405020303" pitchFamily="18" charset="0"/>
                <a:ea typeface="CMU Sans Serif" charset="0"/>
                <a:cs typeface="CMU Sans Serif" charset="0"/>
              </a:rPr>
              <a:t>4</a:t>
            </a:r>
            <a:r>
              <a:rPr lang="en-US" sz="1800" dirty="0">
                <a:solidFill>
                  <a:schemeClr val="bg1"/>
                </a:solidFill>
                <a:latin typeface="Georgia" panose="02040502050405020303" pitchFamily="18" charset="0"/>
                <a:ea typeface="CMU Sans Serif" charset="0"/>
                <a:cs typeface="CMU Sans Serif" charset="0"/>
              </a:rPr>
              <a:t>, Roman Stocker</a:t>
            </a:r>
            <a:r>
              <a:rPr lang="en-US" sz="1800" baseline="30000" dirty="0">
                <a:solidFill>
                  <a:schemeClr val="bg1"/>
                </a:solidFill>
                <a:latin typeface="Georgia" panose="02040502050405020303" pitchFamily="18" charset="0"/>
                <a:ea typeface="CMU Sans Serif" charset="0"/>
                <a:cs typeface="CMU Sans Serif" charset="0"/>
              </a:rPr>
              <a:t>1</a:t>
            </a:r>
            <a:r>
              <a:rPr lang="en-US" sz="1800" dirty="0">
                <a:solidFill>
                  <a:schemeClr val="bg1"/>
                </a:solidFill>
                <a:latin typeface="Georgia" panose="02040502050405020303" pitchFamily="18" charset="0"/>
                <a:ea typeface="CMU Sans Serif" charset="0"/>
                <a:cs typeface="CMU Sans Serif" charset="0"/>
              </a:rPr>
              <a:t>, and John Crimaldi2</a:t>
            </a:r>
            <a:endParaRPr lang="en-US" sz="1800" baseline="30000" dirty="0">
              <a:solidFill>
                <a:schemeClr val="bg1"/>
              </a:solidFill>
              <a:latin typeface="Georgia" panose="02040502050405020303" pitchFamily="18" charset="0"/>
              <a:ea typeface="CMU Sans Serif" charset="0"/>
              <a:cs typeface="CMU Sans Serif" charset="0"/>
            </a:endParaRPr>
          </a:p>
          <a:p>
            <a:pPr algn="l"/>
            <a:endParaRPr lang="en-US" sz="1800" dirty="0">
              <a:solidFill>
                <a:schemeClr val="bg1"/>
              </a:solidFill>
              <a:latin typeface="Georgia" panose="02040502050405020303" pitchFamily="18" charset="0"/>
            </a:endParaRPr>
          </a:p>
        </p:txBody>
      </p:sp>
      <p:pic>
        <p:nvPicPr>
          <p:cNvPr id="4" name="Content Placeholder 3"/>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r="12655"/>
          <a:stretch/>
        </p:blipFill>
        <p:spPr>
          <a:xfrm>
            <a:off x="6662239" y="5796"/>
            <a:ext cx="5529761" cy="6852204"/>
          </a:xfrm>
          <a:prstGeom prst="rect">
            <a:avLst/>
          </a:prstGeom>
        </p:spPr>
      </p:pic>
      <p:sp>
        <p:nvSpPr>
          <p:cNvPr id="7" name="TextBox 6">
            <a:extLst>
              <a:ext uri="{FF2B5EF4-FFF2-40B4-BE49-F238E27FC236}">
                <a16:creationId xmlns:a16="http://schemas.microsoft.com/office/drawing/2014/main" id="{B4168B15-2158-26E1-3962-36C0CE175FE9}"/>
              </a:ext>
            </a:extLst>
          </p:cNvPr>
          <p:cNvSpPr txBox="1"/>
          <p:nvPr/>
        </p:nvSpPr>
        <p:spPr>
          <a:xfrm>
            <a:off x="0" y="4494218"/>
            <a:ext cx="6593768" cy="1369606"/>
          </a:xfrm>
          <a:prstGeom prst="rect">
            <a:avLst/>
          </a:prstGeom>
          <a:noFill/>
        </p:spPr>
        <p:txBody>
          <a:bodyPr wrap="square">
            <a:spAutoFit/>
          </a:bodyPr>
          <a:lstStyle/>
          <a:p>
            <a:pPr algn="r">
              <a:spcAft>
                <a:spcPts val="600"/>
              </a:spcAft>
            </a:pPr>
            <a:endParaRPr lang="en-US" sz="1050" b="1" dirty="0">
              <a:solidFill>
                <a:schemeClr val="bg1"/>
              </a:solidFill>
              <a:latin typeface="Georgia" panose="02040502050405020303" pitchFamily="18" charset="0"/>
              <a:ea typeface="CMU Sans Serif" charset="0"/>
              <a:cs typeface="CMU Sans Serif" charset="0"/>
            </a:endParaRPr>
          </a:p>
          <a:p>
            <a:pPr algn="r">
              <a:spcAft>
                <a:spcPts val="600"/>
              </a:spcAft>
            </a:pPr>
            <a:r>
              <a:rPr lang="en-US" sz="1050" baseline="30000" dirty="0">
                <a:solidFill>
                  <a:schemeClr val="bg1"/>
                </a:solidFill>
                <a:latin typeface="Georgia" panose="02040502050405020303" pitchFamily="18" charset="0"/>
                <a:ea typeface="CMU Sans Serif" charset="0"/>
                <a:cs typeface="CMU Sans Serif" charset="0"/>
              </a:rPr>
              <a:t>1</a:t>
            </a:r>
            <a:r>
              <a:rPr lang="en-US" sz="1050" dirty="0">
                <a:solidFill>
                  <a:schemeClr val="bg1"/>
                </a:solidFill>
                <a:latin typeface="Georgia" panose="02040502050405020303" pitchFamily="18" charset="0"/>
                <a:ea typeface="CMU Sans Serif" charset="0"/>
                <a:cs typeface="CMU Sans Serif" charset="0"/>
              </a:rPr>
              <a:t> Environmental Microfluidics Lab, Environmental Engineering, ETH Zürich</a:t>
            </a:r>
          </a:p>
          <a:p>
            <a:pPr algn="r">
              <a:spcAft>
                <a:spcPts val="600"/>
              </a:spcAft>
            </a:pPr>
            <a:r>
              <a:rPr lang="en-US" sz="1050" baseline="30000" dirty="0">
                <a:solidFill>
                  <a:schemeClr val="bg1"/>
                </a:solidFill>
                <a:latin typeface="Georgia" panose="02040502050405020303" pitchFamily="18" charset="0"/>
                <a:ea typeface="CMU Sans Serif" charset="0"/>
                <a:cs typeface="CMU Sans Serif" charset="0"/>
              </a:rPr>
              <a:t>2</a:t>
            </a:r>
            <a:r>
              <a:rPr lang="en-US" sz="1050" dirty="0">
                <a:solidFill>
                  <a:schemeClr val="bg1"/>
                </a:solidFill>
                <a:latin typeface="Georgia" panose="02040502050405020303" pitchFamily="18" charset="0"/>
                <a:ea typeface="CMU Sans Serif" charset="0"/>
                <a:cs typeface="CMU Sans Serif" charset="0"/>
              </a:rPr>
              <a:t> Environmental and Ecological Fluid Mechanics Lab, CEAE, University of Colorado Boulder</a:t>
            </a:r>
          </a:p>
          <a:p>
            <a:pPr algn="r">
              <a:spcAft>
                <a:spcPts val="600"/>
              </a:spcAft>
            </a:pPr>
            <a:r>
              <a:rPr lang="en-US" sz="1050" baseline="30000" dirty="0">
                <a:solidFill>
                  <a:schemeClr val="bg1"/>
                </a:solidFill>
                <a:latin typeface="Georgia" panose="02040502050405020303" pitchFamily="18" charset="0"/>
                <a:ea typeface="CMU Sans Serif" charset="0"/>
                <a:cs typeface="CMU Sans Serif" charset="0"/>
              </a:rPr>
              <a:t>3</a:t>
            </a:r>
            <a:r>
              <a:rPr lang="en-US" sz="1050" dirty="0">
                <a:solidFill>
                  <a:schemeClr val="bg1"/>
                </a:solidFill>
                <a:latin typeface="Georgia" panose="02040502050405020303" pitchFamily="18" charset="0"/>
                <a:ea typeface="CMU Sans Serif" charset="0"/>
                <a:cs typeface="CMU Sans Serif" charset="0"/>
              </a:rPr>
              <a:t> </a:t>
            </a:r>
            <a:r>
              <a:rPr lang="en-US" sz="1050" dirty="0" err="1">
                <a:solidFill>
                  <a:schemeClr val="bg1"/>
                </a:solidFill>
                <a:latin typeface="Georgia" panose="02040502050405020303" pitchFamily="18" charset="0"/>
                <a:ea typeface="CMU Sans Serif Medium" panose="02000603000000000000" pitchFamily="2" charset="0"/>
                <a:cs typeface="CMU Sans Serif Medium" panose="02000603000000000000" pitchFamily="2" charset="0"/>
              </a:rPr>
              <a:t>Laboratoire</a:t>
            </a:r>
            <a:r>
              <a:rPr lang="en-US" sz="1050" dirty="0">
                <a:solidFill>
                  <a:schemeClr val="bg1"/>
                </a:solidFill>
                <a:latin typeface="Georgia" panose="02040502050405020303" pitchFamily="18" charset="0"/>
                <a:ea typeface="CMU Sans Serif Medium" panose="02000603000000000000" pitchFamily="2" charset="0"/>
                <a:cs typeface="CMU Sans Serif Medium" panose="02000603000000000000" pitchFamily="2" charset="0"/>
              </a:rPr>
              <a:t> </a:t>
            </a:r>
            <a:r>
              <a:rPr lang="en-US" sz="1050" dirty="0" err="1">
                <a:solidFill>
                  <a:schemeClr val="bg1"/>
                </a:solidFill>
                <a:latin typeface="Georgia" panose="02040502050405020303" pitchFamily="18" charset="0"/>
                <a:ea typeface="CMU Sans Serif Medium" panose="02000603000000000000" pitchFamily="2" charset="0"/>
                <a:cs typeface="CMU Sans Serif Medium" panose="02000603000000000000" pitchFamily="2" charset="0"/>
              </a:rPr>
              <a:t>d’Océanologie</a:t>
            </a:r>
            <a:r>
              <a:rPr lang="en-US" sz="1050" dirty="0">
                <a:solidFill>
                  <a:schemeClr val="bg1"/>
                </a:solidFill>
                <a:latin typeface="Georgia" panose="02040502050405020303" pitchFamily="18" charset="0"/>
                <a:ea typeface="CMU Sans Serif Medium" panose="02000603000000000000" pitchFamily="2" charset="0"/>
                <a:cs typeface="CMU Sans Serif Medium" panose="02000603000000000000" pitchFamily="2" charset="0"/>
              </a:rPr>
              <a:t> et de </a:t>
            </a:r>
            <a:r>
              <a:rPr lang="en-US" sz="1050" dirty="0" err="1">
                <a:solidFill>
                  <a:schemeClr val="bg1"/>
                </a:solidFill>
                <a:latin typeface="Georgia" panose="02040502050405020303" pitchFamily="18" charset="0"/>
                <a:ea typeface="CMU Sans Serif Medium" panose="02000603000000000000" pitchFamily="2" charset="0"/>
                <a:cs typeface="CMU Sans Serif Medium" panose="02000603000000000000" pitchFamily="2" charset="0"/>
              </a:rPr>
              <a:t>Géosciences</a:t>
            </a:r>
            <a:r>
              <a:rPr lang="en-US" sz="1050" dirty="0">
                <a:solidFill>
                  <a:schemeClr val="bg1"/>
                </a:solidFill>
                <a:latin typeface="Georgia" panose="02040502050405020303" pitchFamily="18" charset="0"/>
                <a:ea typeface="CMU Sans Serif Medium" panose="02000603000000000000" pitchFamily="2" charset="0"/>
                <a:cs typeface="CMU Sans Serif Medium" panose="02000603000000000000" pitchFamily="2" charset="0"/>
              </a:rPr>
              <a:t>, Univ. Lille, CNRS, Univ. Littoral Côte </a:t>
            </a:r>
            <a:r>
              <a:rPr lang="en-US" sz="1050" dirty="0" err="1">
                <a:solidFill>
                  <a:schemeClr val="bg1"/>
                </a:solidFill>
                <a:latin typeface="Georgia" panose="02040502050405020303" pitchFamily="18" charset="0"/>
                <a:ea typeface="CMU Sans Serif Medium" panose="02000603000000000000" pitchFamily="2" charset="0"/>
                <a:cs typeface="CMU Sans Serif Medium" panose="02000603000000000000" pitchFamily="2" charset="0"/>
              </a:rPr>
              <a:t>d’Opale</a:t>
            </a:r>
            <a:r>
              <a:rPr lang="en-US" sz="1050" dirty="0">
                <a:solidFill>
                  <a:schemeClr val="bg1"/>
                </a:solidFill>
                <a:latin typeface="Georgia" panose="02040502050405020303" pitchFamily="18" charset="0"/>
                <a:ea typeface="CMU Sans Serif Medium" panose="02000603000000000000" pitchFamily="2" charset="0"/>
                <a:cs typeface="CMU Sans Serif Medium" panose="02000603000000000000" pitchFamily="2" charset="0"/>
              </a:rPr>
              <a:t> </a:t>
            </a:r>
          </a:p>
          <a:p>
            <a:pPr algn="r">
              <a:spcAft>
                <a:spcPts val="600"/>
              </a:spcAft>
            </a:pPr>
            <a:r>
              <a:rPr lang="en-US" sz="1050" baseline="30000" dirty="0">
                <a:solidFill>
                  <a:schemeClr val="bg1"/>
                </a:solidFill>
                <a:latin typeface="Georgia" panose="02040502050405020303" pitchFamily="18" charset="0"/>
                <a:ea typeface="CMU Sans Serif" charset="0"/>
                <a:cs typeface="CMU Sans Serif" charset="0"/>
              </a:rPr>
              <a:t>4</a:t>
            </a:r>
            <a:r>
              <a:rPr lang="en-US" sz="1050" dirty="0">
                <a:solidFill>
                  <a:schemeClr val="bg1"/>
                </a:solidFill>
                <a:latin typeface="Georgia" panose="02040502050405020303" pitchFamily="18" charset="0"/>
                <a:ea typeface="CMU Sans Serif" charset="0"/>
                <a:cs typeface="CMU Sans Serif" charset="0"/>
              </a:rPr>
              <a:t> </a:t>
            </a:r>
            <a:r>
              <a:rPr lang="en-US" sz="1050" dirty="0">
                <a:solidFill>
                  <a:schemeClr val="bg1"/>
                </a:solidFill>
                <a:latin typeface="Georgia" panose="02040502050405020303" pitchFamily="18" charset="0"/>
                <a:ea typeface="CMU Sans Serif Medium" panose="02000603000000000000" pitchFamily="2" charset="0"/>
                <a:cs typeface="CMU Sans Serif Medium" panose="02000603000000000000" pitchFamily="2" charset="0"/>
              </a:rPr>
              <a:t>Swiss Federal Institutes for Forest, Snow and Landscape Research (WSL) and Aquatic Sciences and Technology</a:t>
            </a:r>
          </a:p>
        </p:txBody>
      </p:sp>
      <p:pic>
        <p:nvPicPr>
          <p:cNvPr id="8" name="Picture 7" descr="Logo&#10;&#10;Description automatically generated">
            <a:extLst>
              <a:ext uri="{FF2B5EF4-FFF2-40B4-BE49-F238E27FC236}">
                <a16:creationId xmlns:a16="http://schemas.microsoft.com/office/drawing/2014/main" id="{F95D76E8-AE3A-5AD7-4714-80A1FE00E5D8}"/>
              </a:ext>
            </a:extLst>
          </p:cNvPr>
          <p:cNvPicPr>
            <a:picLocks noChangeAspect="1"/>
          </p:cNvPicPr>
          <p:nvPr/>
        </p:nvPicPr>
        <p:blipFill rotWithShape="1">
          <a:blip r:embed="rId4">
            <a:extLst>
              <a:ext uri="{28A0092B-C50C-407E-A947-70E740481C1C}">
                <a14:useLocalDpi xmlns:a14="http://schemas.microsoft.com/office/drawing/2010/main" val="0"/>
              </a:ext>
            </a:extLst>
          </a:blip>
          <a:srcRect l="13650" t="33097" r="10923" b="34306"/>
          <a:stretch/>
        </p:blipFill>
        <p:spPr>
          <a:xfrm>
            <a:off x="134224" y="6262382"/>
            <a:ext cx="2256638" cy="595618"/>
          </a:xfrm>
          <a:prstGeom prst="rect">
            <a:avLst/>
          </a:prstGeom>
        </p:spPr>
      </p:pic>
    </p:spTree>
    <p:extLst>
      <p:ext uri="{BB962C8B-B14F-4D97-AF65-F5344CB8AC3E}">
        <p14:creationId xmlns:p14="http://schemas.microsoft.com/office/powerpoint/2010/main" val="2203263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398851" cy="1325563"/>
          </a:xfrm>
        </p:spPr>
        <p:txBody>
          <a:bodyPr/>
          <a:lstStyle/>
          <a:p>
            <a:r>
              <a:rPr lang="en-CH" dirty="0">
                <a:solidFill>
                  <a:schemeClr val="bg1"/>
                </a:solidFill>
                <a:latin typeface="Georgia" panose="02040502050405020303" pitchFamily="18" charset="0"/>
              </a:rPr>
              <a:t>Optimizing grid forcing </a:t>
            </a:r>
            <a:r>
              <a:rPr lang="en-US" dirty="0">
                <a:solidFill>
                  <a:schemeClr val="bg1"/>
                </a:solidFill>
                <a:latin typeface="Georgia" panose="02040502050405020303" pitchFamily="18" charset="0"/>
              </a:rPr>
              <a:t>schemes</a:t>
            </a:r>
          </a:p>
        </p:txBody>
      </p:sp>
      <p:pic>
        <p:nvPicPr>
          <p:cNvPr id="4" name="Picture 3"/>
          <p:cNvPicPr>
            <a:picLocks noChangeAspect="1"/>
          </p:cNvPicPr>
          <p:nvPr/>
        </p:nvPicPr>
        <p:blipFill>
          <a:blip r:embed="rId3"/>
          <a:stretch>
            <a:fillRect/>
          </a:stretch>
        </p:blipFill>
        <p:spPr>
          <a:xfrm>
            <a:off x="5498517" y="120763"/>
            <a:ext cx="6359500" cy="1315401"/>
          </a:xfrm>
          <a:prstGeom prst="rect">
            <a:avLst/>
          </a:prstGeom>
          <a:effectLst>
            <a:outerShdw blurRad="50800" dist="38100" dir="18900000" sx="103000" sy="103000" algn="bl" rotWithShape="0">
              <a:srgbClr val="00B0F0">
                <a:alpha val="40000"/>
              </a:srgb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2256" t="21348" b="45248"/>
          <a:stretch/>
        </p:blipFill>
        <p:spPr>
          <a:xfrm>
            <a:off x="5223752" y="1292888"/>
            <a:ext cx="5890449" cy="5217555"/>
          </a:xfrm>
          <a:prstGeom prst="rect">
            <a:avLst/>
          </a:prstGeom>
          <a:effectLst>
            <a:outerShdw blurRad="50800" dist="38100" dir="18900000" sx="102000" sy="102000" algn="bl" rotWithShape="0">
              <a:srgbClr val="00B0F0">
                <a:alpha val="40000"/>
              </a:srgbClr>
            </a:outerShdw>
          </a:effectLst>
        </p:spPr>
      </p:pic>
      <p:sp>
        <p:nvSpPr>
          <p:cNvPr id="7" name="TextBox 6">
            <a:extLst>
              <a:ext uri="{FF2B5EF4-FFF2-40B4-BE49-F238E27FC236}">
                <a16:creationId xmlns:a16="http://schemas.microsoft.com/office/drawing/2014/main" id="{81C9B3CB-0B2F-9892-C538-F557D9B39E08}"/>
              </a:ext>
            </a:extLst>
          </p:cNvPr>
          <p:cNvSpPr txBox="1"/>
          <p:nvPr/>
        </p:nvSpPr>
        <p:spPr>
          <a:xfrm>
            <a:off x="8210743" y="6483406"/>
            <a:ext cx="4656843" cy="369332"/>
          </a:xfrm>
          <a:prstGeom prst="rect">
            <a:avLst/>
          </a:prstGeom>
          <a:noFill/>
        </p:spPr>
        <p:txBody>
          <a:bodyPr wrap="square" rtlCol="0">
            <a:spAutoFit/>
          </a:bodyPr>
          <a:lstStyle/>
          <a:p>
            <a:r>
              <a:rPr lang="en-CH" b="1" dirty="0">
                <a:solidFill>
                  <a:srgbClr val="CC99FF"/>
                </a:solidFill>
                <a:latin typeface="Georgia" panose="02040502050405020303" pitchFamily="18" charset="0"/>
              </a:rPr>
              <a:t>True and Wheeler et al., in prep.</a:t>
            </a:r>
            <a:endParaRPr lang="en-US" b="1" dirty="0">
              <a:solidFill>
                <a:srgbClr val="CC99FF"/>
              </a:solidFill>
              <a:latin typeface="Georgia" panose="02040502050405020303" pitchFamily="18" charset="0"/>
            </a:endParaRPr>
          </a:p>
        </p:txBody>
      </p:sp>
      <p:sp>
        <p:nvSpPr>
          <p:cNvPr id="10" name="Content Placeholder 2">
            <a:extLst>
              <a:ext uri="{FF2B5EF4-FFF2-40B4-BE49-F238E27FC236}">
                <a16:creationId xmlns:a16="http://schemas.microsoft.com/office/drawing/2014/main" id="{4F199E0D-6C63-A765-480F-8C0DD40389C2}"/>
              </a:ext>
            </a:extLst>
          </p:cNvPr>
          <p:cNvSpPr>
            <a:spLocks noGrp="1"/>
          </p:cNvSpPr>
          <p:nvPr>
            <p:ph idx="1"/>
          </p:nvPr>
        </p:nvSpPr>
        <p:spPr>
          <a:xfrm>
            <a:off x="301320" y="1414645"/>
            <a:ext cx="4978941" cy="4318690"/>
          </a:xfrm>
        </p:spPr>
        <p:txBody>
          <a:bodyPr>
            <a:noAutofit/>
          </a:bodyPr>
          <a:lstStyle/>
          <a:p>
            <a:pPr marL="0" indent="0">
              <a:buNone/>
            </a:pPr>
            <a:endParaRPr lang="en-CH" sz="2000" dirty="0">
              <a:solidFill>
                <a:schemeClr val="bg1"/>
              </a:solidFill>
            </a:endParaRPr>
          </a:p>
          <a:p>
            <a:r>
              <a:rPr lang="en-US" sz="2000" dirty="0">
                <a:solidFill>
                  <a:schemeClr val="bg1"/>
                </a:solidFill>
                <a:latin typeface="Georgia" panose="02040502050405020303" pitchFamily="18" charset="0"/>
              </a:rPr>
              <a:t>R</a:t>
            </a:r>
            <a:r>
              <a:rPr lang="en-CH" sz="2000" dirty="0" err="1">
                <a:solidFill>
                  <a:schemeClr val="bg1"/>
                </a:solidFill>
                <a:latin typeface="Georgia" panose="02040502050405020303" pitchFamily="18" charset="0"/>
              </a:rPr>
              <a:t>andom</a:t>
            </a:r>
            <a:r>
              <a:rPr lang="en-CH" sz="2000" dirty="0">
                <a:solidFill>
                  <a:schemeClr val="bg1"/>
                </a:solidFill>
                <a:latin typeface="Georgia" panose="02040502050405020303" pitchFamily="18" charset="0"/>
              </a:rPr>
              <a:t> (rather than fixed) forcing patterns </a:t>
            </a:r>
            <a:r>
              <a:rPr lang="en-US" sz="2000" dirty="0">
                <a:solidFill>
                  <a:schemeClr val="bg1"/>
                </a:solidFill>
                <a:latin typeface="Georgia" panose="02040502050405020303" pitchFamily="18" charset="0"/>
              </a:rPr>
              <a:t>in experimental turbulence </a:t>
            </a:r>
            <a:r>
              <a:rPr lang="en-CH" sz="2000" dirty="0">
                <a:solidFill>
                  <a:schemeClr val="bg1"/>
                </a:solidFill>
                <a:latin typeface="Georgia" panose="02040502050405020303" pitchFamily="18" charset="0"/>
              </a:rPr>
              <a:t>decrease mean flow strength.</a:t>
            </a:r>
          </a:p>
          <a:p>
            <a:endParaRPr lang="en-CH" sz="2000" dirty="0">
              <a:solidFill>
                <a:schemeClr val="bg1"/>
              </a:solidFill>
              <a:latin typeface="Georgia" panose="02040502050405020303" pitchFamily="18" charset="0"/>
            </a:endParaRPr>
          </a:p>
          <a:p>
            <a:r>
              <a:rPr lang="en-CH" sz="2000" dirty="0">
                <a:solidFill>
                  <a:schemeClr val="bg1"/>
                </a:solidFill>
                <a:latin typeface="Georgia" panose="02040502050405020303" pitchFamily="18" charset="0"/>
              </a:rPr>
              <a:t>The stochastic forcing regime lets both grids move independently, with </a:t>
            </a:r>
            <a:r>
              <a:rPr lang="en-US" sz="2000" dirty="0">
                <a:solidFill>
                  <a:schemeClr val="bg1"/>
                </a:solidFill>
                <a:latin typeface="Georgia" panose="02040502050405020303" pitchFamily="18" charset="0"/>
              </a:rPr>
              <a:t>random </a:t>
            </a:r>
            <a:r>
              <a:rPr lang="en-CH" sz="2000" dirty="0">
                <a:solidFill>
                  <a:schemeClr val="bg1"/>
                </a:solidFill>
                <a:latin typeface="Georgia" panose="02040502050405020303" pitchFamily="18" charset="0"/>
              </a:rPr>
              <a:t>grid frequencies and duration of frequencies</a:t>
            </a:r>
            <a:r>
              <a:rPr lang="en-US" sz="2000" dirty="0">
                <a:solidFill>
                  <a:schemeClr val="bg1"/>
                </a:solidFill>
                <a:latin typeface="Georgia" panose="02040502050405020303" pitchFamily="18" charset="0"/>
              </a:rPr>
              <a:t>.</a:t>
            </a:r>
          </a:p>
          <a:p>
            <a:endParaRPr lang="en-US" sz="2000" dirty="0">
              <a:latin typeface="Georgia" panose="02040502050405020303" pitchFamily="18" charset="0"/>
            </a:endParaRPr>
          </a:p>
          <a:p>
            <a:r>
              <a:rPr lang="en-US" sz="2000" dirty="0">
                <a:latin typeface="Georgia" panose="02040502050405020303" pitchFamily="18" charset="0"/>
              </a:rPr>
              <a:t>Stochastic forcing increases intensity and promotes smaller scale structures.</a:t>
            </a:r>
            <a:endParaRPr lang="en-CH" sz="2000" dirty="0"/>
          </a:p>
          <a:p>
            <a:endParaRPr lang="en-US" sz="1800" dirty="0">
              <a:solidFill>
                <a:schemeClr val="bg1"/>
              </a:solidFill>
            </a:endParaRPr>
          </a:p>
        </p:txBody>
      </p:sp>
    </p:spTree>
    <p:extLst>
      <p:ext uri="{BB962C8B-B14F-4D97-AF65-F5344CB8AC3E}">
        <p14:creationId xmlns:p14="http://schemas.microsoft.com/office/powerpoint/2010/main" val="3957331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71306D-3D87-201D-C7C6-ADC143F49787}"/>
              </a:ext>
            </a:extLst>
          </p:cNvPr>
          <p:cNvSpPr/>
          <p:nvPr/>
        </p:nvSpPr>
        <p:spPr>
          <a:xfrm>
            <a:off x="-513566" y="1414645"/>
            <a:ext cx="12705566" cy="4706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0" y="0"/>
            <a:ext cx="5398851" cy="1325563"/>
          </a:xfrm>
        </p:spPr>
        <p:txBody>
          <a:bodyPr/>
          <a:lstStyle/>
          <a:p>
            <a:r>
              <a:rPr lang="en-CH" dirty="0">
                <a:solidFill>
                  <a:schemeClr val="bg1"/>
                </a:solidFill>
                <a:latin typeface="Georgia" panose="02040502050405020303" pitchFamily="18" charset="0"/>
              </a:rPr>
              <a:t>Optimizing grid forcing </a:t>
            </a:r>
            <a:r>
              <a:rPr lang="en-US" dirty="0">
                <a:solidFill>
                  <a:schemeClr val="bg1"/>
                </a:solidFill>
                <a:latin typeface="Georgia" panose="02040502050405020303" pitchFamily="18" charset="0"/>
              </a:rPr>
              <a:t>schemes</a:t>
            </a:r>
          </a:p>
        </p:txBody>
      </p:sp>
      <p:sp>
        <p:nvSpPr>
          <p:cNvPr id="3" name="Content Placeholder 2"/>
          <p:cNvSpPr>
            <a:spLocks noGrp="1"/>
          </p:cNvSpPr>
          <p:nvPr>
            <p:ph idx="1"/>
          </p:nvPr>
        </p:nvSpPr>
        <p:spPr>
          <a:xfrm>
            <a:off x="301320" y="1414645"/>
            <a:ext cx="4978941" cy="4318690"/>
          </a:xfrm>
        </p:spPr>
        <p:txBody>
          <a:bodyPr>
            <a:noAutofit/>
          </a:bodyPr>
          <a:lstStyle/>
          <a:p>
            <a:pPr marL="0" indent="0">
              <a:buNone/>
            </a:pPr>
            <a:endParaRPr lang="en-CH" sz="2000" dirty="0"/>
          </a:p>
          <a:p>
            <a:r>
              <a:rPr lang="en-US" sz="2000" dirty="0">
                <a:latin typeface="Georgia" panose="02040502050405020303" pitchFamily="18" charset="0"/>
              </a:rPr>
              <a:t>R</a:t>
            </a:r>
            <a:r>
              <a:rPr lang="en-CH" sz="2000" dirty="0" err="1">
                <a:latin typeface="Georgia" panose="02040502050405020303" pitchFamily="18" charset="0"/>
              </a:rPr>
              <a:t>andom</a:t>
            </a:r>
            <a:r>
              <a:rPr lang="en-CH" sz="2000" dirty="0">
                <a:latin typeface="Georgia" panose="02040502050405020303" pitchFamily="18" charset="0"/>
              </a:rPr>
              <a:t> (rather than fixed) forcing patterns </a:t>
            </a:r>
            <a:r>
              <a:rPr lang="en-US" sz="2000" dirty="0">
                <a:latin typeface="Georgia" panose="02040502050405020303" pitchFamily="18" charset="0"/>
              </a:rPr>
              <a:t>in experimental turbulence </a:t>
            </a:r>
            <a:r>
              <a:rPr lang="en-CH" sz="2000" dirty="0">
                <a:latin typeface="Georgia" panose="02040502050405020303" pitchFamily="18" charset="0"/>
              </a:rPr>
              <a:t>decrease mean flow strength.</a:t>
            </a:r>
          </a:p>
          <a:p>
            <a:endParaRPr lang="en-CH" sz="2000" dirty="0">
              <a:latin typeface="Georgia" panose="02040502050405020303" pitchFamily="18" charset="0"/>
            </a:endParaRPr>
          </a:p>
          <a:p>
            <a:r>
              <a:rPr lang="en-CH" sz="2000" dirty="0">
                <a:latin typeface="Georgia" panose="02040502050405020303" pitchFamily="18" charset="0"/>
              </a:rPr>
              <a:t>The stochastic forcing regime lets both grids move independently, with </a:t>
            </a:r>
            <a:r>
              <a:rPr lang="en-US" sz="2000" dirty="0">
                <a:latin typeface="Georgia" panose="02040502050405020303" pitchFamily="18" charset="0"/>
              </a:rPr>
              <a:t>random </a:t>
            </a:r>
            <a:r>
              <a:rPr lang="en-CH" sz="2000" dirty="0">
                <a:latin typeface="Georgia" panose="02040502050405020303" pitchFamily="18" charset="0"/>
              </a:rPr>
              <a:t>grid frequencies and duration of frequencies</a:t>
            </a:r>
            <a:r>
              <a:rPr lang="en-US" sz="2000" dirty="0">
                <a:latin typeface="Georgia" panose="02040502050405020303" pitchFamily="18" charset="0"/>
              </a:rPr>
              <a:t>.</a:t>
            </a:r>
          </a:p>
          <a:p>
            <a:endParaRPr lang="en-US" sz="2000" dirty="0">
              <a:latin typeface="Georgia" panose="02040502050405020303" pitchFamily="18" charset="0"/>
            </a:endParaRPr>
          </a:p>
          <a:p>
            <a:r>
              <a:rPr lang="en-US" sz="2000" dirty="0">
                <a:latin typeface="Georgia" panose="02040502050405020303" pitchFamily="18" charset="0"/>
              </a:rPr>
              <a:t>Stochastic forcing increases intensity and promotes smaller scale structures.</a:t>
            </a:r>
            <a:endParaRPr lang="en-CH" sz="2000" dirty="0"/>
          </a:p>
          <a:p>
            <a:endParaRPr lang="en-US" sz="1800" dirty="0"/>
          </a:p>
        </p:txBody>
      </p:sp>
      <p:sp>
        <p:nvSpPr>
          <p:cNvPr id="7" name="TextBox 6">
            <a:extLst>
              <a:ext uri="{FF2B5EF4-FFF2-40B4-BE49-F238E27FC236}">
                <a16:creationId xmlns:a16="http://schemas.microsoft.com/office/drawing/2014/main" id="{81C9B3CB-0B2F-9892-C538-F557D9B39E08}"/>
              </a:ext>
            </a:extLst>
          </p:cNvPr>
          <p:cNvSpPr txBox="1"/>
          <p:nvPr/>
        </p:nvSpPr>
        <p:spPr>
          <a:xfrm>
            <a:off x="8210743" y="6483406"/>
            <a:ext cx="4656843" cy="369332"/>
          </a:xfrm>
          <a:prstGeom prst="rect">
            <a:avLst/>
          </a:prstGeom>
          <a:noFill/>
        </p:spPr>
        <p:txBody>
          <a:bodyPr wrap="square" rtlCol="0">
            <a:spAutoFit/>
          </a:bodyPr>
          <a:lstStyle/>
          <a:p>
            <a:r>
              <a:rPr lang="en-CH" b="1" dirty="0">
                <a:solidFill>
                  <a:srgbClr val="CC99FF"/>
                </a:solidFill>
                <a:latin typeface="Georgia" panose="02040502050405020303" pitchFamily="18" charset="0"/>
              </a:rPr>
              <a:t>True and Wheeler et al., in prep.</a:t>
            </a:r>
            <a:endParaRPr lang="en-US" b="1" dirty="0">
              <a:solidFill>
                <a:srgbClr val="CC99FF"/>
              </a:solidFill>
              <a:latin typeface="Georgia" panose="02040502050405020303" pitchFamily="18" charset="0"/>
            </a:endParaRPr>
          </a:p>
        </p:txBody>
      </p:sp>
      <p:pic>
        <p:nvPicPr>
          <p:cNvPr id="8" name="Picture 7" descr="A picture containing fabric&#10;&#10;Description automatically generated">
            <a:extLst>
              <a:ext uri="{FF2B5EF4-FFF2-40B4-BE49-F238E27FC236}">
                <a16:creationId xmlns:a16="http://schemas.microsoft.com/office/drawing/2014/main" id="{C51CA02C-DA26-D502-4FB0-132605FCE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803" y="1897666"/>
            <a:ext cx="3214826" cy="3237360"/>
          </a:xfrm>
          <a:prstGeom prst="rect">
            <a:avLst/>
          </a:prstGeom>
        </p:spPr>
      </p:pic>
      <p:pic>
        <p:nvPicPr>
          <p:cNvPr id="10" name="Picture 9" descr="A close up of a feather&#10;&#10;Description automatically generated with medium confidence">
            <a:extLst>
              <a:ext uri="{FF2B5EF4-FFF2-40B4-BE49-F238E27FC236}">
                <a16:creationId xmlns:a16="http://schemas.microsoft.com/office/drawing/2014/main" id="{2309EFF9-342B-3862-E458-AAE847396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5424" y="1919793"/>
            <a:ext cx="3192292" cy="3207314"/>
          </a:xfrm>
          <a:prstGeom prst="rect">
            <a:avLst/>
          </a:prstGeom>
        </p:spPr>
      </p:pic>
      <p:sp>
        <p:nvSpPr>
          <p:cNvPr id="12" name="TextBox 11">
            <a:extLst>
              <a:ext uri="{FF2B5EF4-FFF2-40B4-BE49-F238E27FC236}">
                <a16:creationId xmlns:a16="http://schemas.microsoft.com/office/drawing/2014/main" id="{A00F1BB3-F4FB-0440-0552-26B3EFBC58F0}"/>
              </a:ext>
            </a:extLst>
          </p:cNvPr>
          <p:cNvSpPr txBox="1"/>
          <p:nvPr/>
        </p:nvSpPr>
        <p:spPr>
          <a:xfrm>
            <a:off x="5492803" y="1550461"/>
            <a:ext cx="3214826" cy="369332"/>
          </a:xfrm>
          <a:prstGeom prst="rect">
            <a:avLst/>
          </a:prstGeom>
          <a:noFill/>
        </p:spPr>
        <p:txBody>
          <a:bodyPr wrap="square" rtlCol="0">
            <a:spAutoFit/>
          </a:bodyPr>
          <a:lstStyle/>
          <a:p>
            <a:pPr algn="ctr"/>
            <a:r>
              <a:rPr lang="en-US" dirty="0">
                <a:latin typeface="Georgia" panose="02040502050405020303" pitchFamily="18" charset="0"/>
              </a:rPr>
              <a:t>fractal, fixed forcing</a:t>
            </a:r>
            <a:endParaRPr lang="en-CH" dirty="0">
              <a:latin typeface="Georgia" panose="02040502050405020303" pitchFamily="18" charset="0"/>
            </a:endParaRPr>
          </a:p>
        </p:txBody>
      </p:sp>
      <p:sp>
        <p:nvSpPr>
          <p:cNvPr id="13" name="TextBox 12">
            <a:extLst>
              <a:ext uri="{FF2B5EF4-FFF2-40B4-BE49-F238E27FC236}">
                <a16:creationId xmlns:a16="http://schemas.microsoft.com/office/drawing/2014/main" id="{D649C8DA-CBE7-1219-6721-65978A797E69}"/>
              </a:ext>
            </a:extLst>
          </p:cNvPr>
          <p:cNvSpPr txBox="1"/>
          <p:nvPr/>
        </p:nvSpPr>
        <p:spPr>
          <a:xfrm>
            <a:off x="8707629" y="1550461"/>
            <a:ext cx="3358680" cy="369332"/>
          </a:xfrm>
          <a:prstGeom prst="rect">
            <a:avLst/>
          </a:prstGeom>
          <a:noFill/>
        </p:spPr>
        <p:txBody>
          <a:bodyPr wrap="square" rtlCol="0">
            <a:spAutoFit/>
          </a:bodyPr>
          <a:lstStyle/>
          <a:p>
            <a:pPr algn="ctr"/>
            <a:r>
              <a:rPr lang="en-US" dirty="0">
                <a:latin typeface="Georgia" panose="02040502050405020303" pitchFamily="18" charset="0"/>
              </a:rPr>
              <a:t>fractal, stochastic forcing</a:t>
            </a:r>
            <a:endParaRPr lang="en-CH" dirty="0">
              <a:latin typeface="Georgia" panose="02040502050405020303" pitchFamily="18" charset="0"/>
            </a:endParaRPr>
          </a:p>
        </p:txBody>
      </p:sp>
      <p:sp>
        <p:nvSpPr>
          <p:cNvPr id="15" name="Subtitle 2">
            <a:extLst>
              <a:ext uri="{FF2B5EF4-FFF2-40B4-BE49-F238E27FC236}">
                <a16:creationId xmlns:a16="http://schemas.microsoft.com/office/drawing/2014/main" id="{A230FF21-9642-E6D9-99AA-08D956B0763E}"/>
              </a:ext>
            </a:extLst>
          </p:cNvPr>
          <p:cNvSpPr txBox="1">
            <a:spLocks/>
          </p:cNvSpPr>
          <p:nvPr/>
        </p:nvSpPr>
        <p:spPr>
          <a:xfrm>
            <a:off x="6482552" y="5382426"/>
            <a:ext cx="996257" cy="52002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latin typeface="CMU Sans Serif" charset="0"/>
                <a:ea typeface="CMU Sans Serif" charset="0"/>
                <a:cs typeface="CMU Sans Serif" charset="0"/>
              </a:rPr>
              <a:t>𝟂</a:t>
            </a:r>
            <a:r>
              <a:rPr lang="en-US" sz="1800" baseline="-25000" dirty="0">
                <a:latin typeface="CMU Sans Serif" charset="0"/>
                <a:ea typeface="CMU Sans Serif" charset="0"/>
                <a:cs typeface="CMU Sans Serif" charset="0"/>
              </a:rPr>
              <a:t>y </a:t>
            </a:r>
            <a:r>
              <a:rPr lang="en-US" sz="1200" dirty="0">
                <a:latin typeface="CMU Sans Serif" charset="0"/>
                <a:ea typeface="CMU Sans Serif" charset="0"/>
                <a:cs typeface="CMU Sans Serif" charset="0"/>
              </a:rPr>
              <a:t>(1/s)</a:t>
            </a:r>
          </a:p>
        </p:txBody>
      </p:sp>
      <p:cxnSp>
        <p:nvCxnSpPr>
          <p:cNvPr id="16" name="Straight Connector 15">
            <a:extLst>
              <a:ext uri="{FF2B5EF4-FFF2-40B4-BE49-F238E27FC236}">
                <a16:creationId xmlns:a16="http://schemas.microsoft.com/office/drawing/2014/main" id="{56C28AB4-2118-A849-2522-2D8CA8100633}"/>
              </a:ext>
            </a:extLst>
          </p:cNvPr>
          <p:cNvCxnSpPr>
            <a:cxnSpLocks/>
          </p:cNvCxnSpPr>
          <p:nvPr/>
        </p:nvCxnSpPr>
        <p:spPr>
          <a:xfrm>
            <a:off x="10584796" y="5581377"/>
            <a:ext cx="268439" cy="0"/>
          </a:xfrm>
          <a:prstGeom prst="line">
            <a:avLst/>
          </a:prstGeom>
          <a:ln w="12700">
            <a:solidFill>
              <a:schemeClr val="tx1"/>
            </a:solidFill>
            <a:headEnd type="none"/>
            <a:tailEnd type="arrow" w="sm" len="sm"/>
          </a:ln>
        </p:spPr>
        <p:style>
          <a:lnRef idx="2">
            <a:schemeClr val="accent1"/>
          </a:lnRef>
          <a:fillRef idx="0">
            <a:schemeClr val="accent1"/>
          </a:fillRef>
          <a:effectRef idx="1">
            <a:schemeClr val="accent1"/>
          </a:effectRef>
          <a:fontRef idx="minor">
            <a:schemeClr val="tx1"/>
          </a:fontRef>
        </p:style>
      </p:cxnSp>
      <p:sp>
        <p:nvSpPr>
          <p:cNvPr id="17" name="Subtitle 2">
            <a:extLst>
              <a:ext uri="{FF2B5EF4-FFF2-40B4-BE49-F238E27FC236}">
                <a16:creationId xmlns:a16="http://schemas.microsoft.com/office/drawing/2014/main" id="{0BF556FF-9B26-0F20-6716-3F11EC4589D4}"/>
              </a:ext>
            </a:extLst>
          </p:cNvPr>
          <p:cNvSpPr txBox="1">
            <a:spLocks/>
          </p:cNvSpPr>
          <p:nvPr/>
        </p:nvSpPr>
        <p:spPr>
          <a:xfrm>
            <a:off x="10910879" y="5450893"/>
            <a:ext cx="636713" cy="24249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 cm/s</a:t>
            </a:r>
          </a:p>
        </p:txBody>
      </p:sp>
      <p:pic>
        <p:nvPicPr>
          <p:cNvPr id="18" name="Picture 17">
            <a:extLst>
              <a:ext uri="{FF2B5EF4-FFF2-40B4-BE49-F238E27FC236}">
                <a16:creationId xmlns:a16="http://schemas.microsoft.com/office/drawing/2014/main" id="{7D3FA624-BD45-A12B-D443-6CD745547A2C}"/>
              </a:ext>
            </a:extLst>
          </p:cNvPr>
          <p:cNvPicPr>
            <a:picLocks noChangeAspect="1"/>
          </p:cNvPicPr>
          <p:nvPr/>
        </p:nvPicPr>
        <p:blipFill>
          <a:blip r:embed="rId5"/>
          <a:stretch>
            <a:fillRect/>
          </a:stretch>
        </p:blipFill>
        <p:spPr>
          <a:xfrm rot="5400000">
            <a:off x="8753555" y="4194665"/>
            <a:ext cx="230412" cy="2805545"/>
          </a:xfrm>
          <a:prstGeom prst="rect">
            <a:avLst/>
          </a:prstGeom>
        </p:spPr>
      </p:pic>
      <p:sp>
        <p:nvSpPr>
          <p:cNvPr id="19" name="Subtitle 2">
            <a:extLst>
              <a:ext uri="{FF2B5EF4-FFF2-40B4-BE49-F238E27FC236}">
                <a16:creationId xmlns:a16="http://schemas.microsoft.com/office/drawing/2014/main" id="{A83EE5AA-818B-DCD5-D869-148A73649E9D}"/>
              </a:ext>
            </a:extLst>
          </p:cNvPr>
          <p:cNvSpPr txBox="1">
            <a:spLocks/>
          </p:cNvSpPr>
          <p:nvPr/>
        </p:nvSpPr>
        <p:spPr>
          <a:xfrm>
            <a:off x="10112907" y="5235617"/>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25</a:t>
            </a:r>
          </a:p>
        </p:txBody>
      </p:sp>
      <p:sp>
        <p:nvSpPr>
          <p:cNvPr id="20" name="Subtitle 2">
            <a:extLst>
              <a:ext uri="{FF2B5EF4-FFF2-40B4-BE49-F238E27FC236}">
                <a16:creationId xmlns:a16="http://schemas.microsoft.com/office/drawing/2014/main" id="{85E315D3-50B9-0710-F1EF-DB02CF80EECB}"/>
              </a:ext>
            </a:extLst>
          </p:cNvPr>
          <p:cNvSpPr txBox="1">
            <a:spLocks/>
          </p:cNvSpPr>
          <p:nvPr/>
        </p:nvSpPr>
        <p:spPr>
          <a:xfrm>
            <a:off x="8778339" y="5246294"/>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0</a:t>
            </a:r>
          </a:p>
        </p:txBody>
      </p:sp>
      <p:sp>
        <p:nvSpPr>
          <p:cNvPr id="21" name="Subtitle 2">
            <a:extLst>
              <a:ext uri="{FF2B5EF4-FFF2-40B4-BE49-F238E27FC236}">
                <a16:creationId xmlns:a16="http://schemas.microsoft.com/office/drawing/2014/main" id="{F3F1702F-6369-6459-83EE-B01FFB0676E8}"/>
              </a:ext>
            </a:extLst>
          </p:cNvPr>
          <p:cNvSpPr txBox="1">
            <a:spLocks/>
          </p:cNvSpPr>
          <p:nvPr/>
        </p:nvSpPr>
        <p:spPr>
          <a:xfrm>
            <a:off x="7302379" y="5256399"/>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-25</a:t>
            </a:r>
          </a:p>
        </p:txBody>
      </p:sp>
    </p:spTree>
    <p:extLst>
      <p:ext uri="{BB962C8B-B14F-4D97-AF65-F5344CB8AC3E}">
        <p14:creationId xmlns:p14="http://schemas.microsoft.com/office/powerpoint/2010/main" val="46455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29979244-A989-A4ED-CC74-F4FBE211D31A}"/>
              </a:ext>
            </a:extLst>
          </p:cNvPr>
          <p:cNvSpPr/>
          <p:nvPr/>
        </p:nvSpPr>
        <p:spPr>
          <a:xfrm>
            <a:off x="-501040" y="904462"/>
            <a:ext cx="12705566" cy="5514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3" name="Picture 2">
            <a:extLst>
              <a:ext uri="{FF2B5EF4-FFF2-40B4-BE49-F238E27FC236}">
                <a16:creationId xmlns:a16="http://schemas.microsoft.com/office/drawing/2014/main" id="{02A135FC-68C2-4048-866C-A25078357552}"/>
              </a:ext>
            </a:extLst>
          </p:cNvPr>
          <p:cNvPicPr>
            <a:picLocks noChangeAspect="1"/>
          </p:cNvPicPr>
          <p:nvPr/>
        </p:nvPicPr>
        <p:blipFill rotWithShape="1">
          <a:blip r:embed="rId3"/>
          <a:srcRect l="2976" t="2055" r="7236" b="1874"/>
          <a:stretch/>
        </p:blipFill>
        <p:spPr>
          <a:xfrm>
            <a:off x="2051567" y="2168965"/>
            <a:ext cx="2414279" cy="2706615"/>
          </a:xfrm>
          <a:prstGeom prst="rect">
            <a:avLst/>
          </a:prstGeom>
        </p:spPr>
      </p:pic>
      <p:pic>
        <p:nvPicPr>
          <p:cNvPr id="10" name="Picture 9">
            <a:extLst>
              <a:ext uri="{FF2B5EF4-FFF2-40B4-BE49-F238E27FC236}">
                <a16:creationId xmlns:a16="http://schemas.microsoft.com/office/drawing/2014/main" id="{F77D46C6-E58F-7D42-9745-AB92B50E8169}"/>
              </a:ext>
            </a:extLst>
          </p:cNvPr>
          <p:cNvPicPr>
            <a:picLocks noChangeAspect="1"/>
          </p:cNvPicPr>
          <p:nvPr/>
        </p:nvPicPr>
        <p:blipFill rotWithShape="1">
          <a:blip r:embed="rId4"/>
          <a:srcRect l="2831" t="2201" r="5757" b="1728"/>
          <a:stretch/>
        </p:blipFill>
        <p:spPr>
          <a:xfrm>
            <a:off x="7778714" y="2168965"/>
            <a:ext cx="2457969" cy="2706615"/>
          </a:xfrm>
          <a:prstGeom prst="rect">
            <a:avLst/>
          </a:prstGeom>
        </p:spPr>
      </p:pic>
      <p:pic>
        <p:nvPicPr>
          <p:cNvPr id="28" name="Picture 27">
            <a:extLst>
              <a:ext uri="{FF2B5EF4-FFF2-40B4-BE49-F238E27FC236}">
                <a16:creationId xmlns:a16="http://schemas.microsoft.com/office/drawing/2014/main" id="{F58A8914-D58C-4042-8926-A51F4C136224}"/>
              </a:ext>
            </a:extLst>
          </p:cNvPr>
          <p:cNvPicPr>
            <a:picLocks noChangeAspect="1"/>
          </p:cNvPicPr>
          <p:nvPr/>
        </p:nvPicPr>
        <p:blipFill rotWithShape="1">
          <a:blip r:embed="rId5"/>
          <a:srcRect l="94915" t="1431" r="3882" b="3195"/>
          <a:stretch/>
        </p:blipFill>
        <p:spPr>
          <a:xfrm rot="5400000">
            <a:off x="3151755" y="4393444"/>
            <a:ext cx="124648" cy="1935745"/>
          </a:xfrm>
          <a:prstGeom prst="rect">
            <a:avLst/>
          </a:prstGeom>
        </p:spPr>
      </p:pic>
      <p:sp>
        <p:nvSpPr>
          <p:cNvPr id="4" name="Subtitle 2"/>
          <p:cNvSpPr>
            <a:spLocks noGrp="1"/>
          </p:cNvSpPr>
          <p:nvPr>
            <p:ph type="ctrTitle"/>
          </p:nvPr>
        </p:nvSpPr>
        <p:spPr>
          <a:xfrm>
            <a:off x="1" y="204534"/>
            <a:ext cx="11236728" cy="441287"/>
          </a:xfrm>
        </p:spPr>
        <p:txBody>
          <a:bodyPr>
            <a:noAutofit/>
          </a:bodyPr>
          <a:lstStyle/>
          <a:p>
            <a:pPr algn="l"/>
            <a:r>
              <a:rPr lang="en-US" sz="3600" dirty="0">
                <a:solidFill>
                  <a:schemeClr val="bg1"/>
                </a:solidFill>
                <a:latin typeface="Georgia" panose="02040502050405020303" pitchFamily="18" charset="0"/>
                <a:ea typeface="CMU Sans Serif Medium" charset="0"/>
                <a:cs typeface="CMU Sans Serif Medium" charset="0"/>
              </a:rPr>
              <a:t>Mean flow </a:t>
            </a:r>
            <a:r>
              <a:rPr lang="en-US" sz="2800" dirty="0">
                <a:solidFill>
                  <a:schemeClr val="bg1"/>
                </a:solidFill>
                <a:latin typeface="Georgia" panose="02040502050405020303" pitchFamily="18" charset="0"/>
                <a:ea typeface="CMU Sans Serif Medium" charset="0"/>
                <a:cs typeface="CMU Sans Serif Medium" charset="0"/>
              </a:rPr>
              <a:t>· rms velocity-normalized (in-plane magnitudes)</a:t>
            </a:r>
          </a:p>
        </p:txBody>
      </p:sp>
      <p:sp>
        <p:nvSpPr>
          <p:cNvPr id="6" name="Subtitle 2"/>
          <p:cNvSpPr txBox="1">
            <a:spLocks/>
          </p:cNvSpPr>
          <p:nvPr/>
        </p:nvSpPr>
        <p:spPr>
          <a:xfrm>
            <a:off x="2049022" y="1676569"/>
            <a:ext cx="2448307" cy="58189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latin typeface="Georgia" panose="02040502050405020303" pitchFamily="18" charset="0"/>
                <a:ea typeface="CMU Sans Serif" charset="0"/>
                <a:cs typeface="CMU Sans Serif" charset="0"/>
              </a:rPr>
              <a:t>classical, fixed</a:t>
            </a:r>
          </a:p>
        </p:txBody>
      </p:sp>
      <p:sp>
        <p:nvSpPr>
          <p:cNvPr id="7" name="Subtitle 2"/>
          <p:cNvSpPr txBox="1">
            <a:spLocks/>
          </p:cNvSpPr>
          <p:nvPr/>
        </p:nvSpPr>
        <p:spPr>
          <a:xfrm>
            <a:off x="81181" y="3014121"/>
            <a:ext cx="1597768" cy="6612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200" dirty="0">
              <a:latin typeface="Georgia" panose="02040502050405020303" pitchFamily="18" charset="0"/>
              <a:ea typeface="CMU Sans Serif" charset="0"/>
              <a:cs typeface="CMU Sans Serif" charset="0"/>
            </a:endParaRPr>
          </a:p>
          <a:p>
            <a:r>
              <a:rPr lang="en-US" sz="2200" dirty="0">
                <a:latin typeface="Georgia" panose="02040502050405020303" pitchFamily="18" charset="0"/>
                <a:ea typeface="CMU Sans Serif" charset="0"/>
                <a:cs typeface="CMU Sans Serif" charset="0"/>
              </a:rPr>
              <a:t>f = 6 Hz, </a:t>
            </a:r>
            <a:br>
              <a:rPr lang="en-US" sz="2200" dirty="0">
                <a:latin typeface="Georgia" panose="02040502050405020303" pitchFamily="18" charset="0"/>
                <a:ea typeface="CMU Sans Serif" charset="0"/>
                <a:cs typeface="CMU Sans Serif" charset="0"/>
              </a:rPr>
            </a:br>
            <a:r>
              <a:rPr lang="en-US" sz="2200" dirty="0">
                <a:latin typeface="Georgia" panose="02040502050405020303" pitchFamily="18" charset="0"/>
                <a:ea typeface="CMU Sans Serif" charset="0"/>
                <a:cs typeface="CMU Sans Serif" charset="0"/>
              </a:rPr>
              <a:t>s = 10 mm</a:t>
            </a:r>
          </a:p>
        </p:txBody>
      </p:sp>
      <p:sp>
        <p:nvSpPr>
          <p:cNvPr id="15" name="Rounded Rectangle 14">
            <a:extLst>
              <a:ext uri="{FF2B5EF4-FFF2-40B4-BE49-F238E27FC236}">
                <a16:creationId xmlns:a16="http://schemas.microsoft.com/office/drawing/2014/main" id="{AB7D189F-FAAF-4042-80D3-DA8AE80E4909}"/>
              </a:ext>
            </a:extLst>
          </p:cNvPr>
          <p:cNvSpPr/>
          <p:nvPr/>
        </p:nvSpPr>
        <p:spPr>
          <a:xfrm rot="5400000">
            <a:off x="3148610" y="4397964"/>
            <a:ext cx="130925" cy="1935743"/>
          </a:xfrm>
          <a:prstGeom prst="roundRect">
            <a:avLst>
              <a:gd name="adj" fmla="val 16053"/>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ubtitle 2">
            <a:extLst>
              <a:ext uri="{FF2B5EF4-FFF2-40B4-BE49-F238E27FC236}">
                <a16:creationId xmlns:a16="http://schemas.microsoft.com/office/drawing/2014/main" id="{2A371106-D2AF-9145-B919-C3145165E57B}"/>
              </a:ext>
            </a:extLst>
          </p:cNvPr>
          <p:cNvSpPr txBox="1">
            <a:spLocks/>
          </p:cNvSpPr>
          <p:nvPr/>
        </p:nvSpPr>
        <p:spPr>
          <a:xfrm>
            <a:off x="4033620" y="5564669"/>
            <a:ext cx="417001" cy="28191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a:t>
            </a:r>
          </a:p>
        </p:txBody>
      </p:sp>
      <p:sp>
        <p:nvSpPr>
          <p:cNvPr id="22" name="Subtitle 2">
            <a:extLst>
              <a:ext uri="{FF2B5EF4-FFF2-40B4-BE49-F238E27FC236}">
                <a16:creationId xmlns:a16="http://schemas.microsoft.com/office/drawing/2014/main" id="{E31C0C86-DE9E-A341-BCE1-53C82C228138}"/>
              </a:ext>
            </a:extLst>
          </p:cNvPr>
          <p:cNvSpPr txBox="1">
            <a:spLocks/>
          </p:cNvSpPr>
          <p:nvPr/>
        </p:nvSpPr>
        <p:spPr>
          <a:xfrm>
            <a:off x="2089873" y="5564669"/>
            <a:ext cx="417001" cy="28191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0</a:t>
            </a:r>
          </a:p>
        </p:txBody>
      </p:sp>
      <p:sp>
        <p:nvSpPr>
          <p:cNvPr id="25" name="Subtitle 2">
            <a:extLst>
              <a:ext uri="{FF2B5EF4-FFF2-40B4-BE49-F238E27FC236}">
                <a16:creationId xmlns:a16="http://schemas.microsoft.com/office/drawing/2014/main" id="{F9EDEEB1-FAEB-1644-9577-06BCD1F171EB}"/>
              </a:ext>
            </a:extLst>
          </p:cNvPr>
          <p:cNvSpPr txBox="1">
            <a:spLocks/>
          </p:cNvSpPr>
          <p:nvPr/>
        </p:nvSpPr>
        <p:spPr>
          <a:xfrm>
            <a:off x="4886745" y="1721332"/>
            <a:ext cx="2448307" cy="58189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latin typeface="Georgia" panose="02040502050405020303" pitchFamily="18" charset="0"/>
                <a:ea typeface="CMU Sans Serif" charset="0"/>
                <a:cs typeface="CMU Sans Serif" charset="0"/>
              </a:rPr>
              <a:t>fractal, fixed</a:t>
            </a:r>
          </a:p>
        </p:txBody>
      </p:sp>
      <p:sp>
        <p:nvSpPr>
          <p:cNvPr id="26" name="Subtitle 2">
            <a:extLst>
              <a:ext uri="{FF2B5EF4-FFF2-40B4-BE49-F238E27FC236}">
                <a16:creationId xmlns:a16="http://schemas.microsoft.com/office/drawing/2014/main" id="{8D6BE4E8-FFAF-1A44-8AB8-80818ED06710}"/>
              </a:ext>
            </a:extLst>
          </p:cNvPr>
          <p:cNvSpPr txBox="1">
            <a:spLocks/>
          </p:cNvSpPr>
          <p:nvPr/>
        </p:nvSpPr>
        <p:spPr>
          <a:xfrm>
            <a:off x="7810198" y="1741760"/>
            <a:ext cx="2423923" cy="58189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latin typeface="Georgia" panose="02040502050405020303" pitchFamily="18" charset="0"/>
                <a:ea typeface="CMU Sans Serif" charset="0"/>
                <a:cs typeface="CMU Sans Serif" charset="0"/>
              </a:rPr>
              <a:t>fractal, stochastic</a:t>
            </a:r>
          </a:p>
        </p:txBody>
      </p:sp>
      <p:sp>
        <p:nvSpPr>
          <p:cNvPr id="33" name="Subtitle 2">
            <a:extLst>
              <a:ext uri="{FF2B5EF4-FFF2-40B4-BE49-F238E27FC236}">
                <a16:creationId xmlns:a16="http://schemas.microsoft.com/office/drawing/2014/main" id="{9B5FE839-2844-B548-8DA0-F1E0C80D0F4B}"/>
              </a:ext>
            </a:extLst>
          </p:cNvPr>
          <p:cNvSpPr txBox="1">
            <a:spLocks/>
          </p:cNvSpPr>
          <p:nvPr/>
        </p:nvSpPr>
        <p:spPr>
          <a:xfrm>
            <a:off x="747214" y="5069553"/>
            <a:ext cx="1458782" cy="52002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a:latin typeface="CMU Sans Serif" charset="0"/>
                <a:ea typeface="CMU Sans Serif" charset="0"/>
                <a:cs typeface="CMU Sans Serif" charset="0"/>
              </a:rPr>
              <a:t>u</a:t>
            </a:r>
            <a:r>
              <a:rPr lang="en-US" sz="2800" dirty="0">
                <a:latin typeface="CMU Sans Serif" charset="0"/>
                <a:ea typeface="CMU Sans Serif" charset="0"/>
                <a:cs typeface="CMU Sans Serif" charset="0"/>
              </a:rPr>
              <a:t>/</a:t>
            </a:r>
            <a:r>
              <a:rPr lang="en-US" sz="2800" b="1" dirty="0" err="1">
                <a:latin typeface="CMU Sans Serif" charset="0"/>
                <a:ea typeface="CMU Sans Serif" charset="0"/>
                <a:cs typeface="CMU Sans Serif" charset="0"/>
              </a:rPr>
              <a:t>u</a:t>
            </a:r>
            <a:r>
              <a:rPr lang="en-US" sz="2800" baseline="-25000" dirty="0" err="1">
                <a:latin typeface="CMU Sans Serif" charset="0"/>
                <a:ea typeface="CMU Sans Serif" charset="0"/>
                <a:cs typeface="CMU Sans Serif" charset="0"/>
              </a:rPr>
              <a:t>rms</a:t>
            </a:r>
            <a:endParaRPr lang="en-US" sz="1800" baseline="-25000" dirty="0">
              <a:latin typeface="CMU Sans Serif" charset="0"/>
              <a:ea typeface="CMU Sans Serif" charset="0"/>
              <a:cs typeface="CMU Sans Serif" charset="0"/>
            </a:endParaRPr>
          </a:p>
        </p:txBody>
      </p:sp>
      <p:pic>
        <p:nvPicPr>
          <p:cNvPr id="35" name="Picture 34">
            <a:extLst>
              <a:ext uri="{FF2B5EF4-FFF2-40B4-BE49-F238E27FC236}">
                <a16:creationId xmlns:a16="http://schemas.microsoft.com/office/drawing/2014/main" id="{48330B02-AD94-4243-AE5B-5923B52C170B}"/>
              </a:ext>
            </a:extLst>
          </p:cNvPr>
          <p:cNvPicPr>
            <a:picLocks noChangeAspect="1"/>
          </p:cNvPicPr>
          <p:nvPr/>
        </p:nvPicPr>
        <p:blipFill rotWithShape="1">
          <a:blip r:embed="rId5"/>
          <a:srcRect l="94915" t="1431" r="3882" b="3195"/>
          <a:stretch/>
        </p:blipFill>
        <p:spPr>
          <a:xfrm rot="5400000">
            <a:off x="6070124" y="4392063"/>
            <a:ext cx="124648" cy="1935745"/>
          </a:xfrm>
          <a:prstGeom prst="rect">
            <a:avLst/>
          </a:prstGeom>
        </p:spPr>
      </p:pic>
      <p:sp>
        <p:nvSpPr>
          <p:cNvPr id="36" name="Rounded Rectangle 35">
            <a:extLst>
              <a:ext uri="{FF2B5EF4-FFF2-40B4-BE49-F238E27FC236}">
                <a16:creationId xmlns:a16="http://schemas.microsoft.com/office/drawing/2014/main" id="{59EE50D2-D8BB-E949-8CB0-12B9A9DBAEDA}"/>
              </a:ext>
            </a:extLst>
          </p:cNvPr>
          <p:cNvSpPr/>
          <p:nvPr/>
        </p:nvSpPr>
        <p:spPr>
          <a:xfrm rot="5400000">
            <a:off x="6066979" y="4396583"/>
            <a:ext cx="130925" cy="1935743"/>
          </a:xfrm>
          <a:prstGeom prst="roundRect">
            <a:avLst>
              <a:gd name="adj" fmla="val 16053"/>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Subtitle 2">
            <a:extLst>
              <a:ext uri="{FF2B5EF4-FFF2-40B4-BE49-F238E27FC236}">
                <a16:creationId xmlns:a16="http://schemas.microsoft.com/office/drawing/2014/main" id="{7334A3BA-21B9-424E-B142-9ED671FBF897}"/>
              </a:ext>
            </a:extLst>
          </p:cNvPr>
          <p:cNvSpPr txBox="1">
            <a:spLocks/>
          </p:cNvSpPr>
          <p:nvPr/>
        </p:nvSpPr>
        <p:spPr>
          <a:xfrm>
            <a:off x="6951989" y="5563288"/>
            <a:ext cx="417001" cy="28191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a:t>
            </a:r>
          </a:p>
        </p:txBody>
      </p:sp>
      <p:sp>
        <p:nvSpPr>
          <p:cNvPr id="38" name="Subtitle 2">
            <a:extLst>
              <a:ext uri="{FF2B5EF4-FFF2-40B4-BE49-F238E27FC236}">
                <a16:creationId xmlns:a16="http://schemas.microsoft.com/office/drawing/2014/main" id="{9B973006-036F-444D-A7A3-A3CC289B3B63}"/>
              </a:ext>
            </a:extLst>
          </p:cNvPr>
          <p:cNvSpPr txBox="1">
            <a:spLocks/>
          </p:cNvSpPr>
          <p:nvPr/>
        </p:nvSpPr>
        <p:spPr>
          <a:xfrm>
            <a:off x="5008242" y="5563288"/>
            <a:ext cx="417001" cy="28191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0</a:t>
            </a:r>
          </a:p>
        </p:txBody>
      </p:sp>
      <p:pic>
        <p:nvPicPr>
          <p:cNvPr id="39" name="Picture 38">
            <a:extLst>
              <a:ext uri="{FF2B5EF4-FFF2-40B4-BE49-F238E27FC236}">
                <a16:creationId xmlns:a16="http://schemas.microsoft.com/office/drawing/2014/main" id="{7987861B-CD44-F04D-B123-589E7D3F1C28}"/>
              </a:ext>
            </a:extLst>
          </p:cNvPr>
          <p:cNvPicPr>
            <a:picLocks noChangeAspect="1"/>
          </p:cNvPicPr>
          <p:nvPr/>
        </p:nvPicPr>
        <p:blipFill rotWithShape="1">
          <a:blip r:embed="rId5"/>
          <a:srcRect l="94915" t="1431" r="3882" b="3195"/>
          <a:stretch/>
        </p:blipFill>
        <p:spPr>
          <a:xfrm rot="5400000">
            <a:off x="9071940" y="4395105"/>
            <a:ext cx="124648" cy="1935745"/>
          </a:xfrm>
          <a:prstGeom prst="rect">
            <a:avLst/>
          </a:prstGeom>
        </p:spPr>
      </p:pic>
      <p:sp>
        <p:nvSpPr>
          <p:cNvPr id="40" name="Rounded Rectangle 39">
            <a:extLst>
              <a:ext uri="{FF2B5EF4-FFF2-40B4-BE49-F238E27FC236}">
                <a16:creationId xmlns:a16="http://schemas.microsoft.com/office/drawing/2014/main" id="{12A485E4-0A3D-F448-B663-646CD8898C44}"/>
              </a:ext>
            </a:extLst>
          </p:cNvPr>
          <p:cNvSpPr/>
          <p:nvPr/>
        </p:nvSpPr>
        <p:spPr>
          <a:xfrm rot="5400000">
            <a:off x="9068795" y="4399625"/>
            <a:ext cx="130925" cy="1935743"/>
          </a:xfrm>
          <a:prstGeom prst="roundRect">
            <a:avLst>
              <a:gd name="adj" fmla="val 16053"/>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Subtitle 2">
            <a:extLst>
              <a:ext uri="{FF2B5EF4-FFF2-40B4-BE49-F238E27FC236}">
                <a16:creationId xmlns:a16="http://schemas.microsoft.com/office/drawing/2014/main" id="{20E60459-20A0-2F45-B36B-1D24022AAD64}"/>
              </a:ext>
            </a:extLst>
          </p:cNvPr>
          <p:cNvSpPr txBox="1">
            <a:spLocks/>
          </p:cNvSpPr>
          <p:nvPr/>
        </p:nvSpPr>
        <p:spPr>
          <a:xfrm>
            <a:off x="9953805" y="5566330"/>
            <a:ext cx="417001" cy="28191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a:t>
            </a:r>
          </a:p>
        </p:txBody>
      </p:sp>
      <p:sp>
        <p:nvSpPr>
          <p:cNvPr id="42" name="Subtitle 2">
            <a:extLst>
              <a:ext uri="{FF2B5EF4-FFF2-40B4-BE49-F238E27FC236}">
                <a16:creationId xmlns:a16="http://schemas.microsoft.com/office/drawing/2014/main" id="{D7D8044E-F1CE-8449-8F8A-2797A2E60C28}"/>
              </a:ext>
            </a:extLst>
          </p:cNvPr>
          <p:cNvSpPr txBox="1">
            <a:spLocks/>
          </p:cNvSpPr>
          <p:nvPr/>
        </p:nvSpPr>
        <p:spPr>
          <a:xfrm>
            <a:off x="8010058" y="5566330"/>
            <a:ext cx="417001" cy="28191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0</a:t>
            </a:r>
          </a:p>
        </p:txBody>
      </p:sp>
      <p:cxnSp>
        <p:nvCxnSpPr>
          <p:cNvPr id="43" name="Straight Connector 42">
            <a:extLst>
              <a:ext uri="{FF2B5EF4-FFF2-40B4-BE49-F238E27FC236}">
                <a16:creationId xmlns:a16="http://schemas.microsoft.com/office/drawing/2014/main" id="{AF355A55-A95F-2744-A4A3-CE8B25260960}"/>
              </a:ext>
            </a:extLst>
          </p:cNvPr>
          <p:cNvCxnSpPr>
            <a:cxnSpLocks/>
          </p:cNvCxnSpPr>
          <p:nvPr/>
        </p:nvCxnSpPr>
        <p:spPr>
          <a:xfrm>
            <a:off x="836453" y="5195909"/>
            <a:ext cx="165965" cy="0"/>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ounded Rectangle 23">
            <a:extLst>
              <a:ext uri="{FF2B5EF4-FFF2-40B4-BE49-F238E27FC236}">
                <a16:creationId xmlns:a16="http://schemas.microsoft.com/office/drawing/2014/main" id="{ACED990C-5119-B74C-9F45-177049C41AB4}"/>
              </a:ext>
            </a:extLst>
          </p:cNvPr>
          <p:cNvSpPr/>
          <p:nvPr/>
        </p:nvSpPr>
        <p:spPr>
          <a:xfrm>
            <a:off x="2039375" y="2159955"/>
            <a:ext cx="2448307" cy="2715624"/>
          </a:xfrm>
          <a:prstGeom prst="roundRect">
            <a:avLst>
              <a:gd name="adj" fmla="val 2898"/>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ounded Rectangle 46">
            <a:extLst>
              <a:ext uri="{FF2B5EF4-FFF2-40B4-BE49-F238E27FC236}">
                <a16:creationId xmlns:a16="http://schemas.microsoft.com/office/drawing/2014/main" id="{BCB22CC4-A9BF-E94C-A990-612000A0559D}"/>
              </a:ext>
            </a:extLst>
          </p:cNvPr>
          <p:cNvSpPr/>
          <p:nvPr/>
        </p:nvSpPr>
        <p:spPr>
          <a:xfrm>
            <a:off x="7785832" y="2150854"/>
            <a:ext cx="2448307" cy="2715624"/>
          </a:xfrm>
          <a:prstGeom prst="roundRect">
            <a:avLst>
              <a:gd name="adj" fmla="val 2898"/>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8" name="Straight Connector 47">
            <a:extLst>
              <a:ext uri="{FF2B5EF4-FFF2-40B4-BE49-F238E27FC236}">
                <a16:creationId xmlns:a16="http://schemas.microsoft.com/office/drawing/2014/main" id="{6CB7629A-818F-1043-87F0-E16E3EB4E939}"/>
              </a:ext>
            </a:extLst>
          </p:cNvPr>
          <p:cNvCxnSpPr>
            <a:cxnSpLocks/>
          </p:cNvCxnSpPr>
          <p:nvPr/>
        </p:nvCxnSpPr>
        <p:spPr>
          <a:xfrm>
            <a:off x="10653184" y="1732459"/>
            <a:ext cx="46116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CFBADA8B-04CB-BD46-903E-7952752FB0CC}"/>
              </a:ext>
            </a:extLst>
          </p:cNvPr>
          <p:cNvSpPr txBox="1"/>
          <p:nvPr/>
        </p:nvSpPr>
        <p:spPr>
          <a:xfrm>
            <a:off x="10513454" y="1384954"/>
            <a:ext cx="723275" cy="369332"/>
          </a:xfrm>
          <a:prstGeom prst="rect">
            <a:avLst/>
          </a:prstGeom>
          <a:noFill/>
        </p:spPr>
        <p:txBody>
          <a:bodyPr wrap="none" rtlCol="0">
            <a:spAutoFit/>
          </a:bodyPr>
          <a:lstStyle/>
          <a:p>
            <a:r>
              <a:rPr lang="en-US" dirty="0"/>
              <a:t>1 mm</a:t>
            </a:r>
          </a:p>
        </p:txBody>
      </p:sp>
      <p:grpSp>
        <p:nvGrpSpPr>
          <p:cNvPr id="50" name="Group 49">
            <a:extLst>
              <a:ext uri="{FF2B5EF4-FFF2-40B4-BE49-F238E27FC236}">
                <a16:creationId xmlns:a16="http://schemas.microsoft.com/office/drawing/2014/main" id="{2CAC20A0-8B0B-DE49-A8EE-C9D5B68FBE4B}"/>
              </a:ext>
            </a:extLst>
          </p:cNvPr>
          <p:cNvGrpSpPr/>
          <p:nvPr/>
        </p:nvGrpSpPr>
        <p:grpSpPr>
          <a:xfrm>
            <a:off x="11496861" y="1192561"/>
            <a:ext cx="389870" cy="433184"/>
            <a:chOff x="3160643" y="1592588"/>
            <a:chExt cx="672548" cy="618864"/>
          </a:xfrm>
        </p:grpSpPr>
        <p:cxnSp>
          <p:nvCxnSpPr>
            <p:cNvPr id="51" name="Straight Arrow Connector 50">
              <a:extLst>
                <a:ext uri="{FF2B5EF4-FFF2-40B4-BE49-F238E27FC236}">
                  <a16:creationId xmlns:a16="http://schemas.microsoft.com/office/drawing/2014/main" id="{FBB75BBB-532B-E242-9434-093EE4472718}"/>
                </a:ext>
              </a:extLst>
            </p:cNvPr>
            <p:cNvCxnSpPr>
              <a:cxnSpLocks/>
            </p:cNvCxnSpPr>
            <p:nvPr/>
          </p:nvCxnSpPr>
          <p:spPr>
            <a:xfrm flipV="1">
              <a:off x="3160643" y="1592588"/>
              <a:ext cx="0" cy="618864"/>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a:extLst>
                <a:ext uri="{FF2B5EF4-FFF2-40B4-BE49-F238E27FC236}">
                  <a16:creationId xmlns:a16="http://schemas.microsoft.com/office/drawing/2014/main" id="{0AC3C051-473F-3C4D-B4BB-ECE16608181D}"/>
                </a:ext>
              </a:extLst>
            </p:cNvPr>
            <p:cNvCxnSpPr>
              <a:cxnSpLocks/>
            </p:cNvCxnSpPr>
            <p:nvPr/>
          </p:nvCxnSpPr>
          <p:spPr>
            <a:xfrm>
              <a:off x="3160643" y="2200122"/>
              <a:ext cx="672548" cy="0"/>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cxnSp>
          <p:nvCxnSpPr>
            <p:cNvPr id="53" name="Straight Arrow Connector 52">
              <a:extLst>
                <a:ext uri="{FF2B5EF4-FFF2-40B4-BE49-F238E27FC236}">
                  <a16:creationId xmlns:a16="http://schemas.microsoft.com/office/drawing/2014/main" id="{E035C589-016F-9946-A782-9C79B3AB174F}"/>
                </a:ext>
              </a:extLst>
            </p:cNvPr>
            <p:cNvCxnSpPr>
              <a:cxnSpLocks/>
            </p:cNvCxnSpPr>
            <p:nvPr/>
          </p:nvCxnSpPr>
          <p:spPr>
            <a:xfrm flipV="1">
              <a:off x="3162595" y="1962078"/>
              <a:ext cx="334322" cy="235147"/>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grpSp>
      <p:sp>
        <p:nvSpPr>
          <p:cNvPr id="54" name="TextBox 53">
            <a:extLst>
              <a:ext uri="{FF2B5EF4-FFF2-40B4-BE49-F238E27FC236}">
                <a16:creationId xmlns:a16="http://schemas.microsoft.com/office/drawing/2014/main" id="{50CD3687-C399-194E-B5D0-76C18A0B551B}"/>
              </a:ext>
            </a:extLst>
          </p:cNvPr>
          <p:cNvSpPr txBox="1"/>
          <p:nvPr/>
        </p:nvSpPr>
        <p:spPr>
          <a:xfrm>
            <a:off x="11663508" y="1245229"/>
            <a:ext cx="251992" cy="276999"/>
          </a:xfrm>
          <a:prstGeom prst="rect">
            <a:avLst/>
          </a:prstGeom>
          <a:noFill/>
        </p:spPr>
        <p:txBody>
          <a:bodyPr wrap="none" rtlCol="0">
            <a:spAutoFit/>
          </a:bodyPr>
          <a:lstStyle/>
          <a:p>
            <a:r>
              <a:rPr lang="en-US" sz="1200" dirty="0"/>
              <a:t>y</a:t>
            </a:r>
          </a:p>
        </p:txBody>
      </p:sp>
      <p:sp>
        <p:nvSpPr>
          <p:cNvPr id="55" name="TextBox 54">
            <a:extLst>
              <a:ext uri="{FF2B5EF4-FFF2-40B4-BE49-F238E27FC236}">
                <a16:creationId xmlns:a16="http://schemas.microsoft.com/office/drawing/2014/main" id="{1A5F6096-16BF-0844-A143-01353C90A7F7}"/>
              </a:ext>
            </a:extLst>
          </p:cNvPr>
          <p:cNvSpPr txBox="1"/>
          <p:nvPr/>
        </p:nvSpPr>
        <p:spPr>
          <a:xfrm>
            <a:off x="11866515" y="1477288"/>
            <a:ext cx="251992" cy="276999"/>
          </a:xfrm>
          <a:prstGeom prst="rect">
            <a:avLst/>
          </a:prstGeom>
          <a:noFill/>
        </p:spPr>
        <p:txBody>
          <a:bodyPr wrap="none" rtlCol="0">
            <a:spAutoFit/>
          </a:bodyPr>
          <a:lstStyle/>
          <a:p>
            <a:r>
              <a:rPr lang="en-US" sz="1200" dirty="0"/>
              <a:t>x</a:t>
            </a:r>
          </a:p>
        </p:txBody>
      </p:sp>
      <p:sp>
        <p:nvSpPr>
          <p:cNvPr id="56" name="TextBox 55">
            <a:extLst>
              <a:ext uri="{FF2B5EF4-FFF2-40B4-BE49-F238E27FC236}">
                <a16:creationId xmlns:a16="http://schemas.microsoft.com/office/drawing/2014/main" id="{8C6AB294-4A12-FD44-A4A2-76D57E586DEB}"/>
              </a:ext>
            </a:extLst>
          </p:cNvPr>
          <p:cNvSpPr txBox="1"/>
          <p:nvPr/>
        </p:nvSpPr>
        <p:spPr>
          <a:xfrm>
            <a:off x="11459135" y="977076"/>
            <a:ext cx="251992" cy="276999"/>
          </a:xfrm>
          <a:prstGeom prst="rect">
            <a:avLst/>
          </a:prstGeom>
          <a:noFill/>
        </p:spPr>
        <p:txBody>
          <a:bodyPr wrap="none" rtlCol="0">
            <a:spAutoFit/>
          </a:bodyPr>
          <a:lstStyle/>
          <a:p>
            <a:r>
              <a:rPr lang="en-US" sz="1200" dirty="0"/>
              <a:t>z</a:t>
            </a:r>
          </a:p>
        </p:txBody>
      </p:sp>
      <p:grpSp>
        <p:nvGrpSpPr>
          <p:cNvPr id="13" name="Group 12">
            <a:extLst>
              <a:ext uri="{FF2B5EF4-FFF2-40B4-BE49-F238E27FC236}">
                <a16:creationId xmlns:a16="http://schemas.microsoft.com/office/drawing/2014/main" id="{BB7485FF-9781-0941-8C12-9BC6D66DFB5B}"/>
              </a:ext>
            </a:extLst>
          </p:cNvPr>
          <p:cNvGrpSpPr/>
          <p:nvPr/>
        </p:nvGrpSpPr>
        <p:grpSpPr>
          <a:xfrm>
            <a:off x="4898131" y="2150854"/>
            <a:ext cx="2448307" cy="2717612"/>
            <a:chOff x="1192262" y="2838846"/>
            <a:chExt cx="2448307" cy="2717612"/>
          </a:xfrm>
        </p:grpSpPr>
        <p:pic>
          <p:nvPicPr>
            <p:cNvPr id="12" name="Picture 11">
              <a:extLst>
                <a:ext uri="{FF2B5EF4-FFF2-40B4-BE49-F238E27FC236}">
                  <a16:creationId xmlns:a16="http://schemas.microsoft.com/office/drawing/2014/main" id="{5DB07D9C-F24B-434A-8775-8B9FA0DB7515}"/>
                </a:ext>
              </a:extLst>
            </p:cNvPr>
            <p:cNvPicPr>
              <a:picLocks noChangeAspect="1"/>
            </p:cNvPicPr>
            <p:nvPr/>
          </p:nvPicPr>
          <p:blipFill rotWithShape="1">
            <a:blip r:embed="rId6"/>
            <a:srcRect l="3637" t="1645" r="6729" b="2831"/>
            <a:stretch/>
          </p:blipFill>
          <p:spPr>
            <a:xfrm>
              <a:off x="1205495" y="2838846"/>
              <a:ext cx="2423923" cy="2706615"/>
            </a:xfrm>
            <a:prstGeom prst="rect">
              <a:avLst/>
            </a:prstGeom>
          </p:spPr>
        </p:pic>
        <p:sp>
          <p:nvSpPr>
            <p:cNvPr id="57" name="Rounded Rectangle 56">
              <a:extLst>
                <a:ext uri="{FF2B5EF4-FFF2-40B4-BE49-F238E27FC236}">
                  <a16:creationId xmlns:a16="http://schemas.microsoft.com/office/drawing/2014/main" id="{1EFF99EA-E091-4F45-B715-9EE9A7F2CAE4}"/>
                </a:ext>
              </a:extLst>
            </p:cNvPr>
            <p:cNvSpPr/>
            <p:nvPr/>
          </p:nvSpPr>
          <p:spPr>
            <a:xfrm>
              <a:off x="1192262" y="2840834"/>
              <a:ext cx="2448307" cy="2715624"/>
            </a:xfrm>
            <a:prstGeom prst="roundRect">
              <a:avLst>
                <a:gd name="adj" fmla="val 2898"/>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7A024A4B-2730-144F-8857-AD9EE662EB41}"/>
              </a:ext>
            </a:extLst>
          </p:cNvPr>
          <p:cNvGrpSpPr/>
          <p:nvPr/>
        </p:nvGrpSpPr>
        <p:grpSpPr>
          <a:xfrm>
            <a:off x="4898366" y="2150854"/>
            <a:ext cx="2464286" cy="2715624"/>
            <a:chOff x="3374131" y="2460579"/>
            <a:chExt cx="2464286" cy="2715624"/>
          </a:xfrm>
        </p:grpSpPr>
        <p:pic>
          <p:nvPicPr>
            <p:cNvPr id="8" name="Picture 7">
              <a:extLst>
                <a:ext uri="{FF2B5EF4-FFF2-40B4-BE49-F238E27FC236}">
                  <a16:creationId xmlns:a16="http://schemas.microsoft.com/office/drawing/2014/main" id="{9BA941F9-EF73-3946-9172-B671CD1EE037}"/>
                </a:ext>
              </a:extLst>
            </p:cNvPr>
            <p:cNvPicPr>
              <a:picLocks noChangeAspect="1"/>
            </p:cNvPicPr>
            <p:nvPr/>
          </p:nvPicPr>
          <p:blipFill rotWithShape="1">
            <a:blip r:embed="rId7"/>
            <a:srcRect l="2976" t="1976" r="5611" b="1953"/>
            <a:stretch/>
          </p:blipFill>
          <p:spPr>
            <a:xfrm>
              <a:off x="3380447" y="2469588"/>
              <a:ext cx="2457970" cy="2706615"/>
            </a:xfrm>
            <a:prstGeom prst="rect">
              <a:avLst/>
            </a:prstGeom>
          </p:spPr>
        </p:pic>
        <p:sp>
          <p:nvSpPr>
            <p:cNvPr id="46" name="Rounded Rectangle 45">
              <a:extLst>
                <a:ext uri="{FF2B5EF4-FFF2-40B4-BE49-F238E27FC236}">
                  <a16:creationId xmlns:a16="http://schemas.microsoft.com/office/drawing/2014/main" id="{150924C6-DC3D-F544-9148-3E61CBD4F558}"/>
                </a:ext>
              </a:extLst>
            </p:cNvPr>
            <p:cNvSpPr/>
            <p:nvPr/>
          </p:nvSpPr>
          <p:spPr>
            <a:xfrm>
              <a:off x="3374131" y="2460579"/>
              <a:ext cx="2448307" cy="2715624"/>
            </a:xfrm>
            <a:prstGeom prst="roundRect">
              <a:avLst>
                <a:gd name="adj" fmla="val 2898"/>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0" name="Subtitle 2">
            <a:extLst>
              <a:ext uri="{FF2B5EF4-FFF2-40B4-BE49-F238E27FC236}">
                <a16:creationId xmlns:a16="http://schemas.microsoft.com/office/drawing/2014/main" id="{A089DDEE-0C09-CD4E-AC19-D038838BE7B0}"/>
              </a:ext>
            </a:extLst>
          </p:cNvPr>
          <p:cNvSpPr txBox="1">
            <a:spLocks/>
          </p:cNvSpPr>
          <p:nvPr/>
        </p:nvSpPr>
        <p:spPr>
          <a:xfrm>
            <a:off x="2172207" y="5800892"/>
            <a:ext cx="2034144"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a:latin typeface="CMU Sans Serif" charset="0"/>
                <a:ea typeface="CMU Sans Serif" charset="0"/>
                <a:cs typeface="CMU Sans Serif" charset="0"/>
              </a:rPr>
              <a:t>&lt; </a:t>
            </a:r>
            <a:r>
              <a:rPr lang="en-US" sz="1400" b="1" dirty="0">
                <a:latin typeface="CMU Sans Serif" charset="0"/>
                <a:ea typeface="CMU Sans Serif" charset="0"/>
                <a:cs typeface="CMU Sans Serif" charset="0"/>
              </a:rPr>
              <a:t>u</a:t>
            </a:r>
            <a:r>
              <a:rPr lang="en-US" sz="1400" dirty="0">
                <a:latin typeface="CMU Sans Serif" charset="0"/>
                <a:ea typeface="CMU Sans Serif" charset="0"/>
                <a:cs typeface="CMU Sans Serif" charset="0"/>
              </a:rPr>
              <a:t>/</a:t>
            </a:r>
            <a:r>
              <a:rPr lang="en-US" sz="1400" b="1" dirty="0" err="1">
                <a:latin typeface="CMU Sans Serif" charset="0"/>
                <a:ea typeface="CMU Sans Serif" charset="0"/>
                <a:cs typeface="CMU Sans Serif" charset="0"/>
              </a:rPr>
              <a:t>u</a:t>
            </a:r>
            <a:r>
              <a:rPr lang="en-US" sz="1400" baseline="-25000" dirty="0" err="1">
                <a:latin typeface="CMU Sans Serif" charset="0"/>
                <a:ea typeface="CMU Sans Serif" charset="0"/>
                <a:cs typeface="CMU Sans Serif" charset="0"/>
              </a:rPr>
              <a:t>rms</a:t>
            </a:r>
            <a:r>
              <a:rPr lang="en-US" sz="1400" baseline="-25000" dirty="0">
                <a:latin typeface="CMU Sans Serif" charset="0"/>
                <a:ea typeface="CMU Sans Serif" charset="0"/>
                <a:cs typeface="CMU Sans Serif" charset="0"/>
              </a:rPr>
              <a:t> </a:t>
            </a:r>
            <a:r>
              <a:rPr lang="en-US" sz="1400" dirty="0">
                <a:latin typeface="CMU Sans Serif" charset="0"/>
                <a:ea typeface="CMU Sans Serif" charset="0"/>
                <a:cs typeface="CMU Sans Serif" charset="0"/>
              </a:rPr>
              <a:t>&gt; = 0.82</a:t>
            </a:r>
          </a:p>
        </p:txBody>
      </p:sp>
      <p:cxnSp>
        <p:nvCxnSpPr>
          <p:cNvPr id="61" name="Straight Connector 60">
            <a:extLst>
              <a:ext uri="{FF2B5EF4-FFF2-40B4-BE49-F238E27FC236}">
                <a16:creationId xmlns:a16="http://schemas.microsoft.com/office/drawing/2014/main" id="{9E187611-1D21-7F48-A1B8-F2C142B6EFAC}"/>
              </a:ext>
            </a:extLst>
          </p:cNvPr>
          <p:cNvCxnSpPr>
            <a:cxnSpLocks/>
          </p:cNvCxnSpPr>
          <p:nvPr/>
        </p:nvCxnSpPr>
        <p:spPr>
          <a:xfrm>
            <a:off x="2735463" y="5878117"/>
            <a:ext cx="84946"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Subtitle 2">
            <a:extLst>
              <a:ext uri="{FF2B5EF4-FFF2-40B4-BE49-F238E27FC236}">
                <a16:creationId xmlns:a16="http://schemas.microsoft.com/office/drawing/2014/main" id="{DDFD4A40-A282-3A4E-917D-B65CD317ACB9}"/>
              </a:ext>
            </a:extLst>
          </p:cNvPr>
          <p:cNvSpPr txBox="1">
            <a:spLocks/>
          </p:cNvSpPr>
          <p:nvPr/>
        </p:nvSpPr>
        <p:spPr>
          <a:xfrm>
            <a:off x="8232138" y="5800892"/>
            <a:ext cx="1834748"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a:latin typeface="CMU Sans Serif" charset="0"/>
                <a:ea typeface="CMU Sans Serif" charset="0"/>
                <a:cs typeface="CMU Sans Serif" charset="0"/>
              </a:rPr>
              <a:t>&lt; </a:t>
            </a:r>
            <a:r>
              <a:rPr lang="en-US" sz="1400" b="1" dirty="0">
                <a:latin typeface="CMU Sans Serif" charset="0"/>
                <a:ea typeface="CMU Sans Serif" charset="0"/>
                <a:cs typeface="CMU Sans Serif" charset="0"/>
              </a:rPr>
              <a:t>u</a:t>
            </a:r>
            <a:r>
              <a:rPr lang="en-US" sz="1400" dirty="0">
                <a:latin typeface="CMU Sans Serif" charset="0"/>
                <a:ea typeface="CMU Sans Serif" charset="0"/>
                <a:cs typeface="CMU Sans Serif" charset="0"/>
              </a:rPr>
              <a:t>/</a:t>
            </a:r>
            <a:r>
              <a:rPr lang="en-US" sz="1400" b="1" dirty="0" err="1">
                <a:latin typeface="CMU Sans Serif" charset="0"/>
                <a:ea typeface="CMU Sans Serif" charset="0"/>
                <a:cs typeface="CMU Sans Serif" charset="0"/>
              </a:rPr>
              <a:t>u</a:t>
            </a:r>
            <a:r>
              <a:rPr lang="en-US" sz="1400" baseline="-25000" dirty="0" err="1">
                <a:latin typeface="CMU Sans Serif" charset="0"/>
                <a:ea typeface="CMU Sans Serif" charset="0"/>
                <a:cs typeface="CMU Sans Serif" charset="0"/>
              </a:rPr>
              <a:t>rms</a:t>
            </a:r>
            <a:r>
              <a:rPr lang="en-US" sz="1400" baseline="-25000" dirty="0">
                <a:latin typeface="CMU Sans Serif" charset="0"/>
                <a:ea typeface="CMU Sans Serif" charset="0"/>
                <a:cs typeface="CMU Sans Serif" charset="0"/>
              </a:rPr>
              <a:t> </a:t>
            </a:r>
            <a:r>
              <a:rPr lang="en-US" sz="1400" dirty="0">
                <a:latin typeface="CMU Sans Serif" charset="0"/>
                <a:ea typeface="CMU Sans Serif" charset="0"/>
                <a:cs typeface="CMU Sans Serif" charset="0"/>
              </a:rPr>
              <a:t>&gt; = 0.24</a:t>
            </a:r>
          </a:p>
        </p:txBody>
      </p:sp>
      <p:cxnSp>
        <p:nvCxnSpPr>
          <p:cNvPr id="63" name="Straight Connector 62">
            <a:extLst>
              <a:ext uri="{FF2B5EF4-FFF2-40B4-BE49-F238E27FC236}">
                <a16:creationId xmlns:a16="http://schemas.microsoft.com/office/drawing/2014/main" id="{0A1B34FA-D4D7-1D40-BAB4-62819B03C5E5}"/>
              </a:ext>
            </a:extLst>
          </p:cNvPr>
          <p:cNvCxnSpPr>
            <a:cxnSpLocks/>
          </p:cNvCxnSpPr>
          <p:nvPr/>
        </p:nvCxnSpPr>
        <p:spPr>
          <a:xfrm>
            <a:off x="8695186" y="5878117"/>
            <a:ext cx="84946"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8D0D9AEA-51A3-1DEF-9006-116BFDE7E73C}"/>
              </a:ext>
            </a:extLst>
          </p:cNvPr>
          <p:cNvSpPr txBox="1"/>
          <p:nvPr/>
        </p:nvSpPr>
        <p:spPr>
          <a:xfrm>
            <a:off x="8210743" y="6483406"/>
            <a:ext cx="4656843" cy="369332"/>
          </a:xfrm>
          <a:prstGeom prst="rect">
            <a:avLst/>
          </a:prstGeom>
          <a:noFill/>
        </p:spPr>
        <p:txBody>
          <a:bodyPr wrap="square" rtlCol="0">
            <a:spAutoFit/>
          </a:bodyPr>
          <a:lstStyle/>
          <a:p>
            <a:r>
              <a:rPr lang="en-CH" b="1" dirty="0">
                <a:solidFill>
                  <a:srgbClr val="CC99FF"/>
                </a:solidFill>
                <a:latin typeface="Georgia" panose="02040502050405020303" pitchFamily="18" charset="0"/>
              </a:rPr>
              <a:t>True and Wheeler et al., in prep.</a:t>
            </a:r>
            <a:endParaRPr lang="en-US" b="1" dirty="0">
              <a:solidFill>
                <a:srgbClr val="CC99FF"/>
              </a:solidFill>
              <a:latin typeface="Georgia" panose="02040502050405020303" pitchFamily="18" charset="0"/>
            </a:endParaRPr>
          </a:p>
        </p:txBody>
      </p:sp>
      <p:sp>
        <p:nvSpPr>
          <p:cNvPr id="68" name="Subtitle 2">
            <a:extLst>
              <a:ext uri="{FF2B5EF4-FFF2-40B4-BE49-F238E27FC236}">
                <a16:creationId xmlns:a16="http://schemas.microsoft.com/office/drawing/2014/main" id="{5F02C37D-1BA3-1224-67F2-CEB3B34ABB82}"/>
              </a:ext>
            </a:extLst>
          </p:cNvPr>
          <p:cNvSpPr txBox="1">
            <a:spLocks/>
          </p:cNvSpPr>
          <p:nvPr/>
        </p:nvSpPr>
        <p:spPr>
          <a:xfrm>
            <a:off x="5249073" y="5798255"/>
            <a:ext cx="1834748"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a:latin typeface="CMU Sans Serif" charset="0"/>
                <a:ea typeface="CMU Sans Serif" charset="0"/>
                <a:cs typeface="CMU Sans Serif" charset="0"/>
              </a:rPr>
              <a:t>&lt; </a:t>
            </a:r>
            <a:r>
              <a:rPr lang="en-US" sz="1400" b="1" dirty="0">
                <a:latin typeface="CMU Sans Serif" charset="0"/>
                <a:ea typeface="CMU Sans Serif" charset="0"/>
                <a:cs typeface="CMU Sans Serif" charset="0"/>
              </a:rPr>
              <a:t>u</a:t>
            </a:r>
            <a:r>
              <a:rPr lang="en-US" sz="1400" dirty="0">
                <a:latin typeface="CMU Sans Serif" charset="0"/>
                <a:ea typeface="CMU Sans Serif" charset="0"/>
                <a:cs typeface="CMU Sans Serif" charset="0"/>
              </a:rPr>
              <a:t>/</a:t>
            </a:r>
            <a:r>
              <a:rPr lang="en-US" sz="1400" b="1" dirty="0" err="1">
                <a:latin typeface="CMU Sans Serif" charset="0"/>
                <a:ea typeface="CMU Sans Serif" charset="0"/>
                <a:cs typeface="CMU Sans Serif" charset="0"/>
              </a:rPr>
              <a:t>u</a:t>
            </a:r>
            <a:r>
              <a:rPr lang="en-US" sz="1400" baseline="-25000" dirty="0" err="1">
                <a:latin typeface="CMU Sans Serif" charset="0"/>
                <a:ea typeface="CMU Sans Serif" charset="0"/>
                <a:cs typeface="CMU Sans Serif" charset="0"/>
              </a:rPr>
              <a:t>rms</a:t>
            </a:r>
            <a:r>
              <a:rPr lang="en-US" sz="1400" baseline="-25000" dirty="0">
                <a:latin typeface="CMU Sans Serif" charset="0"/>
                <a:ea typeface="CMU Sans Serif" charset="0"/>
                <a:cs typeface="CMU Sans Serif" charset="0"/>
              </a:rPr>
              <a:t> </a:t>
            </a:r>
            <a:r>
              <a:rPr lang="en-US" sz="1400" dirty="0">
                <a:latin typeface="CMU Sans Serif" charset="0"/>
                <a:ea typeface="CMU Sans Serif" charset="0"/>
                <a:cs typeface="CMU Sans Serif" charset="0"/>
              </a:rPr>
              <a:t>&gt; = 0.15, 0.13</a:t>
            </a:r>
          </a:p>
        </p:txBody>
      </p:sp>
      <p:cxnSp>
        <p:nvCxnSpPr>
          <p:cNvPr id="69" name="Straight Connector 68">
            <a:extLst>
              <a:ext uri="{FF2B5EF4-FFF2-40B4-BE49-F238E27FC236}">
                <a16:creationId xmlns:a16="http://schemas.microsoft.com/office/drawing/2014/main" id="{3D61846D-4602-FE15-4A16-454DF50D1254}"/>
              </a:ext>
            </a:extLst>
          </p:cNvPr>
          <p:cNvCxnSpPr>
            <a:cxnSpLocks/>
          </p:cNvCxnSpPr>
          <p:nvPr/>
        </p:nvCxnSpPr>
        <p:spPr>
          <a:xfrm>
            <a:off x="5515670" y="5892731"/>
            <a:ext cx="84946"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6181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29979244-A989-A4ED-CC74-F4FBE211D31A}"/>
              </a:ext>
            </a:extLst>
          </p:cNvPr>
          <p:cNvSpPr/>
          <p:nvPr/>
        </p:nvSpPr>
        <p:spPr>
          <a:xfrm>
            <a:off x="-501040" y="904462"/>
            <a:ext cx="12705566" cy="5514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Subtitle 2"/>
          <p:cNvSpPr>
            <a:spLocks noGrp="1"/>
          </p:cNvSpPr>
          <p:nvPr>
            <p:ph type="ctrTitle"/>
          </p:nvPr>
        </p:nvSpPr>
        <p:spPr>
          <a:xfrm>
            <a:off x="1" y="204534"/>
            <a:ext cx="11236728" cy="441287"/>
          </a:xfrm>
        </p:spPr>
        <p:txBody>
          <a:bodyPr>
            <a:noAutofit/>
          </a:bodyPr>
          <a:lstStyle/>
          <a:p>
            <a:pPr algn="l"/>
            <a:r>
              <a:rPr lang="en-US" sz="3600" dirty="0">
                <a:solidFill>
                  <a:schemeClr val="bg1"/>
                </a:solidFill>
                <a:latin typeface="Georgia" panose="02040502050405020303" pitchFamily="18" charset="0"/>
                <a:ea typeface="CMU Sans Serif Medium" charset="0"/>
                <a:cs typeface="CMU Sans Serif Medium" charset="0"/>
              </a:rPr>
              <a:t>Isotropy · </a:t>
            </a:r>
            <a:r>
              <a:rPr lang="en-US" sz="2800" dirty="0" err="1">
                <a:solidFill>
                  <a:schemeClr val="bg1"/>
                </a:solidFill>
                <a:latin typeface="Georgia" panose="02040502050405020303" pitchFamily="18" charset="0"/>
                <a:ea typeface="CMU Sans Serif" charset="0"/>
                <a:cs typeface="CMU Sans Serif" charset="0"/>
              </a:rPr>
              <a:t>u</a:t>
            </a:r>
            <a:r>
              <a:rPr lang="en-US" sz="2800" baseline="-25000" dirty="0" err="1">
                <a:solidFill>
                  <a:schemeClr val="bg1"/>
                </a:solidFill>
                <a:latin typeface="Georgia" panose="02040502050405020303" pitchFamily="18" charset="0"/>
                <a:ea typeface="CMU Sans Serif" charset="0"/>
                <a:cs typeface="CMU Sans Serif" charset="0"/>
              </a:rPr>
              <a:t>rms</a:t>
            </a:r>
            <a:r>
              <a:rPr lang="en-US" sz="2800" dirty="0">
                <a:solidFill>
                  <a:schemeClr val="bg1"/>
                </a:solidFill>
                <a:latin typeface="Georgia" panose="02040502050405020303" pitchFamily="18" charset="0"/>
                <a:ea typeface="CMU Sans Serif" charset="0"/>
                <a:cs typeface="CMU Sans Serif" charset="0"/>
              </a:rPr>
              <a:t>/</a:t>
            </a:r>
            <a:r>
              <a:rPr lang="en-US" sz="2800" dirty="0" err="1">
                <a:solidFill>
                  <a:schemeClr val="bg1"/>
                </a:solidFill>
                <a:latin typeface="Georgia" panose="02040502050405020303" pitchFamily="18" charset="0"/>
                <a:ea typeface="CMU Sans Serif" charset="0"/>
                <a:cs typeface="CMU Sans Serif" charset="0"/>
              </a:rPr>
              <a:t>w</a:t>
            </a:r>
            <a:r>
              <a:rPr lang="en-US" sz="2800" baseline="-25000" dirty="0" err="1">
                <a:solidFill>
                  <a:schemeClr val="bg1"/>
                </a:solidFill>
                <a:latin typeface="Georgia" panose="02040502050405020303" pitchFamily="18" charset="0"/>
                <a:ea typeface="CMU Sans Serif" charset="0"/>
                <a:cs typeface="CMU Sans Serif" charset="0"/>
              </a:rPr>
              <a:t>rms</a:t>
            </a:r>
            <a:endParaRPr lang="en-US" sz="2800" dirty="0">
              <a:solidFill>
                <a:schemeClr val="bg1"/>
              </a:solidFill>
              <a:latin typeface="Georgia" panose="02040502050405020303" pitchFamily="18" charset="0"/>
              <a:ea typeface="CMU Sans Serif Medium" charset="0"/>
              <a:cs typeface="CMU Sans Serif Medium" charset="0"/>
            </a:endParaRPr>
          </a:p>
        </p:txBody>
      </p:sp>
      <p:sp>
        <p:nvSpPr>
          <p:cNvPr id="6" name="Subtitle 2"/>
          <p:cNvSpPr txBox="1">
            <a:spLocks/>
          </p:cNvSpPr>
          <p:nvPr/>
        </p:nvSpPr>
        <p:spPr>
          <a:xfrm>
            <a:off x="2049022" y="1676569"/>
            <a:ext cx="2448307" cy="58189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latin typeface="Georgia" panose="02040502050405020303" pitchFamily="18" charset="0"/>
                <a:ea typeface="CMU Sans Serif" charset="0"/>
                <a:cs typeface="CMU Sans Serif" charset="0"/>
              </a:rPr>
              <a:t>classical, fixed</a:t>
            </a:r>
          </a:p>
        </p:txBody>
      </p:sp>
      <p:sp>
        <p:nvSpPr>
          <p:cNvPr id="25" name="Subtitle 2">
            <a:extLst>
              <a:ext uri="{FF2B5EF4-FFF2-40B4-BE49-F238E27FC236}">
                <a16:creationId xmlns:a16="http://schemas.microsoft.com/office/drawing/2014/main" id="{F9EDEEB1-FAEB-1644-9577-06BCD1F171EB}"/>
              </a:ext>
            </a:extLst>
          </p:cNvPr>
          <p:cNvSpPr txBox="1">
            <a:spLocks/>
          </p:cNvSpPr>
          <p:nvPr/>
        </p:nvSpPr>
        <p:spPr>
          <a:xfrm>
            <a:off x="4886745" y="1721332"/>
            <a:ext cx="2448307" cy="58189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latin typeface="Georgia" panose="02040502050405020303" pitchFamily="18" charset="0"/>
                <a:ea typeface="CMU Sans Serif" charset="0"/>
                <a:cs typeface="CMU Sans Serif" charset="0"/>
              </a:rPr>
              <a:t>fractal, fixed</a:t>
            </a:r>
          </a:p>
        </p:txBody>
      </p:sp>
      <p:sp>
        <p:nvSpPr>
          <p:cNvPr id="26" name="Subtitle 2">
            <a:extLst>
              <a:ext uri="{FF2B5EF4-FFF2-40B4-BE49-F238E27FC236}">
                <a16:creationId xmlns:a16="http://schemas.microsoft.com/office/drawing/2014/main" id="{8D6BE4E8-FFAF-1A44-8AB8-80818ED06710}"/>
              </a:ext>
            </a:extLst>
          </p:cNvPr>
          <p:cNvSpPr txBox="1">
            <a:spLocks/>
          </p:cNvSpPr>
          <p:nvPr/>
        </p:nvSpPr>
        <p:spPr>
          <a:xfrm>
            <a:off x="7810198" y="1741760"/>
            <a:ext cx="2423923" cy="58189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latin typeface="Georgia" panose="02040502050405020303" pitchFamily="18" charset="0"/>
                <a:ea typeface="CMU Sans Serif" charset="0"/>
                <a:cs typeface="CMU Sans Serif" charset="0"/>
              </a:rPr>
              <a:t>fractal, stochastic</a:t>
            </a:r>
          </a:p>
        </p:txBody>
      </p:sp>
      <p:sp>
        <p:nvSpPr>
          <p:cNvPr id="33" name="Subtitle 2">
            <a:extLst>
              <a:ext uri="{FF2B5EF4-FFF2-40B4-BE49-F238E27FC236}">
                <a16:creationId xmlns:a16="http://schemas.microsoft.com/office/drawing/2014/main" id="{9B5FE839-2844-B548-8DA0-F1E0C80D0F4B}"/>
              </a:ext>
            </a:extLst>
          </p:cNvPr>
          <p:cNvSpPr txBox="1">
            <a:spLocks/>
          </p:cNvSpPr>
          <p:nvPr/>
        </p:nvSpPr>
        <p:spPr>
          <a:xfrm>
            <a:off x="204000" y="5133626"/>
            <a:ext cx="2179819" cy="52002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CMU Sans Serif" charset="0"/>
                <a:ea typeface="CMU Sans Serif" charset="0"/>
                <a:cs typeface="CMU Sans Serif" charset="0"/>
              </a:rPr>
              <a:t>&lt; </a:t>
            </a:r>
            <a:r>
              <a:rPr lang="en-US" sz="2400" dirty="0" err="1">
                <a:latin typeface="CMU Sans Serif" charset="0"/>
                <a:ea typeface="CMU Sans Serif" charset="0"/>
                <a:cs typeface="CMU Sans Serif" charset="0"/>
              </a:rPr>
              <a:t>u</a:t>
            </a:r>
            <a:r>
              <a:rPr lang="en-US" sz="2400" baseline="-25000" dirty="0" err="1">
                <a:latin typeface="CMU Sans Serif" charset="0"/>
                <a:ea typeface="CMU Sans Serif" charset="0"/>
                <a:cs typeface="CMU Sans Serif" charset="0"/>
              </a:rPr>
              <a:t>rms</a:t>
            </a:r>
            <a:r>
              <a:rPr lang="en-US" sz="2400" baseline="-25000" dirty="0">
                <a:latin typeface="CMU Sans Serif" charset="0"/>
                <a:ea typeface="CMU Sans Serif" charset="0"/>
                <a:cs typeface="CMU Sans Serif" charset="0"/>
              </a:rPr>
              <a:t> </a:t>
            </a:r>
            <a:r>
              <a:rPr lang="en-US" sz="2400" dirty="0">
                <a:latin typeface="CMU Sans Serif" charset="0"/>
                <a:ea typeface="CMU Sans Serif" charset="0"/>
                <a:cs typeface="CMU Sans Serif" charset="0"/>
              </a:rPr>
              <a:t>/</a:t>
            </a:r>
            <a:r>
              <a:rPr lang="en-US" sz="2400" dirty="0" err="1">
                <a:latin typeface="CMU Sans Serif" charset="0"/>
                <a:ea typeface="CMU Sans Serif" charset="0"/>
                <a:cs typeface="CMU Sans Serif" charset="0"/>
              </a:rPr>
              <a:t>w</a:t>
            </a:r>
            <a:r>
              <a:rPr lang="en-US" sz="2400" baseline="-25000" dirty="0" err="1">
                <a:latin typeface="CMU Sans Serif" charset="0"/>
                <a:ea typeface="CMU Sans Serif" charset="0"/>
                <a:cs typeface="CMU Sans Serif" charset="0"/>
              </a:rPr>
              <a:t>rms</a:t>
            </a:r>
            <a:r>
              <a:rPr lang="en-US" sz="2400" baseline="-25000" dirty="0">
                <a:latin typeface="CMU Sans Serif" charset="0"/>
                <a:ea typeface="CMU Sans Serif" charset="0"/>
                <a:cs typeface="CMU Sans Serif" charset="0"/>
              </a:rPr>
              <a:t> </a:t>
            </a:r>
            <a:r>
              <a:rPr lang="en-US" sz="2400" dirty="0">
                <a:latin typeface="CMU Sans Serif" charset="0"/>
                <a:ea typeface="CMU Sans Serif" charset="0"/>
                <a:cs typeface="CMU Sans Serif" charset="0"/>
              </a:rPr>
              <a:t>&gt;</a:t>
            </a:r>
            <a:endParaRPr lang="en-US" sz="1600" baseline="-25000" dirty="0">
              <a:latin typeface="CMU Sans Serif" charset="0"/>
              <a:ea typeface="CMU Sans Serif" charset="0"/>
              <a:cs typeface="CMU Sans Serif" charset="0"/>
            </a:endParaRPr>
          </a:p>
        </p:txBody>
      </p:sp>
      <p:cxnSp>
        <p:nvCxnSpPr>
          <p:cNvPr id="48" name="Straight Connector 47">
            <a:extLst>
              <a:ext uri="{FF2B5EF4-FFF2-40B4-BE49-F238E27FC236}">
                <a16:creationId xmlns:a16="http://schemas.microsoft.com/office/drawing/2014/main" id="{6CB7629A-818F-1043-87F0-E16E3EB4E939}"/>
              </a:ext>
            </a:extLst>
          </p:cNvPr>
          <p:cNvCxnSpPr>
            <a:cxnSpLocks/>
          </p:cNvCxnSpPr>
          <p:nvPr/>
        </p:nvCxnSpPr>
        <p:spPr>
          <a:xfrm>
            <a:off x="10653184" y="1732459"/>
            <a:ext cx="46116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CFBADA8B-04CB-BD46-903E-7952752FB0CC}"/>
              </a:ext>
            </a:extLst>
          </p:cNvPr>
          <p:cNvSpPr txBox="1"/>
          <p:nvPr/>
        </p:nvSpPr>
        <p:spPr>
          <a:xfrm>
            <a:off x="10513454" y="1384954"/>
            <a:ext cx="723275" cy="369332"/>
          </a:xfrm>
          <a:prstGeom prst="rect">
            <a:avLst/>
          </a:prstGeom>
          <a:noFill/>
        </p:spPr>
        <p:txBody>
          <a:bodyPr wrap="none" rtlCol="0">
            <a:spAutoFit/>
          </a:bodyPr>
          <a:lstStyle/>
          <a:p>
            <a:r>
              <a:rPr lang="en-US" dirty="0"/>
              <a:t>1 mm</a:t>
            </a:r>
          </a:p>
        </p:txBody>
      </p:sp>
      <p:grpSp>
        <p:nvGrpSpPr>
          <p:cNvPr id="50" name="Group 49">
            <a:extLst>
              <a:ext uri="{FF2B5EF4-FFF2-40B4-BE49-F238E27FC236}">
                <a16:creationId xmlns:a16="http://schemas.microsoft.com/office/drawing/2014/main" id="{2CAC20A0-8B0B-DE49-A8EE-C9D5B68FBE4B}"/>
              </a:ext>
            </a:extLst>
          </p:cNvPr>
          <p:cNvGrpSpPr/>
          <p:nvPr/>
        </p:nvGrpSpPr>
        <p:grpSpPr>
          <a:xfrm>
            <a:off x="11496861" y="1192561"/>
            <a:ext cx="389870" cy="433184"/>
            <a:chOff x="3160643" y="1592588"/>
            <a:chExt cx="672548" cy="618864"/>
          </a:xfrm>
        </p:grpSpPr>
        <p:cxnSp>
          <p:nvCxnSpPr>
            <p:cNvPr id="51" name="Straight Arrow Connector 50">
              <a:extLst>
                <a:ext uri="{FF2B5EF4-FFF2-40B4-BE49-F238E27FC236}">
                  <a16:creationId xmlns:a16="http://schemas.microsoft.com/office/drawing/2014/main" id="{FBB75BBB-532B-E242-9434-093EE4472718}"/>
                </a:ext>
              </a:extLst>
            </p:cNvPr>
            <p:cNvCxnSpPr>
              <a:cxnSpLocks/>
            </p:cNvCxnSpPr>
            <p:nvPr/>
          </p:nvCxnSpPr>
          <p:spPr>
            <a:xfrm flipV="1">
              <a:off x="3160643" y="1592588"/>
              <a:ext cx="0" cy="618864"/>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a:extLst>
                <a:ext uri="{FF2B5EF4-FFF2-40B4-BE49-F238E27FC236}">
                  <a16:creationId xmlns:a16="http://schemas.microsoft.com/office/drawing/2014/main" id="{0AC3C051-473F-3C4D-B4BB-ECE16608181D}"/>
                </a:ext>
              </a:extLst>
            </p:cNvPr>
            <p:cNvCxnSpPr>
              <a:cxnSpLocks/>
            </p:cNvCxnSpPr>
            <p:nvPr/>
          </p:nvCxnSpPr>
          <p:spPr>
            <a:xfrm>
              <a:off x="3160643" y="2200122"/>
              <a:ext cx="672548" cy="0"/>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cxnSp>
          <p:nvCxnSpPr>
            <p:cNvPr id="53" name="Straight Arrow Connector 52">
              <a:extLst>
                <a:ext uri="{FF2B5EF4-FFF2-40B4-BE49-F238E27FC236}">
                  <a16:creationId xmlns:a16="http://schemas.microsoft.com/office/drawing/2014/main" id="{E035C589-016F-9946-A782-9C79B3AB174F}"/>
                </a:ext>
              </a:extLst>
            </p:cNvPr>
            <p:cNvCxnSpPr>
              <a:cxnSpLocks/>
            </p:cNvCxnSpPr>
            <p:nvPr/>
          </p:nvCxnSpPr>
          <p:spPr>
            <a:xfrm flipV="1">
              <a:off x="3162595" y="1962078"/>
              <a:ext cx="334322" cy="235147"/>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grpSp>
      <p:sp>
        <p:nvSpPr>
          <p:cNvPr id="54" name="TextBox 53">
            <a:extLst>
              <a:ext uri="{FF2B5EF4-FFF2-40B4-BE49-F238E27FC236}">
                <a16:creationId xmlns:a16="http://schemas.microsoft.com/office/drawing/2014/main" id="{50CD3687-C399-194E-B5D0-76C18A0B551B}"/>
              </a:ext>
            </a:extLst>
          </p:cNvPr>
          <p:cNvSpPr txBox="1"/>
          <p:nvPr/>
        </p:nvSpPr>
        <p:spPr>
          <a:xfrm>
            <a:off x="11663508" y="1245229"/>
            <a:ext cx="251992" cy="276999"/>
          </a:xfrm>
          <a:prstGeom prst="rect">
            <a:avLst/>
          </a:prstGeom>
          <a:noFill/>
        </p:spPr>
        <p:txBody>
          <a:bodyPr wrap="none" rtlCol="0">
            <a:spAutoFit/>
          </a:bodyPr>
          <a:lstStyle/>
          <a:p>
            <a:r>
              <a:rPr lang="en-US" sz="1200" dirty="0"/>
              <a:t>y</a:t>
            </a:r>
          </a:p>
        </p:txBody>
      </p:sp>
      <p:sp>
        <p:nvSpPr>
          <p:cNvPr id="55" name="TextBox 54">
            <a:extLst>
              <a:ext uri="{FF2B5EF4-FFF2-40B4-BE49-F238E27FC236}">
                <a16:creationId xmlns:a16="http://schemas.microsoft.com/office/drawing/2014/main" id="{1A5F6096-16BF-0844-A143-01353C90A7F7}"/>
              </a:ext>
            </a:extLst>
          </p:cNvPr>
          <p:cNvSpPr txBox="1"/>
          <p:nvPr/>
        </p:nvSpPr>
        <p:spPr>
          <a:xfrm>
            <a:off x="11866515" y="1477288"/>
            <a:ext cx="251992" cy="276999"/>
          </a:xfrm>
          <a:prstGeom prst="rect">
            <a:avLst/>
          </a:prstGeom>
          <a:noFill/>
        </p:spPr>
        <p:txBody>
          <a:bodyPr wrap="none" rtlCol="0">
            <a:spAutoFit/>
          </a:bodyPr>
          <a:lstStyle/>
          <a:p>
            <a:r>
              <a:rPr lang="en-US" sz="1200" dirty="0"/>
              <a:t>x</a:t>
            </a:r>
          </a:p>
        </p:txBody>
      </p:sp>
      <p:sp>
        <p:nvSpPr>
          <p:cNvPr id="56" name="TextBox 55">
            <a:extLst>
              <a:ext uri="{FF2B5EF4-FFF2-40B4-BE49-F238E27FC236}">
                <a16:creationId xmlns:a16="http://schemas.microsoft.com/office/drawing/2014/main" id="{8C6AB294-4A12-FD44-A4A2-76D57E586DEB}"/>
              </a:ext>
            </a:extLst>
          </p:cNvPr>
          <p:cNvSpPr txBox="1"/>
          <p:nvPr/>
        </p:nvSpPr>
        <p:spPr>
          <a:xfrm>
            <a:off x="11459135" y="977076"/>
            <a:ext cx="251992" cy="276999"/>
          </a:xfrm>
          <a:prstGeom prst="rect">
            <a:avLst/>
          </a:prstGeom>
          <a:noFill/>
        </p:spPr>
        <p:txBody>
          <a:bodyPr wrap="none" rtlCol="0">
            <a:spAutoFit/>
          </a:bodyPr>
          <a:lstStyle/>
          <a:p>
            <a:r>
              <a:rPr lang="en-US" sz="1200" dirty="0"/>
              <a:t>z</a:t>
            </a:r>
          </a:p>
        </p:txBody>
      </p:sp>
      <p:sp>
        <p:nvSpPr>
          <p:cNvPr id="67" name="TextBox 66">
            <a:extLst>
              <a:ext uri="{FF2B5EF4-FFF2-40B4-BE49-F238E27FC236}">
                <a16:creationId xmlns:a16="http://schemas.microsoft.com/office/drawing/2014/main" id="{8D0D9AEA-51A3-1DEF-9006-116BFDE7E73C}"/>
              </a:ext>
            </a:extLst>
          </p:cNvPr>
          <p:cNvSpPr txBox="1"/>
          <p:nvPr/>
        </p:nvSpPr>
        <p:spPr>
          <a:xfrm>
            <a:off x="8210743" y="6483406"/>
            <a:ext cx="4656843" cy="369332"/>
          </a:xfrm>
          <a:prstGeom prst="rect">
            <a:avLst/>
          </a:prstGeom>
          <a:noFill/>
        </p:spPr>
        <p:txBody>
          <a:bodyPr wrap="square" rtlCol="0">
            <a:spAutoFit/>
          </a:bodyPr>
          <a:lstStyle/>
          <a:p>
            <a:r>
              <a:rPr lang="en-CH" b="1" dirty="0">
                <a:solidFill>
                  <a:srgbClr val="CC99FF"/>
                </a:solidFill>
                <a:latin typeface="Georgia" panose="02040502050405020303" pitchFamily="18" charset="0"/>
              </a:rPr>
              <a:t>True and Wheeler et al., in prep.</a:t>
            </a:r>
            <a:endParaRPr lang="en-US" b="1" dirty="0">
              <a:solidFill>
                <a:srgbClr val="CC99FF"/>
              </a:solidFill>
              <a:latin typeface="Georgia" panose="02040502050405020303" pitchFamily="18" charset="0"/>
            </a:endParaRPr>
          </a:p>
        </p:txBody>
      </p:sp>
      <p:grpSp>
        <p:nvGrpSpPr>
          <p:cNvPr id="72" name="Group 71">
            <a:extLst>
              <a:ext uri="{FF2B5EF4-FFF2-40B4-BE49-F238E27FC236}">
                <a16:creationId xmlns:a16="http://schemas.microsoft.com/office/drawing/2014/main" id="{459B7BEC-AF6E-641C-D5AB-8B62D88B331C}"/>
              </a:ext>
            </a:extLst>
          </p:cNvPr>
          <p:cNvGrpSpPr/>
          <p:nvPr/>
        </p:nvGrpSpPr>
        <p:grpSpPr>
          <a:xfrm>
            <a:off x="4901854" y="2170938"/>
            <a:ext cx="2460412" cy="2733061"/>
            <a:chOff x="1411261" y="2571068"/>
            <a:chExt cx="2460412" cy="2733061"/>
          </a:xfrm>
        </p:grpSpPr>
        <p:pic>
          <p:nvPicPr>
            <p:cNvPr id="73" name="Picture 72">
              <a:extLst>
                <a:ext uri="{FF2B5EF4-FFF2-40B4-BE49-F238E27FC236}">
                  <a16:creationId xmlns:a16="http://schemas.microsoft.com/office/drawing/2014/main" id="{6C5BB722-C20E-C7C7-6566-5BD3348F2A09}"/>
                </a:ext>
              </a:extLst>
            </p:cNvPr>
            <p:cNvPicPr>
              <a:picLocks noChangeAspect="1"/>
            </p:cNvPicPr>
            <p:nvPr/>
          </p:nvPicPr>
          <p:blipFill rotWithShape="1">
            <a:blip r:embed="rId3"/>
            <a:srcRect l="3887" t="3362" r="7173" b="2174"/>
            <a:stretch/>
          </p:blipFill>
          <p:spPr>
            <a:xfrm>
              <a:off x="1411261" y="2571068"/>
              <a:ext cx="2460412" cy="2733061"/>
            </a:xfrm>
            <a:prstGeom prst="rect">
              <a:avLst/>
            </a:prstGeom>
          </p:spPr>
        </p:pic>
        <p:sp>
          <p:nvSpPr>
            <p:cNvPr id="74" name="Rounded Rectangle 67">
              <a:extLst>
                <a:ext uri="{FF2B5EF4-FFF2-40B4-BE49-F238E27FC236}">
                  <a16:creationId xmlns:a16="http://schemas.microsoft.com/office/drawing/2014/main" id="{E2836DC4-AA01-6163-D71E-36DDAF4CBFB5}"/>
                </a:ext>
              </a:extLst>
            </p:cNvPr>
            <p:cNvSpPr/>
            <p:nvPr/>
          </p:nvSpPr>
          <p:spPr>
            <a:xfrm>
              <a:off x="1411261" y="2581635"/>
              <a:ext cx="2448307" cy="2715624"/>
            </a:xfrm>
            <a:prstGeom prst="roundRect">
              <a:avLst>
                <a:gd name="adj" fmla="val 2898"/>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75" name="Picture 74">
            <a:extLst>
              <a:ext uri="{FF2B5EF4-FFF2-40B4-BE49-F238E27FC236}">
                <a16:creationId xmlns:a16="http://schemas.microsoft.com/office/drawing/2014/main" id="{88AE5003-9F3E-C7CA-BAE2-A36105F44FB3}"/>
              </a:ext>
            </a:extLst>
          </p:cNvPr>
          <p:cNvPicPr>
            <a:picLocks noChangeAspect="1"/>
          </p:cNvPicPr>
          <p:nvPr/>
        </p:nvPicPr>
        <p:blipFill rotWithShape="1">
          <a:blip r:embed="rId4"/>
          <a:srcRect l="94944" t="4025" r="3530" b="3827"/>
          <a:stretch/>
        </p:blipFill>
        <p:spPr>
          <a:xfrm rot="5400000">
            <a:off x="3151485" y="4413370"/>
            <a:ext cx="125170" cy="1935743"/>
          </a:xfrm>
          <a:prstGeom prst="rect">
            <a:avLst/>
          </a:prstGeom>
        </p:spPr>
      </p:pic>
      <p:sp>
        <p:nvSpPr>
          <p:cNvPr id="76" name="Subtitle 2">
            <a:extLst>
              <a:ext uri="{FF2B5EF4-FFF2-40B4-BE49-F238E27FC236}">
                <a16:creationId xmlns:a16="http://schemas.microsoft.com/office/drawing/2014/main" id="{1868500E-4288-6944-B5BA-5B4C0648DB71}"/>
              </a:ext>
            </a:extLst>
          </p:cNvPr>
          <p:cNvSpPr txBox="1">
            <a:spLocks/>
          </p:cNvSpPr>
          <p:nvPr/>
        </p:nvSpPr>
        <p:spPr>
          <a:xfrm>
            <a:off x="3934118" y="5586534"/>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1.25</a:t>
            </a:r>
          </a:p>
        </p:txBody>
      </p:sp>
      <p:sp>
        <p:nvSpPr>
          <p:cNvPr id="77" name="Subtitle 2">
            <a:extLst>
              <a:ext uri="{FF2B5EF4-FFF2-40B4-BE49-F238E27FC236}">
                <a16:creationId xmlns:a16="http://schemas.microsoft.com/office/drawing/2014/main" id="{B4B4A8F5-DCFA-1AED-6EF1-B29E645BED5C}"/>
              </a:ext>
            </a:extLst>
          </p:cNvPr>
          <p:cNvSpPr txBox="1">
            <a:spLocks/>
          </p:cNvSpPr>
          <p:nvPr/>
        </p:nvSpPr>
        <p:spPr>
          <a:xfrm>
            <a:off x="3072301" y="5568133"/>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a:t>
            </a:r>
          </a:p>
        </p:txBody>
      </p:sp>
      <p:sp>
        <p:nvSpPr>
          <p:cNvPr id="78" name="Subtitle 2">
            <a:extLst>
              <a:ext uri="{FF2B5EF4-FFF2-40B4-BE49-F238E27FC236}">
                <a16:creationId xmlns:a16="http://schemas.microsoft.com/office/drawing/2014/main" id="{801E769B-C60C-C063-B7F7-FD4905B99BF5}"/>
              </a:ext>
            </a:extLst>
          </p:cNvPr>
          <p:cNvSpPr txBox="1">
            <a:spLocks/>
          </p:cNvSpPr>
          <p:nvPr/>
        </p:nvSpPr>
        <p:spPr>
          <a:xfrm>
            <a:off x="1998375" y="5586534"/>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0.75</a:t>
            </a:r>
          </a:p>
        </p:txBody>
      </p:sp>
      <p:pic>
        <p:nvPicPr>
          <p:cNvPr id="79" name="Picture 78">
            <a:extLst>
              <a:ext uri="{FF2B5EF4-FFF2-40B4-BE49-F238E27FC236}">
                <a16:creationId xmlns:a16="http://schemas.microsoft.com/office/drawing/2014/main" id="{13942088-C2DD-F203-A16E-918CF2DC7C7C}"/>
              </a:ext>
            </a:extLst>
          </p:cNvPr>
          <p:cNvPicPr>
            <a:picLocks noChangeAspect="1"/>
          </p:cNvPicPr>
          <p:nvPr/>
        </p:nvPicPr>
        <p:blipFill rotWithShape="1">
          <a:blip r:embed="rId5"/>
          <a:srcRect l="3293" t="2802" r="6808" b="2577"/>
          <a:stretch/>
        </p:blipFill>
        <p:spPr>
          <a:xfrm>
            <a:off x="7791093" y="2172481"/>
            <a:ext cx="2441236" cy="2687378"/>
          </a:xfrm>
          <a:prstGeom prst="rect">
            <a:avLst/>
          </a:prstGeom>
        </p:spPr>
      </p:pic>
      <p:pic>
        <p:nvPicPr>
          <p:cNvPr id="80" name="Picture 79">
            <a:extLst>
              <a:ext uri="{FF2B5EF4-FFF2-40B4-BE49-F238E27FC236}">
                <a16:creationId xmlns:a16="http://schemas.microsoft.com/office/drawing/2014/main" id="{E8D8A6EA-C0DE-659B-A3E2-70D9575EFDAC}"/>
              </a:ext>
            </a:extLst>
          </p:cNvPr>
          <p:cNvPicPr>
            <a:picLocks noChangeAspect="1"/>
          </p:cNvPicPr>
          <p:nvPr/>
        </p:nvPicPr>
        <p:blipFill rotWithShape="1">
          <a:blip r:embed="rId6"/>
          <a:srcRect l="3281" t="2451" r="6385" b="1933"/>
          <a:stretch/>
        </p:blipFill>
        <p:spPr>
          <a:xfrm>
            <a:off x="2049115" y="2172481"/>
            <a:ext cx="2453065" cy="2715623"/>
          </a:xfrm>
          <a:prstGeom prst="rect">
            <a:avLst/>
          </a:prstGeom>
        </p:spPr>
      </p:pic>
      <p:sp>
        <p:nvSpPr>
          <p:cNvPr id="81" name="Rounded Rectangle 31">
            <a:extLst>
              <a:ext uri="{FF2B5EF4-FFF2-40B4-BE49-F238E27FC236}">
                <a16:creationId xmlns:a16="http://schemas.microsoft.com/office/drawing/2014/main" id="{98A72986-F6C3-3A1E-C8CA-8DA9E8DDF783}"/>
              </a:ext>
            </a:extLst>
          </p:cNvPr>
          <p:cNvSpPr/>
          <p:nvPr/>
        </p:nvSpPr>
        <p:spPr>
          <a:xfrm>
            <a:off x="2033245" y="2172481"/>
            <a:ext cx="2448307" cy="2715624"/>
          </a:xfrm>
          <a:prstGeom prst="roundRect">
            <a:avLst>
              <a:gd name="adj" fmla="val 2898"/>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2" name="Group 81">
            <a:extLst>
              <a:ext uri="{FF2B5EF4-FFF2-40B4-BE49-F238E27FC236}">
                <a16:creationId xmlns:a16="http://schemas.microsoft.com/office/drawing/2014/main" id="{5DC7A293-BC6D-367A-574D-B2E01ED99C08}"/>
              </a:ext>
            </a:extLst>
          </p:cNvPr>
          <p:cNvGrpSpPr/>
          <p:nvPr/>
        </p:nvGrpSpPr>
        <p:grpSpPr>
          <a:xfrm>
            <a:off x="4901854" y="2181504"/>
            <a:ext cx="2448307" cy="2715624"/>
            <a:chOff x="3377854" y="2459959"/>
            <a:chExt cx="2448307" cy="2715624"/>
          </a:xfrm>
        </p:grpSpPr>
        <p:pic>
          <p:nvPicPr>
            <p:cNvPr id="83" name="Picture 82">
              <a:extLst>
                <a:ext uri="{FF2B5EF4-FFF2-40B4-BE49-F238E27FC236}">
                  <a16:creationId xmlns:a16="http://schemas.microsoft.com/office/drawing/2014/main" id="{7B66E381-CED3-8040-E480-0E41E9DDDC07}"/>
                </a:ext>
              </a:extLst>
            </p:cNvPr>
            <p:cNvPicPr>
              <a:picLocks noChangeAspect="1"/>
            </p:cNvPicPr>
            <p:nvPr/>
          </p:nvPicPr>
          <p:blipFill rotWithShape="1">
            <a:blip r:embed="rId7"/>
            <a:srcRect l="3125" t="3209" r="6866" b="2170"/>
            <a:stretch/>
          </p:blipFill>
          <p:spPr>
            <a:xfrm>
              <a:off x="3379622" y="2474082"/>
              <a:ext cx="2444275" cy="2687378"/>
            </a:xfrm>
            <a:prstGeom prst="rect">
              <a:avLst/>
            </a:prstGeom>
          </p:spPr>
        </p:pic>
        <p:sp>
          <p:nvSpPr>
            <p:cNvPr id="84" name="Rounded Rectangle 32">
              <a:extLst>
                <a:ext uri="{FF2B5EF4-FFF2-40B4-BE49-F238E27FC236}">
                  <a16:creationId xmlns:a16="http://schemas.microsoft.com/office/drawing/2014/main" id="{FB4FDB92-909D-7FF4-E486-9B4D32548986}"/>
                </a:ext>
              </a:extLst>
            </p:cNvPr>
            <p:cNvSpPr/>
            <p:nvPr/>
          </p:nvSpPr>
          <p:spPr>
            <a:xfrm>
              <a:off x="3377854" y="2459959"/>
              <a:ext cx="2448307" cy="2715624"/>
            </a:xfrm>
            <a:prstGeom prst="roundRect">
              <a:avLst>
                <a:gd name="adj" fmla="val 2898"/>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5" name="Rounded Rectangle 33">
            <a:extLst>
              <a:ext uri="{FF2B5EF4-FFF2-40B4-BE49-F238E27FC236}">
                <a16:creationId xmlns:a16="http://schemas.microsoft.com/office/drawing/2014/main" id="{2F977A78-A419-DAA2-D371-8549D89666BB}"/>
              </a:ext>
            </a:extLst>
          </p:cNvPr>
          <p:cNvSpPr/>
          <p:nvPr/>
        </p:nvSpPr>
        <p:spPr>
          <a:xfrm>
            <a:off x="7777445" y="2157738"/>
            <a:ext cx="2448307" cy="2715624"/>
          </a:xfrm>
          <a:prstGeom prst="roundRect">
            <a:avLst>
              <a:gd name="adj" fmla="val 2898"/>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Rounded Rectangle 38">
            <a:extLst>
              <a:ext uri="{FF2B5EF4-FFF2-40B4-BE49-F238E27FC236}">
                <a16:creationId xmlns:a16="http://schemas.microsoft.com/office/drawing/2014/main" id="{9BA48D46-EE9B-9ADA-8041-457D060CA1A1}"/>
              </a:ext>
            </a:extLst>
          </p:cNvPr>
          <p:cNvSpPr/>
          <p:nvPr/>
        </p:nvSpPr>
        <p:spPr>
          <a:xfrm rot="5400000">
            <a:off x="3148610" y="4410490"/>
            <a:ext cx="130925" cy="1935743"/>
          </a:xfrm>
          <a:prstGeom prst="roundRect">
            <a:avLst>
              <a:gd name="adj" fmla="val 16053"/>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B5B24F26-598B-B920-26EC-9CD5D62656C4}"/>
              </a:ext>
            </a:extLst>
          </p:cNvPr>
          <p:cNvPicPr>
            <a:picLocks noChangeAspect="1"/>
          </p:cNvPicPr>
          <p:nvPr/>
        </p:nvPicPr>
        <p:blipFill rotWithShape="1">
          <a:blip r:embed="rId8"/>
          <a:srcRect l="94944" t="4025" r="3530" b="3827"/>
          <a:stretch/>
        </p:blipFill>
        <p:spPr>
          <a:xfrm rot="5400000">
            <a:off x="6097528" y="4419136"/>
            <a:ext cx="125170" cy="1935743"/>
          </a:xfrm>
          <a:prstGeom prst="rect">
            <a:avLst/>
          </a:prstGeom>
        </p:spPr>
      </p:pic>
      <p:sp>
        <p:nvSpPr>
          <p:cNvPr id="88" name="Subtitle 2">
            <a:extLst>
              <a:ext uri="{FF2B5EF4-FFF2-40B4-BE49-F238E27FC236}">
                <a16:creationId xmlns:a16="http://schemas.microsoft.com/office/drawing/2014/main" id="{C96DA745-E995-896C-7D20-49AE85F6A18C}"/>
              </a:ext>
            </a:extLst>
          </p:cNvPr>
          <p:cNvSpPr txBox="1">
            <a:spLocks/>
          </p:cNvSpPr>
          <p:nvPr/>
        </p:nvSpPr>
        <p:spPr>
          <a:xfrm>
            <a:off x="6880161" y="5592300"/>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1.25</a:t>
            </a:r>
          </a:p>
        </p:txBody>
      </p:sp>
      <p:sp>
        <p:nvSpPr>
          <p:cNvPr id="89" name="Subtitle 2">
            <a:extLst>
              <a:ext uri="{FF2B5EF4-FFF2-40B4-BE49-F238E27FC236}">
                <a16:creationId xmlns:a16="http://schemas.microsoft.com/office/drawing/2014/main" id="{A8CF1418-00E3-2C08-DD13-0C99FEDD3737}"/>
              </a:ext>
            </a:extLst>
          </p:cNvPr>
          <p:cNvSpPr txBox="1">
            <a:spLocks/>
          </p:cNvSpPr>
          <p:nvPr/>
        </p:nvSpPr>
        <p:spPr>
          <a:xfrm>
            <a:off x="6018344" y="5573899"/>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a:t>
            </a:r>
          </a:p>
        </p:txBody>
      </p:sp>
      <p:sp>
        <p:nvSpPr>
          <p:cNvPr id="90" name="Subtitle 2">
            <a:extLst>
              <a:ext uri="{FF2B5EF4-FFF2-40B4-BE49-F238E27FC236}">
                <a16:creationId xmlns:a16="http://schemas.microsoft.com/office/drawing/2014/main" id="{A4D48405-3BF4-DA24-BC99-47CDA15AEEE9}"/>
              </a:ext>
            </a:extLst>
          </p:cNvPr>
          <p:cNvSpPr txBox="1">
            <a:spLocks/>
          </p:cNvSpPr>
          <p:nvPr/>
        </p:nvSpPr>
        <p:spPr>
          <a:xfrm>
            <a:off x="4944418" y="5592300"/>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0.75</a:t>
            </a:r>
          </a:p>
        </p:txBody>
      </p:sp>
      <p:sp>
        <p:nvSpPr>
          <p:cNvPr id="91" name="Rounded Rectangle 44">
            <a:extLst>
              <a:ext uri="{FF2B5EF4-FFF2-40B4-BE49-F238E27FC236}">
                <a16:creationId xmlns:a16="http://schemas.microsoft.com/office/drawing/2014/main" id="{7D61D7DF-46BB-DD2D-F911-1E0946FCA8BF}"/>
              </a:ext>
            </a:extLst>
          </p:cNvPr>
          <p:cNvSpPr/>
          <p:nvPr/>
        </p:nvSpPr>
        <p:spPr>
          <a:xfrm rot="5400000">
            <a:off x="6094653" y="4416256"/>
            <a:ext cx="130925" cy="1935743"/>
          </a:xfrm>
          <a:prstGeom prst="roundRect">
            <a:avLst>
              <a:gd name="adj" fmla="val 16053"/>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2" name="Picture 91">
            <a:extLst>
              <a:ext uri="{FF2B5EF4-FFF2-40B4-BE49-F238E27FC236}">
                <a16:creationId xmlns:a16="http://schemas.microsoft.com/office/drawing/2014/main" id="{C1C6EEDD-3678-1E38-6714-50EC350BB857}"/>
              </a:ext>
            </a:extLst>
          </p:cNvPr>
          <p:cNvPicPr>
            <a:picLocks noChangeAspect="1"/>
          </p:cNvPicPr>
          <p:nvPr/>
        </p:nvPicPr>
        <p:blipFill rotWithShape="1">
          <a:blip r:embed="rId9"/>
          <a:srcRect l="94944" t="4025" r="3530" b="3827"/>
          <a:stretch/>
        </p:blipFill>
        <p:spPr>
          <a:xfrm rot="5400000">
            <a:off x="8954048" y="4413370"/>
            <a:ext cx="125170" cy="1935743"/>
          </a:xfrm>
          <a:prstGeom prst="rect">
            <a:avLst/>
          </a:prstGeom>
        </p:spPr>
      </p:pic>
      <p:sp>
        <p:nvSpPr>
          <p:cNvPr id="93" name="Subtitle 2">
            <a:extLst>
              <a:ext uri="{FF2B5EF4-FFF2-40B4-BE49-F238E27FC236}">
                <a16:creationId xmlns:a16="http://schemas.microsoft.com/office/drawing/2014/main" id="{04EC9EAD-F579-49D3-3E52-24A35A479936}"/>
              </a:ext>
            </a:extLst>
          </p:cNvPr>
          <p:cNvSpPr txBox="1">
            <a:spLocks/>
          </p:cNvSpPr>
          <p:nvPr/>
        </p:nvSpPr>
        <p:spPr>
          <a:xfrm>
            <a:off x="9736681" y="5586534"/>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1.25</a:t>
            </a:r>
          </a:p>
        </p:txBody>
      </p:sp>
      <p:sp>
        <p:nvSpPr>
          <p:cNvPr id="94" name="Subtitle 2">
            <a:extLst>
              <a:ext uri="{FF2B5EF4-FFF2-40B4-BE49-F238E27FC236}">
                <a16:creationId xmlns:a16="http://schemas.microsoft.com/office/drawing/2014/main" id="{FA54741E-965C-F5E3-E6C8-543F53B5D84C}"/>
              </a:ext>
            </a:extLst>
          </p:cNvPr>
          <p:cNvSpPr txBox="1">
            <a:spLocks/>
          </p:cNvSpPr>
          <p:nvPr/>
        </p:nvSpPr>
        <p:spPr>
          <a:xfrm>
            <a:off x="8874864" y="5568133"/>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a:t>
            </a:r>
          </a:p>
        </p:txBody>
      </p:sp>
      <p:sp>
        <p:nvSpPr>
          <p:cNvPr id="95" name="Subtitle 2">
            <a:extLst>
              <a:ext uri="{FF2B5EF4-FFF2-40B4-BE49-F238E27FC236}">
                <a16:creationId xmlns:a16="http://schemas.microsoft.com/office/drawing/2014/main" id="{FE397367-91DB-47FF-7625-5188BAC87FE6}"/>
              </a:ext>
            </a:extLst>
          </p:cNvPr>
          <p:cNvSpPr txBox="1">
            <a:spLocks/>
          </p:cNvSpPr>
          <p:nvPr/>
        </p:nvSpPr>
        <p:spPr>
          <a:xfrm>
            <a:off x="7800938" y="5586534"/>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0.75</a:t>
            </a:r>
          </a:p>
        </p:txBody>
      </p:sp>
      <p:sp>
        <p:nvSpPr>
          <p:cNvPr id="96" name="Rounded Rectangle 49">
            <a:extLst>
              <a:ext uri="{FF2B5EF4-FFF2-40B4-BE49-F238E27FC236}">
                <a16:creationId xmlns:a16="http://schemas.microsoft.com/office/drawing/2014/main" id="{3E9DD587-5A94-C837-FEE3-3A9A695177BB}"/>
              </a:ext>
            </a:extLst>
          </p:cNvPr>
          <p:cNvSpPr/>
          <p:nvPr/>
        </p:nvSpPr>
        <p:spPr>
          <a:xfrm rot="5400000">
            <a:off x="8951173" y="4410490"/>
            <a:ext cx="130925" cy="1935743"/>
          </a:xfrm>
          <a:prstGeom prst="roundRect">
            <a:avLst>
              <a:gd name="adj" fmla="val 16053"/>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Subtitle 2">
            <a:extLst>
              <a:ext uri="{FF2B5EF4-FFF2-40B4-BE49-F238E27FC236}">
                <a16:creationId xmlns:a16="http://schemas.microsoft.com/office/drawing/2014/main" id="{2987E7AC-7CC5-FA60-DE46-41ECCC001F1C}"/>
              </a:ext>
            </a:extLst>
          </p:cNvPr>
          <p:cNvSpPr txBox="1">
            <a:spLocks/>
          </p:cNvSpPr>
          <p:nvPr/>
        </p:nvSpPr>
        <p:spPr>
          <a:xfrm>
            <a:off x="2246198" y="5813690"/>
            <a:ext cx="2042203"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a:latin typeface="CMU Sans Serif" charset="0"/>
                <a:ea typeface="CMU Sans Serif" charset="0"/>
                <a:cs typeface="CMU Sans Serif" charset="0"/>
              </a:rPr>
              <a:t>&lt; </a:t>
            </a:r>
            <a:r>
              <a:rPr lang="en-US" sz="1400" dirty="0" err="1">
                <a:latin typeface="CMU Sans Serif" charset="0"/>
                <a:ea typeface="CMU Sans Serif" charset="0"/>
                <a:cs typeface="CMU Sans Serif" charset="0"/>
              </a:rPr>
              <a:t>u</a:t>
            </a:r>
            <a:r>
              <a:rPr lang="en-US" sz="1400" baseline="-25000" dirty="0" err="1">
                <a:latin typeface="CMU Sans Serif" charset="0"/>
                <a:ea typeface="CMU Sans Serif" charset="0"/>
                <a:cs typeface="CMU Sans Serif" charset="0"/>
              </a:rPr>
              <a:t>rms</a:t>
            </a:r>
            <a:r>
              <a:rPr lang="en-US" sz="1400" baseline="-25000" dirty="0">
                <a:latin typeface="CMU Sans Serif" charset="0"/>
                <a:ea typeface="CMU Sans Serif" charset="0"/>
                <a:cs typeface="CMU Sans Serif" charset="0"/>
              </a:rPr>
              <a:t> </a:t>
            </a:r>
            <a:r>
              <a:rPr lang="en-US" sz="1400" dirty="0">
                <a:latin typeface="CMU Sans Serif" charset="0"/>
                <a:ea typeface="CMU Sans Serif" charset="0"/>
                <a:cs typeface="CMU Sans Serif" charset="0"/>
              </a:rPr>
              <a:t>/</a:t>
            </a:r>
            <a:r>
              <a:rPr lang="en-US" sz="1400" dirty="0" err="1">
                <a:latin typeface="CMU Sans Serif" charset="0"/>
                <a:ea typeface="CMU Sans Serif" charset="0"/>
                <a:cs typeface="CMU Sans Serif" charset="0"/>
              </a:rPr>
              <a:t>w</a:t>
            </a:r>
            <a:r>
              <a:rPr lang="en-US" sz="1400" baseline="-25000" dirty="0" err="1">
                <a:latin typeface="CMU Sans Serif" charset="0"/>
                <a:ea typeface="CMU Sans Serif" charset="0"/>
                <a:cs typeface="CMU Sans Serif" charset="0"/>
              </a:rPr>
              <a:t>rms</a:t>
            </a:r>
            <a:r>
              <a:rPr lang="en-US" sz="1400" baseline="-25000" dirty="0">
                <a:latin typeface="CMU Sans Serif" charset="0"/>
                <a:ea typeface="CMU Sans Serif" charset="0"/>
                <a:cs typeface="CMU Sans Serif" charset="0"/>
              </a:rPr>
              <a:t> </a:t>
            </a:r>
            <a:r>
              <a:rPr lang="en-US" sz="1400" dirty="0">
                <a:latin typeface="CMU Sans Serif" charset="0"/>
                <a:ea typeface="CMU Sans Serif" charset="0"/>
                <a:cs typeface="CMU Sans Serif" charset="0"/>
              </a:rPr>
              <a:t>&gt; = 1.035</a:t>
            </a:r>
          </a:p>
        </p:txBody>
      </p:sp>
      <p:sp>
        <p:nvSpPr>
          <p:cNvPr id="98" name="Subtitle 2">
            <a:extLst>
              <a:ext uri="{FF2B5EF4-FFF2-40B4-BE49-F238E27FC236}">
                <a16:creationId xmlns:a16="http://schemas.microsoft.com/office/drawing/2014/main" id="{B8BA67B4-1C7B-3BDE-5F36-6525BB00CF46}"/>
              </a:ext>
            </a:extLst>
          </p:cNvPr>
          <p:cNvSpPr txBox="1">
            <a:spLocks/>
          </p:cNvSpPr>
          <p:nvPr/>
        </p:nvSpPr>
        <p:spPr>
          <a:xfrm>
            <a:off x="5192241" y="5813690"/>
            <a:ext cx="2045805"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a:latin typeface="CMU Sans Serif" charset="0"/>
                <a:ea typeface="CMU Sans Serif" charset="0"/>
                <a:cs typeface="CMU Sans Serif" charset="0"/>
              </a:rPr>
              <a:t>&lt; </a:t>
            </a:r>
            <a:r>
              <a:rPr lang="en-US" sz="1400" dirty="0" err="1">
                <a:latin typeface="CMU Sans Serif" charset="0"/>
                <a:ea typeface="CMU Sans Serif" charset="0"/>
                <a:cs typeface="CMU Sans Serif" charset="0"/>
              </a:rPr>
              <a:t>u</a:t>
            </a:r>
            <a:r>
              <a:rPr lang="en-US" sz="1400" baseline="-25000" dirty="0" err="1">
                <a:latin typeface="CMU Sans Serif" charset="0"/>
                <a:ea typeface="CMU Sans Serif" charset="0"/>
                <a:cs typeface="CMU Sans Serif" charset="0"/>
              </a:rPr>
              <a:t>rms</a:t>
            </a:r>
            <a:r>
              <a:rPr lang="en-US" sz="1400" baseline="-25000" dirty="0">
                <a:latin typeface="CMU Sans Serif" charset="0"/>
                <a:ea typeface="CMU Sans Serif" charset="0"/>
                <a:cs typeface="CMU Sans Serif" charset="0"/>
              </a:rPr>
              <a:t> </a:t>
            </a:r>
            <a:r>
              <a:rPr lang="en-US" sz="1400" dirty="0">
                <a:latin typeface="CMU Sans Serif" charset="0"/>
                <a:ea typeface="CMU Sans Serif" charset="0"/>
                <a:cs typeface="CMU Sans Serif" charset="0"/>
              </a:rPr>
              <a:t>/</a:t>
            </a:r>
            <a:r>
              <a:rPr lang="en-US" sz="1400" dirty="0" err="1">
                <a:latin typeface="CMU Sans Serif" charset="0"/>
                <a:ea typeface="CMU Sans Serif" charset="0"/>
                <a:cs typeface="CMU Sans Serif" charset="0"/>
              </a:rPr>
              <a:t>w</a:t>
            </a:r>
            <a:r>
              <a:rPr lang="en-US" sz="1400" baseline="-25000" dirty="0" err="1">
                <a:latin typeface="CMU Sans Serif" charset="0"/>
                <a:ea typeface="CMU Sans Serif" charset="0"/>
                <a:cs typeface="CMU Sans Serif" charset="0"/>
              </a:rPr>
              <a:t>rms</a:t>
            </a:r>
            <a:r>
              <a:rPr lang="en-US" sz="1400" baseline="-25000" dirty="0">
                <a:latin typeface="CMU Sans Serif" charset="0"/>
                <a:ea typeface="CMU Sans Serif" charset="0"/>
                <a:cs typeface="CMU Sans Serif" charset="0"/>
              </a:rPr>
              <a:t> </a:t>
            </a:r>
            <a:r>
              <a:rPr lang="en-US" sz="1400" dirty="0">
                <a:latin typeface="CMU Sans Serif" charset="0"/>
                <a:ea typeface="CMU Sans Serif" charset="0"/>
                <a:cs typeface="CMU Sans Serif" charset="0"/>
              </a:rPr>
              <a:t>&gt; = 0.85, 0.89</a:t>
            </a:r>
          </a:p>
        </p:txBody>
      </p:sp>
      <p:sp>
        <p:nvSpPr>
          <p:cNvPr id="99" name="Subtitle 2">
            <a:extLst>
              <a:ext uri="{FF2B5EF4-FFF2-40B4-BE49-F238E27FC236}">
                <a16:creationId xmlns:a16="http://schemas.microsoft.com/office/drawing/2014/main" id="{DA6B04E5-A039-43FF-DA86-BD298C60DE74}"/>
              </a:ext>
            </a:extLst>
          </p:cNvPr>
          <p:cNvSpPr txBox="1">
            <a:spLocks/>
          </p:cNvSpPr>
          <p:nvPr/>
        </p:nvSpPr>
        <p:spPr>
          <a:xfrm>
            <a:off x="8048762" y="5858250"/>
            <a:ext cx="1935744"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a:latin typeface="CMU Sans Serif" charset="0"/>
                <a:ea typeface="CMU Sans Serif" charset="0"/>
                <a:cs typeface="CMU Sans Serif" charset="0"/>
              </a:rPr>
              <a:t>&lt; </a:t>
            </a:r>
            <a:r>
              <a:rPr lang="en-US" sz="1400" dirty="0" err="1">
                <a:latin typeface="CMU Sans Serif" charset="0"/>
                <a:ea typeface="CMU Sans Serif" charset="0"/>
                <a:cs typeface="CMU Sans Serif" charset="0"/>
              </a:rPr>
              <a:t>u</a:t>
            </a:r>
            <a:r>
              <a:rPr lang="en-US" sz="1400" baseline="-25000" dirty="0" err="1">
                <a:latin typeface="CMU Sans Serif" charset="0"/>
                <a:ea typeface="CMU Sans Serif" charset="0"/>
                <a:cs typeface="CMU Sans Serif" charset="0"/>
              </a:rPr>
              <a:t>rms</a:t>
            </a:r>
            <a:r>
              <a:rPr lang="en-US" sz="1400" baseline="-25000" dirty="0">
                <a:latin typeface="CMU Sans Serif" charset="0"/>
                <a:ea typeface="CMU Sans Serif" charset="0"/>
                <a:cs typeface="CMU Sans Serif" charset="0"/>
              </a:rPr>
              <a:t> </a:t>
            </a:r>
            <a:r>
              <a:rPr lang="en-US" sz="1400" dirty="0">
                <a:latin typeface="CMU Sans Serif" charset="0"/>
                <a:ea typeface="CMU Sans Serif" charset="0"/>
                <a:cs typeface="CMU Sans Serif" charset="0"/>
              </a:rPr>
              <a:t>/</a:t>
            </a:r>
            <a:r>
              <a:rPr lang="en-US" sz="1400" dirty="0" err="1">
                <a:latin typeface="CMU Sans Serif" charset="0"/>
                <a:ea typeface="CMU Sans Serif" charset="0"/>
                <a:cs typeface="CMU Sans Serif" charset="0"/>
              </a:rPr>
              <a:t>w</a:t>
            </a:r>
            <a:r>
              <a:rPr lang="en-US" sz="1400" baseline="-25000" dirty="0" err="1">
                <a:latin typeface="CMU Sans Serif" charset="0"/>
                <a:ea typeface="CMU Sans Serif" charset="0"/>
                <a:cs typeface="CMU Sans Serif" charset="0"/>
              </a:rPr>
              <a:t>rms</a:t>
            </a:r>
            <a:r>
              <a:rPr lang="en-US" sz="1400" baseline="-25000" dirty="0">
                <a:latin typeface="CMU Sans Serif" charset="0"/>
                <a:ea typeface="CMU Sans Serif" charset="0"/>
                <a:cs typeface="CMU Sans Serif" charset="0"/>
              </a:rPr>
              <a:t> </a:t>
            </a:r>
            <a:r>
              <a:rPr lang="en-US" sz="1400" dirty="0">
                <a:latin typeface="CMU Sans Serif" charset="0"/>
                <a:ea typeface="CMU Sans Serif" charset="0"/>
                <a:cs typeface="CMU Sans Serif" charset="0"/>
              </a:rPr>
              <a:t>&gt; = 0.8</a:t>
            </a:r>
          </a:p>
        </p:txBody>
      </p:sp>
      <p:sp>
        <p:nvSpPr>
          <p:cNvPr id="47" name="Subtitle 2">
            <a:extLst>
              <a:ext uri="{FF2B5EF4-FFF2-40B4-BE49-F238E27FC236}">
                <a16:creationId xmlns:a16="http://schemas.microsoft.com/office/drawing/2014/main" id="{64D58EBD-1B99-6652-190C-B315D5DDE1A9}"/>
              </a:ext>
            </a:extLst>
          </p:cNvPr>
          <p:cNvSpPr txBox="1">
            <a:spLocks/>
          </p:cNvSpPr>
          <p:nvPr/>
        </p:nvSpPr>
        <p:spPr>
          <a:xfrm>
            <a:off x="81181" y="3014121"/>
            <a:ext cx="1597768" cy="6612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200" dirty="0">
              <a:latin typeface="Georgia" panose="02040502050405020303" pitchFamily="18" charset="0"/>
              <a:ea typeface="CMU Sans Serif" charset="0"/>
              <a:cs typeface="CMU Sans Serif" charset="0"/>
            </a:endParaRPr>
          </a:p>
          <a:p>
            <a:r>
              <a:rPr lang="en-US" sz="2200" dirty="0">
                <a:latin typeface="Georgia" panose="02040502050405020303" pitchFamily="18" charset="0"/>
                <a:ea typeface="CMU Sans Serif" charset="0"/>
                <a:cs typeface="CMU Sans Serif" charset="0"/>
              </a:rPr>
              <a:t>f = 6 Hz, </a:t>
            </a:r>
            <a:br>
              <a:rPr lang="en-US" sz="2200" dirty="0">
                <a:latin typeface="Georgia" panose="02040502050405020303" pitchFamily="18" charset="0"/>
                <a:ea typeface="CMU Sans Serif" charset="0"/>
                <a:cs typeface="CMU Sans Serif" charset="0"/>
              </a:rPr>
            </a:br>
            <a:r>
              <a:rPr lang="en-US" sz="2200" dirty="0">
                <a:latin typeface="Georgia" panose="02040502050405020303" pitchFamily="18" charset="0"/>
                <a:ea typeface="CMU Sans Serif" charset="0"/>
                <a:cs typeface="CMU Sans Serif" charset="0"/>
              </a:rPr>
              <a:t>s = 10 mm</a:t>
            </a:r>
          </a:p>
        </p:txBody>
      </p:sp>
    </p:spTree>
    <p:extLst>
      <p:ext uri="{BB962C8B-B14F-4D97-AF65-F5344CB8AC3E}">
        <p14:creationId xmlns:p14="http://schemas.microsoft.com/office/powerpoint/2010/main" val="822403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29979244-A989-A4ED-CC74-F4FBE211D31A}"/>
              </a:ext>
            </a:extLst>
          </p:cNvPr>
          <p:cNvSpPr/>
          <p:nvPr/>
        </p:nvSpPr>
        <p:spPr>
          <a:xfrm>
            <a:off x="-501040" y="904462"/>
            <a:ext cx="12705566" cy="5514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Subtitle 2"/>
          <p:cNvSpPr txBox="1">
            <a:spLocks/>
          </p:cNvSpPr>
          <p:nvPr/>
        </p:nvSpPr>
        <p:spPr>
          <a:xfrm>
            <a:off x="2049022" y="1676569"/>
            <a:ext cx="2448307" cy="58189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latin typeface="Georgia" panose="02040502050405020303" pitchFamily="18" charset="0"/>
                <a:ea typeface="CMU Sans Serif" charset="0"/>
                <a:cs typeface="CMU Sans Serif" charset="0"/>
              </a:rPr>
              <a:t>classical, fixed</a:t>
            </a:r>
          </a:p>
        </p:txBody>
      </p:sp>
      <p:sp>
        <p:nvSpPr>
          <p:cNvPr id="25" name="Subtitle 2">
            <a:extLst>
              <a:ext uri="{FF2B5EF4-FFF2-40B4-BE49-F238E27FC236}">
                <a16:creationId xmlns:a16="http://schemas.microsoft.com/office/drawing/2014/main" id="{F9EDEEB1-FAEB-1644-9577-06BCD1F171EB}"/>
              </a:ext>
            </a:extLst>
          </p:cNvPr>
          <p:cNvSpPr txBox="1">
            <a:spLocks/>
          </p:cNvSpPr>
          <p:nvPr/>
        </p:nvSpPr>
        <p:spPr>
          <a:xfrm>
            <a:off x="4886745" y="1721332"/>
            <a:ext cx="2448307" cy="58189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latin typeface="Georgia" panose="02040502050405020303" pitchFamily="18" charset="0"/>
                <a:ea typeface="CMU Sans Serif" charset="0"/>
                <a:cs typeface="CMU Sans Serif" charset="0"/>
              </a:rPr>
              <a:t>fractal, fixed</a:t>
            </a:r>
          </a:p>
        </p:txBody>
      </p:sp>
      <p:sp>
        <p:nvSpPr>
          <p:cNvPr id="26" name="Subtitle 2">
            <a:extLst>
              <a:ext uri="{FF2B5EF4-FFF2-40B4-BE49-F238E27FC236}">
                <a16:creationId xmlns:a16="http://schemas.microsoft.com/office/drawing/2014/main" id="{8D6BE4E8-FFAF-1A44-8AB8-80818ED06710}"/>
              </a:ext>
            </a:extLst>
          </p:cNvPr>
          <p:cNvSpPr txBox="1">
            <a:spLocks/>
          </p:cNvSpPr>
          <p:nvPr/>
        </p:nvSpPr>
        <p:spPr>
          <a:xfrm>
            <a:off x="7810198" y="1741760"/>
            <a:ext cx="2423923" cy="58189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latin typeface="Georgia" panose="02040502050405020303" pitchFamily="18" charset="0"/>
                <a:ea typeface="CMU Sans Serif" charset="0"/>
                <a:cs typeface="CMU Sans Serif" charset="0"/>
              </a:rPr>
              <a:t>fractal, stochastic</a:t>
            </a:r>
          </a:p>
        </p:txBody>
      </p:sp>
      <p:cxnSp>
        <p:nvCxnSpPr>
          <p:cNvPr id="48" name="Straight Connector 47">
            <a:extLst>
              <a:ext uri="{FF2B5EF4-FFF2-40B4-BE49-F238E27FC236}">
                <a16:creationId xmlns:a16="http://schemas.microsoft.com/office/drawing/2014/main" id="{6CB7629A-818F-1043-87F0-E16E3EB4E939}"/>
              </a:ext>
            </a:extLst>
          </p:cNvPr>
          <p:cNvCxnSpPr>
            <a:cxnSpLocks/>
          </p:cNvCxnSpPr>
          <p:nvPr/>
        </p:nvCxnSpPr>
        <p:spPr>
          <a:xfrm>
            <a:off x="10653184" y="1732459"/>
            <a:ext cx="46116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CFBADA8B-04CB-BD46-903E-7952752FB0CC}"/>
              </a:ext>
            </a:extLst>
          </p:cNvPr>
          <p:cNvSpPr txBox="1"/>
          <p:nvPr/>
        </p:nvSpPr>
        <p:spPr>
          <a:xfrm>
            <a:off x="10513454" y="1384954"/>
            <a:ext cx="723275" cy="369332"/>
          </a:xfrm>
          <a:prstGeom prst="rect">
            <a:avLst/>
          </a:prstGeom>
          <a:noFill/>
        </p:spPr>
        <p:txBody>
          <a:bodyPr wrap="none" rtlCol="0">
            <a:spAutoFit/>
          </a:bodyPr>
          <a:lstStyle/>
          <a:p>
            <a:r>
              <a:rPr lang="en-US" dirty="0"/>
              <a:t>1 mm</a:t>
            </a:r>
          </a:p>
        </p:txBody>
      </p:sp>
      <p:grpSp>
        <p:nvGrpSpPr>
          <p:cNvPr id="50" name="Group 49">
            <a:extLst>
              <a:ext uri="{FF2B5EF4-FFF2-40B4-BE49-F238E27FC236}">
                <a16:creationId xmlns:a16="http://schemas.microsoft.com/office/drawing/2014/main" id="{2CAC20A0-8B0B-DE49-A8EE-C9D5B68FBE4B}"/>
              </a:ext>
            </a:extLst>
          </p:cNvPr>
          <p:cNvGrpSpPr/>
          <p:nvPr/>
        </p:nvGrpSpPr>
        <p:grpSpPr>
          <a:xfrm>
            <a:off x="11496861" y="1192561"/>
            <a:ext cx="389870" cy="433184"/>
            <a:chOff x="3160643" y="1592588"/>
            <a:chExt cx="672548" cy="618864"/>
          </a:xfrm>
        </p:grpSpPr>
        <p:cxnSp>
          <p:nvCxnSpPr>
            <p:cNvPr id="51" name="Straight Arrow Connector 50">
              <a:extLst>
                <a:ext uri="{FF2B5EF4-FFF2-40B4-BE49-F238E27FC236}">
                  <a16:creationId xmlns:a16="http://schemas.microsoft.com/office/drawing/2014/main" id="{FBB75BBB-532B-E242-9434-093EE4472718}"/>
                </a:ext>
              </a:extLst>
            </p:cNvPr>
            <p:cNvCxnSpPr>
              <a:cxnSpLocks/>
            </p:cNvCxnSpPr>
            <p:nvPr/>
          </p:nvCxnSpPr>
          <p:spPr>
            <a:xfrm flipV="1">
              <a:off x="3160643" y="1592588"/>
              <a:ext cx="0" cy="618864"/>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a:extLst>
                <a:ext uri="{FF2B5EF4-FFF2-40B4-BE49-F238E27FC236}">
                  <a16:creationId xmlns:a16="http://schemas.microsoft.com/office/drawing/2014/main" id="{0AC3C051-473F-3C4D-B4BB-ECE16608181D}"/>
                </a:ext>
              </a:extLst>
            </p:cNvPr>
            <p:cNvCxnSpPr>
              <a:cxnSpLocks/>
            </p:cNvCxnSpPr>
            <p:nvPr/>
          </p:nvCxnSpPr>
          <p:spPr>
            <a:xfrm>
              <a:off x="3160643" y="2200122"/>
              <a:ext cx="672548" cy="0"/>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cxnSp>
          <p:nvCxnSpPr>
            <p:cNvPr id="53" name="Straight Arrow Connector 52">
              <a:extLst>
                <a:ext uri="{FF2B5EF4-FFF2-40B4-BE49-F238E27FC236}">
                  <a16:creationId xmlns:a16="http://schemas.microsoft.com/office/drawing/2014/main" id="{E035C589-016F-9946-A782-9C79B3AB174F}"/>
                </a:ext>
              </a:extLst>
            </p:cNvPr>
            <p:cNvCxnSpPr>
              <a:cxnSpLocks/>
            </p:cNvCxnSpPr>
            <p:nvPr/>
          </p:nvCxnSpPr>
          <p:spPr>
            <a:xfrm flipV="1">
              <a:off x="3162595" y="1962078"/>
              <a:ext cx="334322" cy="235147"/>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grpSp>
      <p:sp>
        <p:nvSpPr>
          <p:cNvPr id="54" name="TextBox 53">
            <a:extLst>
              <a:ext uri="{FF2B5EF4-FFF2-40B4-BE49-F238E27FC236}">
                <a16:creationId xmlns:a16="http://schemas.microsoft.com/office/drawing/2014/main" id="{50CD3687-C399-194E-B5D0-76C18A0B551B}"/>
              </a:ext>
            </a:extLst>
          </p:cNvPr>
          <p:cNvSpPr txBox="1"/>
          <p:nvPr/>
        </p:nvSpPr>
        <p:spPr>
          <a:xfrm>
            <a:off x="11663508" y="1245229"/>
            <a:ext cx="251992" cy="276999"/>
          </a:xfrm>
          <a:prstGeom prst="rect">
            <a:avLst/>
          </a:prstGeom>
          <a:noFill/>
        </p:spPr>
        <p:txBody>
          <a:bodyPr wrap="none" rtlCol="0">
            <a:spAutoFit/>
          </a:bodyPr>
          <a:lstStyle/>
          <a:p>
            <a:r>
              <a:rPr lang="en-US" sz="1200" dirty="0"/>
              <a:t>y</a:t>
            </a:r>
          </a:p>
        </p:txBody>
      </p:sp>
      <p:sp>
        <p:nvSpPr>
          <p:cNvPr id="55" name="TextBox 54">
            <a:extLst>
              <a:ext uri="{FF2B5EF4-FFF2-40B4-BE49-F238E27FC236}">
                <a16:creationId xmlns:a16="http://schemas.microsoft.com/office/drawing/2014/main" id="{1A5F6096-16BF-0844-A143-01353C90A7F7}"/>
              </a:ext>
            </a:extLst>
          </p:cNvPr>
          <p:cNvSpPr txBox="1"/>
          <p:nvPr/>
        </p:nvSpPr>
        <p:spPr>
          <a:xfrm>
            <a:off x="11866515" y="1477288"/>
            <a:ext cx="251992" cy="276999"/>
          </a:xfrm>
          <a:prstGeom prst="rect">
            <a:avLst/>
          </a:prstGeom>
          <a:noFill/>
        </p:spPr>
        <p:txBody>
          <a:bodyPr wrap="none" rtlCol="0">
            <a:spAutoFit/>
          </a:bodyPr>
          <a:lstStyle/>
          <a:p>
            <a:r>
              <a:rPr lang="en-US" sz="1200" dirty="0"/>
              <a:t>x</a:t>
            </a:r>
          </a:p>
        </p:txBody>
      </p:sp>
      <p:sp>
        <p:nvSpPr>
          <p:cNvPr id="56" name="TextBox 55">
            <a:extLst>
              <a:ext uri="{FF2B5EF4-FFF2-40B4-BE49-F238E27FC236}">
                <a16:creationId xmlns:a16="http://schemas.microsoft.com/office/drawing/2014/main" id="{8C6AB294-4A12-FD44-A4A2-76D57E586DEB}"/>
              </a:ext>
            </a:extLst>
          </p:cNvPr>
          <p:cNvSpPr txBox="1"/>
          <p:nvPr/>
        </p:nvSpPr>
        <p:spPr>
          <a:xfrm>
            <a:off x="11459135" y="977076"/>
            <a:ext cx="251992" cy="276999"/>
          </a:xfrm>
          <a:prstGeom prst="rect">
            <a:avLst/>
          </a:prstGeom>
          <a:noFill/>
        </p:spPr>
        <p:txBody>
          <a:bodyPr wrap="none" rtlCol="0">
            <a:spAutoFit/>
          </a:bodyPr>
          <a:lstStyle/>
          <a:p>
            <a:r>
              <a:rPr lang="en-US" sz="1200" dirty="0"/>
              <a:t>z</a:t>
            </a:r>
          </a:p>
        </p:txBody>
      </p:sp>
      <p:sp>
        <p:nvSpPr>
          <p:cNvPr id="67" name="TextBox 66">
            <a:extLst>
              <a:ext uri="{FF2B5EF4-FFF2-40B4-BE49-F238E27FC236}">
                <a16:creationId xmlns:a16="http://schemas.microsoft.com/office/drawing/2014/main" id="{8D0D9AEA-51A3-1DEF-9006-116BFDE7E73C}"/>
              </a:ext>
            </a:extLst>
          </p:cNvPr>
          <p:cNvSpPr txBox="1"/>
          <p:nvPr/>
        </p:nvSpPr>
        <p:spPr>
          <a:xfrm>
            <a:off x="8210743" y="6483406"/>
            <a:ext cx="4656843" cy="369332"/>
          </a:xfrm>
          <a:prstGeom prst="rect">
            <a:avLst/>
          </a:prstGeom>
          <a:noFill/>
        </p:spPr>
        <p:txBody>
          <a:bodyPr wrap="square" rtlCol="0">
            <a:spAutoFit/>
          </a:bodyPr>
          <a:lstStyle/>
          <a:p>
            <a:r>
              <a:rPr lang="en-CH" b="1" dirty="0">
                <a:solidFill>
                  <a:srgbClr val="CC99FF"/>
                </a:solidFill>
                <a:latin typeface="Georgia" panose="02040502050405020303" pitchFamily="18" charset="0"/>
              </a:rPr>
              <a:t>True and Wheeler et al., in prep.</a:t>
            </a:r>
            <a:endParaRPr lang="en-US" b="1" dirty="0">
              <a:solidFill>
                <a:srgbClr val="CC99FF"/>
              </a:solidFill>
              <a:latin typeface="Georgia" panose="02040502050405020303" pitchFamily="18" charset="0"/>
            </a:endParaRPr>
          </a:p>
        </p:txBody>
      </p:sp>
      <p:sp>
        <p:nvSpPr>
          <p:cNvPr id="57" name="Subtitle 2">
            <a:extLst>
              <a:ext uri="{FF2B5EF4-FFF2-40B4-BE49-F238E27FC236}">
                <a16:creationId xmlns:a16="http://schemas.microsoft.com/office/drawing/2014/main" id="{1CE14EA0-A894-A2AC-12A0-82C756053494}"/>
              </a:ext>
            </a:extLst>
          </p:cNvPr>
          <p:cNvSpPr>
            <a:spLocks noGrp="1"/>
          </p:cNvSpPr>
          <p:nvPr>
            <p:ph type="ctrTitle"/>
          </p:nvPr>
        </p:nvSpPr>
        <p:spPr>
          <a:xfrm>
            <a:off x="1" y="204534"/>
            <a:ext cx="11236728" cy="441287"/>
          </a:xfrm>
        </p:spPr>
        <p:txBody>
          <a:bodyPr>
            <a:noAutofit/>
          </a:bodyPr>
          <a:lstStyle/>
          <a:p>
            <a:pPr algn="l"/>
            <a:r>
              <a:rPr lang="en-US" sz="3600" dirty="0">
                <a:solidFill>
                  <a:schemeClr val="bg1"/>
                </a:solidFill>
                <a:latin typeface="Georgia" panose="02040502050405020303" pitchFamily="18" charset="0"/>
                <a:ea typeface="CMU Sans Serif Medium" charset="0"/>
                <a:cs typeface="CMU Sans Serif Medium" charset="0"/>
              </a:rPr>
              <a:t>Homogeneity and TKE dissipation rate</a:t>
            </a:r>
            <a:endParaRPr lang="en-US" sz="2800" dirty="0">
              <a:solidFill>
                <a:schemeClr val="bg1"/>
              </a:solidFill>
              <a:latin typeface="Georgia" panose="02040502050405020303" pitchFamily="18" charset="0"/>
              <a:ea typeface="CMU Sans Serif Medium" charset="0"/>
              <a:cs typeface="CMU Sans Serif Medium" charset="0"/>
            </a:endParaRPr>
          </a:p>
        </p:txBody>
      </p:sp>
      <p:grpSp>
        <p:nvGrpSpPr>
          <p:cNvPr id="112" name="Group 111">
            <a:extLst>
              <a:ext uri="{FF2B5EF4-FFF2-40B4-BE49-F238E27FC236}">
                <a16:creationId xmlns:a16="http://schemas.microsoft.com/office/drawing/2014/main" id="{AB927B6C-BD02-D2FC-C025-34557342D807}"/>
              </a:ext>
            </a:extLst>
          </p:cNvPr>
          <p:cNvGrpSpPr/>
          <p:nvPr/>
        </p:nvGrpSpPr>
        <p:grpSpPr>
          <a:xfrm>
            <a:off x="4877163" y="2169412"/>
            <a:ext cx="2455044" cy="2715624"/>
            <a:chOff x="1811690" y="2670018"/>
            <a:chExt cx="2455044" cy="2715624"/>
          </a:xfrm>
        </p:grpSpPr>
        <p:pic>
          <p:nvPicPr>
            <p:cNvPr id="113" name="Picture 112">
              <a:extLst>
                <a:ext uri="{FF2B5EF4-FFF2-40B4-BE49-F238E27FC236}">
                  <a16:creationId xmlns:a16="http://schemas.microsoft.com/office/drawing/2014/main" id="{601506A3-E7DB-3255-CA86-D9BDD7FF8475}"/>
                </a:ext>
              </a:extLst>
            </p:cNvPr>
            <p:cNvPicPr>
              <a:picLocks noChangeAspect="1"/>
            </p:cNvPicPr>
            <p:nvPr/>
          </p:nvPicPr>
          <p:blipFill rotWithShape="1">
            <a:blip r:embed="rId3"/>
            <a:srcRect l="4029" t="1645" b="2276"/>
            <a:stretch/>
          </p:blipFill>
          <p:spPr>
            <a:xfrm>
              <a:off x="1818427" y="2670018"/>
              <a:ext cx="2448307" cy="2707867"/>
            </a:xfrm>
            <a:prstGeom prst="rect">
              <a:avLst/>
            </a:prstGeom>
          </p:spPr>
        </p:pic>
        <p:sp>
          <p:nvSpPr>
            <p:cNvPr id="114" name="Rounded Rectangle 54">
              <a:extLst>
                <a:ext uri="{FF2B5EF4-FFF2-40B4-BE49-F238E27FC236}">
                  <a16:creationId xmlns:a16="http://schemas.microsoft.com/office/drawing/2014/main" id="{D53EFA17-0F14-31DA-BDEC-1B9A7DD1E88F}"/>
                </a:ext>
              </a:extLst>
            </p:cNvPr>
            <p:cNvSpPr/>
            <p:nvPr/>
          </p:nvSpPr>
          <p:spPr>
            <a:xfrm>
              <a:off x="1811690" y="2670018"/>
              <a:ext cx="2448307" cy="2715624"/>
            </a:xfrm>
            <a:prstGeom prst="roundRect">
              <a:avLst>
                <a:gd name="adj" fmla="val 2898"/>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15" name="Picture 114">
            <a:extLst>
              <a:ext uri="{FF2B5EF4-FFF2-40B4-BE49-F238E27FC236}">
                <a16:creationId xmlns:a16="http://schemas.microsoft.com/office/drawing/2014/main" id="{4BE80EFA-0829-A2BE-6574-37D4C8FEB527}"/>
              </a:ext>
            </a:extLst>
          </p:cNvPr>
          <p:cNvPicPr>
            <a:picLocks noChangeAspect="1"/>
          </p:cNvPicPr>
          <p:nvPr/>
        </p:nvPicPr>
        <p:blipFill rotWithShape="1">
          <a:blip r:embed="rId4"/>
          <a:srcRect l="94674" t="1680" r="3743" b="2275"/>
          <a:stretch/>
        </p:blipFill>
        <p:spPr>
          <a:xfrm rot="5400000">
            <a:off x="3157809" y="4426166"/>
            <a:ext cx="130923" cy="1935742"/>
          </a:xfrm>
          <a:prstGeom prst="rect">
            <a:avLst/>
          </a:prstGeom>
        </p:spPr>
      </p:pic>
      <p:pic>
        <p:nvPicPr>
          <p:cNvPr id="116" name="Picture 115">
            <a:extLst>
              <a:ext uri="{FF2B5EF4-FFF2-40B4-BE49-F238E27FC236}">
                <a16:creationId xmlns:a16="http://schemas.microsoft.com/office/drawing/2014/main" id="{9E58C4CD-14E0-4C18-7708-1AF1571F3394}"/>
              </a:ext>
            </a:extLst>
          </p:cNvPr>
          <p:cNvPicPr>
            <a:picLocks noChangeAspect="1"/>
          </p:cNvPicPr>
          <p:nvPr/>
        </p:nvPicPr>
        <p:blipFill rotWithShape="1">
          <a:blip r:embed="rId5"/>
          <a:srcRect l="3177" t="1576" r="3771" b="2596"/>
          <a:stretch/>
        </p:blipFill>
        <p:spPr>
          <a:xfrm>
            <a:off x="2025942" y="2159955"/>
            <a:ext cx="2472054" cy="2715624"/>
          </a:xfrm>
          <a:prstGeom prst="rect">
            <a:avLst/>
          </a:prstGeom>
        </p:spPr>
      </p:pic>
      <p:pic>
        <p:nvPicPr>
          <p:cNvPr id="117" name="Picture 116">
            <a:extLst>
              <a:ext uri="{FF2B5EF4-FFF2-40B4-BE49-F238E27FC236}">
                <a16:creationId xmlns:a16="http://schemas.microsoft.com/office/drawing/2014/main" id="{7BB567B4-D025-124E-A11B-3D55C937AA4F}"/>
              </a:ext>
            </a:extLst>
          </p:cNvPr>
          <p:cNvPicPr>
            <a:picLocks noChangeAspect="1"/>
          </p:cNvPicPr>
          <p:nvPr/>
        </p:nvPicPr>
        <p:blipFill rotWithShape="1">
          <a:blip r:embed="rId6"/>
          <a:srcRect l="3341" t="2013" r="-412" b="2159"/>
          <a:stretch/>
        </p:blipFill>
        <p:spPr>
          <a:xfrm>
            <a:off x="7706393" y="2167711"/>
            <a:ext cx="2473968" cy="2715624"/>
          </a:xfrm>
          <a:prstGeom prst="rect">
            <a:avLst/>
          </a:prstGeom>
        </p:spPr>
      </p:pic>
      <p:sp>
        <p:nvSpPr>
          <p:cNvPr id="118" name="Rounded Rectangle 31">
            <a:extLst>
              <a:ext uri="{FF2B5EF4-FFF2-40B4-BE49-F238E27FC236}">
                <a16:creationId xmlns:a16="http://schemas.microsoft.com/office/drawing/2014/main" id="{5E7BD9CD-11C8-A714-CE4C-3A3984A8D5B1}"/>
              </a:ext>
            </a:extLst>
          </p:cNvPr>
          <p:cNvSpPr/>
          <p:nvPr/>
        </p:nvSpPr>
        <p:spPr>
          <a:xfrm>
            <a:off x="2033245" y="2159955"/>
            <a:ext cx="2448307" cy="2715624"/>
          </a:xfrm>
          <a:prstGeom prst="roundRect">
            <a:avLst>
              <a:gd name="adj" fmla="val 2898"/>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9" name="Group 118">
            <a:extLst>
              <a:ext uri="{FF2B5EF4-FFF2-40B4-BE49-F238E27FC236}">
                <a16:creationId xmlns:a16="http://schemas.microsoft.com/office/drawing/2014/main" id="{E819D4F3-FB00-FD2D-3780-EFECBA0F680D}"/>
              </a:ext>
            </a:extLst>
          </p:cNvPr>
          <p:cNvGrpSpPr/>
          <p:nvPr/>
        </p:nvGrpSpPr>
        <p:grpSpPr>
          <a:xfrm>
            <a:off x="4873356" y="2167711"/>
            <a:ext cx="2448693" cy="2715624"/>
            <a:chOff x="3360908" y="2468335"/>
            <a:chExt cx="2448693" cy="2715624"/>
          </a:xfrm>
        </p:grpSpPr>
        <p:pic>
          <p:nvPicPr>
            <p:cNvPr id="120" name="Picture 119">
              <a:extLst>
                <a:ext uri="{FF2B5EF4-FFF2-40B4-BE49-F238E27FC236}">
                  <a16:creationId xmlns:a16="http://schemas.microsoft.com/office/drawing/2014/main" id="{D4C17F5C-AE61-5E52-8B39-D029BB1F234D}"/>
                </a:ext>
              </a:extLst>
            </p:cNvPr>
            <p:cNvPicPr>
              <a:picLocks noChangeAspect="1"/>
            </p:cNvPicPr>
            <p:nvPr/>
          </p:nvPicPr>
          <p:blipFill rotWithShape="1">
            <a:blip r:embed="rId7"/>
            <a:srcRect l="3231" t="1648" r="2108" b="2524"/>
            <a:stretch/>
          </p:blipFill>
          <p:spPr>
            <a:xfrm>
              <a:off x="3360908" y="2468335"/>
              <a:ext cx="2448308" cy="2715624"/>
            </a:xfrm>
            <a:prstGeom prst="rect">
              <a:avLst/>
            </a:prstGeom>
          </p:spPr>
        </p:pic>
        <p:sp>
          <p:nvSpPr>
            <p:cNvPr id="121" name="Rounded Rectangle 32">
              <a:extLst>
                <a:ext uri="{FF2B5EF4-FFF2-40B4-BE49-F238E27FC236}">
                  <a16:creationId xmlns:a16="http://schemas.microsoft.com/office/drawing/2014/main" id="{CA68FC2B-610A-A184-8C7A-9E27E672DDAD}"/>
                </a:ext>
              </a:extLst>
            </p:cNvPr>
            <p:cNvSpPr/>
            <p:nvPr/>
          </p:nvSpPr>
          <p:spPr>
            <a:xfrm>
              <a:off x="3361294" y="2468335"/>
              <a:ext cx="2448307" cy="2715624"/>
            </a:xfrm>
            <a:prstGeom prst="roundRect">
              <a:avLst>
                <a:gd name="adj" fmla="val 2898"/>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22" name="Rounded Rectangle 33">
            <a:extLst>
              <a:ext uri="{FF2B5EF4-FFF2-40B4-BE49-F238E27FC236}">
                <a16:creationId xmlns:a16="http://schemas.microsoft.com/office/drawing/2014/main" id="{33DD0080-AF1C-2B0E-300B-30B836AB3A5C}"/>
              </a:ext>
            </a:extLst>
          </p:cNvPr>
          <p:cNvSpPr/>
          <p:nvPr/>
        </p:nvSpPr>
        <p:spPr>
          <a:xfrm>
            <a:off x="7694193" y="2167711"/>
            <a:ext cx="2473967" cy="2715624"/>
          </a:xfrm>
          <a:prstGeom prst="roundRect">
            <a:avLst>
              <a:gd name="adj" fmla="val 2898"/>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Rounded Rectangle 36">
            <a:extLst>
              <a:ext uri="{FF2B5EF4-FFF2-40B4-BE49-F238E27FC236}">
                <a16:creationId xmlns:a16="http://schemas.microsoft.com/office/drawing/2014/main" id="{8AF3D018-BDCC-7B14-F24F-3BBEB7903BF9}"/>
              </a:ext>
            </a:extLst>
          </p:cNvPr>
          <p:cNvSpPr/>
          <p:nvPr/>
        </p:nvSpPr>
        <p:spPr>
          <a:xfrm rot="5400000">
            <a:off x="3158482" y="4426165"/>
            <a:ext cx="130925" cy="1935743"/>
          </a:xfrm>
          <a:prstGeom prst="roundRect">
            <a:avLst>
              <a:gd name="adj" fmla="val 16053"/>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Subtitle 2">
            <a:extLst>
              <a:ext uri="{FF2B5EF4-FFF2-40B4-BE49-F238E27FC236}">
                <a16:creationId xmlns:a16="http://schemas.microsoft.com/office/drawing/2014/main" id="{177386F4-F55A-B5BD-3F9B-37681A01F794}"/>
              </a:ext>
            </a:extLst>
          </p:cNvPr>
          <p:cNvSpPr txBox="1">
            <a:spLocks/>
          </p:cNvSpPr>
          <p:nvPr/>
        </p:nvSpPr>
        <p:spPr>
          <a:xfrm>
            <a:off x="3956420" y="5529404"/>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1.25</a:t>
            </a:r>
          </a:p>
        </p:txBody>
      </p:sp>
      <p:sp>
        <p:nvSpPr>
          <p:cNvPr id="125" name="Subtitle 2">
            <a:extLst>
              <a:ext uri="{FF2B5EF4-FFF2-40B4-BE49-F238E27FC236}">
                <a16:creationId xmlns:a16="http://schemas.microsoft.com/office/drawing/2014/main" id="{D0D0AACB-EBC8-AE12-22E4-0307A4B8237E}"/>
              </a:ext>
            </a:extLst>
          </p:cNvPr>
          <p:cNvSpPr txBox="1">
            <a:spLocks/>
          </p:cNvSpPr>
          <p:nvPr/>
        </p:nvSpPr>
        <p:spPr>
          <a:xfrm>
            <a:off x="3094603" y="5511003"/>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a:t>
            </a:r>
          </a:p>
        </p:txBody>
      </p:sp>
      <p:sp>
        <p:nvSpPr>
          <p:cNvPr id="126" name="Subtitle 2">
            <a:extLst>
              <a:ext uri="{FF2B5EF4-FFF2-40B4-BE49-F238E27FC236}">
                <a16:creationId xmlns:a16="http://schemas.microsoft.com/office/drawing/2014/main" id="{AF6D09D1-7B38-B5A4-7B4E-9BDE8B58640E}"/>
              </a:ext>
            </a:extLst>
          </p:cNvPr>
          <p:cNvSpPr txBox="1">
            <a:spLocks/>
          </p:cNvSpPr>
          <p:nvPr/>
        </p:nvSpPr>
        <p:spPr>
          <a:xfrm>
            <a:off x="2020677" y="5529404"/>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0.75</a:t>
            </a:r>
          </a:p>
        </p:txBody>
      </p:sp>
      <p:pic>
        <p:nvPicPr>
          <p:cNvPr id="127" name="Picture 126">
            <a:extLst>
              <a:ext uri="{FF2B5EF4-FFF2-40B4-BE49-F238E27FC236}">
                <a16:creationId xmlns:a16="http://schemas.microsoft.com/office/drawing/2014/main" id="{BEE1456B-AD6A-CF06-DE69-3A330131DC19}"/>
              </a:ext>
            </a:extLst>
          </p:cNvPr>
          <p:cNvPicPr>
            <a:picLocks noChangeAspect="1"/>
          </p:cNvPicPr>
          <p:nvPr/>
        </p:nvPicPr>
        <p:blipFill rotWithShape="1">
          <a:blip r:embed="rId8"/>
          <a:srcRect l="94674" t="1680" r="3743" b="2275"/>
          <a:stretch/>
        </p:blipFill>
        <p:spPr>
          <a:xfrm rot="5400000">
            <a:off x="6066306" y="4426166"/>
            <a:ext cx="130923" cy="1935742"/>
          </a:xfrm>
          <a:prstGeom prst="rect">
            <a:avLst/>
          </a:prstGeom>
        </p:spPr>
      </p:pic>
      <p:sp>
        <p:nvSpPr>
          <p:cNvPr id="128" name="Rounded Rectangle 42">
            <a:extLst>
              <a:ext uri="{FF2B5EF4-FFF2-40B4-BE49-F238E27FC236}">
                <a16:creationId xmlns:a16="http://schemas.microsoft.com/office/drawing/2014/main" id="{B085C529-3DAB-4670-B9B8-FA6AB6644E62}"/>
              </a:ext>
            </a:extLst>
          </p:cNvPr>
          <p:cNvSpPr/>
          <p:nvPr/>
        </p:nvSpPr>
        <p:spPr>
          <a:xfrm rot="5400000">
            <a:off x="6066979" y="4426165"/>
            <a:ext cx="130925" cy="1935743"/>
          </a:xfrm>
          <a:prstGeom prst="roundRect">
            <a:avLst>
              <a:gd name="adj" fmla="val 16053"/>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Subtitle 2">
            <a:extLst>
              <a:ext uri="{FF2B5EF4-FFF2-40B4-BE49-F238E27FC236}">
                <a16:creationId xmlns:a16="http://schemas.microsoft.com/office/drawing/2014/main" id="{CBC45688-A606-5FB9-A05F-3865D908B52C}"/>
              </a:ext>
            </a:extLst>
          </p:cNvPr>
          <p:cNvSpPr txBox="1">
            <a:spLocks/>
          </p:cNvSpPr>
          <p:nvPr/>
        </p:nvSpPr>
        <p:spPr>
          <a:xfrm>
            <a:off x="6864917" y="5529404"/>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1.25</a:t>
            </a:r>
          </a:p>
        </p:txBody>
      </p:sp>
      <p:sp>
        <p:nvSpPr>
          <p:cNvPr id="130" name="Subtitle 2">
            <a:extLst>
              <a:ext uri="{FF2B5EF4-FFF2-40B4-BE49-F238E27FC236}">
                <a16:creationId xmlns:a16="http://schemas.microsoft.com/office/drawing/2014/main" id="{837D06E5-8A30-2282-0EA3-A2B5096CD307}"/>
              </a:ext>
            </a:extLst>
          </p:cNvPr>
          <p:cNvSpPr txBox="1">
            <a:spLocks/>
          </p:cNvSpPr>
          <p:nvPr/>
        </p:nvSpPr>
        <p:spPr>
          <a:xfrm>
            <a:off x="6003100" y="5511003"/>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a:t>
            </a:r>
          </a:p>
        </p:txBody>
      </p:sp>
      <p:sp>
        <p:nvSpPr>
          <p:cNvPr id="131" name="Subtitle 2">
            <a:extLst>
              <a:ext uri="{FF2B5EF4-FFF2-40B4-BE49-F238E27FC236}">
                <a16:creationId xmlns:a16="http://schemas.microsoft.com/office/drawing/2014/main" id="{9712994A-A5ED-79BB-EAAD-F33EB61EA557}"/>
              </a:ext>
            </a:extLst>
          </p:cNvPr>
          <p:cNvSpPr txBox="1">
            <a:spLocks/>
          </p:cNvSpPr>
          <p:nvPr/>
        </p:nvSpPr>
        <p:spPr>
          <a:xfrm>
            <a:off x="4929174" y="5529404"/>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0.75</a:t>
            </a:r>
          </a:p>
        </p:txBody>
      </p:sp>
      <p:pic>
        <p:nvPicPr>
          <p:cNvPr id="132" name="Picture 131">
            <a:extLst>
              <a:ext uri="{FF2B5EF4-FFF2-40B4-BE49-F238E27FC236}">
                <a16:creationId xmlns:a16="http://schemas.microsoft.com/office/drawing/2014/main" id="{60B15C3D-E706-87F1-66F2-925D3C6C9060}"/>
              </a:ext>
            </a:extLst>
          </p:cNvPr>
          <p:cNvPicPr>
            <a:picLocks noChangeAspect="1"/>
          </p:cNvPicPr>
          <p:nvPr/>
        </p:nvPicPr>
        <p:blipFill rotWithShape="1">
          <a:blip r:embed="rId9"/>
          <a:srcRect l="94674" t="1680" r="3743" b="2275"/>
          <a:stretch/>
        </p:blipFill>
        <p:spPr>
          <a:xfrm rot="5400000">
            <a:off x="8901922" y="4426166"/>
            <a:ext cx="130923" cy="1935742"/>
          </a:xfrm>
          <a:prstGeom prst="rect">
            <a:avLst/>
          </a:prstGeom>
        </p:spPr>
      </p:pic>
      <p:sp>
        <p:nvSpPr>
          <p:cNvPr id="133" name="Rounded Rectangle 47">
            <a:extLst>
              <a:ext uri="{FF2B5EF4-FFF2-40B4-BE49-F238E27FC236}">
                <a16:creationId xmlns:a16="http://schemas.microsoft.com/office/drawing/2014/main" id="{25DCC6B7-1834-EA54-5B6B-6586AA15008A}"/>
              </a:ext>
            </a:extLst>
          </p:cNvPr>
          <p:cNvSpPr/>
          <p:nvPr/>
        </p:nvSpPr>
        <p:spPr>
          <a:xfrm rot="5400000">
            <a:off x="8902595" y="4426165"/>
            <a:ext cx="130925" cy="1935743"/>
          </a:xfrm>
          <a:prstGeom prst="roundRect">
            <a:avLst>
              <a:gd name="adj" fmla="val 16053"/>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Subtitle 2">
            <a:extLst>
              <a:ext uri="{FF2B5EF4-FFF2-40B4-BE49-F238E27FC236}">
                <a16:creationId xmlns:a16="http://schemas.microsoft.com/office/drawing/2014/main" id="{AEDA57E0-6049-012A-5FCA-72D56E755434}"/>
              </a:ext>
            </a:extLst>
          </p:cNvPr>
          <p:cNvSpPr txBox="1">
            <a:spLocks/>
          </p:cNvSpPr>
          <p:nvPr/>
        </p:nvSpPr>
        <p:spPr>
          <a:xfrm>
            <a:off x="9700533" y="5529404"/>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1.25</a:t>
            </a:r>
          </a:p>
        </p:txBody>
      </p:sp>
      <p:sp>
        <p:nvSpPr>
          <p:cNvPr id="135" name="Subtitle 2">
            <a:extLst>
              <a:ext uri="{FF2B5EF4-FFF2-40B4-BE49-F238E27FC236}">
                <a16:creationId xmlns:a16="http://schemas.microsoft.com/office/drawing/2014/main" id="{3B0F2524-F7D1-77CA-8F5E-836B55C3E034}"/>
              </a:ext>
            </a:extLst>
          </p:cNvPr>
          <p:cNvSpPr txBox="1">
            <a:spLocks/>
          </p:cNvSpPr>
          <p:nvPr/>
        </p:nvSpPr>
        <p:spPr>
          <a:xfrm>
            <a:off x="8838716" y="5511003"/>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1</a:t>
            </a:r>
          </a:p>
        </p:txBody>
      </p:sp>
      <p:sp>
        <p:nvSpPr>
          <p:cNvPr id="136" name="Subtitle 2">
            <a:extLst>
              <a:ext uri="{FF2B5EF4-FFF2-40B4-BE49-F238E27FC236}">
                <a16:creationId xmlns:a16="http://schemas.microsoft.com/office/drawing/2014/main" id="{972A83F6-D297-CB14-3986-761447942355}"/>
              </a:ext>
            </a:extLst>
          </p:cNvPr>
          <p:cNvSpPr txBox="1">
            <a:spLocks/>
          </p:cNvSpPr>
          <p:nvPr/>
        </p:nvSpPr>
        <p:spPr>
          <a:xfrm>
            <a:off x="7764790" y="5529404"/>
            <a:ext cx="495651"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latin typeface="CMU Sans Serif" charset="0"/>
                <a:ea typeface="CMU Sans Serif" charset="0"/>
                <a:cs typeface="CMU Sans Serif" charset="0"/>
              </a:rPr>
              <a:t>0.75</a:t>
            </a:r>
          </a:p>
        </p:txBody>
      </p:sp>
      <p:sp>
        <p:nvSpPr>
          <p:cNvPr id="139" name="Subtitle 2">
            <a:extLst>
              <a:ext uri="{FF2B5EF4-FFF2-40B4-BE49-F238E27FC236}">
                <a16:creationId xmlns:a16="http://schemas.microsoft.com/office/drawing/2014/main" id="{52778897-DCB7-C0B5-55E6-FCC6C33DB6CE}"/>
              </a:ext>
            </a:extLst>
          </p:cNvPr>
          <p:cNvSpPr txBox="1">
            <a:spLocks/>
          </p:cNvSpPr>
          <p:nvPr/>
        </p:nvSpPr>
        <p:spPr>
          <a:xfrm>
            <a:off x="2225903" y="5811889"/>
            <a:ext cx="2071946"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a:latin typeface="CMU Sans Serif" charset="0"/>
                <a:ea typeface="CMU Sans Serif" charset="0"/>
                <a:cs typeface="CMU Sans Serif" charset="0"/>
              </a:rPr>
              <a:t>&lt; 𝜺 &gt; = 3.2 x 10</a:t>
            </a:r>
            <a:r>
              <a:rPr lang="en-US" sz="1400" baseline="30000" dirty="0">
                <a:latin typeface="CMU Sans Serif" charset="0"/>
                <a:ea typeface="CMU Sans Serif" charset="0"/>
                <a:cs typeface="CMU Sans Serif" charset="0"/>
              </a:rPr>
              <a:t>-4</a:t>
            </a:r>
            <a:r>
              <a:rPr lang="en-US" sz="1400" dirty="0">
                <a:latin typeface="CMU Sans Serif" charset="0"/>
                <a:ea typeface="CMU Sans Serif" charset="0"/>
                <a:cs typeface="CMU Sans Serif" charset="0"/>
              </a:rPr>
              <a:t> m</a:t>
            </a:r>
            <a:r>
              <a:rPr lang="en-US" sz="1400" baseline="30000" dirty="0">
                <a:latin typeface="CMU Sans Serif" charset="0"/>
                <a:ea typeface="CMU Sans Serif" charset="0"/>
                <a:cs typeface="CMU Sans Serif" charset="0"/>
              </a:rPr>
              <a:t>2</a:t>
            </a:r>
            <a:r>
              <a:rPr lang="en-US" sz="1400" dirty="0">
                <a:latin typeface="CMU Sans Serif" charset="0"/>
                <a:ea typeface="CMU Sans Serif" charset="0"/>
                <a:cs typeface="CMU Sans Serif" charset="0"/>
              </a:rPr>
              <a:t>/s</a:t>
            </a:r>
            <a:r>
              <a:rPr lang="en-US" sz="1400" baseline="30000" dirty="0">
                <a:latin typeface="CMU Sans Serif" charset="0"/>
                <a:ea typeface="CMU Sans Serif" charset="0"/>
                <a:cs typeface="CMU Sans Serif" charset="0"/>
              </a:rPr>
              <a:t>3</a:t>
            </a:r>
            <a:r>
              <a:rPr lang="en-US" sz="1400" dirty="0">
                <a:latin typeface="CMU Sans Serif" charset="0"/>
                <a:ea typeface="CMU Sans Serif" charset="0"/>
                <a:cs typeface="CMU Sans Serif" charset="0"/>
              </a:rPr>
              <a:t> </a:t>
            </a:r>
          </a:p>
        </p:txBody>
      </p:sp>
      <p:sp>
        <p:nvSpPr>
          <p:cNvPr id="141" name="Subtitle 2">
            <a:extLst>
              <a:ext uri="{FF2B5EF4-FFF2-40B4-BE49-F238E27FC236}">
                <a16:creationId xmlns:a16="http://schemas.microsoft.com/office/drawing/2014/main" id="{5F605F36-F259-5E50-042A-951D92E15B4E}"/>
              </a:ext>
            </a:extLst>
          </p:cNvPr>
          <p:cNvSpPr txBox="1">
            <a:spLocks/>
          </p:cNvSpPr>
          <p:nvPr/>
        </p:nvSpPr>
        <p:spPr>
          <a:xfrm>
            <a:off x="693037" y="5068564"/>
            <a:ext cx="1158140" cy="52002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latin typeface="CMU Sans Serif" charset="0"/>
                <a:ea typeface="CMU Sans Serif" charset="0"/>
                <a:cs typeface="CMU Sans Serif" charset="0"/>
              </a:rPr>
              <a:t>𝜺 </a:t>
            </a:r>
            <a:r>
              <a:rPr lang="en-US" sz="1800" dirty="0">
                <a:latin typeface="CMU Sans Serif" charset="0"/>
                <a:ea typeface="CMU Sans Serif" charset="0"/>
                <a:cs typeface="CMU Sans Serif" charset="0"/>
              </a:rPr>
              <a:t>(m</a:t>
            </a:r>
            <a:r>
              <a:rPr lang="en-US" sz="1800" baseline="30000" dirty="0">
                <a:latin typeface="CMU Sans Serif" charset="0"/>
                <a:ea typeface="CMU Sans Serif" charset="0"/>
                <a:cs typeface="CMU Sans Serif" charset="0"/>
              </a:rPr>
              <a:t>2</a:t>
            </a:r>
            <a:r>
              <a:rPr lang="en-US" sz="1800" dirty="0">
                <a:latin typeface="CMU Sans Serif" charset="0"/>
                <a:ea typeface="CMU Sans Serif" charset="0"/>
                <a:cs typeface="CMU Sans Serif" charset="0"/>
              </a:rPr>
              <a:t>/s</a:t>
            </a:r>
            <a:r>
              <a:rPr lang="en-US" sz="1800" baseline="30000" dirty="0">
                <a:latin typeface="CMU Sans Serif" charset="0"/>
                <a:ea typeface="CMU Sans Serif" charset="0"/>
                <a:cs typeface="CMU Sans Serif" charset="0"/>
              </a:rPr>
              <a:t>3</a:t>
            </a:r>
            <a:r>
              <a:rPr lang="en-US" sz="1800" dirty="0">
                <a:latin typeface="CMU Sans Serif" charset="0"/>
                <a:ea typeface="CMU Sans Serif" charset="0"/>
                <a:cs typeface="CMU Sans Serif" charset="0"/>
              </a:rPr>
              <a:t>)</a:t>
            </a:r>
          </a:p>
        </p:txBody>
      </p:sp>
      <p:sp>
        <p:nvSpPr>
          <p:cNvPr id="142" name="Subtitle 2">
            <a:extLst>
              <a:ext uri="{FF2B5EF4-FFF2-40B4-BE49-F238E27FC236}">
                <a16:creationId xmlns:a16="http://schemas.microsoft.com/office/drawing/2014/main" id="{F6A76E58-38FA-7AEA-89EF-C010342C9CCF}"/>
              </a:ext>
            </a:extLst>
          </p:cNvPr>
          <p:cNvSpPr txBox="1">
            <a:spLocks/>
          </p:cNvSpPr>
          <p:nvPr/>
        </p:nvSpPr>
        <p:spPr>
          <a:xfrm>
            <a:off x="4497329" y="5811889"/>
            <a:ext cx="3209064"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a:latin typeface="CMU Sans Serif" charset="0"/>
                <a:ea typeface="CMU Sans Serif" charset="0"/>
                <a:cs typeface="CMU Sans Serif" charset="0"/>
              </a:rPr>
              <a:t>&lt; 𝜺 &gt; = 2.2 x 10</a:t>
            </a:r>
            <a:r>
              <a:rPr lang="en-US" sz="1400" baseline="30000" dirty="0">
                <a:latin typeface="CMU Sans Serif" charset="0"/>
                <a:ea typeface="CMU Sans Serif" charset="0"/>
                <a:cs typeface="CMU Sans Serif" charset="0"/>
              </a:rPr>
              <a:t>-4</a:t>
            </a:r>
            <a:r>
              <a:rPr lang="en-US" sz="1400" dirty="0">
                <a:latin typeface="CMU Sans Serif" charset="0"/>
                <a:ea typeface="CMU Sans Serif" charset="0"/>
                <a:cs typeface="CMU Sans Serif" charset="0"/>
              </a:rPr>
              <a:t> m</a:t>
            </a:r>
            <a:r>
              <a:rPr lang="en-US" sz="1400" baseline="30000" dirty="0">
                <a:latin typeface="CMU Sans Serif" charset="0"/>
                <a:ea typeface="CMU Sans Serif" charset="0"/>
                <a:cs typeface="CMU Sans Serif" charset="0"/>
              </a:rPr>
              <a:t>2</a:t>
            </a:r>
            <a:r>
              <a:rPr lang="en-US" sz="1400" dirty="0">
                <a:latin typeface="CMU Sans Serif" charset="0"/>
                <a:ea typeface="CMU Sans Serif" charset="0"/>
                <a:cs typeface="CMU Sans Serif" charset="0"/>
              </a:rPr>
              <a:t>/s</a:t>
            </a:r>
            <a:r>
              <a:rPr lang="en-US" sz="1400" baseline="30000" dirty="0">
                <a:latin typeface="CMU Sans Serif" charset="0"/>
                <a:ea typeface="CMU Sans Serif" charset="0"/>
                <a:cs typeface="CMU Sans Serif" charset="0"/>
              </a:rPr>
              <a:t>3</a:t>
            </a:r>
            <a:r>
              <a:rPr lang="en-US" sz="1400" dirty="0">
                <a:latin typeface="CMU Sans Serif" charset="0"/>
                <a:ea typeface="CMU Sans Serif" charset="0"/>
                <a:cs typeface="CMU Sans Serif" charset="0"/>
              </a:rPr>
              <a:t>, 2.6 x 10</a:t>
            </a:r>
            <a:r>
              <a:rPr lang="en-US" sz="1400" baseline="30000" dirty="0">
                <a:latin typeface="CMU Sans Serif" charset="0"/>
                <a:ea typeface="CMU Sans Serif" charset="0"/>
                <a:cs typeface="CMU Sans Serif" charset="0"/>
              </a:rPr>
              <a:t>-4</a:t>
            </a:r>
            <a:r>
              <a:rPr lang="en-US" sz="1400" dirty="0">
                <a:latin typeface="CMU Sans Serif" charset="0"/>
                <a:ea typeface="CMU Sans Serif" charset="0"/>
                <a:cs typeface="CMU Sans Serif" charset="0"/>
              </a:rPr>
              <a:t> m</a:t>
            </a:r>
            <a:r>
              <a:rPr lang="en-US" sz="1400" baseline="30000" dirty="0">
                <a:latin typeface="CMU Sans Serif" charset="0"/>
                <a:ea typeface="CMU Sans Serif" charset="0"/>
                <a:cs typeface="CMU Sans Serif" charset="0"/>
              </a:rPr>
              <a:t>2</a:t>
            </a:r>
            <a:r>
              <a:rPr lang="en-US" sz="1400" dirty="0">
                <a:latin typeface="CMU Sans Serif" charset="0"/>
                <a:ea typeface="CMU Sans Serif" charset="0"/>
                <a:cs typeface="CMU Sans Serif" charset="0"/>
              </a:rPr>
              <a:t>/s</a:t>
            </a:r>
            <a:r>
              <a:rPr lang="en-US" sz="1400" baseline="30000" dirty="0">
                <a:latin typeface="CMU Sans Serif" charset="0"/>
                <a:ea typeface="CMU Sans Serif" charset="0"/>
                <a:cs typeface="CMU Sans Serif" charset="0"/>
              </a:rPr>
              <a:t>3</a:t>
            </a:r>
            <a:endParaRPr lang="en-US" sz="1400" dirty="0">
              <a:latin typeface="CMU Sans Serif" charset="0"/>
              <a:ea typeface="CMU Sans Serif" charset="0"/>
              <a:cs typeface="CMU Sans Serif" charset="0"/>
            </a:endParaRPr>
          </a:p>
        </p:txBody>
      </p:sp>
      <p:sp>
        <p:nvSpPr>
          <p:cNvPr id="143" name="Subtitle 2">
            <a:extLst>
              <a:ext uri="{FF2B5EF4-FFF2-40B4-BE49-F238E27FC236}">
                <a16:creationId xmlns:a16="http://schemas.microsoft.com/office/drawing/2014/main" id="{86D4FB22-A163-960C-A1FA-CC0F989804B7}"/>
              </a:ext>
            </a:extLst>
          </p:cNvPr>
          <p:cNvSpPr txBox="1">
            <a:spLocks/>
          </p:cNvSpPr>
          <p:nvPr/>
        </p:nvSpPr>
        <p:spPr>
          <a:xfrm>
            <a:off x="7932456" y="5811889"/>
            <a:ext cx="2071946" cy="335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a:latin typeface="CMU Sans Serif" charset="0"/>
                <a:ea typeface="CMU Sans Serif" charset="0"/>
                <a:cs typeface="CMU Sans Serif" charset="0"/>
              </a:rPr>
              <a:t>&lt; 𝜺 &gt; = 3.9 x 10</a:t>
            </a:r>
            <a:r>
              <a:rPr lang="en-US" sz="1400" baseline="30000" dirty="0">
                <a:latin typeface="CMU Sans Serif" charset="0"/>
                <a:ea typeface="CMU Sans Serif" charset="0"/>
                <a:cs typeface="CMU Sans Serif" charset="0"/>
              </a:rPr>
              <a:t>-4</a:t>
            </a:r>
            <a:r>
              <a:rPr lang="en-US" sz="1400" dirty="0">
                <a:latin typeface="CMU Sans Serif" charset="0"/>
                <a:ea typeface="CMU Sans Serif" charset="0"/>
                <a:cs typeface="CMU Sans Serif" charset="0"/>
              </a:rPr>
              <a:t> m</a:t>
            </a:r>
            <a:r>
              <a:rPr lang="en-US" sz="1400" baseline="30000" dirty="0">
                <a:latin typeface="CMU Sans Serif" charset="0"/>
                <a:ea typeface="CMU Sans Serif" charset="0"/>
                <a:cs typeface="CMU Sans Serif" charset="0"/>
              </a:rPr>
              <a:t>2</a:t>
            </a:r>
            <a:r>
              <a:rPr lang="en-US" sz="1400" dirty="0">
                <a:latin typeface="CMU Sans Serif" charset="0"/>
                <a:ea typeface="CMU Sans Serif" charset="0"/>
                <a:cs typeface="CMU Sans Serif" charset="0"/>
              </a:rPr>
              <a:t>/s</a:t>
            </a:r>
            <a:r>
              <a:rPr lang="en-US" sz="1400" baseline="30000" dirty="0">
                <a:latin typeface="CMU Sans Serif" charset="0"/>
                <a:ea typeface="CMU Sans Serif" charset="0"/>
                <a:cs typeface="CMU Sans Serif" charset="0"/>
              </a:rPr>
              <a:t>3</a:t>
            </a:r>
            <a:r>
              <a:rPr lang="en-US" sz="1400" dirty="0">
                <a:latin typeface="CMU Sans Serif" charset="0"/>
                <a:ea typeface="CMU Sans Serif" charset="0"/>
                <a:cs typeface="CMU Sans Serif" charset="0"/>
              </a:rPr>
              <a:t> </a:t>
            </a:r>
          </a:p>
        </p:txBody>
      </p:sp>
      <p:sp>
        <p:nvSpPr>
          <p:cNvPr id="144" name="Subtitle 2">
            <a:extLst>
              <a:ext uri="{FF2B5EF4-FFF2-40B4-BE49-F238E27FC236}">
                <a16:creationId xmlns:a16="http://schemas.microsoft.com/office/drawing/2014/main" id="{AD7ABB1D-B6C8-272B-985A-70C7264654FF}"/>
              </a:ext>
            </a:extLst>
          </p:cNvPr>
          <p:cNvSpPr txBox="1">
            <a:spLocks/>
          </p:cNvSpPr>
          <p:nvPr/>
        </p:nvSpPr>
        <p:spPr>
          <a:xfrm>
            <a:off x="81181" y="3014121"/>
            <a:ext cx="1597768" cy="6612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200" dirty="0">
              <a:latin typeface="Georgia" panose="02040502050405020303" pitchFamily="18" charset="0"/>
              <a:ea typeface="CMU Sans Serif" charset="0"/>
              <a:cs typeface="CMU Sans Serif" charset="0"/>
            </a:endParaRPr>
          </a:p>
          <a:p>
            <a:r>
              <a:rPr lang="en-US" sz="2200" dirty="0">
                <a:latin typeface="Georgia" panose="02040502050405020303" pitchFamily="18" charset="0"/>
                <a:ea typeface="CMU Sans Serif" charset="0"/>
                <a:cs typeface="CMU Sans Serif" charset="0"/>
              </a:rPr>
              <a:t>f = 6 Hz, </a:t>
            </a:r>
            <a:br>
              <a:rPr lang="en-US" sz="2200" dirty="0">
                <a:latin typeface="Georgia" panose="02040502050405020303" pitchFamily="18" charset="0"/>
                <a:ea typeface="CMU Sans Serif" charset="0"/>
                <a:cs typeface="CMU Sans Serif" charset="0"/>
              </a:rPr>
            </a:br>
            <a:r>
              <a:rPr lang="en-US" sz="2200" dirty="0">
                <a:latin typeface="Georgia" panose="02040502050405020303" pitchFamily="18" charset="0"/>
                <a:ea typeface="CMU Sans Serif" charset="0"/>
                <a:cs typeface="CMU Sans Serif" charset="0"/>
              </a:rPr>
              <a:t>s = 10 mm</a:t>
            </a:r>
          </a:p>
        </p:txBody>
      </p:sp>
    </p:spTree>
    <p:extLst>
      <p:ext uri="{BB962C8B-B14F-4D97-AF65-F5344CB8AC3E}">
        <p14:creationId xmlns:p14="http://schemas.microsoft.com/office/powerpoint/2010/main" val="215404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29979244-A989-A4ED-CC74-F4FBE211D31A}"/>
              </a:ext>
            </a:extLst>
          </p:cNvPr>
          <p:cNvSpPr/>
          <p:nvPr/>
        </p:nvSpPr>
        <p:spPr>
          <a:xfrm>
            <a:off x="-501040" y="904462"/>
            <a:ext cx="12705566" cy="5514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7" name="TextBox 66">
            <a:extLst>
              <a:ext uri="{FF2B5EF4-FFF2-40B4-BE49-F238E27FC236}">
                <a16:creationId xmlns:a16="http://schemas.microsoft.com/office/drawing/2014/main" id="{8D0D9AEA-51A3-1DEF-9006-116BFDE7E73C}"/>
              </a:ext>
            </a:extLst>
          </p:cNvPr>
          <p:cNvSpPr txBox="1"/>
          <p:nvPr/>
        </p:nvSpPr>
        <p:spPr>
          <a:xfrm>
            <a:off x="8210743" y="6483406"/>
            <a:ext cx="4656843" cy="369332"/>
          </a:xfrm>
          <a:prstGeom prst="rect">
            <a:avLst/>
          </a:prstGeom>
          <a:noFill/>
        </p:spPr>
        <p:txBody>
          <a:bodyPr wrap="square" rtlCol="0">
            <a:spAutoFit/>
          </a:bodyPr>
          <a:lstStyle/>
          <a:p>
            <a:r>
              <a:rPr lang="en-CH" b="1" dirty="0">
                <a:solidFill>
                  <a:srgbClr val="CC99FF"/>
                </a:solidFill>
                <a:latin typeface="Georgia" panose="02040502050405020303" pitchFamily="18" charset="0"/>
              </a:rPr>
              <a:t>True and Wheeler et al., in prep.</a:t>
            </a:r>
            <a:endParaRPr lang="en-US" b="1" dirty="0">
              <a:solidFill>
                <a:srgbClr val="CC99FF"/>
              </a:solidFill>
              <a:latin typeface="Georgia" panose="02040502050405020303" pitchFamily="18" charset="0"/>
            </a:endParaRPr>
          </a:p>
        </p:txBody>
      </p:sp>
      <p:sp>
        <p:nvSpPr>
          <p:cNvPr id="57" name="Subtitle 2">
            <a:extLst>
              <a:ext uri="{FF2B5EF4-FFF2-40B4-BE49-F238E27FC236}">
                <a16:creationId xmlns:a16="http://schemas.microsoft.com/office/drawing/2014/main" id="{1CE14EA0-A894-A2AC-12A0-82C756053494}"/>
              </a:ext>
            </a:extLst>
          </p:cNvPr>
          <p:cNvSpPr>
            <a:spLocks noGrp="1"/>
          </p:cNvSpPr>
          <p:nvPr>
            <p:ph type="ctrTitle"/>
          </p:nvPr>
        </p:nvSpPr>
        <p:spPr>
          <a:xfrm>
            <a:off x="0" y="204534"/>
            <a:ext cx="12204525" cy="441287"/>
          </a:xfrm>
        </p:spPr>
        <p:txBody>
          <a:bodyPr>
            <a:noAutofit/>
          </a:bodyPr>
          <a:lstStyle/>
          <a:p>
            <a:pPr algn="l"/>
            <a:r>
              <a:rPr lang="en-US" sz="3200" dirty="0">
                <a:solidFill>
                  <a:schemeClr val="bg1"/>
                </a:solidFill>
                <a:latin typeface="Georgia" panose="02040502050405020303" pitchFamily="18" charset="0"/>
                <a:ea typeface="CMU Sans Serif Medium" charset="0"/>
                <a:cs typeface="CMU Sans Serif Medium" charset="0"/>
              </a:rPr>
              <a:t>Turbulence across the grid frequency-amplitude parameter space</a:t>
            </a:r>
          </a:p>
        </p:txBody>
      </p:sp>
      <p:sp>
        <p:nvSpPr>
          <p:cNvPr id="47" name="Subtitle 2">
            <a:extLst>
              <a:ext uri="{FF2B5EF4-FFF2-40B4-BE49-F238E27FC236}">
                <a16:creationId xmlns:a16="http://schemas.microsoft.com/office/drawing/2014/main" id="{360DF417-23A5-EF39-74D3-E00DEFA28374}"/>
              </a:ext>
            </a:extLst>
          </p:cNvPr>
          <p:cNvSpPr txBox="1">
            <a:spLocks/>
          </p:cNvSpPr>
          <p:nvPr/>
        </p:nvSpPr>
        <p:spPr>
          <a:xfrm>
            <a:off x="2810443" y="2529959"/>
            <a:ext cx="892997" cy="4133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err="1">
                <a:latin typeface="CMU Sans Serif" charset="0"/>
                <a:ea typeface="CMU Sans Serif" charset="0"/>
                <a:cs typeface="CMU Sans Serif" charset="0"/>
              </a:rPr>
              <a:t>η</a:t>
            </a:r>
            <a:r>
              <a:rPr lang="en-US" sz="1800" dirty="0">
                <a:latin typeface="CMU Sans Serif" charset="0"/>
                <a:ea typeface="CMU Sans Serif" charset="0"/>
                <a:cs typeface="CMU Sans Serif" charset="0"/>
              </a:rPr>
              <a:t> [mm]</a:t>
            </a:r>
          </a:p>
        </p:txBody>
      </p:sp>
      <p:sp>
        <p:nvSpPr>
          <p:cNvPr id="59" name="Subtitle 2">
            <a:extLst>
              <a:ext uri="{FF2B5EF4-FFF2-40B4-BE49-F238E27FC236}">
                <a16:creationId xmlns:a16="http://schemas.microsoft.com/office/drawing/2014/main" id="{3CE3D254-0071-6657-7A18-E02250905755}"/>
              </a:ext>
            </a:extLst>
          </p:cNvPr>
          <p:cNvSpPr txBox="1">
            <a:spLocks/>
          </p:cNvSpPr>
          <p:nvPr/>
        </p:nvSpPr>
        <p:spPr>
          <a:xfrm>
            <a:off x="148653" y="1111835"/>
            <a:ext cx="1934238" cy="801264"/>
          </a:xfrm>
          <a:prstGeom prst="rect">
            <a:avLst/>
          </a:prstGeom>
          <a:ln w="19050">
            <a:solidFill>
              <a:srgbClr val="7030A0"/>
            </a:solidFill>
            <a:prstDash val="sysDash"/>
            <a:extLst>
              <a:ext uri="{C807C97D-BFC1-408E-A445-0C87EB9F89A2}">
                <ask:lineSketchStyleProps xmlns:ask="http://schemas.microsoft.com/office/drawing/2018/sketchyshapes" sd="1219033472">
                  <a:custGeom>
                    <a:avLst/>
                    <a:gdLst>
                      <a:gd name="connsiteX0" fmla="*/ 0 w 1934238"/>
                      <a:gd name="connsiteY0" fmla="*/ 0 h 801264"/>
                      <a:gd name="connsiteX1" fmla="*/ 464217 w 1934238"/>
                      <a:gd name="connsiteY1" fmla="*/ 0 h 801264"/>
                      <a:gd name="connsiteX2" fmla="*/ 947777 w 1934238"/>
                      <a:gd name="connsiteY2" fmla="*/ 0 h 801264"/>
                      <a:gd name="connsiteX3" fmla="*/ 1450679 w 1934238"/>
                      <a:gd name="connsiteY3" fmla="*/ 0 h 801264"/>
                      <a:gd name="connsiteX4" fmla="*/ 1934238 w 1934238"/>
                      <a:gd name="connsiteY4" fmla="*/ 0 h 801264"/>
                      <a:gd name="connsiteX5" fmla="*/ 1934238 w 1934238"/>
                      <a:gd name="connsiteY5" fmla="*/ 408645 h 801264"/>
                      <a:gd name="connsiteX6" fmla="*/ 1934238 w 1934238"/>
                      <a:gd name="connsiteY6" fmla="*/ 801264 h 801264"/>
                      <a:gd name="connsiteX7" fmla="*/ 1411994 w 1934238"/>
                      <a:gd name="connsiteY7" fmla="*/ 801264 h 801264"/>
                      <a:gd name="connsiteX8" fmla="*/ 889749 w 1934238"/>
                      <a:gd name="connsiteY8" fmla="*/ 801264 h 801264"/>
                      <a:gd name="connsiteX9" fmla="*/ 0 w 1934238"/>
                      <a:gd name="connsiteY9" fmla="*/ 801264 h 801264"/>
                      <a:gd name="connsiteX10" fmla="*/ 0 w 1934238"/>
                      <a:gd name="connsiteY10" fmla="*/ 408645 h 801264"/>
                      <a:gd name="connsiteX11" fmla="*/ 0 w 1934238"/>
                      <a:gd name="connsiteY11" fmla="*/ 0 h 80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4238" h="801264" fill="none" extrusionOk="0">
                        <a:moveTo>
                          <a:pt x="0" y="0"/>
                        </a:moveTo>
                        <a:cubicBezTo>
                          <a:pt x="195784" y="-19057"/>
                          <a:pt x="251455" y="40615"/>
                          <a:pt x="464217" y="0"/>
                        </a:cubicBezTo>
                        <a:cubicBezTo>
                          <a:pt x="676979" y="-40615"/>
                          <a:pt x="719404" y="39255"/>
                          <a:pt x="947777" y="0"/>
                        </a:cubicBezTo>
                        <a:cubicBezTo>
                          <a:pt x="1176150" y="-39255"/>
                          <a:pt x="1201934" y="57220"/>
                          <a:pt x="1450679" y="0"/>
                        </a:cubicBezTo>
                        <a:cubicBezTo>
                          <a:pt x="1699424" y="-57220"/>
                          <a:pt x="1789530" y="11498"/>
                          <a:pt x="1934238" y="0"/>
                        </a:cubicBezTo>
                        <a:cubicBezTo>
                          <a:pt x="1945660" y="93277"/>
                          <a:pt x="1895884" y="230455"/>
                          <a:pt x="1934238" y="408645"/>
                        </a:cubicBezTo>
                        <a:cubicBezTo>
                          <a:pt x="1972592" y="586835"/>
                          <a:pt x="1902716" y="683936"/>
                          <a:pt x="1934238" y="801264"/>
                        </a:cubicBezTo>
                        <a:cubicBezTo>
                          <a:pt x="1756206" y="829552"/>
                          <a:pt x="1618260" y="796216"/>
                          <a:pt x="1411994" y="801264"/>
                        </a:cubicBezTo>
                        <a:cubicBezTo>
                          <a:pt x="1205728" y="806312"/>
                          <a:pt x="1017969" y="757185"/>
                          <a:pt x="889749" y="801264"/>
                        </a:cubicBezTo>
                        <a:cubicBezTo>
                          <a:pt x="761530" y="845343"/>
                          <a:pt x="348225" y="702521"/>
                          <a:pt x="0" y="801264"/>
                        </a:cubicBezTo>
                        <a:cubicBezTo>
                          <a:pt x="-2963" y="664100"/>
                          <a:pt x="7316" y="560163"/>
                          <a:pt x="0" y="408645"/>
                        </a:cubicBezTo>
                        <a:cubicBezTo>
                          <a:pt x="-7316" y="257127"/>
                          <a:pt x="41555" y="119685"/>
                          <a:pt x="0" y="0"/>
                        </a:cubicBezTo>
                        <a:close/>
                      </a:path>
                      <a:path w="1934238" h="801264" stroke="0" extrusionOk="0">
                        <a:moveTo>
                          <a:pt x="0" y="0"/>
                        </a:moveTo>
                        <a:cubicBezTo>
                          <a:pt x="156499" y="-14763"/>
                          <a:pt x="306039" y="2548"/>
                          <a:pt x="464217" y="0"/>
                        </a:cubicBezTo>
                        <a:cubicBezTo>
                          <a:pt x="622395" y="-2548"/>
                          <a:pt x="706302" y="21915"/>
                          <a:pt x="889749" y="0"/>
                        </a:cubicBezTo>
                        <a:cubicBezTo>
                          <a:pt x="1073196" y="-21915"/>
                          <a:pt x="1156407" y="33684"/>
                          <a:pt x="1411994" y="0"/>
                        </a:cubicBezTo>
                        <a:cubicBezTo>
                          <a:pt x="1667582" y="-33684"/>
                          <a:pt x="1750422" y="36035"/>
                          <a:pt x="1934238" y="0"/>
                        </a:cubicBezTo>
                        <a:cubicBezTo>
                          <a:pt x="1942609" y="127568"/>
                          <a:pt x="1908834" y="222600"/>
                          <a:pt x="1934238" y="392619"/>
                        </a:cubicBezTo>
                        <a:cubicBezTo>
                          <a:pt x="1959642" y="562638"/>
                          <a:pt x="1895936" y="655025"/>
                          <a:pt x="1934238" y="801264"/>
                        </a:cubicBezTo>
                        <a:cubicBezTo>
                          <a:pt x="1758648" y="816445"/>
                          <a:pt x="1551815" y="781773"/>
                          <a:pt x="1450679" y="801264"/>
                        </a:cubicBezTo>
                        <a:cubicBezTo>
                          <a:pt x="1349543" y="820755"/>
                          <a:pt x="1039167" y="783439"/>
                          <a:pt x="928434" y="801264"/>
                        </a:cubicBezTo>
                        <a:cubicBezTo>
                          <a:pt x="817702" y="819089"/>
                          <a:pt x="674287" y="788945"/>
                          <a:pt x="502902" y="801264"/>
                        </a:cubicBezTo>
                        <a:cubicBezTo>
                          <a:pt x="331517" y="813583"/>
                          <a:pt x="177041" y="799026"/>
                          <a:pt x="0" y="801264"/>
                        </a:cubicBezTo>
                        <a:cubicBezTo>
                          <a:pt x="-12003" y="613907"/>
                          <a:pt x="7477" y="524971"/>
                          <a:pt x="0" y="400632"/>
                        </a:cubicBezTo>
                        <a:cubicBezTo>
                          <a:pt x="-7477" y="276293"/>
                          <a:pt x="37510" y="149624"/>
                          <a:pt x="0" y="0"/>
                        </a:cubicBezTo>
                        <a:close/>
                      </a:path>
                    </a:pathLst>
                  </a:custGeom>
                  <ask:type>
                    <ask:lineSketchNone/>
                  </ask:type>
                </ask:lineSketchStyleProps>
              </a:ext>
            </a:extLst>
          </a:ln>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Georgia" panose="02040502050405020303" pitchFamily="18" charset="0"/>
                <a:ea typeface="CMU Sans Serif" charset="0"/>
                <a:cs typeface="CMU Sans Serif" charset="0"/>
              </a:rPr>
              <a:t>fractal grid + fixed forcing</a:t>
            </a:r>
          </a:p>
        </p:txBody>
      </p:sp>
      <p:sp>
        <p:nvSpPr>
          <p:cNvPr id="61" name="Subtitle 2">
            <a:extLst>
              <a:ext uri="{FF2B5EF4-FFF2-40B4-BE49-F238E27FC236}">
                <a16:creationId xmlns:a16="http://schemas.microsoft.com/office/drawing/2014/main" id="{84C2C6A6-332E-9945-B637-97B7F5604FDC}"/>
              </a:ext>
            </a:extLst>
          </p:cNvPr>
          <p:cNvSpPr txBox="1">
            <a:spLocks/>
          </p:cNvSpPr>
          <p:nvPr/>
        </p:nvSpPr>
        <p:spPr>
          <a:xfrm>
            <a:off x="5716861" y="2529960"/>
            <a:ext cx="1110517" cy="42858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latin typeface="CMU Sans Serif" charset="0"/>
                <a:ea typeface="CMU Sans Serif" charset="0"/>
                <a:cs typeface="CMU Sans Serif" charset="0"/>
              </a:rPr>
              <a:t>𝜺 [m</a:t>
            </a:r>
            <a:r>
              <a:rPr lang="en-US" sz="1800" baseline="30000" dirty="0">
                <a:latin typeface="CMU Sans Serif" charset="0"/>
                <a:ea typeface="CMU Sans Serif" charset="0"/>
                <a:cs typeface="CMU Sans Serif" charset="0"/>
              </a:rPr>
              <a:t>2</a:t>
            </a:r>
            <a:r>
              <a:rPr lang="en-US" sz="1800" dirty="0">
                <a:latin typeface="CMU Sans Serif" charset="0"/>
                <a:ea typeface="CMU Sans Serif" charset="0"/>
                <a:cs typeface="CMU Sans Serif" charset="0"/>
              </a:rPr>
              <a:t>/s</a:t>
            </a:r>
            <a:r>
              <a:rPr lang="en-US" sz="1800" baseline="30000" dirty="0">
                <a:latin typeface="CMU Sans Serif" charset="0"/>
                <a:ea typeface="CMU Sans Serif" charset="0"/>
                <a:cs typeface="CMU Sans Serif" charset="0"/>
              </a:rPr>
              <a:t>3</a:t>
            </a:r>
            <a:r>
              <a:rPr lang="en-US" sz="1800" dirty="0">
                <a:latin typeface="CMU Sans Serif" charset="0"/>
                <a:ea typeface="CMU Sans Serif" charset="0"/>
                <a:cs typeface="CMU Sans Serif" charset="0"/>
              </a:rPr>
              <a:t>]</a:t>
            </a:r>
          </a:p>
        </p:txBody>
      </p:sp>
      <p:sp>
        <p:nvSpPr>
          <p:cNvPr id="63" name="Subtitle 2">
            <a:extLst>
              <a:ext uri="{FF2B5EF4-FFF2-40B4-BE49-F238E27FC236}">
                <a16:creationId xmlns:a16="http://schemas.microsoft.com/office/drawing/2014/main" id="{812436BE-0E4E-7A09-F5D5-283D7531BA1C}"/>
              </a:ext>
            </a:extLst>
          </p:cNvPr>
          <p:cNvSpPr txBox="1">
            <a:spLocks/>
          </p:cNvSpPr>
          <p:nvPr/>
        </p:nvSpPr>
        <p:spPr>
          <a:xfrm>
            <a:off x="8380284" y="2514069"/>
            <a:ext cx="1949359" cy="58189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err="1">
                <a:latin typeface="CMU Sans Serif" charset="0"/>
                <a:ea typeface="CMU Sans Serif" charset="0"/>
                <a:cs typeface="CMU Sans Serif" charset="0"/>
              </a:rPr>
              <a:t>Re</a:t>
            </a:r>
            <a:r>
              <a:rPr lang="en-US" sz="1800" baseline="-25000" dirty="0" err="1">
                <a:latin typeface="CMU Sans Serif" charset="0"/>
                <a:ea typeface="CMU Sans Serif" charset="0"/>
                <a:cs typeface="CMU Sans Serif" charset="0"/>
              </a:rPr>
              <a:t>λ</a:t>
            </a:r>
            <a:r>
              <a:rPr lang="en-US" sz="1800" dirty="0">
                <a:latin typeface="CMU Sans Serif" charset="0"/>
                <a:ea typeface="CMU Sans Serif" charset="0"/>
                <a:cs typeface="CMU Sans Serif" charset="0"/>
              </a:rPr>
              <a:t> = </a:t>
            </a:r>
            <a:r>
              <a:rPr lang="en-US" sz="1800" dirty="0" err="1">
                <a:latin typeface="CMU Sans Serif" charset="0"/>
                <a:ea typeface="CMU Sans Serif" charset="0"/>
                <a:cs typeface="CMU Sans Serif" charset="0"/>
              </a:rPr>
              <a:t>λu</a:t>
            </a:r>
            <a:r>
              <a:rPr lang="en-US" sz="1800" baseline="-25000" dirty="0" err="1">
                <a:latin typeface="CMU Sans Serif" charset="0"/>
                <a:ea typeface="CMU Sans Serif" charset="0"/>
                <a:cs typeface="CMU Sans Serif" charset="0"/>
              </a:rPr>
              <a:t>rms</a:t>
            </a:r>
            <a:r>
              <a:rPr lang="en-US" sz="1800" dirty="0">
                <a:latin typeface="CMU Sans Serif" charset="0"/>
                <a:ea typeface="CMU Sans Serif" charset="0"/>
                <a:cs typeface="CMU Sans Serif" charset="0"/>
              </a:rPr>
              <a:t>/</a:t>
            </a:r>
            <a:r>
              <a:rPr lang="en-US" sz="1800" dirty="0" err="1">
                <a:latin typeface="CMU Sans Serif" charset="0"/>
                <a:ea typeface="CMU Sans Serif" charset="0"/>
                <a:cs typeface="CMU Sans Serif" charset="0"/>
              </a:rPr>
              <a:t>ν</a:t>
            </a:r>
            <a:r>
              <a:rPr lang="en-US" sz="1800" dirty="0">
                <a:latin typeface="CMU Sans Serif" charset="0"/>
                <a:ea typeface="CMU Sans Serif" charset="0"/>
                <a:cs typeface="CMU Sans Serif" charset="0"/>
              </a:rPr>
              <a:t> </a:t>
            </a:r>
          </a:p>
        </p:txBody>
      </p:sp>
      <p:grpSp>
        <p:nvGrpSpPr>
          <p:cNvPr id="64" name="Group 63">
            <a:extLst>
              <a:ext uri="{FF2B5EF4-FFF2-40B4-BE49-F238E27FC236}">
                <a16:creationId xmlns:a16="http://schemas.microsoft.com/office/drawing/2014/main" id="{21FDD283-FEE7-4BAE-D3AB-284E97FD8BE6}"/>
              </a:ext>
            </a:extLst>
          </p:cNvPr>
          <p:cNvGrpSpPr/>
          <p:nvPr/>
        </p:nvGrpSpPr>
        <p:grpSpPr>
          <a:xfrm>
            <a:off x="10906204" y="1037927"/>
            <a:ext cx="1664895" cy="875172"/>
            <a:chOff x="2745675" y="5690818"/>
            <a:chExt cx="2026968" cy="1065495"/>
          </a:xfrm>
        </p:grpSpPr>
        <p:sp>
          <p:nvSpPr>
            <p:cNvPr id="65" name="Subtitle 2">
              <a:extLst>
                <a:ext uri="{FF2B5EF4-FFF2-40B4-BE49-F238E27FC236}">
                  <a16:creationId xmlns:a16="http://schemas.microsoft.com/office/drawing/2014/main" id="{F07F235E-7C53-DF8C-1B68-0E682DE640E2}"/>
                </a:ext>
              </a:extLst>
            </p:cNvPr>
            <p:cNvSpPr txBox="1">
              <a:spLocks/>
            </p:cNvSpPr>
            <p:nvPr/>
          </p:nvSpPr>
          <p:spPr>
            <a:xfrm>
              <a:off x="2745676" y="5690818"/>
              <a:ext cx="2026967" cy="42858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b="1" dirty="0">
                  <a:latin typeface="Georgia" panose="02040502050405020303" pitchFamily="18" charset="0"/>
                  <a:ea typeface="CMU Sans Serif" charset="0"/>
                  <a:cs typeface="CMU Sans Serif" charset="0"/>
                </a:rPr>
                <a:t>s = 5 mm</a:t>
              </a:r>
            </a:p>
          </p:txBody>
        </p:sp>
        <p:sp>
          <p:nvSpPr>
            <p:cNvPr id="68" name="Subtitle 2">
              <a:extLst>
                <a:ext uri="{FF2B5EF4-FFF2-40B4-BE49-F238E27FC236}">
                  <a16:creationId xmlns:a16="http://schemas.microsoft.com/office/drawing/2014/main" id="{3A1E23E4-63D9-304A-7D36-0C3EA4ACC826}"/>
                </a:ext>
              </a:extLst>
            </p:cNvPr>
            <p:cNvSpPr txBox="1">
              <a:spLocks/>
            </p:cNvSpPr>
            <p:nvPr/>
          </p:nvSpPr>
          <p:spPr>
            <a:xfrm>
              <a:off x="2745676" y="6026885"/>
              <a:ext cx="2026967" cy="42858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b="1" dirty="0">
                  <a:latin typeface="Georgia" panose="02040502050405020303" pitchFamily="18" charset="0"/>
                  <a:ea typeface="CMU Sans Serif" charset="0"/>
                  <a:cs typeface="CMU Sans Serif" charset="0"/>
                </a:rPr>
                <a:t>s = 10 mm</a:t>
              </a:r>
            </a:p>
          </p:txBody>
        </p:sp>
        <p:sp>
          <p:nvSpPr>
            <p:cNvPr id="69" name="Subtitle 2">
              <a:extLst>
                <a:ext uri="{FF2B5EF4-FFF2-40B4-BE49-F238E27FC236}">
                  <a16:creationId xmlns:a16="http://schemas.microsoft.com/office/drawing/2014/main" id="{CEB8B08B-A850-0F76-9ED6-181265B53C60}"/>
                </a:ext>
              </a:extLst>
            </p:cNvPr>
            <p:cNvSpPr txBox="1">
              <a:spLocks/>
            </p:cNvSpPr>
            <p:nvPr/>
          </p:nvSpPr>
          <p:spPr>
            <a:xfrm>
              <a:off x="2745675" y="6327722"/>
              <a:ext cx="2026967" cy="42859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b="1" dirty="0">
                  <a:latin typeface="Georgia" panose="02040502050405020303" pitchFamily="18" charset="0"/>
                  <a:ea typeface="CMU Sans Serif" charset="0"/>
                  <a:cs typeface="CMU Sans Serif" charset="0"/>
                </a:rPr>
                <a:t>s = 15 mm</a:t>
              </a:r>
            </a:p>
          </p:txBody>
        </p:sp>
      </p:grpSp>
      <p:grpSp>
        <p:nvGrpSpPr>
          <p:cNvPr id="70" name="Group 69">
            <a:extLst>
              <a:ext uri="{FF2B5EF4-FFF2-40B4-BE49-F238E27FC236}">
                <a16:creationId xmlns:a16="http://schemas.microsoft.com/office/drawing/2014/main" id="{6348F81F-DEAE-A3B6-7E26-17E293452356}"/>
              </a:ext>
            </a:extLst>
          </p:cNvPr>
          <p:cNvGrpSpPr/>
          <p:nvPr/>
        </p:nvGrpSpPr>
        <p:grpSpPr>
          <a:xfrm>
            <a:off x="-1" y="2354892"/>
            <a:ext cx="4018395" cy="3854721"/>
            <a:chOff x="225759" y="3228553"/>
            <a:chExt cx="2729991" cy="2958543"/>
          </a:xfrm>
        </p:grpSpPr>
        <p:pic>
          <p:nvPicPr>
            <p:cNvPr id="71" name="Picture 70">
              <a:extLst>
                <a:ext uri="{FF2B5EF4-FFF2-40B4-BE49-F238E27FC236}">
                  <a16:creationId xmlns:a16="http://schemas.microsoft.com/office/drawing/2014/main" id="{3CABA7FB-1BD3-E147-F663-B2AFDE732532}"/>
                </a:ext>
              </a:extLst>
            </p:cNvPr>
            <p:cNvPicPr>
              <a:picLocks noChangeAspect="1"/>
            </p:cNvPicPr>
            <p:nvPr/>
          </p:nvPicPr>
          <p:blipFill rotWithShape="1">
            <a:blip r:embed="rId3"/>
            <a:srcRect l="4467"/>
            <a:stretch/>
          </p:blipFill>
          <p:spPr>
            <a:xfrm>
              <a:off x="225759" y="3228553"/>
              <a:ext cx="2729991" cy="2958543"/>
            </a:xfrm>
            <a:prstGeom prst="rect">
              <a:avLst/>
            </a:prstGeom>
          </p:spPr>
        </p:pic>
        <p:sp>
          <p:nvSpPr>
            <p:cNvPr id="72" name="Rectangle 71">
              <a:extLst>
                <a:ext uri="{FF2B5EF4-FFF2-40B4-BE49-F238E27FC236}">
                  <a16:creationId xmlns:a16="http://schemas.microsoft.com/office/drawing/2014/main" id="{D2EAD205-1917-3971-83D6-A3515CB9F655}"/>
                </a:ext>
              </a:extLst>
            </p:cNvPr>
            <p:cNvSpPr/>
            <p:nvPr/>
          </p:nvSpPr>
          <p:spPr>
            <a:xfrm>
              <a:off x="1890634" y="3307288"/>
              <a:ext cx="954488" cy="490043"/>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3" name="Group 72">
            <a:extLst>
              <a:ext uri="{FF2B5EF4-FFF2-40B4-BE49-F238E27FC236}">
                <a16:creationId xmlns:a16="http://schemas.microsoft.com/office/drawing/2014/main" id="{0FEA846E-B58C-9D72-A905-24311023878E}"/>
              </a:ext>
            </a:extLst>
          </p:cNvPr>
          <p:cNvGrpSpPr/>
          <p:nvPr/>
        </p:nvGrpSpPr>
        <p:grpSpPr>
          <a:xfrm>
            <a:off x="4120642" y="2280450"/>
            <a:ext cx="4018395" cy="3879249"/>
            <a:chOff x="3283470" y="3202009"/>
            <a:chExt cx="2729991" cy="2977369"/>
          </a:xfrm>
        </p:grpSpPr>
        <p:pic>
          <p:nvPicPr>
            <p:cNvPr id="74" name="Picture 73">
              <a:extLst>
                <a:ext uri="{FF2B5EF4-FFF2-40B4-BE49-F238E27FC236}">
                  <a16:creationId xmlns:a16="http://schemas.microsoft.com/office/drawing/2014/main" id="{1D5734B3-5B8F-D06B-53A7-ED9E41CC16FC}"/>
                </a:ext>
              </a:extLst>
            </p:cNvPr>
            <p:cNvPicPr>
              <a:picLocks noChangeAspect="1"/>
            </p:cNvPicPr>
            <p:nvPr/>
          </p:nvPicPr>
          <p:blipFill rotWithShape="1">
            <a:blip r:embed="rId4"/>
            <a:srcRect l="5388"/>
            <a:stretch/>
          </p:blipFill>
          <p:spPr>
            <a:xfrm>
              <a:off x="3283470" y="3202009"/>
              <a:ext cx="2729991" cy="2977369"/>
            </a:xfrm>
            <a:prstGeom prst="rect">
              <a:avLst/>
            </a:prstGeom>
          </p:spPr>
        </p:pic>
        <p:sp>
          <p:nvSpPr>
            <p:cNvPr id="75" name="Rectangle 74">
              <a:extLst>
                <a:ext uri="{FF2B5EF4-FFF2-40B4-BE49-F238E27FC236}">
                  <a16:creationId xmlns:a16="http://schemas.microsoft.com/office/drawing/2014/main" id="{E458B969-9613-F15A-FA3D-6015FB87DB68}"/>
                </a:ext>
              </a:extLst>
            </p:cNvPr>
            <p:cNvSpPr/>
            <p:nvPr/>
          </p:nvSpPr>
          <p:spPr>
            <a:xfrm>
              <a:off x="4961251" y="4316910"/>
              <a:ext cx="954488" cy="490043"/>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6" name="Group 75">
            <a:extLst>
              <a:ext uri="{FF2B5EF4-FFF2-40B4-BE49-F238E27FC236}">
                <a16:creationId xmlns:a16="http://schemas.microsoft.com/office/drawing/2014/main" id="{471B7469-96DE-892D-AD9F-C690A47E1A45}"/>
              </a:ext>
            </a:extLst>
          </p:cNvPr>
          <p:cNvGrpSpPr/>
          <p:nvPr/>
        </p:nvGrpSpPr>
        <p:grpSpPr>
          <a:xfrm>
            <a:off x="8248764" y="2321242"/>
            <a:ext cx="3907872" cy="3854721"/>
            <a:chOff x="6306787" y="3228035"/>
            <a:chExt cx="2654905" cy="2958543"/>
          </a:xfrm>
        </p:grpSpPr>
        <p:pic>
          <p:nvPicPr>
            <p:cNvPr id="77" name="Picture 76">
              <a:extLst>
                <a:ext uri="{FF2B5EF4-FFF2-40B4-BE49-F238E27FC236}">
                  <a16:creationId xmlns:a16="http://schemas.microsoft.com/office/drawing/2014/main" id="{45D21128-F6B8-2D6F-0307-9282662B7FB0}"/>
                </a:ext>
              </a:extLst>
            </p:cNvPr>
            <p:cNvPicPr>
              <a:picLocks noChangeAspect="1"/>
            </p:cNvPicPr>
            <p:nvPr/>
          </p:nvPicPr>
          <p:blipFill rotWithShape="1">
            <a:blip r:embed="rId5"/>
            <a:srcRect l="6207"/>
            <a:stretch/>
          </p:blipFill>
          <p:spPr>
            <a:xfrm>
              <a:off x="6306787" y="3228035"/>
              <a:ext cx="2654905" cy="2958543"/>
            </a:xfrm>
            <a:prstGeom prst="rect">
              <a:avLst/>
            </a:prstGeom>
          </p:spPr>
        </p:pic>
        <p:sp>
          <p:nvSpPr>
            <p:cNvPr id="78" name="Rectangle 77">
              <a:extLst>
                <a:ext uri="{FF2B5EF4-FFF2-40B4-BE49-F238E27FC236}">
                  <a16:creationId xmlns:a16="http://schemas.microsoft.com/office/drawing/2014/main" id="{00B7DFEF-F7F0-0EB8-B424-4552BA17CABF}"/>
                </a:ext>
              </a:extLst>
            </p:cNvPr>
            <p:cNvSpPr/>
            <p:nvPr/>
          </p:nvSpPr>
          <p:spPr>
            <a:xfrm>
              <a:off x="7840106" y="5342435"/>
              <a:ext cx="954488" cy="490043"/>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79" name="Picture 78">
            <a:extLst>
              <a:ext uri="{FF2B5EF4-FFF2-40B4-BE49-F238E27FC236}">
                <a16:creationId xmlns:a16="http://schemas.microsoft.com/office/drawing/2014/main" id="{AC413B86-05E4-7347-EBA6-2A83777040E8}"/>
              </a:ext>
            </a:extLst>
          </p:cNvPr>
          <p:cNvPicPr>
            <a:picLocks noChangeAspect="1"/>
          </p:cNvPicPr>
          <p:nvPr/>
        </p:nvPicPr>
        <p:blipFill>
          <a:blip r:embed="rId6"/>
          <a:stretch>
            <a:fillRect/>
          </a:stretch>
        </p:blipFill>
        <p:spPr>
          <a:xfrm rot="10800000">
            <a:off x="10781267" y="1136975"/>
            <a:ext cx="197213" cy="700106"/>
          </a:xfrm>
          <a:prstGeom prst="rect">
            <a:avLst/>
          </a:prstGeom>
        </p:spPr>
      </p:pic>
      <p:sp>
        <p:nvSpPr>
          <p:cNvPr id="58" name="Subtitle 2">
            <a:extLst>
              <a:ext uri="{FF2B5EF4-FFF2-40B4-BE49-F238E27FC236}">
                <a16:creationId xmlns:a16="http://schemas.microsoft.com/office/drawing/2014/main" id="{6CB2ACB4-EA3C-E697-2503-CCC89169E619}"/>
              </a:ext>
            </a:extLst>
          </p:cNvPr>
          <p:cNvSpPr txBox="1">
            <a:spLocks/>
          </p:cNvSpPr>
          <p:nvPr/>
        </p:nvSpPr>
        <p:spPr>
          <a:xfrm>
            <a:off x="1509680" y="2492841"/>
            <a:ext cx="2421970" cy="9314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b="1" dirty="0">
                <a:latin typeface="Georgia" panose="02040502050405020303" pitchFamily="18" charset="0"/>
                <a:ea typeface="CMU Sans Serif" charset="0"/>
                <a:cs typeface="CMU Sans Serif" charset="0"/>
              </a:rPr>
              <a:t>Kolmogorov microscale</a:t>
            </a:r>
          </a:p>
          <a:p>
            <a:pPr algn="r"/>
            <a:r>
              <a:rPr lang="el-GR" sz="1800" b="1" dirty="0">
                <a:latin typeface="Georgia" panose="02040502050405020303" pitchFamily="18" charset="0"/>
                <a:ea typeface="CMU Sans Serif" charset="0"/>
                <a:cs typeface="CMU Sans Serif" charset="0"/>
              </a:rPr>
              <a:t>η</a:t>
            </a:r>
            <a:r>
              <a:rPr lang="en-US" sz="1800" b="1" dirty="0">
                <a:latin typeface="Georgia" panose="02040502050405020303" pitchFamily="18" charset="0"/>
                <a:ea typeface="CMU Sans Serif" charset="0"/>
                <a:cs typeface="CMU Sans Serif" charset="0"/>
              </a:rPr>
              <a:t> (mm)</a:t>
            </a:r>
          </a:p>
        </p:txBody>
      </p:sp>
      <p:sp>
        <p:nvSpPr>
          <p:cNvPr id="60" name="Subtitle 2">
            <a:extLst>
              <a:ext uri="{FF2B5EF4-FFF2-40B4-BE49-F238E27FC236}">
                <a16:creationId xmlns:a16="http://schemas.microsoft.com/office/drawing/2014/main" id="{E5D5A0E6-5566-2510-F227-DF6E0AF3C638}"/>
              </a:ext>
            </a:extLst>
          </p:cNvPr>
          <p:cNvSpPr txBox="1">
            <a:spLocks/>
          </p:cNvSpPr>
          <p:nvPr/>
        </p:nvSpPr>
        <p:spPr>
          <a:xfrm>
            <a:off x="5910998" y="4920640"/>
            <a:ext cx="2112779" cy="68997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b="1" dirty="0">
                <a:latin typeface="Georgia" panose="02040502050405020303" pitchFamily="18" charset="0"/>
                <a:ea typeface="CMU Sans Serif" charset="0"/>
                <a:cs typeface="CMU Sans Serif" charset="0"/>
              </a:rPr>
              <a:t>TKE dissipation rate </a:t>
            </a:r>
            <a:r>
              <a:rPr lang="el-GR" sz="1800" b="1" dirty="0">
                <a:latin typeface="Georgia" panose="02040502050405020303" pitchFamily="18" charset="0"/>
                <a:ea typeface="CMU Sans Serif" charset="0"/>
                <a:cs typeface="CMU Sans Serif" charset="0"/>
              </a:rPr>
              <a:t>ε</a:t>
            </a:r>
            <a:r>
              <a:rPr lang="en-US" sz="1800" b="1" dirty="0">
                <a:latin typeface="Georgia" panose="02040502050405020303" pitchFamily="18" charset="0"/>
                <a:ea typeface="CMU Sans Serif" charset="0"/>
                <a:cs typeface="CMU Sans Serif" charset="0"/>
              </a:rPr>
              <a:t> (m</a:t>
            </a:r>
            <a:r>
              <a:rPr lang="en-US" sz="1800" b="1" baseline="30000" dirty="0">
                <a:latin typeface="Georgia" panose="02040502050405020303" pitchFamily="18" charset="0"/>
                <a:ea typeface="CMU Sans Serif" charset="0"/>
                <a:cs typeface="CMU Sans Serif" charset="0"/>
              </a:rPr>
              <a:t>2</a:t>
            </a:r>
            <a:r>
              <a:rPr lang="en-US" sz="1800" b="1" dirty="0">
                <a:latin typeface="Georgia" panose="02040502050405020303" pitchFamily="18" charset="0"/>
                <a:ea typeface="CMU Sans Serif" charset="0"/>
                <a:cs typeface="CMU Sans Serif" charset="0"/>
              </a:rPr>
              <a:t>s</a:t>
            </a:r>
            <a:r>
              <a:rPr lang="en-US" sz="1800" b="1" baseline="30000" dirty="0">
                <a:latin typeface="Georgia" panose="02040502050405020303" pitchFamily="18" charset="0"/>
                <a:ea typeface="CMU Sans Serif" charset="0"/>
                <a:cs typeface="CMU Sans Serif" charset="0"/>
              </a:rPr>
              <a:t>-3</a:t>
            </a:r>
            <a:r>
              <a:rPr lang="en-US" sz="1800" b="1" dirty="0">
                <a:latin typeface="Georgia" panose="02040502050405020303" pitchFamily="18" charset="0"/>
                <a:ea typeface="CMU Sans Serif" charset="0"/>
                <a:cs typeface="CMU Sans Serif" charset="0"/>
              </a:rPr>
              <a:t>)</a:t>
            </a:r>
          </a:p>
          <a:p>
            <a:pPr algn="r"/>
            <a:endParaRPr lang="en-US" sz="1800" b="1" dirty="0">
              <a:latin typeface="CMU Sans Serif" charset="0"/>
              <a:ea typeface="CMU Sans Serif" charset="0"/>
              <a:cs typeface="CMU Sans Serif" charset="0"/>
            </a:endParaRPr>
          </a:p>
        </p:txBody>
      </p:sp>
      <p:sp>
        <p:nvSpPr>
          <p:cNvPr id="62" name="Subtitle 2">
            <a:extLst>
              <a:ext uri="{FF2B5EF4-FFF2-40B4-BE49-F238E27FC236}">
                <a16:creationId xmlns:a16="http://schemas.microsoft.com/office/drawing/2014/main" id="{4B7690A4-433F-0E07-0E75-6B0DC18CF76A}"/>
              </a:ext>
            </a:extLst>
          </p:cNvPr>
          <p:cNvSpPr txBox="1">
            <a:spLocks/>
          </p:cNvSpPr>
          <p:nvPr/>
        </p:nvSpPr>
        <p:spPr>
          <a:xfrm>
            <a:off x="8543715" y="2443874"/>
            <a:ext cx="2942651" cy="903192"/>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dirty="0">
                <a:latin typeface="Georgia" panose="02040502050405020303" pitchFamily="18" charset="0"/>
                <a:ea typeface="CMU Sans Serif" charset="0"/>
                <a:cs typeface="CMU Sans Serif" charset="0"/>
              </a:rPr>
              <a:t>Taylor Reynolds number </a:t>
            </a:r>
            <a:r>
              <a:rPr lang="en-US" sz="1800" b="1" dirty="0" err="1">
                <a:latin typeface="Georgia" panose="02040502050405020303" pitchFamily="18" charset="0"/>
                <a:ea typeface="CMU Sans Serif" charset="0"/>
                <a:cs typeface="CMU Sans Serif" charset="0"/>
              </a:rPr>
              <a:t>Re</a:t>
            </a:r>
            <a:r>
              <a:rPr lang="en-US" sz="1800" b="1" baseline="-25000" dirty="0" err="1">
                <a:latin typeface="Georgia" panose="02040502050405020303" pitchFamily="18" charset="0"/>
                <a:ea typeface="CMU Sans Serif" charset="0"/>
                <a:cs typeface="CMU Sans Serif" charset="0"/>
              </a:rPr>
              <a:t>λ</a:t>
            </a:r>
            <a:r>
              <a:rPr lang="en-US" sz="1800" b="1" dirty="0">
                <a:latin typeface="Georgia" panose="02040502050405020303" pitchFamily="18" charset="0"/>
                <a:ea typeface="CMU Sans Serif" charset="0"/>
                <a:cs typeface="CMU Sans Serif" charset="0"/>
              </a:rPr>
              <a:t> = </a:t>
            </a:r>
            <a:r>
              <a:rPr lang="en-US" sz="1800" b="1" dirty="0" err="1">
                <a:latin typeface="Georgia" panose="02040502050405020303" pitchFamily="18" charset="0"/>
                <a:ea typeface="CMU Sans Serif" charset="0"/>
                <a:cs typeface="CMU Sans Serif" charset="0"/>
              </a:rPr>
              <a:t>λu</a:t>
            </a:r>
            <a:r>
              <a:rPr lang="en-US" sz="1800" b="1" baseline="-25000" dirty="0" err="1">
                <a:latin typeface="Georgia" panose="02040502050405020303" pitchFamily="18" charset="0"/>
                <a:ea typeface="CMU Sans Serif" charset="0"/>
                <a:cs typeface="CMU Sans Serif" charset="0"/>
              </a:rPr>
              <a:t>rms</a:t>
            </a:r>
            <a:r>
              <a:rPr lang="en-US" sz="1800" b="1" dirty="0">
                <a:latin typeface="Georgia" panose="02040502050405020303" pitchFamily="18" charset="0"/>
                <a:ea typeface="CMU Sans Serif" charset="0"/>
                <a:cs typeface="CMU Sans Serif" charset="0"/>
              </a:rPr>
              <a:t> / ν </a:t>
            </a:r>
          </a:p>
          <a:p>
            <a:pPr algn="l"/>
            <a:endParaRPr lang="en-US" sz="1800" b="1" dirty="0">
              <a:latin typeface="Georgia" panose="02040502050405020303" pitchFamily="18" charset="0"/>
              <a:ea typeface="CMU Sans Serif" charset="0"/>
              <a:cs typeface="CMU Sans Serif" charset="0"/>
            </a:endParaRPr>
          </a:p>
          <a:p>
            <a:pPr algn="l"/>
            <a:endParaRPr lang="en-US" sz="1800" b="1" dirty="0">
              <a:latin typeface="Georgia" panose="02040502050405020303" pitchFamily="18" charset="0"/>
              <a:ea typeface="CMU Sans Serif" charset="0"/>
              <a:cs typeface="CMU Sans Serif" charset="0"/>
            </a:endParaRPr>
          </a:p>
        </p:txBody>
      </p:sp>
    </p:spTree>
    <p:extLst>
      <p:ext uri="{BB962C8B-B14F-4D97-AF65-F5344CB8AC3E}">
        <p14:creationId xmlns:p14="http://schemas.microsoft.com/office/powerpoint/2010/main" val="532533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75F5-38A1-73FA-26F8-61C632C6AF8A}"/>
              </a:ext>
            </a:extLst>
          </p:cNvPr>
          <p:cNvSpPr>
            <a:spLocks noGrp="1"/>
          </p:cNvSpPr>
          <p:nvPr>
            <p:ph type="title"/>
          </p:nvPr>
        </p:nvSpPr>
        <p:spPr>
          <a:xfrm>
            <a:off x="0" y="-393400"/>
            <a:ext cx="12325350" cy="1917976"/>
          </a:xfrm>
        </p:spPr>
        <p:txBody>
          <a:bodyPr/>
          <a:lstStyle/>
          <a:p>
            <a:r>
              <a:rPr lang="en-US" dirty="0">
                <a:solidFill>
                  <a:schemeClr val="bg1"/>
                </a:solidFill>
                <a:latin typeface="Georgia" panose="02040502050405020303" pitchFamily="18" charset="0"/>
              </a:rPr>
              <a:t>How do we capture the ocean in the laboratory?</a:t>
            </a:r>
            <a:endParaRPr lang="en-CH" dirty="0">
              <a:solidFill>
                <a:schemeClr val="bg1"/>
              </a:solidFill>
              <a:latin typeface="Georgia" panose="02040502050405020303" pitchFamily="18" charset="0"/>
            </a:endParaRPr>
          </a:p>
        </p:txBody>
      </p:sp>
      <p:pic>
        <p:nvPicPr>
          <p:cNvPr id="9" name="Picture 8">
            <a:extLst>
              <a:ext uri="{FF2B5EF4-FFF2-40B4-BE49-F238E27FC236}">
                <a16:creationId xmlns:a16="http://schemas.microsoft.com/office/drawing/2014/main" id="{9CEDF4AB-E7EE-208E-9EA7-34A7712CA6F5}"/>
              </a:ext>
            </a:extLst>
          </p:cNvPr>
          <p:cNvPicPr>
            <a:picLocks noChangeAspect="1"/>
          </p:cNvPicPr>
          <p:nvPr/>
        </p:nvPicPr>
        <p:blipFill>
          <a:blip r:embed="rId2"/>
          <a:stretch>
            <a:fillRect/>
          </a:stretch>
        </p:blipFill>
        <p:spPr>
          <a:xfrm>
            <a:off x="0" y="1413105"/>
            <a:ext cx="12325350" cy="4753779"/>
          </a:xfrm>
          <a:prstGeom prst="rect">
            <a:avLst/>
          </a:prstGeom>
        </p:spPr>
      </p:pic>
      <p:sp>
        <p:nvSpPr>
          <p:cNvPr id="10" name="TextBox 9">
            <a:extLst>
              <a:ext uri="{FF2B5EF4-FFF2-40B4-BE49-F238E27FC236}">
                <a16:creationId xmlns:a16="http://schemas.microsoft.com/office/drawing/2014/main" id="{93939AD2-D6E3-7C82-FE7F-5F292CD8FF5D}"/>
              </a:ext>
            </a:extLst>
          </p:cNvPr>
          <p:cNvSpPr txBox="1"/>
          <p:nvPr/>
        </p:nvSpPr>
        <p:spPr>
          <a:xfrm>
            <a:off x="6953691" y="6496493"/>
            <a:ext cx="5284381" cy="369332"/>
          </a:xfrm>
          <a:prstGeom prst="rect">
            <a:avLst/>
          </a:prstGeom>
          <a:noFill/>
        </p:spPr>
        <p:txBody>
          <a:bodyPr wrap="square" rtlCol="0">
            <a:spAutoFit/>
          </a:bodyPr>
          <a:lstStyle/>
          <a:p>
            <a:r>
              <a:rPr lang="en-US" dirty="0">
                <a:solidFill>
                  <a:schemeClr val="bg1"/>
                </a:solidFill>
                <a:latin typeface="Georgia" panose="02040502050405020303" pitchFamily="18" charset="0"/>
              </a:rPr>
              <a:t>Franks et al. </a:t>
            </a:r>
            <a:r>
              <a:rPr lang="en-US" i="1" dirty="0">
                <a:solidFill>
                  <a:schemeClr val="bg1"/>
                </a:solidFill>
                <a:latin typeface="Georgia" panose="02040502050405020303" pitchFamily="18" charset="0"/>
              </a:rPr>
              <a:t>Limnology and Oceanography </a:t>
            </a:r>
            <a:r>
              <a:rPr lang="en-US" dirty="0">
                <a:solidFill>
                  <a:schemeClr val="bg1"/>
                </a:solidFill>
                <a:latin typeface="Georgia" panose="02040502050405020303" pitchFamily="18" charset="0"/>
              </a:rPr>
              <a:t>2021</a:t>
            </a:r>
            <a:endParaRPr lang="en-CH" dirty="0">
              <a:solidFill>
                <a:schemeClr val="bg1"/>
              </a:solidFill>
              <a:latin typeface="Georgia" panose="02040502050405020303" pitchFamily="18" charset="0"/>
            </a:endParaRPr>
          </a:p>
        </p:txBody>
      </p:sp>
    </p:spTree>
    <p:extLst>
      <p:ext uri="{BB962C8B-B14F-4D97-AF65-F5344CB8AC3E}">
        <p14:creationId xmlns:p14="http://schemas.microsoft.com/office/powerpoint/2010/main" val="1240575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B16C-73F1-84FA-3213-13BD729BFE66}"/>
              </a:ext>
            </a:extLst>
          </p:cNvPr>
          <p:cNvSpPr>
            <a:spLocks noGrp="1"/>
          </p:cNvSpPr>
          <p:nvPr>
            <p:ph type="title"/>
          </p:nvPr>
        </p:nvSpPr>
        <p:spPr/>
        <p:txBody>
          <a:bodyPr/>
          <a:lstStyle/>
          <a:p>
            <a:r>
              <a:rPr lang="en-US" dirty="0">
                <a:solidFill>
                  <a:srgbClr val="CC99FF"/>
                </a:solidFill>
                <a:latin typeface="Georgia" panose="02040502050405020303" pitchFamily="18" charset="0"/>
              </a:rPr>
              <a:t>Conclusions </a:t>
            </a:r>
            <a:r>
              <a:rPr lang="en-US" dirty="0">
                <a:solidFill>
                  <a:schemeClr val="bg1"/>
                </a:solidFill>
                <a:latin typeface="Georgia" panose="02040502050405020303" pitchFamily="18" charset="0"/>
              </a:rPr>
              <a:t>+ next steps</a:t>
            </a:r>
            <a:endParaRPr lang="en-CH" dirty="0">
              <a:solidFill>
                <a:schemeClr val="bg1"/>
              </a:solidFill>
              <a:latin typeface="Georgia" panose="02040502050405020303" pitchFamily="18" charset="0"/>
            </a:endParaRPr>
          </a:p>
        </p:txBody>
      </p:sp>
      <p:sp>
        <p:nvSpPr>
          <p:cNvPr id="3" name="Content Placeholder 2">
            <a:extLst>
              <a:ext uri="{FF2B5EF4-FFF2-40B4-BE49-F238E27FC236}">
                <a16:creationId xmlns:a16="http://schemas.microsoft.com/office/drawing/2014/main" id="{DD0B0A22-5CB3-6B96-3534-FAEE47A9C65A}"/>
              </a:ext>
            </a:extLst>
          </p:cNvPr>
          <p:cNvSpPr>
            <a:spLocks noGrp="1"/>
          </p:cNvSpPr>
          <p:nvPr>
            <p:ph idx="1"/>
          </p:nvPr>
        </p:nvSpPr>
        <p:spPr/>
        <p:txBody>
          <a:bodyPr/>
          <a:lstStyle/>
          <a:p>
            <a:r>
              <a:rPr lang="en-US" dirty="0">
                <a:solidFill>
                  <a:srgbClr val="CC99FF"/>
                </a:solidFill>
                <a:latin typeface="Georgia" panose="02040502050405020303" pitchFamily="18" charset="0"/>
              </a:rPr>
              <a:t>Built and optimized a facility for microorganism-flow visualization across a range of flow regimes</a:t>
            </a:r>
          </a:p>
          <a:p>
            <a:r>
              <a:rPr lang="en-US" dirty="0">
                <a:solidFill>
                  <a:srgbClr val="CC99FF"/>
                </a:solidFill>
                <a:latin typeface="Georgia" panose="02040502050405020303" pitchFamily="18" charset="0"/>
              </a:rPr>
              <a:t>Flexible forcing schemes permit a wide range of oceanic conditions: near homogeneous and isotropic turbulence, intermittent pulsed events, etc.</a:t>
            </a:r>
          </a:p>
          <a:p>
            <a:r>
              <a:rPr lang="en-US" dirty="0">
                <a:solidFill>
                  <a:schemeClr val="accent1">
                    <a:lumMod val="50000"/>
                  </a:schemeClr>
                </a:solidFill>
                <a:latin typeface="Georgia" panose="02040502050405020303" pitchFamily="18" charset="0"/>
              </a:rPr>
              <a:t>Turbulence ‘recipes’ across a grid frequency-amplitude parameter space </a:t>
            </a:r>
          </a:p>
          <a:p>
            <a:r>
              <a:rPr lang="en-US" dirty="0">
                <a:solidFill>
                  <a:schemeClr val="accent1">
                    <a:lumMod val="50000"/>
                  </a:schemeClr>
                </a:solidFill>
                <a:latin typeface="Georgia" panose="02040502050405020303" pitchFamily="18" charset="0"/>
              </a:rPr>
              <a:t>Time resolved PIV animations of selected parameter cases</a:t>
            </a:r>
          </a:p>
          <a:p>
            <a:r>
              <a:rPr lang="en-US" dirty="0">
                <a:solidFill>
                  <a:schemeClr val="accent1">
                    <a:lumMod val="50000"/>
                  </a:schemeClr>
                </a:solidFill>
                <a:latin typeface="Georgia" panose="02040502050405020303" pitchFamily="18" charset="0"/>
              </a:rPr>
              <a:t>Open-source designs (CAD drawings and part lists</a:t>
            </a:r>
            <a:r>
              <a:rPr lang="en-US" dirty="0">
                <a:solidFill>
                  <a:schemeClr val="tx2">
                    <a:lumMod val="75000"/>
                  </a:schemeClr>
                </a:solidFill>
                <a:latin typeface="Georgia" panose="02040502050405020303" pitchFamily="18" charset="0"/>
              </a:rPr>
              <a:t>) </a:t>
            </a:r>
            <a:endParaRPr lang="en-CH" dirty="0">
              <a:solidFill>
                <a:schemeClr val="tx2">
                  <a:lumMod val="75000"/>
                </a:schemeClr>
              </a:solidFill>
              <a:latin typeface="Georgia" panose="02040502050405020303" pitchFamily="18" charset="0"/>
            </a:endParaRPr>
          </a:p>
        </p:txBody>
      </p:sp>
    </p:spTree>
    <p:extLst>
      <p:ext uri="{BB962C8B-B14F-4D97-AF65-F5344CB8AC3E}">
        <p14:creationId xmlns:p14="http://schemas.microsoft.com/office/powerpoint/2010/main" val="649484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B16C-73F1-84FA-3213-13BD729BFE66}"/>
              </a:ext>
            </a:extLst>
          </p:cNvPr>
          <p:cNvSpPr>
            <a:spLocks noGrp="1"/>
          </p:cNvSpPr>
          <p:nvPr>
            <p:ph type="title"/>
          </p:nvPr>
        </p:nvSpPr>
        <p:spPr/>
        <p:txBody>
          <a:bodyPr/>
          <a:lstStyle/>
          <a:p>
            <a:r>
              <a:rPr lang="en-US" dirty="0">
                <a:solidFill>
                  <a:schemeClr val="bg1"/>
                </a:solidFill>
                <a:latin typeface="Georgia" panose="02040502050405020303" pitchFamily="18" charset="0"/>
              </a:rPr>
              <a:t>Conclusions + </a:t>
            </a:r>
            <a:r>
              <a:rPr lang="en-US" dirty="0">
                <a:solidFill>
                  <a:srgbClr val="CC99FF"/>
                </a:solidFill>
                <a:latin typeface="Georgia" panose="02040502050405020303" pitchFamily="18" charset="0"/>
              </a:rPr>
              <a:t>next steps</a:t>
            </a:r>
            <a:endParaRPr lang="en-CH" dirty="0">
              <a:solidFill>
                <a:srgbClr val="CC99FF"/>
              </a:solidFill>
              <a:latin typeface="Georgia" panose="02040502050405020303" pitchFamily="18" charset="0"/>
            </a:endParaRPr>
          </a:p>
        </p:txBody>
      </p:sp>
      <p:sp>
        <p:nvSpPr>
          <p:cNvPr id="3" name="Content Placeholder 2">
            <a:extLst>
              <a:ext uri="{FF2B5EF4-FFF2-40B4-BE49-F238E27FC236}">
                <a16:creationId xmlns:a16="http://schemas.microsoft.com/office/drawing/2014/main" id="{DD0B0A22-5CB3-6B96-3534-FAEE47A9C65A}"/>
              </a:ext>
            </a:extLst>
          </p:cNvPr>
          <p:cNvSpPr>
            <a:spLocks noGrp="1"/>
          </p:cNvSpPr>
          <p:nvPr>
            <p:ph idx="1"/>
          </p:nvPr>
        </p:nvSpPr>
        <p:spPr/>
        <p:txBody>
          <a:bodyPr/>
          <a:lstStyle/>
          <a:p>
            <a:r>
              <a:rPr lang="en-US" dirty="0">
                <a:solidFill>
                  <a:schemeClr val="accent1">
                    <a:lumMod val="50000"/>
                  </a:schemeClr>
                </a:solidFill>
                <a:latin typeface="Georgia" panose="02040502050405020303" pitchFamily="18" charset="0"/>
              </a:rPr>
              <a:t>Built and optimized a facility for microorganism-flow visualization across a range of flow regimes</a:t>
            </a:r>
          </a:p>
          <a:p>
            <a:r>
              <a:rPr lang="en-US" dirty="0">
                <a:solidFill>
                  <a:schemeClr val="accent1">
                    <a:lumMod val="50000"/>
                  </a:schemeClr>
                </a:solidFill>
                <a:latin typeface="Georgia" panose="02040502050405020303" pitchFamily="18" charset="0"/>
              </a:rPr>
              <a:t>Flexible forcing schemes permit a wide range of oceanic conditions: near homogeneous and isotropic turbulence, intermittent pulsed events, etc.</a:t>
            </a:r>
          </a:p>
          <a:p>
            <a:r>
              <a:rPr lang="en-US" dirty="0">
                <a:solidFill>
                  <a:srgbClr val="CC99FF"/>
                </a:solidFill>
                <a:latin typeface="Georgia" panose="02040502050405020303" pitchFamily="18" charset="0"/>
              </a:rPr>
              <a:t>Turbulence ‘recipes’ across a grid frequency-amplitude parameter space </a:t>
            </a:r>
          </a:p>
          <a:p>
            <a:r>
              <a:rPr lang="en-US" dirty="0">
                <a:solidFill>
                  <a:srgbClr val="CC99FF"/>
                </a:solidFill>
                <a:latin typeface="Georgia" panose="02040502050405020303" pitchFamily="18" charset="0"/>
              </a:rPr>
              <a:t>Time resolved PIV animations of selected parameter cases</a:t>
            </a:r>
          </a:p>
          <a:p>
            <a:r>
              <a:rPr lang="en-US" dirty="0">
                <a:solidFill>
                  <a:srgbClr val="CC99FF"/>
                </a:solidFill>
                <a:latin typeface="Georgia" panose="02040502050405020303" pitchFamily="18" charset="0"/>
              </a:rPr>
              <a:t>Open-source designs (CAD drawings and part lists) </a:t>
            </a:r>
            <a:endParaRPr lang="en-CH" dirty="0">
              <a:solidFill>
                <a:srgbClr val="CC99FF"/>
              </a:solidFill>
              <a:latin typeface="Georgia" panose="02040502050405020303" pitchFamily="18" charset="0"/>
            </a:endParaRPr>
          </a:p>
        </p:txBody>
      </p:sp>
    </p:spTree>
    <p:extLst>
      <p:ext uri="{BB962C8B-B14F-4D97-AF65-F5344CB8AC3E}">
        <p14:creationId xmlns:p14="http://schemas.microsoft.com/office/powerpoint/2010/main" val="922544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B16C-73F1-84FA-3213-13BD729BFE66}"/>
              </a:ext>
            </a:extLst>
          </p:cNvPr>
          <p:cNvSpPr>
            <a:spLocks noGrp="1"/>
          </p:cNvSpPr>
          <p:nvPr>
            <p:ph type="title"/>
          </p:nvPr>
        </p:nvSpPr>
        <p:spPr/>
        <p:txBody>
          <a:bodyPr/>
          <a:lstStyle/>
          <a:p>
            <a:r>
              <a:rPr lang="en-US" dirty="0">
                <a:solidFill>
                  <a:schemeClr val="bg1"/>
                </a:solidFill>
                <a:latin typeface="Georgia" panose="02040502050405020303" pitchFamily="18" charset="0"/>
              </a:rPr>
              <a:t>Conclusions + next steps</a:t>
            </a:r>
            <a:endParaRPr lang="en-CH" dirty="0">
              <a:solidFill>
                <a:schemeClr val="bg1"/>
              </a:solidFill>
              <a:latin typeface="Georgia" panose="02040502050405020303" pitchFamily="18" charset="0"/>
            </a:endParaRPr>
          </a:p>
        </p:txBody>
      </p:sp>
      <p:sp>
        <p:nvSpPr>
          <p:cNvPr id="3" name="Content Placeholder 2">
            <a:extLst>
              <a:ext uri="{FF2B5EF4-FFF2-40B4-BE49-F238E27FC236}">
                <a16:creationId xmlns:a16="http://schemas.microsoft.com/office/drawing/2014/main" id="{DD0B0A22-5CB3-6B96-3534-FAEE47A9C65A}"/>
              </a:ext>
            </a:extLst>
          </p:cNvPr>
          <p:cNvSpPr>
            <a:spLocks noGrp="1"/>
          </p:cNvSpPr>
          <p:nvPr>
            <p:ph idx="1"/>
          </p:nvPr>
        </p:nvSpPr>
        <p:spPr/>
        <p:txBody>
          <a:bodyPr/>
          <a:lstStyle/>
          <a:p>
            <a:r>
              <a:rPr lang="en-US" dirty="0">
                <a:solidFill>
                  <a:schemeClr val="bg1"/>
                </a:solidFill>
                <a:latin typeface="Georgia" panose="02040502050405020303" pitchFamily="18" charset="0"/>
              </a:rPr>
              <a:t>Built and optimized a facility for microorganism-flow visualization across a range of flow regimes</a:t>
            </a:r>
          </a:p>
          <a:p>
            <a:r>
              <a:rPr lang="en-US" dirty="0">
                <a:solidFill>
                  <a:schemeClr val="bg1"/>
                </a:solidFill>
                <a:latin typeface="Georgia" panose="02040502050405020303" pitchFamily="18" charset="0"/>
              </a:rPr>
              <a:t>Flexible forcing schemes permit a wide range of oceanic conditions: near homogeneous and isotropic turbulence, intermittent pulsed events, etc.</a:t>
            </a:r>
          </a:p>
          <a:p>
            <a:r>
              <a:rPr lang="en-US" dirty="0">
                <a:solidFill>
                  <a:schemeClr val="bg1"/>
                </a:solidFill>
                <a:latin typeface="Georgia" panose="02040502050405020303" pitchFamily="18" charset="0"/>
              </a:rPr>
              <a:t>Turbulence ‘recipes’ across a grid frequency-amplitude parameter space </a:t>
            </a:r>
          </a:p>
          <a:p>
            <a:r>
              <a:rPr lang="en-US" dirty="0">
                <a:solidFill>
                  <a:schemeClr val="bg1"/>
                </a:solidFill>
                <a:latin typeface="Georgia" panose="02040502050405020303" pitchFamily="18" charset="0"/>
              </a:rPr>
              <a:t>Time resolved PIV animations of selected parameter cases</a:t>
            </a:r>
          </a:p>
          <a:p>
            <a:r>
              <a:rPr lang="en-US" dirty="0">
                <a:solidFill>
                  <a:schemeClr val="bg1"/>
                </a:solidFill>
                <a:latin typeface="Georgia" panose="02040502050405020303" pitchFamily="18" charset="0"/>
              </a:rPr>
              <a:t>Open-source designs (CAD drawings and part lists) </a:t>
            </a:r>
            <a:endParaRPr lang="en-CH" dirty="0">
              <a:solidFill>
                <a:schemeClr val="bg1"/>
              </a:solidFill>
              <a:latin typeface="Georgia" panose="02040502050405020303" pitchFamily="18" charset="0"/>
            </a:endParaRPr>
          </a:p>
        </p:txBody>
      </p:sp>
    </p:spTree>
    <p:extLst>
      <p:ext uri="{BB962C8B-B14F-4D97-AF65-F5344CB8AC3E}">
        <p14:creationId xmlns:p14="http://schemas.microsoft.com/office/powerpoint/2010/main" val="3855016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77567" cy="1601337"/>
          </a:xfrm>
        </p:spPr>
        <p:txBody>
          <a:bodyPr>
            <a:normAutofit/>
          </a:bodyPr>
          <a:lstStyle/>
          <a:p>
            <a:r>
              <a:rPr lang="en-US" dirty="0">
                <a:solidFill>
                  <a:schemeClr val="bg1"/>
                </a:solidFill>
                <a:latin typeface="Georgia" panose="02040502050405020303" pitchFamily="18" charset="0"/>
              </a:rPr>
              <a:t>How do we capture the ocean in the laboratory?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7567" y="0"/>
            <a:ext cx="4564187" cy="6858000"/>
          </a:xfrm>
          <a:prstGeom prst="rect">
            <a:avLst/>
          </a:prstGeom>
        </p:spPr>
      </p:pic>
      <p:sp>
        <p:nvSpPr>
          <p:cNvPr id="6" name="TextBox 5"/>
          <p:cNvSpPr txBox="1"/>
          <p:nvPr/>
        </p:nvSpPr>
        <p:spPr>
          <a:xfrm>
            <a:off x="10348559" y="0"/>
            <a:ext cx="1893195" cy="507831"/>
          </a:xfrm>
          <a:prstGeom prst="rect">
            <a:avLst/>
          </a:prstGeom>
          <a:noFill/>
        </p:spPr>
        <p:txBody>
          <a:bodyPr wrap="square" rtlCol="0">
            <a:spAutoFit/>
          </a:bodyPr>
          <a:lstStyle/>
          <a:p>
            <a:pPr algn="r"/>
            <a:r>
              <a:rPr lang="en-CH" sz="900" b="1" dirty="0">
                <a:latin typeface="Georgia" panose="02040502050405020303" pitchFamily="18" charset="0"/>
              </a:rPr>
              <a:t>Photo credit:</a:t>
            </a:r>
            <a:br>
              <a:rPr lang="en-CH" sz="900" b="1" dirty="0">
                <a:latin typeface="Georgia" panose="02040502050405020303" pitchFamily="18" charset="0"/>
              </a:rPr>
            </a:br>
            <a:r>
              <a:rPr lang="en-CH" sz="900" b="1" dirty="0">
                <a:latin typeface="Georgia" panose="02040502050405020303" pitchFamily="18" charset="0"/>
              </a:rPr>
              <a:t>Tom </a:t>
            </a:r>
            <a:r>
              <a:rPr lang="en-CH" sz="900" b="1" dirty="0" err="1">
                <a:latin typeface="Georgia" panose="02040502050405020303" pitchFamily="18" charset="0"/>
              </a:rPr>
              <a:t>Kleindinst</a:t>
            </a:r>
            <a:br>
              <a:rPr lang="en-CH" sz="900" b="1" dirty="0">
                <a:latin typeface="Georgia" panose="02040502050405020303" pitchFamily="18" charset="0"/>
              </a:rPr>
            </a:br>
            <a:endParaRPr lang="en-US" sz="900" b="1" dirty="0">
              <a:latin typeface="Georgia" panose="02040502050405020303"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91" y="1753162"/>
            <a:ext cx="6052781" cy="4035187"/>
          </a:xfrm>
          <a:prstGeom prst="rect">
            <a:avLst/>
          </a:prstGeom>
        </p:spPr>
      </p:pic>
      <p:sp>
        <p:nvSpPr>
          <p:cNvPr id="10" name="TextBox 9"/>
          <p:cNvSpPr txBox="1"/>
          <p:nvPr/>
        </p:nvSpPr>
        <p:spPr>
          <a:xfrm>
            <a:off x="4999630" y="1753162"/>
            <a:ext cx="1201003" cy="369332"/>
          </a:xfrm>
          <a:prstGeom prst="rect">
            <a:avLst/>
          </a:prstGeom>
          <a:noFill/>
        </p:spPr>
        <p:txBody>
          <a:bodyPr wrap="square" rtlCol="0">
            <a:spAutoFit/>
          </a:bodyPr>
          <a:lstStyle/>
          <a:p>
            <a:r>
              <a:rPr lang="en-CH" sz="900" b="1" dirty="0">
                <a:solidFill>
                  <a:schemeClr val="bg1"/>
                </a:solidFill>
                <a:latin typeface="Georgia" panose="02040502050405020303" pitchFamily="18" charset="0"/>
              </a:rPr>
              <a:t>Photo credit:  Justin Seymour</a:t>
            </a:r>
            <a:endParaRPr lang="en-US" sz="900" b="1" dirty="0">
              <a:solidFill>
                <a:schemeClr val="bg1"/>
              </a:solidFill>
              <a:latin typeface="Georgia" panose="02040502050405020303" pitchFamily="18" charset="0"/>
            </a:endParaRPr>
          </a:p>
        </p:txBody>
      </p:sp>
      <p:sp>
        <p:nvSpPr>
          <p:cNvPr id="3" name="Arrow: Right 2">
            <a:extLst>
              <a:ext uri="{FF2B5EF4-FFF2-40B4-BE49-F238E27FC236}">
                <a16:creationId xmlns:a16="http://schemas.microsoft.com/office/drawing/2014/main" id="{4CD77BF6-8B63-4357-91DB-A2A66781AF97}"/>
              </a:ext>
            </a:extLst>
          </p:cNvPr>
          <p:cNvSpPr/>
          <p:nvPr/>
        </p:nvSpPr>
        <p:spPr>
          <a:xfrm>
            <a:off x="-35512" y="5256663"/>
            <a:ext cx="12241754" cy="1601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p:cNvSpPr txBox="1"/>
          <p:nvPr/>
        </p:nvSpPr>
        <p:spPr>
          <a:xfrm>
            <a:off x="1968680" y="5414545"/>
            <a:ext cx="3402308" cy="1208023"/>
          </a:xfrm>
          <a:prstGeom prst="rect">
            <a:avLst/>
          </a:prstGeom>
          <a:solidFill>
            <a:schemeClr val="tx1"/>
          </a:solidFill>
          <a:ln>
            <a:solidFill>
              <a:srgbClr val="BBBABD"/>
            </a:solidFill>
          </a:ln>
        </p:spPr>
        <p:txBody>
          <a:bodyPr wrap="square" rtlCol="0">
            <a:spAutoFit/>
          </a:bodyPr>
          <a:lstStyle/>
          <a:p>
            <a:r>
              <a:rPr lang="en-CH" sz="1450" b="1" dirty="0">
                <a:solidFill>
                  <a:schemeClr val="bg1"/>
                </a:solidFill>
                <a:latin typeface="Georgia" panose="02040502050405020303" pitchFamily="18" charset="0"/>
              </a:rPr>
              <a:t>Micro/millifluidic setups:</a:t>
            </a:r>
          </a:p>
          <a:p>
            <a:pPr marL="285750" indent="-285750">
              <a:buFont typeface="Arial" panose="020B0604020202020204" pitchFamily="34" charset="0"/>
              <a:buChar char="•"/>
            </a:pPr>
            <a:r>
              <a:rPr lang="en-CH" sz="1450" dirty="0">
                <a:solidFill>
                  <a:schemeClr val="bg1"/>
                </a:solidFill>
                <a:latin typeface="Georgia" panose="02040502050405020303" pitchFamily="18" charset="0"/>
              </a:rPr>
              <a:t>Produce idealized and highly replicable but </a:t>
            </a:r>
            <a:r>
              <a:rPr lang="en-CH" sz="1450" i="1" dirty="0">
                <a:solidFill>
                  <a:schemeClr val="bg1"/>
                </a:solidFill>
                <a:latin typeface="Georgia" panose="02040502050405020303" pitchFamily="18" charset="0"/>
              </a:rPr>
              <a:t>non-turbulent</a:t>
            </a:r>
            <a:r>
              <a:rPr lang="en-CH" sz="1450" dirty="0">
                <a:solidFill>
                  <a:schemeClr val="bg1"/>
                </a:solidFill>
                <a:latin typeface="Georgia" panose="02040502050405020303" pitchFamily="18" charset="0"/>
              </a:rPr>
              <a:t> flows</a:t>
            </a:r>
          </a:p>
          <a:p>
            <a:pPr marL="285750" indent="-285750">
              <a:buFont typeface="Arial" panose="020B0604020202020204" pitchFamily="34" charset="0"/>
              <a:buChar char="•"/>
            </a:pPr>
            <a:r>
              <a:rPr lang="en-CH" sz="1450" dirty="0">
                <a:solidFill>
                  <a:schemeClr val="bg1"/>
                </a:solidFill>
                <a:latin typeface="Georgia" panose="02040502050405020303" pitchFamily="18" charset="0"/>
              </a:rPr>
              <a:t>Small volumes facilitate biological experiments</a:t>
            </a:r>
          </a:p>
        </p:txBody>
      </p:sp>
      <p:sp>
        <p:nvSpPr>
          <p:cNvPr id="7" name="TextBox 6"/>
          <p:cNvSpPr txBox="1"/>
          <p:nvPr/>
        </p:nvSpPr>
        <p:spPr>
          <a:xfrm>
            <a:off x="6754687" y="5184902"/>
            <a:ext cx="3402308" cy="1431161"/>
          </a:xfrm>
          <a:prstGeom prst="rect">
            <a:avLst/>
          </a:prstGeom>
          <a:solidFill>
            <a:schemeClr val="tx1"/>
          </a:solidFill>
          <a:ln>
            <a:solidFill>
              <a:srgbClr val="BBBABD"/>
            </a:solidFill>
          </a:ln>
        </p:spPr>
        <p:txBody>
          <a:bodyPr wrap="square" rtlCol="0">
            <a:spAutoFit/>
          </a:bodyPr>
          <a:lstStyle/>
          <a:p>
            <a:r>
              <a:rPr lang="en-CH" sz="1450" b="1" dirty="0">
                <a:solidFill>
                  <a:schemeClr val="bg1"/>
                </a:solidFill>
                <a:latin typeface="Georgia" panose="02040502050405020303" pitchFamily="18" charset="0"/>
              </a:rPr>
              <a:t>Turbulence-generating facilities:</a:t>
            </a:r>
          </a:p>
          <a:p>
            <a:pPr marL="285750" indent="-285750">
              <a:buFont typeface="Arial" panose="020B0604020202020204" pitchFamily="34" charset="0"/>
              <a:buChar char="•"/>
            </a:pPr>
            <a:r>
              <a:rPr lang="en-CH" sz="1450" dirty="0">
                <a:solidFill>
                  <a:schemeClr val="bg1"/>
                </a:solidFill>
                <a:latin typeface="Georgia" panose="02040502050405020303" pitchFamily="18" charset="0"/>
              </a:rPr>
              <a:t>Produce flow fields mimicking aquatic systems</a:t>
            </a:r>
          </a:p>
          <a:p>
            <a:pPr marL="285750" indent="-285750">
              <a:buFont typeface="Arial" panose="020B0604020202020204" pitchFamily="34" charset="0"/>
              <a:buChar char="•"/>
            </a:pPr>
            <a:r>
              <a:rPr lang="en-CH" sz="1450" dirty="0">
                <a:solidFill>
                  <a:schemeClr val="bg1"/>
                </a:solidFill>
                <a:latin typeface="Georgia" panose="02040502050405020303" pitchFamily="18" charset="0"/>
              </a:rPr>
              <a:t>Large volumes make microorganism-flow experiments challenging to undertake</a:t>
            </a:r>
            <a:endParaRPr lang="en-US" sz="1450" dirty="0">
              <a:solidFill>
                <a:schemeClr val="bg1"/>
              </a:solidFill>
              <a:latin typeface="Georgia" panose="02040502050405020303" pitchFamily="18" charset="0"/>
            </a:endParaRPr>
          </a:p>
        </p:txBody>
      </p:sp>
      <p:sp>
        <p:nvSpPr>
          <p:cNvPr id="4" name="TextBox 3">
            <a:extLst>
              <a:ext uri="{FF2B5EF4-FFF2-40B4-BE49-F238E27FC236}">
                <a16:creationId xmlns:a16="http://schemas.microsoft.com/office/drawing/2014/main" id="{F89BEABE-DB68-4FA7-9B94-30CEE99F64F7}"/>
              </a:ext>
            </a:extLst>
          </p:cNvPr>
          <p:cNvSpPr txBox="1"/>
          <p:nvPr/>
        </p:nvSpPr>
        <p:spPr>
          <a:xfrm>
            <a:off x="169888" y="5854909"/>
            <a:ext cx="1838483" cy="400110"/>
          </a:xfrm>
          <a:prstGeom prst="rect">
            <a:avLst/>
          </a:prstGeom>
          <a:noFill/>
        </p:spPr>
        <p:txBody>
          <a:bodyPr wrap="square" rtlCol="0">
            <a:spAutoFit/>
          </a:bodyPr>
          <a:lstStyle/>
          <a:p>
            <a:r>
              <a:rPr lang="en-US" sz="2000" b="1" dirty="0">
                <a:latin typeface="Georgia" panose="02040502050405020303" pitchFamily="18" charset="0"/>
              </a:rPr>
              <a:t>10</a:t>
            </a:r>
            <a:r>
              <a:rPr lang="en-US" sz="2000" b="1" baseline="30000" dirty="0">
                <a:latin typeface="Georgia" panose="02040502050405020303" pitchFamily="18" charset="0"/>
              </a:rPr>
              <a:t>-4</a:t>
            </a:r>
            <a:r>
              <a:rPr lang="en-US" sz="2000" b="1" dirty="0">
                <a:latin typeface="Georgia" panose="02040502050405020303" pitchFamily="18" charset="0"/>
              </a:rPr>
              <a:t> – 10</a:t>
            </a:r>
            <a:r>
              <a:rPr lang="en-US" sz="2000" b="1" baseline="30000" dirty="0">
                <a:latin typeface="Georgia" panose="02040502050405020303" pitchFamily="18" charset="0"/>
              </a:rPr>
              <a:t>-3</a:t>
            </a:r>
            <a:r>
              <a:rPr lang="en-US" sz="2000" b="1" dirty="0">
                <a:latin typeface="Georgia" panose="02040502050405020303" pitchFamily="18" charset="0"/>
              </a:rPr>
              <a:t> L</a:t>
            </a:r>
            <a:endParaRPr lang="en-CH" sz="2000" b="1" dirty="0">
              <a:latin typeface="Georgia" panose="02040502050405020303" pitchFamily="18" charset="0"/>
            </a:endParaRPr>
          </a:p>
        </p:txBody>
      </p:sp>
      <p:sp>
        <p:nvSpPr>
          <p:cNvPr id="11" name="TextBox 10">
            <a:extLst>
              <a:ext uri="{FF2B5EF4-FFF2-40B4-BE49-F238E27FC236}">
                <a16:creationId xmlns:a16="http://schemas.microsoft.com/office/drawing/2014/main" id="{0F9CAE7D-AAFB-4A33-BC60-215BB318D294}"/>
              </a:ext>
            </a:extLst>
          </p:cNvPr>
          <p:cNvSpPr txBox="1"/>
          <p:nvPr/>
        </p:nvSpPr>
        <p:spPr>
          <a:xfrm>
            <a:off x="10297010" y="5854909"/>
            <a:ext cx="1838483" cy="400110"/>
          </a:xfrm>
          <a:prstGeom prst="rect">
            <a:avLst/>
          </a:prstGeom>
          <a:noFill/>
        </p:spPr>
        <p:txBody>
          <a:bodyPr wrap="square" rtlCol="0">
            <a:spAutoFit/>
          </a:bodyPr>
          <a:lstStyle/>
          <a:p>
            <a:r>
              <a:rPr lang="en-US" sz="2000" b="1" dirty="0">
                <a:latin typeface="Georgia" panose="02040502050405020303" pitchFamily="18" charset="0"/>
              </a:rPr>
              <a:t>10</a:t>
            </a:r>
            <a:r>
              <a:rPr lang="en-US" sz="2000" b="1" baseline="30000" dirty="0">
                <a:latin typeface="Georgia" panose="02040502050405020303" pitchFamily="18" charset="0"/>
              </a:rPr>
              <a:t>2</a:t>
            </a:r>
            <a:r>
              <a:rPr lang="en-US" sz="2000" b="1" dirty="0">
                <a:latin typeface="Georgia" panose="02040502050405020303" pitchFamily="18" charset="0"/>
              </a:rPr>
              <a:t> – 10</a:t>
            </a:r>
            <a:r>
              <a:rPr lang="en-US" sz="2000" b="1" baseline="30000" dirty="0">
                <a:latin typeface="Georgia" panose="02040502050405020303" pitchFamily="18" charset="0"/>
              </a:rPr>
              <a:t>3</a:t>
            </a:r>
            <a:r>
              <a:rPr lang="en-US" sz="2000" b="1" dirty="0">
                <a:latin typeface="Georgia" panose="02040502050405020303" pitchFamily="18" charset="0"/>
              </a:rPr>
              <a:t> L</a:t>
            </a:r>
            <a:endParaRPr lang="en-CH" sz="2000" b="1" dirty="0">
              <a:latin typeface="Georgia" panose="02040502050405020303" pitchFamily="18" charset="0"/>
            </a:endParaRPr>
          </a:p>
        </p:txBody>
      </p:sp>
      <p:sp>
        <p:nvSpPr>
          <p:cNvPr id="12" name="Slide Number Placeholder 11">
            <a:extLst>
              <a:ext uri="{FF2B5EF4-FFF2-40B4-BE49-F238E27FC236}">
                <a16:creationId xmlns:a16="http://schemas.microsoft.com/office/drawing/2014/main" id="{94DB7900-CFB4-4054-8241-8F06B3E3A1EC}"/>
              </a:ext>
            </a:extLst>
          </p:cNvPr>
          <p:cNvSpPr>
            <a:spLocks noGrp="1"/>
          </p:cNvSpPr>
          <p:nvPr>
            <p:ph type="sldNum" sz="quarter" idx="12"/>
          </p:nvPr>
        </p:nvSpPr>
        <p:spPr/>
        <p:txBody>
          <a:bodyPr/>
          <a:lstStyle/>
          <a:p>
            <a:fld id="{6479763B-4B67-491A-AE80-1C586F363F7C}" type="slidenum">
              <a:rPr lang="en-CH" smtClean="0"/>
              <a:t>2</a:t>
            </a:fld>
            <a:endParaRPr lang="en-CH"/>
          </a:p>
        </p:txBody>
      </p:sp>
    </p:spTree>
    <p:extLst>
      <p:ext uri="{BB962C8B-B14F-4D97-AF65-F5344CB8AC3E}">
        <p14:creationId xmlns:p14="http://schemas.microsoft.com/office/powerpoint/2010/main" val="4182770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77567" cy="1601337"/>
          </a:xfrm>
        </p:spPr>
        <p:txBody>
          <a:bodyPr>
            <a:normAutofit/>
          </a:bodyPr>
          <a:lstStyle/>
          <a:p>
            <a:r>
              <a:rPr lang="en-US" dirty="0">
                <a:solidFill>
                  <a:schemeClr val="bg1"/>
                </a:solidFill>
                <a:latin typeface="Georgia" panose="02040502050405020303" pitchFamily="18" charset="0"/>
              </a:rPr>
              <a:t>How do we capture the ocean in the laboratory?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7567" y="0"/>
            <a:ext cx="4564187" cy="6858000"/>
          </a:xfrm>
          <a:prstGeom prst="rect">
            <a:avLst/>
          </a:prstGeom>
        </p:spPr>
      </p:pic>
      <p:sp>
        <p:nvSpPr>
          <p:cNvPr id="6" name="TextBox 5"/>
          <p:cNvSpPr txBox="1"/>
          <p:nvPr/>
        </p:nvSpPr>
        <p:spPr>
          <a:xfrm>
            <a:off x="10348559" y="0"/>
            <a:ext cx="1893195" cy="507831"/>
          </a:xfrm>
          <a:prstGeom prst="rect">
            <a:avLst/>
          </a:prstGeom>
          <a:noFill/>
        </p:spPr>
        <p:txBody>
          <a:bodyPr wrap="square" rtlCol="0">
            <a:spAutoFit/>
          </a:bodyPr>
          <a:lstStyle/>
          <a:p>
            <a:pPr algn="r"/>
            <a:r>
              <a:rPr lang="en-CH" sz="900" b="1" dirty="0">
                <a:latin typeface="Georgia" panose="02040502050405020303" pitchFamily="18" charset="0"/>
              </a:rPr>
              <a:t>Photo credit:</a:t>
            </a:r>
            <a:br>
              <a:rPr lang="en-CH" sz="900" b="1" dirty="0">
                <a:latin typeface="Georgia" panose="02040502050405020303" pitchFamily="18" charset="0"/>
              </a:rPr>
            </a:br>
            <a:r>
              <a:rPr lang="en-CH" sz="900" b="1" dirty="0">
                <a:latin typeface="Georgia" panose="02040502050405020303" pitchFamily="18" charset="0"/>
              </a:rPr>
              <a:t>Tom </a:t>
            </a:r>
            <a:r>
              <a:rPr lang="en-CH" sz="900" b="1" dirty="0" err="1">
                <a:latin typeface="Georgia" panose="02040502050405020303" pitchFamily="18" charset="0"/>
              </a:rPr>
              <a:t>Kleindinst</a:t>
            </a:r>
            <a:br>
              <a:rPr lang="en-CH" sz="900" b="1" dirty="0">
                <a:latin typeface="Georgia" panose="02040502050405020303" pitchFamily="18" charset="0"/>
              </a:rPr>
            </a:br>
            <a:endParaRPr lang="en-US" sz="900" b="1" dirty="0">
              <a:latin typeface="Georgia" panose="02040502050405020303"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91" y="1753162"/>
            <a:ext cx="6052781" cy="4035187"/>
          </a:xfrm>
          <a:prstGeom prst="rect">
            <a:avLst/>
          </a:prstGeom>
        </p:spPr>
      </p:pic>
      <p:sp>
        <p:nvSpPr>
          <p:cNvPr id="10" name="TextBox 9"/>
          <p:cNvSpPr txBox="1"/>
          <p:nvPr/>
        </p:nvSpPr>
        <p:spPr>
          <a:xfrm>
            <a:off x="4999630" y="1753162"/>
            <a:ext cx="1201003" cy="369332"/>
          </a:xfrm>
          <a:prstGeom prst="rect">
            <a:avLst/>
          </a:prstGeom>
          <a:noFill/>
        </p:spPr>
        <p:txBody>
          <a:bodyPr wrap="square" rtlCol="0">
            <a:spAutoFit/>
          </a:bodyPr>
          <a:lstStyle/>
          <a:p>
            <a:r>
              <a:rPr lang="en-CH" sz="900" b="1" dirty="0">
                <a:solidFill>
                  <a:schemeClr val="bg1"/>
                </a:solidFill>
                <a:latin typeface="Georgia" panose="02040502050405020303" pitchFamily="18" charset="0"/>
              </a:rPr>
              <a:t>Photo credit:  Justin Seymour</a:t>
            </a:r>
            <a:endParaRPr lang="en-US" sz="900" b="1" dirty="0">
              <a:solidFill>
                <a:schemeClr val="bg1"/>
              </a:solidFill>
              <a:latin typeface="Georgia" panose="02040502050405020303" pitchFamily="18" charset="0"/>
            </a:endParaRPr>
          </a:p>
        </p:txBody>
      </p:sp>
      <p:sp>
        <p:nvSpPr>
          <p:cNvPr id="3" name="Arrow: Right 2">
            <a:extLst>
              <a:ext uri="{FF2B5EF4-FFF2-40B4-BE49-F238E27FC236}">
                <a16:creationId xmlns:a16="http://schemas.microsoft.com/office/drawing/2014/main" id="{4CD77BF6-8B63-4357-91DB-A2A66781AF97}"/>
              </a:ext>
            </a:extLst>
          </p:cNvPr>
          <p:cNvSpPr/>
          <p:nvPr/>
        </p:nvSpPr>
        <p:spPr>
          <a:xfrm>
            <a:off x="-35512" y="5256663"/>
            <a:ext cx="12241754" cy="1601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p:cNvSpPr txBox="1"/>
          <p:nvPr/>
        </p:nvSpPr>
        <p:spPr>
          <a:xfrm>
            <a:off x="1968680" y="5414545"/>
            <a:ext cx="3402308" cy="1208023"/>
          </a:xfrm>
          <a:prstGeom prst="rect">
            <a:avLst/>
          </a:prstGeom>
          <a:solidFill>
            <a:schemeClr val="tx1"/>
          </a:solidFill>
          <a:ln>
            <a:solidFill>
              <a:srgbClr val="BBBABD"/>
            </a:solidFill>
          </a:ln>
        </p:spPr>
        <p:txBody>
          <a:bodyPr wrap="square" rtlCol="0">
            <a:spAutoFit/>
          </a:bodyPr>
          <a:lstStyle/>
          <a:p>
            <a:r>
              <a:rPr lang="en-CH" sz="1450" b="1" dirty="0">
                <a:solidFill>
                  <a:schemeClr val="bg1"/>
                </a:solidFill>
                <a:latin typeface="Georgia" panose="02040502050405020303" pitchFamily="18" charset="0"/>
              </a:rPr>
              <a:t>Micro/millifluidic setups:</a:t>
            </a:r>
          </a:p>
          <a:p>
            <a:pPr marL="285750" indent="-285750">
              <a:buFont typeface="Arial" panose="020B0604020202020204" pitchFamily="34" charset="0"/>
              <a:buChar char="•"/>
            </a:pPr>
            <a:r>
              <a:rPr lang="en-CH" sz="1450" dirty="0">
                <a:solidFill>
                  <a:schemeClr val="bg1"/>
                </a:solidFill>
                <a:latin typeface="Georgia" panose="02040502050405020303" pitchFamily="18" charset="0"/>
              </a:rPr>
              <a:t>Produce idealized and highly replicable but </a:t>
            </a:r>
            <a:r>
              <a:rPr lang="en-CH" sz="1450" i="1" dirty="0">
                <a:solidFill>
                  <a:schemeClr val="bg1"/>
                </a:solidFill>
                <a:latin typeface="Georgia" panose="02040502050405020303" pitchFamily="18" charset="0"/>
              </a:rPr>
              <a:t>non-turbulent</a:t>
            </a:r>
            <a:r>
              <a:rPr lang="en-CH" sz="1450" dirty="0">
                <a:solidFill>
                  <a:schemeClr val="bg1"/>
                </a:solidFill>
                <a:latin typeface="Georgia" panose="02040502050405020303" pitchFamily="18" charset="0"/>
              </a:rPr>
              <a:t> flows</a:t>
            </a:r>
          </a:p>
          <a:p>
            <a:pPr marL="285750" indent="-285750">
              <a:buFont typeface="Arial" panose="020B0604020202020204" pitchFamily="34" charset="0"/>
              <a:buChar char="•"/>
            </a:pPr>
            <a:r>
              <a:rPr lang="en-CH" sz="1450" dirty="0">
                <a:solidFill>
                  <a:schemeClr val="bg1"/>
                </a:solidFill>
                <a:latin typeface="Georgia" panose="02040502050405020303" pitchFamily="18" charset="0"/>
              </a:rPr>
              <a:t>Small volumes facilitate biological experiments</a:t>
            </a:r>
          </a:p>
        </p:txBody>
      </p:sp>
      <p:sp>
        <p:nvSpPr>
          <p:cNvPr id="4" name="TextBox 3">
            <a:extLst>
              <a:ext uri="{FF2B5EF4-FFF2-40B4-BE49-F238E27FC236}">
                <a16:creationId xmlns:a16="http://schemas.microsoft.com/office/drawing/2014/main" id="{F89BEABE-DB68-4FA7-9B94-30CEE99F64F7}"/>
              </a:ext>
            </a:extLst>
          </p:cNvPr>
          <p:cNvSpPr txBox="1"/>
          <p:nvPr/>
        </p:nvSpPr>
        <p:spPr>
          <a:xfrm>
            <a:off x="169888" y="5854909"/>
            <a:ext cx="1838483" cy="400110"/>
          </a:xfrm>
          <a:prstGeom prst="rect">
            <a:avLst/>
          </a:prstGeom>
          <a:noFill/>
        </p:spPr>
        <p:txBody>
          <a:bodyPr wrap="square" rtlCol="0">
            <a:spAutoFit/>
          </a:bodyPr>
          <a:lstStyle/>
          <a:p>
            <a:r>
              <a:rPr lang="en-US" sz="2000" b="1" dirty="0">
                <a:latin typeface="Georgia" panose="02040502050405020303" pitchFamily="18" charset="0"/>
              </a:rPr>
              <a:t>10</a:t>
            </a:r>
            <a:r>
              <a:rPr lang="en-US" sz="2000" b="1" baseline="30000" dirty="0">
                <a:latin typeface="Georgia" panose="02040502050405020303" pitchFamily="18" charset="0"/>
              </a:rPr>
              <a:t>-4</a:t>
            </a:r>
            <a:r>
              <a:rPr lang="en-US" sz="2000" b="1" dirty="0">
                <a:latin typeface="Georgia" panose="02040502050405020303" pitchFamily="18" charset="0"/>
              </a:rPr>
              <a:t> – 10</a:t>
            </a:r>
            <a:r>
              <a:rPr lang="en-US" sz="2000" b="1" baseline="30000" dirty="0">
                <a:latin typeface="Georgia" panose="02040502050405020303" pitchFamily="18" charset="0"/>
              </a:rPr>
              <a:t>-3</a:t>
            </a:r>
            <a:r>
              <a:rPr lang="en-US" sz="2000" b="1" dirty="0">
                <a:latin typeface="Georgia" panose="02040502050405020303" pitchFamily="18" charset="0"/>
              </a:rPr>
              <a:t> L</a:t>
            </a:r>
            <a:endParaRPr lang="en-CH" sz="2000" b="1" dirty="0">
              <a:latin typeface="Georgia" panose="02040502050405020303" pitchFamily="18" charset="0"/>
            </a:endParaRPr>
          </a:p>
        </p:txBody>
      </p:sp>
      <p:sp>
        <p:nvSpPr>
          <p:cNvPr id="11" name="TextBox 10">
            <a:extLst>
              <a:ext uri="{FF2B5EF4-FFF2-40B4-BE49-F238E27FC236}">
                <a16:creationId xmlns:a16="http://schemas.microsoft.com/office/drawing/2014/main" id="{0F9CAE7D-AAFB-4A33-BC60-215BB318D294}"/>
              </a:ext>
            </a:extLst>
          </p:cNvPr>
          <p:cNvSpPr txBox="1"/>
          <p:nvPr/>
        </p:nvSpPr>
        <p:spPr>
          <a:xfrm>
            <a:off x="10297010" y="5854909"/>
            <a:ext cx="1838483" cy="400110"/>
          </a:xfrm>
          <a:prstGeom prst="rect">
            <a:avLst/>
          </a:prstGeom>
          <a:noFill/>
        </p:spPr>
        <p:txBody>
          <a:bodyPr wrap="square" rtlCol="0">
            <a:spAutoFit/>
          </a:bodyPr>
          <a:lstStyle/>
          <a:p>
            <a:r>
              <a:rPr lang="en-US" sz="2000" b="1" dirty="0">
                <a:latin typeface="Georgia" panose="02040502050405020303" pitchFamily="18" charset="0"/>
              </a:rPr>
              <a:t>10</a:t>
            </a:r>
            <a:r>
              <a:rPr lang="en-US" sz="2000" b="1" baseline="30000" dirty="0">
                <a:latin typeface="Georgia" panose="02040502050405020303" pitchFamily="18" charset="0"/>
              </a:rPr>
              <a:t>2</a:t>
            </a:r>
            <a:r>
              <a:rPr lang="en-US" sz="2000" b="1" dirty="0">
                <a:latin typeface="Georgia" panose="02040502050405020303" pitchFamily="18" charset="0"/>
              </a:rPr>
              <a:t> – 10</a:t>
            </a:r>
            <a:r>
              <a:rPr lang="en-US" sz="2000" b="1" baseline="30000" dirty="0">
                <a:latin typeface="Georgia" panose="02040502050405020303" pitchFamily="18" charset="0"/>
              </a:rPr>
              <a:t>3</a:t>
            </a:r>
            <a:r>
              <a:rPr lang="en-US" sz="2000" b="1" dirty="0">
                <a:latin typeface="Georgia" panose="02040502050405020303" pitchFamily="18" charset="0"/>
              </a:rPr>
              <a:t> L</a:t>
            </a:r>
            <a:endParaRPr lang="en-CH" sz="2000" b="1" dirty="0">
              <a:latin typeface="Georgia" panose="02040502050405020303" pitchFamily="18" charset="0"/>
            </a:endParaRPr>
          </a:p>
        </p:txBody>
      </p:sp>
      <p:sp>
        <p:nvSpPr>
          <p:cNvPr id="12" name="TextBox 11">
            <a:extLst>
              <a:ext uri="{FF2B5EF4-FFF2-40B4-BE49-F238E27FC236}">
                <a16:creationId xmlns:a16="http://schemas.microsoft.com/office/drawing/2014/main" id="{DA8D24B5-68A2-42A1-ABE8-55AE097DDEE3}"/>
              </a:ext>
            </a:extLst>
          </p:cNvPr>
          <p:cNvSpPr txBox="1"/>
          <p:nvPr/>
        </p:nvSpPr>
        <p:spPr>
          <a:xfrm>
            <a:off x="5331297" y="5854909"/>
            <a:ext cx="1489717" cy="400110"/>
          </a:xfrm>
          <a:prstGeom prst="rect">
            <a:avLst/>
          </a:prstGeom>
          <a:noFill/>
        </p:spPr>
        <p:txBody>
          <a:bodyPr wrap="square" rtlCol="0">
            <a:spAutoFit/>
          </a:bodyPr>
          <a:lstStyle/>
          <a:p>
            <a:pPr algn="ctr"/>
            <a:r>
              <a:rPr lang="en-US" sz="2000" b="1" dirty="0">
                <a:latin typeface="Georgia" panose="02040502050405020303" pitchFamily="18" charset="0"/>
              </a:rPr>
              <a:t>1L</a:t>
            </a:r>
            <a:endParaRPr lang="en-CH" sz="2000" b="1" dirty="0">
              <a:latin typeface="Georgia" panose="02040502050405020303" pitchFamily="18" charset="0"/>
            </a:endParaRPr>
          </a:p>
        </p:txBody>
      </p:sp>
      <p:sp>
        <p:nvSpPr>
          <p:cNvPr id="14" name="TextBox 13">
            <a:extLst>
              <a:ext uri="{FF2B5EF4-FFF2-40B4-BE49-F238E27FC236}">
                <a16:creationId xmlns:a16="http://schemas.microsoft.com/office/drawing/2014/main" id="{02F7115C-9B61-454F-869F-76D14D457952}"/>
              </a:ext>
            </a:extLst>
          </p:cNvPr>
          <p:cNvSpPr txBox="1"/>
          <p:nvPr/>
        </p:nvSpPr>
        <p:spPr>
          <a:xfrm>
            <a:off x="4439393" y="3192564"/>
            <a:ext cx="3480046" cy="1323439"/>
          </a:xfrm>
          <a:prstGeom prst="rect">
            <a:avLst/>
          </a:prstGeom>
          <a:solidFill>
            <a:schemeClr val="tx1"/>
          </a:solidFill>
          <a:ln w="38100">
            <a:solidFill>
              <a:srgbClr val="BBBABD"/>
            </a:solidFill>
            <a:prstDash val="sysDot"/>
          </a:ln>
        </p:spPr>
        <p:txBody>
          <a:bodyPr wrap="square" rtlCol="0">
            <a:spAutoFit/>
          </a:bodyPr>
          <a:lstStyle/>
          <a:p>
            <a:r>
              <a:rPr lang="en-US" sz="2000" b="1" dirty="0">
                <a:solidFill>
                  <a:schemeClr val="bg1"/>
                </a:solidFill>
                <a:latin typeface="Georgia" panose="02040502050405020303" pitchFamily="18" charset="0"/>
              </a:rPr>
              <a:t>Significant space to develop technologies for intermediate-volume experimental work</a:t>
            </a:r>
            <a:endParaRPr lang="en-CH" sz="2000" dirty="0">
              <a:solidFill>
                <a:schemeClr val="bg1"/>
              </a:solidFill>
              <a:latin typeface="Georgia" panose="02040502050405020303" pitchFamily="18" charset="0"/>
            </a:endParaRPr>
          </a:p>
        </p:txBody>
      </p:sp>
      <p:sp>
        <p:nvSpPr>
          <p:cNvPr id="15" name="Rectangle 14">
            <a:extLst>
              <a:ext uri="{FF2B5EF4-FFF2-40B4-BE49-F238E27FC236}">
                <a16:creationId xmlns:a16="http://schemas.microsoft.com/office/drawing/2014/main" id="{52ECA495-90C8-42E0-B246-A246D635130D}"/>
              </a:ext>
            </a:extLst>
          </p:cNvPr>
          <p:cNvSpPr/>
          <p:nvPr/>
        </p:nvSpPr>
        <p:spPr>
          <a:xfrm>
            <a:off x="5717219" y="5788349"/>
            <a:ext cx="701336" cy="561820"/>
          </a:xfrm>
          <a:prstGeom prst="rect">
            <a:avLst/>
          </a:prstGeom>
          <a:noFill/>
          <a:ln w="57150">
            <a:solidFill>
              <a:schemeClr val="bg1"/>
            </a:solid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7" name="Straight Connector 16">
            <a:extLst>
              <a:ext uri="{FF2B5EF4-FFF2-40B4-BE49-F238E27FC236}">
                <a16:creationId xmlns:a16="http://schemas.microsoft.com/office/drawing/2014/main" id="{5E2F235C-8A2E-4948-A2F3-CE2F1C1C0BC4}"/>
              </a:ext>
            </a:extLst>
          </p:cNvPr>
          <p:cNvCxnSpPr/>
          <p:nvPr/>
        </p:nvCxnSpPr>
        <p:spPr>
          <a:xfrm flipH="1" flipV="1">
            <a:off x="4439393" y="4516003"/>
            <a:ext cx="1267727" cy="1261817"/>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33F8F56-853D-45D9-BD61-8D57824277B4}"/>
              </a:ext>
            </a:extLst>
          </p:cNvPr>
          <p:cNvCxnSpPr>
            <a:cxnSpLocks/>
          </p:cNvCxnSpPr>
          <p:nvPr/>
        </p:nvCxnSpPr>
        <p:spPr>
          <a:xfrm flipV="1">
            <a:off x="6443504" y="4516003"/>
            <a:ext cx="1462660" cy="1261817"/>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54687" y="5184902"/>
            <a:ext cx="3402308" cy="1431161"/>
          </a:xfrm>
          <a:prstGeom prst="rect">
            <a:avLst/>
          </a:prstGeom>
          <a:solidFill>
            <a:schemeClr val="tx1"/>
          </a:solidFill>
          <a:ln>
            <a:solidFill>
              <a:srgbClr val="BBBABD"/>
            </a:solidFill>
          </a:ln>
        </p:spPr>
        <p:txBody>
          <a:bodyPr wrap="square" rtlCol="0">
            <a:spAutoFit/>
          </a:bodyPr>
          <a:lstStyle/>
          <a:p>
            <a:r>
              <a:rPr lang="en-CH" sz="1450" b="1" dirty="0">
                <a:solidFill>
                  <a:schemeClr val="bg1"/>
                </a:solidFill>
                <a:latin typeface="Georgia" panose="02040502050405020303" pitchFamily="18" charset="0"/>
              </a:rPr>
              <a:t>Turbulence-generating facilities:</a:t>
            </a:r>
          </a:p>
          <a:p>
            <a:pPr marL="285750" indent="-285750">
              <a:buFont typeface="Arial" panose="020B0604020202020204" pitchFamily="34" charset="0"/>
              <a:buChar char="•"/>
            </a:pPr>
            <a:r>
              <a:rPr lang="en-CH" sz="1450" dirty="0">
                <a:solidFill>
                  <a:schemeClr val="bg1"/>
                </a:solidFill>
                <a:latin typeface="Georgia" panose="02040502050405020303" pitchFamily="18" charset="0"/>
              </a:rPr>
              <a:t>Produce flow fields mimicking aquatic systems</a:t>
            </a:r>
          </a:p>
          <a:p>
            <a:pPr marL="285750" indent="-285750">
              <a:buFont typeface="Arial" panose="020B0604020202020204" pitchFamily="34" charset="0"/>
              <a:buChar char="•"/>
            </a:pPr>
            <a:r>
              <a:rPr lang="en-CH" sz="1450" dirty="0">
                <a:solidFill>
                  <a:schemeClr val="bg1"/>
                </a:solidFill>
                <a:latin typeface="Georgia" panose="02040502050405020303" pitchFamily="18" charset="0"/>
              </a:rPr>
              <a:t>Large volumes make microorganism-flow experiments challenging to undertake</a:t>
            </a:r>
            <a:endParaRPr lang="en-US" sz="1450" dirty="0">
              <a:solidFill>
                <a:schemeClr val="bg1"/>
              </a:solidFill>
              <a:latin typeface="Georgia" panose="02040502050405020303" pitchFamily="18" charset="0"/>
            </a:endParaRPr>
          </a:p>
        </p:txBody>
      </p:sp>
      <p:sp>
        <p:nvSpPr>
          <p:cNvPr id="13" name="Slide Number Placeholder 12">
            <a:extLst>
              <a:ext uri="{FF2B5EF4-FFF2-40B4-BE49-F238E27FC236}">
                <a16:creationId xmlns:a16="http://schemas.microsoft.com/office/drawing/2014/main" id="{98FA2000-3681-408D-92C2-7F29C6EA76BD}"/>
              </a:ext>
            </a:extLst>
          </p:cNvPr>
          <p:cNvSpPr>
            <a:spLocks noGrp="1"/>
          </p:cNvSpPr>
          <p:nvPr>
            <p:ph type="sldNum" sz="quarter" idx="12"/>
          </p:nvPr>
        </p:nvSpPr>
        <p:spPr/>
        <p:txBody>
          <a:bodyPr/>
          <a:lstStyle/>
          <a:p>
            <a:fld id="{6479763B-4B67-491A-AE80-1C586F363F7C}" type="slidenum">
              <a:rPr lang="en-CH" smtClean="0"/>
              <a:t>3</a:t>
            </a:fld>
            <a:endParaRPr lang="en-CH"/>
          </a:p>
        </p:txBody>
      </p:sp>
    </p:spTree>
    <p:extLst>
      <p:ext uri="{BB962C8B-B14F-4D97-AF65-F5344CB8AC3E}">
        <p14:creationId xmlns:p14="http://schemas.microsoft.com/office/powerpoint/2010/main" val="3254850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g2_slo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44450"/>
            <a:ext cx="12241817" cy="6897188"/>
          </a:xfrm>
        </p:spPr>
      </p:pic>
      <p:sp>
        <p:nvSpPr>
          <p:cNvPr id="2" name="Title 1"/>
          <p:cNvSpPr>
            <a:spLocks noGrp="1"/>
          </p:cNvSpPr>
          <p:nvPr>
            <p:ph type="title"/>
          </p:nvPr>
        </p:nvSpPr>
        <p:spPr>
          <a:xfrm>
            <a:off x="0" y="-44449"/>
            <a:ext cx="12192000" cy="1098549"/>
          </a:xfrm>
          <a:solidFill>
            <a:schemeClr val="tx1"/>
          </a:solidFill>
        </p:spPr>
        <p:txBody>
          <a:bodyPr>
            <a:noAutofit/>
          </a:bodyPr>
          <a:lstStyle/>
          <a:p>
            <a:pPr algn="ctr"/>
            <a:r>
              <a:rPr lang="en-US" sz="3600" dirty="0">
                <a:solidFill>
                  <a:schemeClr val="bg1"/>
                </a:solidFill>
                <a:latin typeface="Georgia" panose="02040502050405020303" pitchFamily="18" charset="0"/>
              </a:rPr>
              <a:t>The ocean in a shoebox: </a:t>
            </a:r>
            <a:br>
              <a:rPr lang="en-US" sz="3600" dirty="0">
                <a:solidFill>
                  <a:schemeClr val="bg1"/>
                </a:solidFill>
                <a:latin typeface="Georgia" panose="02040502050405020303" pitchFamily="18" charset="0"/>
              </a:rPr>
            </a:br>
            <a:r>
              <a:rPr lang="en-US" sz="3600" dirty="0">
                <a:solidFill>
                  <a:schemeClr val="bg1"/>
                </a:solidFill>
                <a:latin typeface="Georgia" panose="02040502050405020303" pitchFamily="18" charset="0"/>
              </a:rPr>
              <a:t>the mini oscillating grid (MOG) turbulence facility</a:t>
            </a:r>
            <a:endParaRPr lang="en-US" sz="3800" dirty="0">
              <a:solidFill>
                <a:schemeClr val="bg1"/>
              </a:solidFill>
              <a:latin typeface="Georgia" panose="02040502050405020303" pitchFamily="18" charset="0"/>
            </a:endParaRPr>
          </a:p>
        </p:txBody>
      </p:sp>
      <p:sp>
        <p:nvSpPr>
          <p:cNvPr id="10" name="TextBox 9"/>
          <p:cNvSpPr txBox="1"/>
          <p:nvPr/>
        </p:nvSpPr>
        <p:spPr>
          <a:xfrm>
            <a:off x="8210743" y="6483406"/>
            <a:ext cx="4656843" cy="369332"/>
          </a:xfrm>
          <a:prstGeom prst="rect">
            <a:avLst/>
          </a:prstGeom>
          <a:noFill/>
        </p:spPr>
        <p:txBody>
          <a:bodyPr wrap="square" rtlCol="0">
            <a:spAutoFit/>
          </a:bodyPr>
          <a:lstStyle/>
          <a:p>
            <a:r>
              <a:rPr lang="en-CH" b="1" dirty="0">
                <a:solidFill>
                  <a:schemeClr val="bg1"/>
                </a:solidFill>
                <a:latin typeface="Georgia" panose="02040502050405020303" pitchFamily="18" charset="0"/>
              </a:rPr>
              <a:t>True and Wheeler et al., in prep.</a:t>
            </a:r>
            <a:endParaRPr lang="en-US" b="1" dirty="0">
              <a:solidFill>
                <a:schemeClr val="bg1"/>
              </a:solidFill>
              <a:latin typeface="Georgia" panose="02040502050405020303" pitchFamily="18" charset="0"/>
            </a:endParaRPr>
          </a:p>
        </p:txBody>
      </p:sp>
      <p:grpSp>
        <p:nvGrpSpPr>
          <p:cNvPr id="18" name="Group 17"/>
          <p:cNvGrpSpPr/>
          <p:nvPr/>
        </p:nvGrpSpPr>
        <p:grpSpPr>
          <a:xfrm>
            <a:off x="251316" y="1532824"/>
            <a:ext cx="1818357" cy="692498"/>
            <a:chOff x="251316" y="1532824"/>
            <a:chExt cx="1818357" cy="692498"/>
          </a:xfrm>
        </p:grpSpPr>
        <p:grpSp>
          <p:nvGrpSpPr>
            <p:cNvPr id="16" name="Group 15"/>
            <p:cNvGrpSpPr/>
            <p:nvPr/>
          </p:nvGrpSpPr>
          <p:grpSpPr>
            <a:xfrm>
              <a:off x="271609" y="1532824"/>
              <a:ext cx="1798064" cy="602702"/>
              <a:chOff x="271609" y="1532824"/>
              <a:chExt cx="1798064" cy="602702"/>
            </a:xfrm>
          </p:grpSpPr>
          <p:cxnSp>
            <p:nvCxnSpPr>
              <p:cNvPr id="9" name="Straight Connector 8"/>
              <p:cNvCxnSpPr/>
              <p:nvPr/>
            </p:nvCxnSpPr>
            <p:spPr>
              <a:xfrm rot="-4140000">
                <a:off x="569104" y="1762278"/>
                <a:ext cx="207000" cy="53949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71609" y="1532824"/>
                <a:ext cx="1798064" cy="461665"/>
              </a:xfrm>
              <a:prstGeom prst="rect">
                <a:avLst/>
              </a:prstGeom>
              <a:noFill/>
            </p:spPr>
            <p:txBody>
              <a:bodyPr wrap="square" rtlCol="0">
                <a:spAutoFit/>
              </a:bodyPr>
              <a:lstStyle/>
              <a:p>
                <a:r>
                  <a:rPr lang="en-CH" sz="2400" b="1" dirty="0">
                    <a:solidFill>
                      <a:schemeClr val="bg1"/>
                    </a:solidFill>
                  </a:rPr>
                  <a:t>1 cm</a:t>
                </a:r>
                <a:endParaRPr lang="en-US" sz="2400" b="1" dirty="0">
                  <a:solidFill>
                    <a:schemeClr val="bg1"/>
                  </a:solidFill>
                </a:endParaRPr>
              </a:p>
            </p:txBody>
          </p:sp>
        </p:grpSp>
        <p:sp>
          <p:nvSpPr>
            <p:cNvPr id="17" name="Rectangle 16"/>
            <p:cNvSpPr/>
            <p:nvPr/>
          </p:nvSpPr>
          <p:spPr>
            <a:xfrm>
              <a:off x="251316" y="1532824"/>
              <a:ext cx="842576" cy="692498"/>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557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g2_slo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44450"/>
            <a:ext cx="12241817" cy="6897188"/>
          </a:xfrm>
        </p:spPr>
      </p:pic>
      <p:sp>
        <p:nvSpPr>
          <p:cNvPr id="2" name="Title 1"/>
          <p:cNvSpPr>
            <a:spLocks noGrp="1"/>
          </p:cNvSpPr>
          <p:nvPr>
            <p:ph type="title"/>
          </p:nvPr>
        </p:nvSpPr>
        <p:spPr>
          <a:xfrm>
            <a:off x="0" y="-44449"/>
            <a:ext cx="12192000" cy="1098549"/>
          </a:xfrm>
          <a:solidFill>
            <a:schemeClr val="tx1"/>
          </a:solidFill>
        </p:spPr>
        <p:txBody>
          <a:bodyPr>
            <a:noAutofit/>
          </a:bodyPr>
          <a:lstStyle/>
          <a:p>
            <a:pPr algn="ctr"/>
            <a:r>
              <a:rPr lang="en-US" sz="3600" dirty="0">
                <a:solidFill>
                  <a:schemeClr val="bg1"/>
                </a:solidFill>
                <a:latin typeface="Georgia" panose="02040502050405020303" pitchFamily="18" charset="0"/>
              </a:rPr>
              <a:t>The ocean in a shoebox: </a:t>
            </a:r>
            <a:br>
              <a:rPr lang="en-US" sz="3600" dirty="0">
                <a:solidFill>
                  <a:schemeClr val="bg1"/>
                </a:solidFill>
                <a:latin typeface="Georgia" panose="02040502050405020303" pitchFamily="18" charset="0"/>
              </a:rPr>
            </a:br>
            <a:r>
              <a:rPr lang="en-US" sz="3600" dirty="0">
                <a:solidFill>
                  <a:schemeClr val="bg1"/>
                </a:solidFill>
                <a:latin typeface="Georgia" panose="02040502050405020303" pitchFamily="18" charset="0"/>
              </a:rPr>
              <a:t>the mini oscillating grid (MOG) turbulence facility</a:t>
            </a:r>
            <a:endParaRPr lang="en-US" sz="3800" dirty="0">
              <a:solidFill>
                <a:schemeClr val="bg1"/>
              </a:solidFill>
              <a:latin typeface="Georgia" panose="02040502050405020303" pitchFamily="18" charset="0"/>
            </a:endParaRPr>
          </a:p>
        </p:txBody>
      </p:sp>
      <p:sp>
        <p:nvSpPr>
          <p:cNvPr id="10" name="TextBox 9"/>
          <p:cNvSpPr txBox="1"/>
          <p:nvPr/>
        </p:nvSpPr>
        <p:spPr>
          <a:xfrm>
            <a:off x="8210743" y="6483406"/>
            <a:ext cx="4656843" cy="369332"/>
          </a:xfrm>
          <a:prstGeom prst="rect">
            <a:avLst/>
          </a:prstGeom>
          <a:noFill/>
        </p:spPr>
        <p:txBody>
          <a:bodyPr wrap="square" rtlCol="0">
            <a:spAutoFit/>
          </a:bodyPr>
          <a:lstStyle/>
          <a:p>
            <a:r>
              <a:rPr lang="en-CH" b="1" dirty="0">
                <a:solidFill>
                  <a:schemeClr val="bg1"/>
                </a:solidFill>
                <a:latin typeface="Georgia" panose="02040502050405020303" pitchFamily="18" charset="0"/>
              </a:rPr>
              <a:t>True and Wheeler et al., in prep.</a:t>
            </a:r>
            <a:endParaRPr lang="en-US" b="1" dirty="0">
              <a:solidFill>
                <a:schemeClr val="bg1"/>
              </a:solidFill>
              <a:latin typeface="Georgia" panose="02040502050405020303" pitchFamily="18" charset="0"/>
            </a:endParaRPr>
          </a:p>
        </p:txBody>
      </p:sp>
      <p:grpSp>
        <p:nvGrpSpPr>
          <p:cNvPr id="18" name="Group 17"/>
          <p:cNvGrpSpPr/>
          <p:nvPr/>
        </p:nvGrpSpPr>
        <p:grpSpPr>
          <a:xfrm>
            <a:off x="251316" y="1532824"/>
            <a:ext cx="1818357" cy="692498"/>
            <a:chOff x="251316" y="1532824"/>
            <a:chExt cx="1818357" cy="692498"/>
          </a:xfrm>
        </p:grpSpPr>
        <p:grpSp>
          <p:nvGrpSpPr>
            <p:cNvPr id="16" name="Group 15"/>
            <p:cNvGrpSpPr/>
            <p:nvPr/>
          </p:nvGrpSpPr>
          <p:grpSpPr>
            <a:xfrm>
              <a:off x="271609" y="1532824"/>
              <a:ext cx="1798064" cy="602702"/>
              <a:chOff x="271609" y="1532824"/>
              <a:chExt cx="1798064" cy="602702"/>
            </a:xfrm>
          </p:grpSpPr>
          <p:cxnSp>
            <p:nvCxnSpPr>
              <p:cNvPr id="9" name="Straight Connector 8"/>
              <p:cNvCxnSpPr/>
              <p:nvPr/>
            </p:nvCxnSpPr>
            <p:spPr>
              <a:xfrm rot="-4140000">
                <a:off x="569104" y="1762278"/>
                <a:ext cx="207000" cy="53949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71609" y="1532824"/>
                <a:ext cx="1798064" cy="461665"/>
              </a:xfrm>
              <a:prstGeom prst="rect">
                <a:avLst/>
              </a:prstGeom>
              <a:noFill/>
            </p:spPr>
            <p:txBody>
              <a:bodyPr wrap="square" rtlCol="0">
                <a:spAutoFit/>
              </a:bodyPr>
              <a:lstStyle/>
              <a:p>
                <a:r>
                  <a:rPr lang="en-CH" sz="2400" b="1" dirty="0">
                    <a:solidFill>
                      <a:schemeClr val="bg1"/>
                    </a:solidFill>
                  </a:rPr>
                  <a:t>1 cm</a:t>
                </a:r>
                <a:endParaRPr lang="en-US" sz="2400" b="1" dirty="0">
                  <a:solidFill>
                    <a:schemeClr val="bg1"/>
                  </a:solidFill>
                </a:endParaRPr>
              </a:p>
            </p:txBody>
          </p:sp>
        </p:grpSp>
        <p:sp>
          <p:nvSpPr>
            <p:cNvPr id="17" name="Rectangle 16"/>
            <p:cNvSpPr/>
            <p:nvPr/>
          </p:nvSpPr>
          <p:spPr>
            <a:xfrm>
              <a:off x="251316" y="1532824"/>
              <a:ext cx="842576" cy="692498"/>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7246EE21-B3AA-B049-03CA-4A6C785CA3B1}"/>
              </a:ext>
            </a:extLst>
          </p:cNvPr>
          <p:cNvSpPr txBox="1"/>
          <p:nvPr/>
        </p:nvSpPr>
        <p:spPr>
          <a:xfrm>
            <a:off x="7189834" y="1994489"/>
            <a:ext cx="4405135" cy="3416320"/>
          </a:xfrm>
          <a:prstGeom prst="rect">
            <a:avLst/>
          </a:prstGeom>
          <a:solidFill>
            <a:schemeClr val="tx1">
              <a:alpha val="65000"/>
            </a:schemeClr>
          </a:solidFill>
        </p:spPr>
        <p:txBody>
          <a:bodyPr wrap="square" rtlCol="0">
            <a:spAutoFit/>
          </a:bodyPr>
          <a:lstStyle/>
          <a:p>
            <a:r>
              <a:rPr lang="en-US" b="1" dirty="0">
                <a:solidFill>
                  <a:schemeClr val="bg1"/>
                </a:solidFill>
                <a:latin typeface="Georgia" panose="02040502050405020303" pitchFamily="18" charset="0"/>
              </a:rPr>
              <a:t>Pros and cons of grid turbulence:</a:t>
            </a:r>
          </a:p>
          <a:p>
            <a:endParaRPr lang="en-US" dirty="0">
              <a:solidFill>
                <a:schemeClr val="bg1"/>
              </a:solidFill>
              <a:latin typeface="Georgia" panose="02040502050405020303" pitchFamily="18" charset="0"/>
            </a:endParaRPr>
          </a:p>
          <a:p>
            <a:r>
              <a:rPr lang="en-US" b="1" dirty="0">
                <a:solidFill>
                  <a:schemeClr val="bg1"/>
                </a:solidFill>
                <a:latin typeface="Georgia" panose="02040502050405020303" pitchFamily="18" charset="0"/>
              </a:rPr>
              <a:t>Cons: </a:t>
            </a:r>
          </a:p>
          <a:p>
            <a:pPr marL="285750" indent="-285750">
              <a:buFont typeface="Arial" panose="020B0604020202020204" pitchFamily="34" charset="0"/>
              <a:buChar char="•"/>
            </a:pPr>
            <a:r>
              <a:rPr lang="en-US" dirty="0">
                <a:solidFill>
                  <a:schemeClr val="bg1"/>
                </a:solidFill>
                <a:latin typeface="Georgia" panose="02040502050405020303" pitchFamily="18" charset="0"/>
              </a:rPr>
              <a:t>Grid-organism interaction</a:t>
            </a:r>
          </a:p>
          <a:p>
            <a:pPr marL="285750" indent="-285750">
              <a:buFont typeface="Arial" panose="020B0604020202020204" pitchFamily="34" charset="0"/>
              <a:buChar char="•"/>
            </a:pPr>
            <a:r>
              <a:rPr lang="en-US" dirty="0">
                <a:solidFill>
                  <a:schemeClr val="bg1"/>
                </a:solidFill>
                <a:latin typeface="Georgia" panose="02040502050405020303" pitchFamily="18" charset="0"/>
              </a:rPr>
              <a:t>Directional forcing drives anisotropy</a:t>
            </a:r>
          </a:p>
          <a:p>
            <a:pPr marL="285750" indent="-285750">
              <a:buFont typeface="Arial" panose="020B0604020202020204" pitchFamily="34" charset="0"/>
              <a:buChar char="•"/>
            </a:pPr>
            <a:r>
              <a:rPr lang="en-US" dirty="0">
                <a:solidFill>
                  <a:schemeClr val="bg1"/>
                </a:solidFill>
                <a:latin typeface="Georgia" panose="02040502050405020303" pitchFamily="18" charset="0"/>
              </a:rPr>
              <a:t>Non-zero mean flows and secondary circulations</a:t>
            </a:r>
          </a:p>
          <a:p>
            <a:pPr marL="285750" indent="-285750">
              <a:buFont typeface="Arial" panose="020B0604020202020204" pitchFamily="34" charset="0"/>
              <a:buChar char="•"/>
            </a:pPr>
            <a:endParaRPr lang="en-US" dirty="0">
              <a:solidFill>
                <a:schemeClr val="bg1"/>
              </a:solidFill>
              <a:latin typeface="Georgia" panose="02040502050405020303" pitchFamily="18" charset="0"/>
            </a:endParaRPr>
          </a:p>
          <a:p>
            <a:r>
              <a:rPr lang="en-US" b="1" dirty="0">
                <a:solidFill>
                  <a:schemeClr val="bg1"/>
                </a:solidFill>
                <a:latin typeface="Georgia" panose="02040502050405020303" pitchFamily="18" charset="0"/>
              </a:rPr>
              <a:t>Pros:</a:t>
            </a:r>
          </a:p>
          <a:p>
            <a:pPr marL="285750" indent="-285750">
              <a:buFont typeface="Arial" panose="020B0604020202020204" pitchFamily="34" charset="0"/>
              <a:buChar char="•"/>
            </a:pPr>
            <a:r>
              <a:rPr lang="en-US" dirty="0">
                <a:solidFill>
                  <a:schemeClr val="bg1"/>
                </a:solidFill>
                <a:latin typeface="Georgia" panose="02040502050405020303" pitchFamily="18" charset="0"/>
              </a:rPr>
              <a:t>Easy to build and maintain</a:t>
            </a:r>
          </a:p>
          <a:p>
            <a:pPr marL="285750" indent="-285750">
              <a:buFont typeface="Arial" panose="020B0604020202020204" pitchFamily="34" charset="0"/>
              <a:buChar char="•"/>
            </a:pPr>
            <a:r>
              <a:rPr lang="en-US" dirty="0">
                <a:solidFill>
                  <a:schemeClr val="bg1"/>
                </a:solidFill>
                <a:latin typeface="Georgia" panose="02040502050405020303" pitchFamily="18" charset="0"/>
              </a:rPr>
              <a:t>Flexible operation modes</a:t>
            </a:r>
          </a:p>
          <a:p>
            <a:pPr marL="285750" indent="-285750">
              <a:buFont typeface="Arial" panose="020B0604020202020204" pitchFamily="34" charset="0"/>
              <a:buChar char="•"/>
            </a:pPr>
            <a:r>
              <a:rPr lang="en-US" dirty="0">
                <a:solidFill>
                  <a:schemeClr val="bg1"/>
                </a:solidFill>
                <a:latin typeface="Georgia" panose="02040502050405020303" pitchFamily="18" charset="0"/>
              </a:rPr>
              <a:t>Large historical body of literature</a:t>
            </a:r>
            <a:endParaRPr lang="en-CH" dirty="0">
              <a:solidFill>
                <a:schemeClr val="bg1"/>
              </a:solidFill>
              <a:latin typeface="Georgia" panose="02040502050405020303" pitchFamily="18" charset="0"/>
            </a:endParaRPr>
          </a:p>
        </p:txBody>
      </p:sp>
    </p:spTree>
    <p:extLst>
      <p:ext uri="{BB962C8B-B14F-4D97-AF65-F5344CB8AC3E}">
        <p14:creationId xmlns:p14="http://schemas.microsoft.com/office/powerpoint/2010/main" val="238505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058770" cy="1325563"/>
          </a:xfrm>
        </p:spPr>
        <p:txBody>
          <a:bodyPr/>
          <a:lstStyle/>
          <a:p>
            <a:r>
              <a:rPr lang="en-CH" dirty="0">
                <a:solidFill>
                  <a:schemeClr val="bg1"/>
                </a:solidFill>
                <a:latin typeface="Georgia" panose="02040502050405020303" pitchFamily="18" charset="0"/>
              </a:rPr>
              <a:t>Optimizing stirring grid geometry</a:t>
            </a:r>
            <a:endParaRPr lang="en-US" dirty="0">
              <a:solidFill>
                <a:schemeClr val="bg1"/>
              </a:solidFill>
              <a:latin typeface="Georgia" panose="02040502050405020303" pitchFamily="18" charset="0"/>
            </a:endParaRPr>
          </a:p>
        </p:txBody>
      </p:sp>
      <p:pic>
        <p:nvPicPr>
          <p:cNvPr id="10" name="Picture 9"/>
          <p:cNvPicPr>
            <a:picLocks noChangeAspect="1"/>
          </p:cNvPicPr>
          <p:nvPr/>
        </p:nvPicPr>
        <p:blipFill rotWithShape="1">
          <a:blip r:embed="rId3"/>
          <a:srcRect l="3544" t="8542" r="1756"/>
          <a:stretch/>
        </p:blipFill>
        <p:spPr>
          <a:xfrm>
            <a:off x="5251948" y="144840"/>
            <a:ext cx="6710149" cy="1926725"/>
          </a:xfrm>
          <a:prstGeom prst="rect">
            <a:avLst/>
          </a:prstGeom>
          <a:ln>
            <a:noFill/>
          </a:ln>
          <a:effectLst>
            <a:outerShdw blurRad="50800" dist="38100" dir="18900000" sx="103000" sy="103000" algn="bl" rotWithShape="0">
              <a:srgbClr val="0070C0">
                <a:alpha val="40000"/>
              </a:srgbClr>
            </a:outerShdw>
          </a:effectLst>
        </p:spPr>
      </p:pic>
      <mc:AlternateContent xmlns:mc="http://schemas.openxmlformats.org/markup-compatibility/2006">
        <mc:Choice xmlns:a14="http://schemas.microsoft.com/office/drawing/2010/main" Requires="a14">
          <p:sp>
            <p:nvSpPr>
              <p:cNvPr id="12" name="Content Placeholder 2"/>
              <p:cNvSpPr txBox="1">
                <a:spLocks/>
              </p:cNvSpPr>
              <p:nvPr/>
            </p:nvSpPr>
            <p:spPr>
              <a:xfrm>
                <a:off x="197600" y="1782666"/>
                <a:ext cx="4028657" cy="4866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H" sz="2000" dirty="0">
                    <a:solidFill>
                      <a:schemeClr val="bg1"/>
                    </a:solidFill>
                    <a:latin typeface="Georgia" panose="02040502050405020303" pitchFamily="18" charset="0"/>
                  </a:rPr>
                  <a:t>Decreasing the size of the tank limits the range of obtainable turbulent regimes</a:t>
                </a:r>
                <a:r>
                  <a:rPr lang="en-US" sz="2000" dirty="0">
                    <a:solidFill>
                      <a:schemeClr val="bg1"/>
                    </a:solidFill>
                    <a:latin typeface="Georgia" panose="02040502050405020303" pitchFamily="18" charset="0"/>
                  </a:rPr>
                  <a:t>.</a:t>
                </a:r>
              </a:p>
              <a:p>
                <a:r>
                  <a:rPr lang="en-CH" sz="2000" dirty="0">
                    <a:solidFill>
                      <a:schemeClr val="bg1"/>
                    </a:solidFill>
                    <a:latin typeface="Georgia" panose="02040502050405020303" pitchFamily="18" charset="0"/>
                  </a:rPr>
                  <a:t>Wind tunnel experiments show that ‘fractal grids’ enhance the range of obtainable </a:t>
                </a:r>
                <a14:m>
                  <m:oMath xmlns:m="http://schemas.openxmlformats.org/officeDocument/2006/math">
                    <m:r>
                      <a:rPr lang="en-CH" sz="2000" i="1">
                        <a:solidFill>
                          <a:schemeClr val="bg1"/>
                        </a:solidFill>
                        <a:latin typeface="Cambria Math" panose="02040503050406030204" pitchFamily="18" charset="0"/>
                      </a:rPr>
                      <m:t>𝜀</m:t>
                    </m:r>
                  </m:oMath>
                </a14:m>
                <a:r>
                  <a:rPr lang="en-CH" sz="2000" dirty="0">
                    <a:solidFill>
                      <a:schemeClr val="bg1"/>
                    </a:solidFill>
                    <a:latin typeface="Georgia" panose="02040502050405020303" pitchFamily="18" charset="0"/>
                  </a:rPr>
                  <a:t> values</a:t>
                </a:r>
                <a:r>
                  <a:rPr lang="en-US" sz="2000" dirty="0">
                    <a:solidFill>
                      <a:schemeClr val="bg1"/>
                    </a:solidFill>
                    <a:latin typeface="Georgia" panose="02040502050405020303" pitchFamily="18" charset="0"/>
                  </a:rPr>
                  <a:t>.</a:t>
                </a:r>
                <a:endParaRPr lang="en-CH" sz="2000" dirty="0">
                  <a:solidFill>
                    <a:schemeClr val="bg1"/>
                  </a:solidFill>
                  <a:latin typeface="Georgia" panose="02040502050405020303" pitchFamily="18" charset="0"/>
                </a:endParaRPr>
              </a:p>
              <a:p>
                <a:r>
                  <a:rPr lang="en-CH" sz="2000" dirty="0">
                    <a:latin typeface="Georgia" panose="02040502050405020303" pitchFamily="18" charset="0"/>
                  </a:rPr>
                  <a:t>Fractal grids have same cross-sectional area as classical grids but have multiple spacing scales.</a:t>
                </a:r>
              </a:p>
              <a:p>
                <a:r>
                  <a:rPr lang="en-CH" sz="2000" dirty="0">
                    <a:latin typeface="Georgia" panose="02040502050405020303" pitchFamily="18" charset="0"/>
                  </a:rPr>
                  <a:t>Fractal grids offer enhance flow energetics compared to classical grids.</a:t>
                </a:r>
              </a:p>
              <a:p>
                <a:endParaRPr lang="en-CH" sz="2400" dirty="0">
                  <a:solidFill>
                    <a:schemeClr val="bg1"/>
                  </a:solidFill>
                  <a:latin typeface="Georgia" panose="02040502050405020303" pitchFamily="18" charset="0"/>
                </a:endParaRPr>
              </a:p>
            </p:txBody>
          </p:sp>
        </mc:Choice>
        <mc:Fallback>
          <p:sp>
            <p:nvSpPr>
              <p:cNvPr id="12" name="Content Placeholder 2"/>
              <p:cNvSpPr txBox="1">
                <a:spLocks noRot="1" noChangeAspect="1" noMove="1" noResize="1" noEditPoints="1" noAdjustHandles="1" noChangeArrowheads="1" noChangeShapeType="1" noTextEdit="1"/>
              </p:cNvSpPr>
              <p:nvPr/>
            </p:nvSpPr>
            <p:spPr>
              <a:xfrm>
                <a:off x="197600" y="1782666"/>
                <a:ext cx="4028657" cy="4866189"/>
              </a:xfrm>
              <a:prstGeom prst="rect">
                <a:avLst/>
              </a:prstGeom>
              <a:blipFill>
                <a:blip r:embed="rId4"/>
                <a:stretch>
                  <a:fillRect l="-1362" t="-1377" r="-2874"/>
                </a:stretch>
              </a:blipFill>
            </p:spPr>
            <p:txBody>
              <a:bodyPr/>
              <a:lstStyle/>
              <a:p>
                <a:r>
                  <a:rPr lang="en-CH">
                    <a:noFill/>
                  </a:rPr>
                  <a:t> </a:t>
                </a:r>
              </a:p>
            </p:txBody>
          </p:sp>
        </mc:Fallback>
      </mc:AlternateContent>
    </p:spTree>
    <p:extLst>
      <p:ext uri="{BB962C8B-B14F-4D97-AF65-F5344CB8AC3E}">
        <p14:creationId xmlns:p14="http://schemas.microsoft.com/office/powerpoint/2010/main" val="2945393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058770" cy="1325563"/>
          </a:xfrm>
        </p:spPr>
        <p:txBody>
          <a:bodyPr/>
          <a:lstStyle/>
          <a:p>
            <a:r>
              <a:rPr lang="en-CH" dirty="0">
                <a:solidFill>
                  <a:schemeClr val="bg1"/>
                </a:solidFill>
                <a:latin typeface="Georgia" panose="02040502050405020303" pitchFamily="18" charset="0"/>
              </a:rPr>
              <a:t>Optimizing stirring grid geometry</a:t>
            </a:r>
            <a:endParaRPr lang="en-US" dirty="0">
              <a:solidFill>
                <a:schemeClr val="bg1"/>
              </a:solidFill>
              <a:latin typeface="Georgia" panose="02040502050405020303"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3494" t="22488" r="37319" b="46202"/>
          <a:stretch/>
        </p:blipFill>
        <p:spPr>
          <a:xfrm>
            <a:off x="4226257" y="857334"/>
            <a:ext cx="3375546" cy="5513007"/>
          </a:xfrm>
          <a:prstGeom prst="rect">
            <a:avLst/>
          </a:prstGeom>
          <a:ln>
            <a:noFill/>
          </a:ln>
          <a:effectLst>
            <a:outerShdw blurRad="50800" dist="38100" algn="l" rotWithShape="0">
              <a:prstClr val="black">
                <a:alpha val="40000"/>
              </a:prstClr>
            </a:outerShdw>
          </a:effectLst>
        </p:spPr>
      </p:pic>
      <mc:AlternateContent xmlns:mc="http://schemas.openxmlformats.org/markup-compatibility/2006">
        <mc:Choice xmlns:a14="http://schemas.microsoft.com/office/drawing/2010/main" Requires="a14">
          <p:sp>
            <p:nvSpPr>
              <p:cNvPr id="9" name="Content Placeholder 2">
                <a:extLst>
                  <a:ext uri="{FF2B5EF4-FFF2-40B4-BE49-F238E27FC236}">
                    <a16:creationId xmlns:a16="http://schemas.microsoft.com/office/drawing/2014/main" id="{08EB7AC7-54F5-CECD-EB4B-3D191F52FC39}"/>
                  </a:ext>
                </a:extLst>
              </p:cNvPr>
              <p:cNvSpPr txBox="1">
                <a:spLocks/>
              </p:cNvSpPr>
              <p:nvPr/>
            </p:nvSpPr>
            <p:spPr>
              <a:xfrm>
                <a:off x="197600" y="1782666"/>
                <a:ext cx="4028657" cy="4866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H" sz="2000" dirty="0">
                    <a:solidFill>
                      <a:schemeClr val="bg1"/>
                    </a:solidFill>
                    <a:latin typeface="Georgia" panose="02040502050405020303" pitchFamily="18" charset="0"/>
                  </a:rPr>
                  <a:t>Decreasing the size of the tank limits the range of obtainable turbulent regimes</a:t>
                </a:r>
                <a:r>
                  <a:rPr lang="en-US" sz="2000" dirty="0">
                    <a:solidFill>
                      <a:schemeClr val="bg1"/>
                    </a:solidFill>
                    <a:latin typeface="Georgia" panose="02040502050405020303" pitchFamily="18" charset="0"/>
                  </a:rPr>
                  <a:t>.</a:t>
                </a:r>
              </a:p>
              <a:p>
                <a:r>
                  <a:rPr lang="en-CH" sz="2000" dirty="0">
                    <a:solidFill>
                      <a:schemeClr val="bg1"/>
                    </a:solidFill>
                    <a:latin typeface="Georgia" panose="02040502050405020303" pitchFamily="18" charset="0"/>
                  </a:rPr>
                  <a:t>Wind tunnel experiments show that ‘fractal grids’ enhance the range of obtainable </a:t>
                </a:r>
                <a14:m>
                  <m:oMath xmlns:m="http://schemas.openxmlformats.org/officeDocument/2006/math">
                    <m:r>
                      <a:rPr lang="en-CH" sz="2000" i="1">
                        <a:solidFill>
                          <a:schemeClr val="bg1"/>
                        </a:solidFill>
                        <a:latin typeface="Cambria Math" panose="02040503050406030204" pitchFamily="18" charset="0"/>
                      </a:rPr>
                      <m:t>𝜀</m:t>
                    </m:r>
                  </m:oMath>
                </a14:m>
                <a:r>
                  <a:rPr lang="en-CH" sz="2000" dirty="0">
                    <a:solidFill>
                      <a:schemeClr val="bg1"/>
                    </a:solidFill>
                    <a:latin typeface="Georgia" panose="02040502050405020303" pitchFamily="18" charset="0"/>
                  </a:rPr>
                  <a:t> values</a:t>
                </a:r>
                <a:r>
                  <a:rPr lang="en-US" sz="2000" dirty="0">
                    <a:solidFill>
                      <a:schemeClr val="bg1"/>
                    </a:solidFill>
                    <a:latin typeface="Georgia" panose="02040502050405020303" pitchFamily="18" charset="0"/>
                  </a:rPr>
                  <a:t>.</a:t>
                </a:r>
                <a:endParaRPr lang="en-CH" sz="2000" dirty="0">
                  <a:solidFill>
                    <a:schemeClr val="bg1"/>
                  </a:solidFill>
                  <a:latin typeface="Georgia" panose="02040502050405020303" pitchFamily="18" charset="0"/>
                </a:endParaRPr>
              </a:p>
              <a:p>
                <a:r>
                  <a:rPr lang="en-CH" sz="2000" dirty="0">
                    <a:solidFill>
                      <a:schemeClr val="bg1"/>
                    </a:solidFill>
                    <a:latin typeface="Georgia" panose="02040502050405020303" pitchFamily="18" charset="0"/>
                  </a:rPr>
                  <a:t>Fractal grids have same cross-sectional area as classical grids but have multiple spacing scales</a:t>
                </a:r>
                <a:r>
                  <a:rPr lang="en-US" sz="2000" dirty="0">
                    <a:solidFill>
                      <a:schemeClr val="bg1"/>
                    </a:solidFill>
                    <a:latin typeface="Georgia" panose="02040502050405020303" pitchFamily="18" charset="0"/>
                  </a:rPr>
                  <a:t>.</a:t>
                </a:r>
                <a:endParaRPr lang="en-CH" sz="2000" dirty="0">
                  <a:solidFill>
                    <a:schemeClr val="bg1"/>
                  </a:solidFill>
                  <a:latin typeface="Georgia" panose="02040502050405020303" pitchFamily="18" charset="0"/>
                </a:endParaRPr>
              </a:p>
              <a:p>
                <a:r>
                  <a:rPr lang="en-CH" sz="2000" dirty="0">
                    <a:latin typeface="Georgia" panose="02040502050405020303" pitchFamily="18" charset="0"/>
                  </a:rPr>
                  <a:t>Fractal grids offer enhance flow energetics compared to classical grids</a:t>
                </a:r>
              </a:p>
              <a:p>
                <a:endParaRPr lang="en-CH" sz="2400" dirty="0">
                  <a:solidFill>
                    <a:schemeClr val="bg1"/>
                  </a:solidFill>
                  <a:latin typeface="Georgia" panose="02040502050405020303" pitchFamily="18" charset="0"/>
                </a:endParaRPr>
              </a:p>
            </p:txBody>
          </p:sp>
        </mc:Choice>
        <mc:Fallback>
          <p:sp>
            <p:nvSpPr>
              <p:cNvPr id="9" name="Content Placeholder 2">
                <a:extLst>
                  <a:ext uri="{FF2B5EF4-FFF2-40B4-BE49-F238E27FC236}">
                    <a16:creationId xmlns:a16="http://schemas.microsoft.com/office/drawing/2014/main" id="{08EB7AC7-54F5-CECD-EB4B-3D191F52FC39}"/>
                  </a:ext>
                </a:extLst>
              </p:cNvPr>
              <p:cNvSpPr txBox="1">
                <a:spLocks noRot="1" noChangeAspect="1" noMove="1" noResize="1" noEditPoints="1" noAdjustHandles="1" noChangeArrowheads="1" noChangeShapeType="1" noTextEdit="1"/>
              </p:cNvSpPr>
              <p:nvPr/>
            </p:nvSpPr>
            <p:spPr>
              <a:xfrm>
                <a:off x="197600" y="1782666"/>
                <a:ext cx="4028657" cy="4866189"/>
              </a:xfrm>
              <a:prstGeom prst="rect">
                <a:avLst/>
              </a:prstGeom>
              <a:blipFill>
                <a:blip r:embed="rId4"/>
                <a:stretch>
                  <a:fillRect l="-1362" t="-1377" r="-2874"/>
                </a:stretch>
              </a:blipFill>
            </p:spPr>
            <p:txBody>
              <a:bodyPr/>
              <a:lstStyle/>
              <a:p>
                <a:r>
                  <a:rPr lang="en-CH">
                    <a:noFill/>
                  </a:rPr>
                  <a:t> </a:t>
                </a:r>
              </a:p>
            </p:txBody>
          </p:sp>
        </mc:Fallback>
      </mc:AlternateContent>
      <p:sp>
        <p:nvSpPr>
          <p:cNvPr id="10" name="TextBox 9">
            <a:extLst>
              <a:ext uri="{FF2B5EF4-FFF2-40B4-BE49-F238E27FC236}">
                <a16:creationId xmlns:a16="http://schemas.microsoft.com/office/drawing/2014/main" id="{4CEA15F1-935E-0ACD-ABFF-FC812BDB883B}"/>
              </a:ext>
            </a:extLst>
          </p:cNvPr>
          <p:cNvSpPr txBox="1"/>
          <p:nvPr/>
        </p:nvSpPr>
        <p:spPr>
          <a:xfrm>
            <a:off x="8210743" y="6483406"/>
            <a:ext cx="4656843" cy="369332"/>
          </a:xfrm>
          <a:prstGeom prst="rect">
            <a:avLst/>
          </a:prstGeom>
          <a:noFill/>
        </p:spPr>
        <p:txBody>
          <a:bodyPr wrap="square" rtlCol="0">
            <a:spAutoFit/>
          </a:bodyPr>
          <a:lstStyle/>
          <a:p>
            <a:r>
              <a:rPr lang="en-CH" b="1" dirty="0">
                <a:solidFill>
                  <a:srgbClr val="CC99FF"/>
                </a:solidFill>
                <a:latin typeface="Georgia" panose="02040502050405020303" pitchFamily="18" charset="0"/>
              </a:rPr>
              <a:t>True and Wheeler et al., in prep.</a:t>
            </a:r>
            <a:endParaRPr lang="en-US" b="1" dirty="0">
              <a:solidFill>
                <a:srgbClr val="CC99FF"/>
              </a:solidFill>
              <a:latin typeface="Georgia" panose="02040502050405020303" pitchFamily="18" charset="0"/>
            </a:endParaRPr>
          </a:p>
        </p:txBody>
      </p:sp>
    </p:spTree>
    <p:extLst>
      <p:ext uri="{BB962C8B-B14F-4D97-AF65-F5344CB8AC3E}">
        <p14:creationId xmlns:p14="http://schemas.microsoft.com/office/powerpoint/2010/main" val="1111902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7555" t="58829" r="31781"/>
          <a:stretch/>
        </p:blipFill>
        <p:spPr>
          <a:xfrm>
            <a:off x="7823018" y="133678"/>
            <a:ext cx="4194150" cy="5635904"/>
          </a:xfrm>
          <a:prstGeom prst="rect">
            <a:avLst/>
          </a:prstGeom>
          <a:effectLst>
            <a:outerShdw blurRad="50800" dist="38100" dir="18900000" algn="bl" rotWithShape="0">
              <a:prstClr val="black">
                <a:alpha val="40000"/>
              </a:prstClr>
            </a:outerShdw>
          </a:effec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3494" t="22488" r="37319" b="46202"/>
          <a:stretch/>
        </p:blipFill>
        <p:spPr>
          <a:xfrm>
            <a:off x="4226257" y="857334"/>
            <a:ext cx="3375546" cy="5513007"/>
          </a:xfrm>
          <a:prstGeom prst="rect">
            <a:avLst/>
          </a:prstGeom>
          <a:ln>
            <a:noFill/>
          </a:ln>
          <a:effectLst>
            <a:outerShdw blurRad="50800" dist="38100" algn="l" rotWithShape="0">
              <a:prstClr val="black">
                <a:alpha val="40000"/>
              </a:prstClr>
            </a:outerShdw>
          </a:effectLst>
        </p:spPr>
      </p:pic>
      <p:sp>
        <p:nvSpPr>
          <p:cNvPr id="4" name="Rectangle 3"/>
          <p:cNvSpPr/>
          <p:nvPr/>
        </p:nvSpPr>
        <p:spPr>
          <a:xfrm>
            <a:off x="11814244" y="3127443"/>
            <a:ext cx="209145" cy="1031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Content Placeholder 2">
                <a:extLst>
                  <a:ext uri="{FF2B5EF4-FFF2-40B4-BE49-F238E27FC236}">
                    <a16:creationId xmlns:a16="http://schemas.microsoft.com/office/drawing/2014/main" id="{8AFA718D-1EDA-7F41-9D1B-BEEAF12740DF}"/>
                  </a:ext>
                </a:extLst>
              </p:cNvPr>
              <p:cNvSpPr txBox="1">
                <a:spLocks/>
              </p:cNvSpPr>
              <p:nvPr/>
            </p:nvSpPr>
            <p:spPr>
              <a:xfrm>
                <a:off x="197600" y="1782666"/>
                <a:ext cx="4028657" cy="4866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H" sz="2000" dirty="0">
                    <a:solidFill>
                      <a:schemeClr val="bg1"/>
                    </a:solidFill>
                    <a:latin typeface="Georgia" panose="02040502050405020303" pitchFamily="18" charset="0"/>
                  </a:rPr>
                  <a:t>Decreasing the size of the tank limits the range of obtainable turbulent regimes</a:t>
                </a:r>
                <a:r>
                  <a:rPr lang="en-US" sz="2000" dirty="0">
                    <a:solidFill>
                      <a:schemeClr val="bg1"/>
                    </a:solidFill>
                    <a:latin typeface="Georgia" panose="02040502050405020303" pitchFamily="18" charset="0"/>
                  </a:rPr>
                  <a:t>.</a:t>
                </a:r>
              </a:p>
              <a:p>
                <a:r>
                  <a:rPr lang="en-CH" sz="2000" dirty="0">
                    <a:solidFill>
                      <a:schemeClr val="bg1"/>
                    </a:solidFill>
                    <a:latin typeface="Georgia" panose="02040502050405020303" pitchFamily="18" charset="0"/>
                  </a:rPr>
                  <a:t>Wind tunnel experiments show that ‘fractal grids’ enhance the range of obtainable </a:t>
                </a:r>
                <a14:m>
                  <m:oMath xmlns:m="http://schemas.openxmlformats.org/officeDocument/2006/math">
                    <m:r>
                      <a:rPr lang="en-CH" sz="2000" i="1">
                        <a:solidFill>
                          <a:schemeClr val="bg1"/>
                        </a:solidFill>
                        <a:latin typeface="Cambria Math" panose="02040503050406030204" pitchFamily="18" charset="0"/>
                      </a:rPr>
                      <m:t>𝜀</m:t>
                    </m:r>
                  </m:oMath>
                </a14:m>
                <a:r>
                  <a:rPr lang="en-CH" sz="2000" dirty="0">
                    <a:solidFill>
                      <a:schemeClr val="bg1"/>
                    </a:solidFill>
                    <a:latin typeface="Georgia" panose="02040502050405020303" pitchFamily="18" charset="0"/>
                  </a:rPr>
                  <a:t> values</a:t>
                </a:r>
                <a:r>
                  <a:rPr lang="en-US" sz="2000" dirty="0">
                    <a:solidFill>
                      <a:schemeClr val="bg1"/>
                    </a:solidFill>
                    <a:latin typeface="Georgia" panose="02040502050405020303" pitchFamily="18" charset="0"/>
                  </a:rPr>
                  <a:t>.</a:t>
                </a:r>
                <a:endParaRPr lang="en-CH" sz="2000" dirty="0">
                  <a:solidFill>
                    <a:schemeClr val="bg1"/>
                  </a:solidFill>
                  <a:latin typeface="Georgia" panose="02040502050405020303" pitchFamily="18" charset="0"/>
                </a:endParaRPr>
              </a:p>
              <a:p>
                <a:r>
                  <a:rPr lang="en-CH" sz="2000" dirty="0">
                    <a:solidFill>
                      <a:schemeClr val="bg1"/>
                    </a:solidFill>
                    <a:latin typeface="Georgia" panose="02040502050405020303" pitchFamily="18" charset="0"/>
                  </a:rPr>
                  <a:t>Fractal grids have same cross-sectional area as classical grids but have multiple spacing scales</a:t>
                </a:r>
                <a:r>
                  <a:rPr lang="en-US" sz="2000" dirty="0">
                    <a:solidFill>
                      <a:schemeClr val="bg1"/>
                    </a:solidFill>
                    <a:latin typeface="Georgia" panose="02040502050405020303" pitchFamily="18" charset="0"/>
                  </a:rPr>
                  <a:t>.</a:t>
                </a:r>
                <a:endParaRPr lang="en-CH" sz="2000" dirty="0">
                  <a:solidFill>
                    <a:schemeClr val="bg1"/>
                  </a:solidFill>
                  <a:latin typeface="Georgia" panose="02040502050405020303" pitchFamily="18" charset="0"/>
                </a:endParaRPr>
              </a:p>
              <a:p>
                <a:r>
                  <a:rPr lang="en-CH" sz="2000" dirty="0">
                    <a:solidFill>
                      <a:schemeClr val="bg1"/>
                    </a:solidFill>
                    <a:latin typeface="Georgia" panose="02040502050405020303" pitchFamily="18" charset="0"/>
                  </a:rPr>
                  <a:t>Fractal grids offer enhance</a:t>
                </a:r>
                <a:r>
                  <a:rPr lang="en-US" sz="2000" dirty="0">
                    <a:solidFill>
                      <a:schemeClr val="bg1"/>
                    </a:solidFill>
                    <a:latin typeface="Georgia" panose="02040502050405020303" pitchFamily="18" charset="0"/>
                  </a:rPr>
                  <a:t>d</a:t>
                </a:r>
                <a:r>
                  <a:rPr lang="en-CH" sz="2000" dirty="0">
                    <a:solidFill>
                      <a:schemeClr val="bg1"/>
                    </a:solidFill>
                    <a:latin typeface="Georgia" panose="02040502050405020303" pitchFamily="18" charset="0"/>
                  </a:rPr>
                  <a:t> flow energetics compared to classical grids</a:t>
                </a:r>
                <a:r>
                  <a:rPr lang="en-US" sz="2000" dirty="0">
                    <a:solidFill>
                      <a:schemeClr val="bg1"/>
                    </a:solidFill>
                    <a:latin typeface="Georgia" panose="02040502050405020303" pitchFamily="18" charset="0"/>
                  </a:rPr>
                  <a:t>.</a:t>
                </a:r>
                <a:endParaRPr lang="en-CH" sz="2000" dirty="0">
                  <a:solidFill>
                    <a:schemeClr val="bg1"/>
                  </a:solidFill>
                  <a:latin typeface="Georgia" panose="02040502050405020303" pitchFamily="18" charset="0"/>
                </a:endParaRPr>
              </a:p>
              <a:p>
                <a:endParaRPr lang="en-CH" sz="2400" dirty="0">
                  <a:solidFill>
                    <a:schemeClr val="bg1"/>
                  </a:solidFill>
                  <a:latin typeface="Georgia" panose="02040502050405020303" pitchFamily="18" charset="0"/>
                </a:endParaRPr>
              </a:p>
            </p:txBody>
          </p:sp>
        </mc:Choice>
        <mc:Fallback>
          <p:sp>
            <p:nvSpPr>
              <p:cNvPr id="9" name="Content Placeholder 2">
                <a:extLst>
                  <a:ext uri="{FF2B5EF4-FFF2-40B4-BE49-F238E27FC236}">
                    <a16:creationId xmlns:a16="http://schemas.microsoft.com/office/drawing/2014/main" id="{8AFA718D-1EDA-7F41-9D1B-BEEAF12740DF}"/>
                  </a:ext>
                </a:extLst>
              </p:cNvPr>
              <p:cNvSpPr txBox="1">
                <a:spLocks noRot="1" noChangeAspect="1" noMove="1" noResize="1" noEditPoints="1" noAdjustHandles="1" noChangeArrowheads="1" noChangeShapeType="1" noTextEdit="1"/>
              </p:cNvSpPr>
              <p:nvPr/>
            </p:nvSpPr>
            <p:spPr>
              <a:xfrm>
                <a:off x="197600" y="1782666"/>
                <a:ext cx="4028657" cy="4866189"/>
              </a:xfrm>
              <a:prstGeom prst="rect">
                <a:avLst/>
              </a:prstGeom>
              <a:blipFill>
                <a:blip r:embed="rId4"/>
                <a:stretch>
                  <a:fillRect l="-1362" t="-1377" r="-454"/>
                </a:stretch>
              </a:blipFill>
            </p:spPr>
            <p:txBody>
              <a:bodyPr/>
              <a:lstStyle/>
              <a:p>
                <a:r>
                  <a:rPr lang="en-CH">
                    <a:noFill/>
                  </a:rPr>
                  <a:t> </a:t>
                </a:r>
              </a:p>
            </p:txBody>
          </p:sp>
        </mc:Fallback>
      </mc:AlternateContent>
      <p:sp>
        <p:nvSpPr>
          <p:cNvPr id="12" name="Title 1">
            <a:extLst>
              <a:ext uri="{FF2B5EF4-FFF2-40B4-BE49-F238E27FC236}">
                <a16:creationId xmlns:a16="http://schemas.microsoft.com/office/drawing/2014/main" id="{1140BCB5-5323-62D2-8C70-4E4FB6828228}"/>
              </a:ext>
            </a:extLst>
          </p:cNvPr>
          <p:cNvSpPr txBox="1">
            <a:spLocks/>
          </p:cNvSpPr>
          <p:nvPr/>
        </p:nvSpPr>
        <p:spPr>
          <a:xfrm>
            <a:off x="0" y="0"/>
            <a:ext cx="50587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solidFill>
                  <a:schemeClr val="bg1"/>
                </a:solidFill>
                <a:latin typeface="Georgia" panose="02040502050405020303" pitchFamily="18" charset="0"/>
              </a:rPr>
              <a:t>Optimizing stirring grid geometry</a:t>
            </a:r>
            <a:endParaRPr lang="en-US" dirty="0">
              <a:solidFill>
                <a:schemeClr val="bg1"/>
              </a:solidFill>
              <a:latin typeface="Georgia" panose="02040502050405020303" pitchFamily="18" charset="0"/>
            </a:endParaRPr>
          </a:p>
        </p:txBody>
      </p:sp>
      <p:sp>
        <p:nvSpPr>
          <p:cNvPr id="14" name="TextBox 13">
            <a:extLst>
              <a:ext uri="{FF2B5EF4-FFF2-40B4-BE49-F238E27FC236}">
                <a16:creationId xmlns:a16="http://schemas.microsoft.com/office/drawing/2014/main" id="{7AF09361-512C-D672-EBA1-96231179F4B5}"/>
              </a:ext>
            </a:extLst>
          </p:cNvPr>
          <p:cNvSpPr txBox="1"/>
          <p:nvPr/>
        </p:nvSpPr>
        <p:spPr>
          <a:xfrm>
            <a:off x="8210743" y="6483406"/>
            <a:ext cx="4656843" cy="369332"/>
          </a:xfrm>
          <a:prstGeom prst="rect">
            <a:avLst/>
          </a:prstGeom>
          <a:noFill/>
        </p:spPr>
        <p:txBody>
          <a:bodyPr wrap="square" rtlCol="0">
            <a:spAutoFit/>
          </a:bodyPr>
          <a:lstStyle/>
          <a:p>
            <a:r>
              <a:rPr lang="en-CH" b="1" dirty="0">
                <a:solidFill>
                  <a:srgbClr val="CC99FF"/>
                </a:solidFill>
                <a:latin typeface="Georgia" panose="02040502050405020303" pitchFamily="18" charset="0"/>
              </a:rPr>
              <a:t>True and Wheeler et al., in prep.</a:t>
            </a:r>
            <a:endParaRPr lang="en-US" b="1" dirty="0">
              <a:solidFill>
                <a:srgbClr val="CC99FF"/>
              </a:solidFill>
              <a:latin typeface="Georgia" panose="02040502050405020303" pitchFamily="18" charset="0"/>
            </a:endParaRPr>
          </a:p>
        </p:txBody>
      </p:sp>
    </p:spTree>
    <p:extLst>
      <p:ext uri="{BB962C8B-B14F-4D97-AF65-F5344CB8AC3E}">
        <p14:creationId xmlns:p14="http://schemas.microsoft.com/office/powerpoint/2010/main" val="3024224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398851" cy="1325563"/>
          </a:xfrm>
        </p:spPr>
        <p:txBody>
          <a:bodyPr/>
          <a:lstStyle/>
          <a:p>
            <a:r>
              <a:rPr lang="en-CH" dirty="0">
                <a:solidFill>
                  <a:schemeClr val="bg1"/>
                </a:solidFill>
                <a:latin typeface="Georgia" panose="02040502050405020303" pitchFamily="18" charset="0"/>
              </a:rPr>
              <a:t>Optimizing grid forcing </a:t>
            </a:r>
            <a:r>
              <a:rPr lang="en-US" dirty="0">
                <a:solidFill>
                  <a:schemeClr val="bg1"/>
                </a:solidFill>
                <a:latin typeface="Georgia" panose="02040502050405020303" pitchFamily="18" charset="0"/>
              </a:rPr>
              <a:t>schemes</a:t>
            </a:r>
          </a:p>
        </p:txBody>
      </p:sp>
      <p:pic>
        <p:nvPicPr>
          <p:cNvPr id="4" name="Picture 3"/>
          <p:cNvPicPr>
            <a:picLocks noChangeAspect="1"/>
          </p:cNvPicPr>
          <p:nvPr/>
        </p:nvPicPr>
        <p:blipFill>
          <a:blip r:embed="rId3"/>
          <a:stretch>
            <a:fillRect/>
          </a:stretch>
        </p:blipFill>
        <p:spPr>
          <a:xfrm>
            <a:off x="5498517" y="120763"/>
            <a:ext cx="6359500" cy="1315401"/>
          </a:xfrm>
          <a:prstGeom prst="rect">
            <a:avLst/>
          </a:prstGeom>
          <a:effectLst>
            <a:outerShdw blurRad="50800" dist="38100" dir="18900000" sx="103000" sy="103000" algn="bl" rotWithShape="0">
              <a:srgbClr val="00B0F0">
                <a:alpha val="40000"/>
              </a:srgbClr>
            </a:outerShdw>
          </a:effectLst>
        </p:spPr>
      </p:pic>
      <p:sp>
        <p:nvSpPr>
          <p:cNvPr id="10" name="Content Placeholder 2">
            <a:extLst>
              <a:ext uri="{FF2B5EF4-FFF2-40B4-BE49-F238E27FC236}">
                <a16:creationId xmlns:a16="http://schemas.microsoft.com/office/drawing/2014/main" id="{4F199E0D-6C63-A765-480F-8C0DD40389C2}"/>
              </a:ext>
            </a:extLst>
          </p:cNvPr>
          <p:cNvSpPr>
            <a:spLocks noGrp="1"/>
          </p:cNvSpPr>
          <p:nvPr>
            <p:ph idx="1"/>
          </p:nvPr>
        </p:nvSpPr>
        <p:spPr>
          <a:xfrm>
            <a:off x="301320" y="1414645"/>
            <a:ext cx="4978941" cy="4318690"/>
          </a:xfrm>
        </p:spPr>
        <p:txBody>
          <a:bodyPr>
            <a:noAutofit/>
          </a:bodyPr>
          <a:lstStyle/>
          <a:p>
            <a:pPr marL="0" indent="0">
              <a:buNone/>
            </a:pPr>
            <a:endParaRPr lang="en-CH" sz="2000" dirty="0">
              <a:solidFill>
                <a:schemeClr val="bg1"/>
              </a:solidFill>
            </a:endParaRPr>
          </a:p>
          <a:p>
            <a:r>
              <a:rPr lang="en-US" sz="2000" dirty="0">
                <a:solidFill>
                  <a:schemeClr val="bg1"/>
                </a:solidFill>
                <a:latin typeface="Georgia" panose="02040502050405020303" pitchFamily="18" charset="0"/>
              </a:rPr>
              <a:t>R</a:t>
            </a:r>
            <a:r>
              <a:rPr lang="en-CH" sz="2000" dirty="0" err="1">
                <a:solidFill>
                  <a:schemeClr val="bg1"/>
                </a:solidFill>
                <a:latin typeface="Georgia" panose="02040502050405020303" pitchFamily="18" charset="0"/>
              </a:rPr>
              <a:t>andom</a:t>
            </a:r>
            <a:r>
              <a:rPr lang="en-CH" sz="2000" dirty="0">
                <a:solidFill>
                  <a:schemeClr val="bg1"/>
                </a:solidFill>
                <a:latin typeface="Georgia" panose="02040502050405020303" pitchFamily="18" charset="0"/>
              </a:rPr>
              <a:t> (rather than fixed) forcing patterns </a:t>
            </a:r>
            <a:r>
              <a:rPr lang="en-US" sz="2000" dirty="0">
                <a:solidFill>
                  <a:schemeClr val="bg1"/>
                </a:solidFill>
                <a:latin typeface="Georgia" panose="02040502050405020303" pitchFamily="18" charset="0"/>
              </a:rPr>
              <a:t>in experimental turbulence </a:t>
            </a:r>
            <a:r>
              <a:rPr lang="en-CH" sz="2000" dirty="0">
                <a:solidFill>
                  <a:schemeClr val="bg1"/>
                </a:solidFill>
                <a:latin typeface="Georgia" panose="02040502050405020303" pitchFamily="18" charset="0"/>
              </a:rPr>
              <a:t>decrease mean flow strength.</a:t>
            </a:r>
          </a:p>
          <a:p>
            <a:endParaRPr lang="en-CH" sz="2000" dirty="0">
              <a:solidFill>
                <a:schemeClr val="bg1"/>
              </a:solidFill>
              <a:latin typeface="Georgia" panose="02040502050405020303" pitchFamily="18" charset="0"/>
            </a:endParaRPr>
          </a:p>
          <a:p>
            <a:r>
              <a:rPr lang="en-CH" sz="2000" dirty="0">
                <a:latin typeface="Georgia" panose="02040502050405020303" pitchFamily="18" charset="0"/>
              </a:rPr>
              <a:t>The stochastic forcing regime lets both grids move independently, with </a:t>
            </a:r>
            <a:r>
              <a:rPr lang="en-US" sz="2000" dirty="0">
                <a:latin typeface="Georgia" panose="02040502050405020303" pitchFamily="18" charset="0"/>
              </a:rPr>
              <a:t>random </a:t>
            </a:r>
            <a:r>
              <a:rPr lang="en-CH" sz="2000" dirty="0">
                <a:latin typeface="Georgia" panose="02040502050405020303" pitchFamily="18" charset="0"/>
              </a:rPr>
              <a:t>grid frequencies and duration of frequencies</a:t>
            </a:r>
            <a:r>
              <a:rPr lang="en-US" sz="2000" dirty="0">
                <a:latin typeface="Georgia" panose="02040502050405020303" pitchFamily="18" charset="0"/>
              </a:rPr>
              <a:t>.</a:t>
            </a:r>
          </a:p>
          <a:p>
            <a:endParaRPr lang="en-US" sz="2000" dirty="0">
              <a:latin typeface="Georgia" panose="02040502050405020303" pitchFamily="18" charset="0"/>
            </a:endParaRPr>
          </a:p>
          <a:p>
            <a:r>
              <a:rPr lang="en-US" sz="2000" dirty="0">
                <a:latin typeface="Georgia" panose="02040502050405020303" pitchFamily="18" charset="0"/>
              </a:rPr>
              <a:t>Stochastic forcing increases intensity and promotes smaller scale structures.</a:t>
            </a:r>
            <a:endParaRPr lang="en-CH" sz="2000" dirty="0"/>
          </a:p>
          <a:p>
            <a:endParaRPr lang="en-US" sz="1800" dirty="0">
              <a:solidFill>
                <a:schemeClr val="bg1"/>
              </a:solidFill>
            </a:endParaRPr>
          </a:p>
        </p:txBody>
      </p:sp>
    </p:spTree>
    <p:extLst>
      <p:ext uri="{BB962C8B-B14F-4D97-AF65-F5344CB8AC3E}">
        <p14:creationId xmlns:p14="http://schemas.microsoft.com/office/powerpoint/2010/main" val="1164810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10226</TotalTime>
  <Words>1718</Words>
  <Application>Microsoft Office PowerPoint</Application>
  <PresentationFormat>Widescreen</PresentationFormat>
  <Paragraphs>235</Paragraphs>
  <Slides>19</Slides>
  <Notes>14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Cambria Math</vt:lpstr>
      <vt:lpstr>CMU Sans Serif</vt:lpstr>
      <vt:lpstr>Georgia</vt:lpstr>
      <vt:lpstr>Office Theme</vt:lpstr>
      <vt:lpstr>A litre-scale turbulence facility for microorganism-flow interactions</vt:lpstr>
      <vt:lpstr>How do we capture the ocean in the laboratory?</vt:lpstr>
      <vt:lpstr>How do we capture the ocean in the laboratory?</vt:lpstr>
      <vt:lpstr>The ocean in a shoebox:  the mini oscillating grid (MOG) turbulence facility</vt:lpstr>
      <vt:lpstr>The ocean in a shoebox:  the mini oscillating grid (MOG) turbulence facility</vt:lpstr>
      <vt:lpstr>Optimizing stirring grid geometry</vt:lpstr>
      <vt:lpstr>Optimizing stirring grid geometry</vt:lpstr>
      <vt:lpstr>PowerPoint Presentation</vt:lpstr>
      <vt:lpstr>Optimizing grid forcing schemes</vt:lpstr>
      <vt:lpstr>Optimizing grid forcing schemes</vt:lpstr>
      <vt:lpstr>Optimizing grid forcing schemes</vt:lpstr>
      <vt:lpstr>Mean flow · rms velocity-normalized (in-plane magnitudes)</vt:lpstr>
      <vt:lpstr>Isotropy · urms/wrms</vt:lpstr>
      <vt:lpstr>Homogeneity and TKE dissipation rate</vt:lpstr>
      <vt:lpstr>Turbulence across the grid frequency-amplitude parameter space</vt:lpstr>
      <vt:lpstr>How do we capture the ocean in the laboratory?</vt:lpstr>
      <vt:lpstr>Conclusions + next steps</vt:lpstr>
      <vt:lpstr>Conclusions + next steps</vt:lpstr>
      <vt:lpstr>Conclusions +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litre-scale turbulence facility for microorganism-flow interactions</dc:title>
  <dc:creator>Wheeler  Jeanette (IfU, GWH)</dc:creator>
  <cp:lastModifiedBy>Wheeler  Jeanette (IfU, GWH)</cp:lastModifiedBy>
  <cp:revision>29</cp:revision>
  <dcterms:created xsi:type="dcterms:W3CDTF">2022-05-15T19:26:54Z</dcterms:created>
  <dcterms:modified xsi:type="dcterms:W3CDTF">2022-05-22T21:53:25Z</dcterms:modified>
</cp:coreProperties>
</file>