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6" r:id="rId3"/>
    <p:sldId id="298" r:id="rId4"/>
    <p:sldId id="310" r:id="rId5"/>
    <p:sldId id="312" r:id="rId6"/>
    <p:sldId id="311" r:id="rId7"/>
    <p:sldId id="315" r:id="rId8"/>
    <p:sldId id="318" r:id="rId9"/>
    <p:sldId id="320" r:id="rId10"/>
    <p:sldId id="319" r:id="rId11"/>
    <p:sldId id="321" r:id="rId12"/>
    <p:sldId id="323" r:id="rId13"/>
    <p:sldId id="322" r:id="rId14"/>
    <p:sldId id="324" r:id="rId15"/>
    <p:sldId id="314" r:id="rId16"/>
    <p:sldId id="316" r:id="rId17"/>
    <p:sldId id="31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a Ravanelli" initials="MR" lastIdx="1" clrIdx="0">
    <p:extLst>
      <p:ext uri="{19B8F6BF-5375-455C-9EA6-DF929625EA0E}">
        <p15:presenceInfo xmlns:p15="http://schemas.microsoft.com/office/powerpoint/2012/main" userId="Michela Ravan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7"/>
    <a:srgbClr val="FF99CC"/>
    <a:srgbClr val="F9E5E5"/>
    <a:srgbClr val="FFFFFF"/>
    <a:srgbClr val="FF3300"/>
    <a:srgbClr val="F0EBD6"/>
    <a:srgbClr val="BF0000"/>
    <a:srgbClr val="FF6699"/>
    <a:srgbClr val="FFFF99"/>
    <a:srgbClr val="D7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91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73764-2A8D-4AD9-9898-30B003271657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B9EEC1-8040-4369-A827-95B016CD2B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About </a:t>
          </a:r>
          <a:r>
            <a:rPr lang="en-US" b="1" dirty="0"/>
            <a:t>10 to 45 minutes </a:t>
          </a:r>
          <a:r>
            <a:rPr lang="en-US" dirty="0"/>
            <a:t>after the eruption onset, near the volcano and as far as 800-1000 km away from it </a:t>
          </a:r>
        </a:p>
      </dgm:t>
    </dgm:pt>
    <dgm:pt modelId="{D0598F6A-4EF1-4BF8-90BC-78E43C38319F}" type="parTrans" cxnId="{D76D9F7D-2265-4A01-B629-5CFADB46644C}">
      <dgm:prSet/>
      <dgm:spPr/>
      <dgm:t>
        <a:bodyPr/>
        <a:lstStyle/>
        <a:p>
          <a:endParaRPr lang="en-US"/>
        </a:p>
      </dgm:t>
    </dgm:pt>
    <dgm:pt modelId="{31C2AE82-545B-4F60-A881-B39189F9D0D9}" type="sibTrans" cxnId="{D76D9F7D-2265-4A01-B629-5CFADB46644C}">
      <dgm:prSet/>
      <dgm:spPr/>
      <dgm:t>
        <a:bodyPr/>
        <a:lstStyle/>
        <a:p>
          <a:endParaRPr lang="en-US"/>
        </a:p>
      </dgm:t>
    </dgm:pt>
    <dgm:pt modelId="{DE9D0582-7CB9-4F5F-8204-C9826163E8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Quasi-periodic variations </a:t>
          </a:r>
          <a:r>
            <a:rPr lang="en-US" dirty="0"/>
            <a:t>of TEC with periods of 12-30 min</a:t>
          </a:r>
        </a:p>
      </dgm:t>
    </dgm:pt>
    <dgm:pt modelId="{44474E4F-45D1-48A6-AC5D-C58BAD4EDFC4}" type="parTrans" cxnId="{3BECF55B-1C34-47D2-8F42-73A972EA1403}">
      <dgm:prSet/>
      <dgm:spPr/>
      <dgm:t>
        <a:bodyPr/>
        <a:lstStyle/>
        <a:p>
          <a:endParaRPr lang="en-US"/>
        </a:p>
      </dgm:t>
    </dgm:pt>
    <dgm:pt modelId="{54DA8075-418B-4AB4-A377-85A21C9C9D87}" type="sibTrans" cxnId="{3BECF55B-1C34-47D2-8F42-73A972EA1403}">
      <dgm:prSet/>
      <dgm:spPr/>
      <dgm:t>
        <a:bodyPr/>
        <a:lstStyle/>
        <a:p>
          <a:endParaRPr lang="en-US"/>
        </a:p>
      </dgm:t>
    </dgm:pt>
    <dgm:pt modelId="{F8EFD41F-8A45-4906-BC79-178F1D6759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apparent velocity of propagation can vary between </a:t>
          </a:r>
          <a:r>
            <a:rPr lang="en-US" b="1" dirty="0"/>
            <a:t>550 m/s and 1.1 km/s</a:t>
          </a:r>
          <a:r>
            <a:rPr lang="en-US" dirty="0"/>
            <a:t>, which corresponds to acoustic, </a:t>
          </a:r>
          <a:r>
            <a:rPr lang="en-US" dirty="0" err="1"/>
            <a:t>gravito</a:t>
          </a:r>
          <a:r>
            <a:rPr lang="en-US" dirty="0"/>
            <a:t>-acoustic and shock-acoustic waves.</a:t>
          </a:r>
        </a:p>
      </dgm:t>
    </dgm:pt>
    <dgm:pt modelId="{F60C6B28-F513-47CB-8DAB-E573DDDBBC4D}" type="parTrans" cxnId="{7F367067-8473-4C8D-9A51-F0058531B44A}">
      <dgm:prSet/>
      <dgm:spPr/>
      <dgm:t>
        <a:bodyPr/>
        <a:lstStyle/>
        <a:p>
          <a:endParaRPr lang="en-US"/>
        </a:p>
      </dgm:t>
    </dgm:pt>
    <dgm:pt modelId="{9EA30E3D-6D5A-418A-9B8B-F5EC27A81F6D}" type="sibTrans" cxnId="{7F367067-8473-4C8D-9A51-F0058531B44A}">
      <dgm:prSet/>
      <dgm:spPr/>
      <dgm:t>
        <a:bodyPr/>
        <a:lstStyle/>
        <a:p>
          <a:endParaRPr lang="en-US"/>
        </a:p>
      </dgm:t>
    </dgm:pt>
    <dgm:pt modelId="{7D46E34F-F587-4F1F-A254-108908641790}" type="pres">
      <dgm:prSet presAssocID="{62B73764-2A8D-4AD9-9898-30B003271657}" presName="root" presStyleCnt="0">
        <dgm:presLayoutVars>
          <dgm:dir/>
          <dgm:resizeHandles val="exact"/>
        </dgm:presLayoutVars>
      </dgm:prSet>
      <dgm:spPr/>
    </dgm:pt>
    <dgm:pt modelId="{9536B991-1EB8-492C-B29A-98838D56A412}" type="pres">
      <dgm:prSet presAssocID="{39B9EEC1-8040-4369-A827-95B016CD2B40}" presName="compNode" presStyleCnt="0"/>
      <dgm:spPr/>
    </dgm:pt>
    <dgm:pt modelId="{2B95C125-4195-49FE-AD31-2782DE797B17}" type="pres">
      <dgm:prSet presAssocID="{39B9EEC1-8040-4369-A827-95B016CD2B40}" presName="bgRect" presStyleLbl="bgShp" presStyleIdx="0" presStyleCnt="3"/>
      <dgm:spPr>
        <a:solidFill>
          <a:srgbClr val="F9E5E5"/>
        </a:solidFill>
      </dgm:spPr>
    </dgm:pt>
    <dgm:pt modelId="{F274B85C-F108-42E7-932E-8520F394534A}" type="pres">
      <dgm:prSet presAssocID="{39B9EEC1-8040-4369-A827-95B016CD2B40}" presName="iconRect" presStyleLbl="node1" presStyleIdx="0" presStyleCnt="3" custLinFactX="-200000" custLinFactY="217609" custLinFactNeighborX="-244579" custLinFactNeighborY="300000"/>
      <dgm:spPr>
        <a:noFill/>
        <a:ln>
          <a:noFill/>
        </a:ln>
      </dgm:spPr>
    </dgm:pt>
    <dgm:pt modelId="{B5C68CB2-4FC7-4FED-A30E-C390624DBF0A}" type="pres">
      <dgm:prSet presAssocID="{39B9EEC1-8040-4369-A827-95B016CD2B40}" presName="spaceRect" presStyleCnt="0"/>
      <dgm:spPr/>
    </dgm:pt>
    <dgm:pt modelId="{CDFA8E06-B424-4E96-A5D1-E5542A073495}" type="pres">
      <dgm:prSet presAssocID="{39B9EEC1-8040-4369-A827-95B016CD2B40}" presName="parTx" presStyleLbl="revTx" presStyleIdx="0" presStyleCnt="3">
        <dgm:presLayoutVars>
          <dgm:chMax val="0"/>
          <dgm:chPref val="0"/>
        </dgm:presLayoutVars>
      </dgm:prSet>
      <dgm:spPr/>
    </dgm:pt>
    <dgm:pt modelId="{28314B5E-C694-4F32-8C04-0A0643C603C2}" type="pres">
      <dgm:prSet presAssocID="{31C2AE82-545B-4F60-A881-B39189F9D0D9}" presName="sibTrans" presStyleCnt="0"/>
      <dgm:spPr/>
    </dgm:pt>
    <dgm:pt modelId="{E8D7EF78-3E60-4E8F-BE2F-3F3812F0636A}" type="pres">
      <dgm:prSet presAssocID="{DE9D0582-7CB9-4F5F-8204-C9826163E8B7}" presName="compNode" presStyleCnt="0"/>
      <dgm:spPr/>
    </dgm:pt>
    <dgm:pt modelId="{78AEC6A7-2B64-4DB6-9572-7E3EF4C09BBD}" type="pres">
      <dgm:prSet presAssocID="{DE9D0582-7CB9-4F5F-8204-C9826163E8B7}" presName="bgRect" presStyleLbl="bgShp" presStyleIdx="1" presStyleCnt="3" custLinFactNeighborX="-431" custLinFactNeighborY="-9768"/>
      <dgm:spPr>
        <a:solidFill>
          <a:srgbClr val="F9E5E5"/>
        </a:solidFill>
      </dgm:spPr>
    </dgm:pt>
    <dgm:pt modelId="{415225A0-20CF-410A-95ED-8F8E273F90E4}" type="pres">
      <dgm:prSet presAssocID="{DE9D0582-7CB9-4F5F-8204-C9826163E8B7}" presName="iconRect" presStyleLbl="node1" presStyleIdx="1" presStyleCnt="3" custLinFactY="93444" custLinFactNeighborX="-10113" custLinFactNeighborY="100000"/>
      <dgm:spPr>
        <a:noFill/>
        <a:ln>
          <a:noFill/>
        </a:ln>
      </dgm:spPr>
    </dgm:pt>
    <dgm:pt modelId="{3129B06B-476B-4590-A047-F002F704F82E}" type="pres">
      <dgm:prSet presAssocID="{DE9D0582-7CB9-4F5F-8204-C9826163E8B7}" presName="spaceRect" presStyleCnt="0"/>
      <dgm:spPr/>
    </dgm:pt>
    <dgm:pt modelId="{06838E33-FF6C-48B8-A379-06E2C337417A}" type="pres">
      <dgm:prSet presAssocID="{DE9D0582-7CB9-4F5F-8204-C9826163E8B7}" presName="parTx" presStyleLbl="revTx" presStyleIdx="1" presStyleCnt="3" custLinFactNeighborY="-7312">
        <dgm:presLayoutVars>
          <dgm:chMax val="0"/>
          <dgm:chPref val="0"/>
        </dgm:presLayoutVars>
      </dgm:prSet>
      <dgm:spPr/>
    </dgm:pt>
    <dgm:pt modelId="{A2662076-CFB7-41DF-88C8-B69955D7B264}" type="pres">
      <dgm:prSet presAssocID="{54DA8075-418B-4AB4-A377-85A21C9C9D87}" presName="sibTrans" presStyleCnt="0"/>
      <dgm:spPr/>
    </dgm:pt>
    <dgm:pt modelId="{7BD8D616-F528-4204-A62D-2DC6F8F6222E}" type="pres">
      <dgm:prSet presAssocID="{F8EFD41F-8A45-4906-BC79-178F1D6759EF}" presName="compNode" presStyleCnt="0"/>
      <dgm:spPr/>
    </dgm:pt>
    <dgm:pt modelId="{2C835501-EB2E-4C07-8E14-547823DE8FE2}" type="pres">
      <dgm:prSet presAssocID="{F8EFD41F-8A45-4906-BC79-178F1D6759EF}" presName="bgRect" presStyleLbl="bgShp" presStyleIdx="2" presStyleCnt="3" custLinFactNeighborY="-12791"/>
      <dgm:spPr>
        <a:solidFill>
          <a:srgbClr val="F9E5E5"/>
        </a:solidFill>
      </dgm:spPr>
    </dgm:pt>
    <dgm:pt modelId="{69C1BEE1-DF6D-44FE-B511-4557DFAB4BEF}" type="pres">
      <dgm:prSet presAssocID="{F8EFD41F-8A45-4906-BC79-178F1D6759EF}" presName="iconRect" presStyleLbl="node1" presStyleIdx="2" presStyleCnt="3" custLinFactNeighborX="39762" custLinFactNeighborY="55949"/>
      <dgm:spPr>
        <a:noFill/>
        <a:ln>
          <a:noFill/>
        </a:ln>
      </dgm:spPr>
    </dgm:pt>
    <dgm:pt modelId="{CE7DC408-2AAF-4A56-B617-7D77B537D96A}" type="pres">
      <dgm:prSet presAssocID="{F8EFD41F-8A45-4906-BC79-178F1D6759EF}" presName="spaceRect" presStyleCnt="0"/>
      <dgm:spPr/>
    </dgm:pt>
    <dgm:pt modelId="{24439B9A-0974-4824-B4BE-CC6A026EA53C}" type="pres">
      <dgm:prSet presAssocID="{F8EFD41F-8A45-4906-BC79-178F1D6759EF}" presName="parTx" presStyleLbl="revTx" presStyleIdx="2" presStyleCnt="3" custLinFactNeighborX="-522" custLinFactNeighborY="-7232">
        <dgm:presLayoutVars>
          <dgm:chMax val="0"/>
          <dgm:chPref val="0"/>
        </dgm:presLayoutVars>
      </dgm:prSet>
      <dgm:spPr/>
    </dgm:pt>
  </dgm:ptLst>
  <dgm:cxnLst>
    <dgm:cxn modelId="{3BECF55B-1C34-47D2-8F42-73A972EA1403}" srcId="{62B73764-2A8D-4AD9-9898-30B003271657}" destId="{DE9D0582-7CB9-4F5F-8204-C9826163E8B7}" srcOrd="1" destOrd="0" parTransId="{44474E4F-45D1-48A6-AC5D-C58BAD4EDFC4}" sibTransId="{54DA8075-418B-4AB4-A377-85A21C9C9D87}"/>
    <dgm:cxn modelId="{7F367067-8473-4C8D-9A51-F0058531B44A}" srcId="{62B73764-2A8D-4AD9-9898-30B003271657}" destId="{F8EFD41F-8A45-4906-BC79-178F1D6759EF}" srcOrd="2" destOrd="0" parTransId="{F60C6B28-F513-47CB-8DAB-E573DDDBBC4D}" sibTransId="{9EA30E3D-6D5A-418A-9B8B-F5EC27A81F6D}"/>
    <dgm:cxn modelId="{34BBD24B-0D07-486D-9B6A-6048A4343040}" type="presOf" srcId="{F8EFD41F-8A45-4906-BC79-178F1D6759EF}" destId="{24439B9A-0974-4824-B4BE-CC6A026EA53C}" srcOrd="0" destOrd="0" presId="urn:microsoft.com/office/officeart/2018/2/layout/IconVerticalSolidList"/>
    <dgm:cxn modelId="{11118857-E4F9-4DC9-BB32-9EDEEA0FBA81}" type="presOf" srcId="{39B9EEC1-8040-4369-A827-95B016CD2B40}" destId="{CDFA8E06-B424-4E96-A5D1-E5542A073495}" srcOrd="0" destOrd="0" presId="urn:microsoft.com/office/officeart/2018/2/layout/IconVerticalSolidList"/>
    <dgm:cxn modelId="{D76D9F7D-2265-4A01-B629-5CFADB46644C}" srcId="{62B73764-2A8D-4AD9-9898-30B003271657}" destId="{39B9EEC1-8040-4369-A827-95B016CD2B40}" srcOrd="0" destOrd="0" parTransId="{D0598F6A-4EF1-4BF8-90BC-78E43C38319F}" sibTransId="{31C2AE82-545B-4F60-A881-B39189F9D0D9}"/>
    <dgm:cxn modelId="{D06EEF8D-A150-42F6-BC80-649889D3D836}" type="presOf" srcId="{62B73764-2A8D-4AD9-9898-30B003271657}" destId="{7D46E34F-F587-4F1F-A254-108908641790}" srcOrd="0" destOrd="0" presId="urn:microsoft.com/office/officeart/2018/2/layout/IconVerticalSolidList"/>
    <dgm:cxn modelId="{2B78EBED-C1CC-4B15-A893-4D915CE923DD}" type="presOf" srcId="{DE9D0582-7CB9-4F5F-8204-C9826163E8B7}" destId="{06838E33-FF6C-48B8-A379-06E2C337417A}" srcOrd="0" destOrd="0" presId="urn:microsoft.com/office/officeart/2018/2/layout/IconVerticalSolidList"/>
    <dgm:cxn modelId="{D15BA8AF-D546-46B8-8EBA-7E54B90D528A}" type="presParOf" srcId="{7D46E34F-F587-4F1F-A254-108908641790}" destId="{9536B991-1EB8-492C-B29A-98838D56A412}" srcOrd="0" destOrd="0" presId="urn:microsoft.com/office/officeart/2018/2/layout/IconVerticalSolidList"/>
    <dgm:cxn modelId="{F1D54166-76AE-49DA-8BBF-8FBAEAC7E83E}" type="presParOf" srcId="{9536B991-1EB8-492C-B29A-98838D56A412}" destId="{2B95C125-4195-49FE-AD31-2782DE797B17}" srcOrd="0" destOrd="0" presId="urn:microsoft.com/office/officeart/2018/2/layout/IconVerticalSolidList"/>
    <dgm:cxn modelId="{32F5456A-EF7A-4666-B27E-CDA066B5B352}" type="presParOf" srcId="{9536B991-1EB8-492C-B29A-98838D56A412}" destId="{F274B85C-F108-42E7-932E-8520F394534A}" srcOrd="1" destOrd="0" presId="urn:microsoft.com/office/officeart/2018/2/layout/IconVerticalSolidList"/>
    <dgm:cxn modelId="{D415CEF5-3A0A-4087-9EC3-F8FBD2B2E9A3}" type="presParOf" srcId="{9536B991-1EB8-492C-B29A-98838D56A412}" destId="{B5C68CB2-4FC7-4FED-A30E-C390624DBF0A}" srcOrd="2" destOrd="0" presId="urn:microsoft.com/office/officeart/2018/2/layout/IconVerticalSolidList"/>
    <dgm:cxn modelId="{9ADEA667-225B-4EFE-8D62-A513E741C043}" type="presParOf" srcId="{9536B991-1EB8-492C-B29A-98838D56A412}" destId="{CDFA8E06-B424-4E96-A5D1-E5542A073495}" srcOrd="3" destOrd="0" presId="urn:microsoft.com/office/officeart/2018/2/layout/IconVerticalSolidList"/>
    <dgm:cxn modelId="{F2F780D5-D97F-4F47-8FED-AB966D1CD6C0}" type="presParOf" srcId="{7D46E34F-F587-4F1F-A254-108908641790}" destId="{28314B5E-C694-4F32-8C04-0A0643C603C2}" srcOrd="1" destOrd="0" presId="urn:microsoft.com/office/officeart/2018/2/layout/IconVerticalSolidList"/>
    <dgm:cxn modelId="{D5B0289F-8517-4798-95E8-0438D0C49155}" type="presParOf" srcId="{7D46E34F-F587-4F1F-A254-108908641790}" destId="{E8D7EF78-3E60-4E8F-BE2F-3F3812F0636A}" srcOrd="2" destOrd="0" presId="urn:microsoft.com/office/officeart/2018/2/layout/IconVerticalSolidList"/>
    <dgm:cxn modelId="{D1C1FB47-74B1-44D7-AD7B-4E0FD9285339}" type="presParOf" srcId="{E8D7EF78-3E60-4E8F-BE2F-3F3812F0636A}" destId="{78AEC6A7-2B64-4DB6-9572-7E3EF4C09BBD}" srcOrd="0" destOrd="0" presId="urn:microsoft.com/office/officeart/2018/2/layout/IconVerticalSolidList"/>
    <dgm:cxn modelId="{7913C66E-6BA0-4A88-96C3-3655E1C802F5}" type="presParOf" srcId="{E8D7EF78-3E60-4E8F-BE2F-3F3812F0636A}" destId="{415225A0-20CF-410A-95ED-8F8E273F90E4}" srcOrd="1" destOrd="0" presId="urn:microsoft.com/office/officeart/2018/2/layout/IconVerticalSolidList"/>
    <dgm:cxn modelId="{FD891380-A899-4159-8C64-7F74FF84FF80}" type="presParOf" srcId="{E8D7EF78-3E60-4E8F-BE2F-3F3812F0636A}" destId="{3129B06B-476B-4590-A047-F002F704F82E}" srcOrd="2" destOrd="0" presId="urn:microsoft.com/office/officeart/2018/2/layout/IconVerticalSolidList"/>
    <dgm:cxn modelId="{07A98B47-C83D-45DB-B947-D1730F6C3DC4}" type="presParOf" srcId="{E8D7EF78-3E60-4E8F-BE2F-3F3812F0636A}" destId="{06838E33-FF6C-48B8-A379-06E2C337417A}" srcOrd="3" destOrd="0" presId="urn:microsoft.com/office/officeart/2018/2/layout/IconVerticalSolidList"/>
    <dgm:cxn modelId="{1F960E6F-CBD8-4AED-9410-8E5D2D2C36D1}" type="presParOf" srcId="{7D46E34F-F587-4F1F-A254-108908641790}" destId="{A2662076-CFB7-41DF-88C8-B69955D7B264}" srcOrd="3" destOrd="0" presId="urn:microsoft.com/office/officeart/2018/2/layout/IconVerticalSolidList"/>
    <dgm:cxn modelId="{06C09618-ADC7-4328-8890-C10D530E9501}" type="presParOf" srcId="{7D46E34F-F587-4F1F-A254-108908641790}" destId="{7BD8D616-F528-4204-A62D-2DC6F8F6222E}" srcOrd="4" destOrd="0" presId="urn:microsoft.com/office/officeart/2018/2/layout/IconVerticalSolidList"/>
    <dgm:cxn modelId="{7F65D0AF-2D24-4670-B74B-94E0CA3774A9}" type="presParOf" srcId="{7BD8D616-F528-4204-A62D-2DC6F8F6222E}" destId="{2C835501-EB2E-4C07-8E14-547823DE8FE2}" srcOrd="0" destOrd="0" presId="urn:microsoft.com/office/officeart/2018/2/layout/IconVerticalSolidList"/>
    <dgm:cxn modelId="{63358E83-22C8-4921-B658-CD7538B5377F}" type="presParOf" srcId="{7BD8D616-F528-4204-A62D-2DC6F8F6222E}" destId="{69C1BEE1-DF6D-44FE-B511-4557DFAB4BEF}" srcOrd="1" destOrd="0" presId="urn:microsoft.com/office/officeart/2018/2/layout/IconVerticalSolidList"/>
    <dgm:cxn modelId="{7D667049-B6F4-4504-B7F1-7AC094F828E5}" type="presParOf" srcId="{7BD8D616-F528-4204-A62D-2DC6F8F6222E}" destId="{CE7DC408-2AAF-4A56-B617-7D77B537D96A}" srcOrd="2" destOrd="0" presId="urn:microsoft.com/office/officeart/2018/2/layout/IconVerticalSolidList"/>
    <dgm:cxn modelId="{42AD6C58-6E66-4C71-A5FE-5495F4463A90}" type="presParOf" srcId="{7BD8D616-F528-4204-A62D-2DC6F8F6222E}" destId="{24439B9A-0974-4824-B4BE-CC6A026EA5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5C125-4195-49FE-AD31-2782DE797B17}">
      <dsp:nvSpPr>
        <dsp:cNvPr id="0" name=""/>
        <dsp:cNvSpPr/>
      </dsp:nvSpPr>
      <dsp:spPr>
        <a:xfrm>
          <a:off x="0" y="474"/>
          <a:ext cx="7066280" cy="1111150"/>
        </a:xfrm>
        <a:prstGeom prst="roundRect">
          <a:avLst>
            <a:gd name="adj" fmla="val 10000"/>
          </a:avLst>
        </a:prstGeom>
        <a:solidFill>
          <a:srgbClr val="F9E5E5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74B85C-F108-42E7-932E-8520F394534A}">
      <dsp:nvSpPr>
        <dsp:cNvPr id="0" name=""/>
        <dsp:cNvSpPr/>
      </dsp:nvSpPr>
      <dsp:spPr>
        <a:xfrm>
          <a:off x="0" y="3278843"/>
          <a:ext cx="611132" cy="611132"/>
        </a:xfrm>
        <a:prstGeom prst="rect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FA8E06-B424-4E96-A5D1-E5542A073495}">
      <dsp:nvSpPr>
        <dsp:cNvPr id="0" name=""/>
        <dsp:cNvSpPr/>
      </dsp:nvSpPr>
      <dsp:spPr>
        <a:xfrm>
          <a:off x="1283378" y="474"/>
          <a:ext cx="5782901" cy="111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597" tIns="117597" rIns="117597" bIns="11759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About </a:t>
          </a:r>
          <a:r>
            <a:rPr lang="en-US" sz="1800" b="1" kern="1200" dirty="0"/>
            <a:t>10 to 45 minutes </a:t>
          </a:r>
          <a:r>
            <a:rPr lang="en-US" sz="1800" kern="1200" dirty="0"/>
            <a:t>after the eruption onset, near the volcano and as far as 800-1000 km away from it </a:t>
          </a:r>
        </a:p>
      </dsp:txBody>
      <dsp:txXfrm>
        <a:off x="1283378" y="474"/>
        <a:ext cx="5782901" cy="1111150"/>
      </dsp:txXfrm>
    </dsp:sp>
    <dsp:sp modelId="{78AEC6A7-2B64-4DB6-9572-7E3EF4C09BBD}">
      <dsp:nvSpPr>
        <dsp:cNvPr id="0" name=""/>
        <dsp:cNvSpPr/>
      </dsp:nvSpPr>
      <dsp:spPr>
        <a:xfrm>
          <a:off x="0" y="1280875"/>
          <a:ext cx="7066280" cy="1111150"/>
        </a:xfrm>
        <a:prstGeom prst="roundRect">
          <a:avLst>
            <a:gd name="adj" fmla="val 10000"/>
          </a:avLst>
        </a:prstGeom>
        <a:solidFill>
          <a:srgbClr val="F9E5E5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5225A0-20CF-410A-95ED-8F8E273F90E4}">
      <dsp:nvSpPr>
        <dsp:cNvPr id="0" name=""/>
        <dsp:cNvSpPr/>
      </dsp:nvSpPr>
      <dsp:spPr>
        <a:xfrm>
          <a:off x="274319" y="2821621"/>
          <a:ext cx="611132" cy="611132"/>
        </a:xfrm>
        <a:prstGeom prst="rect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838E33-FF6C-48B8-A379-06E2C337417A}">
      <dsp:nvSpPr>
        <dsp:cNvPr id="0" name=""/>
        <dsp:cNvSpPr/>
      </dsp:nvSpPr>
      <dsp:spPr>
        <a:xfrm>
          <a:off x="1283378" y="1308165"/>
          <a:ext cx="5782901" cy="111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597" tIns="117597" rIns="117597" bIns="11759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Quasi-periodic variations </a:t>
          </a:r>
          <a:r>
            <a:rPr lang="en-US" sz="1800" kern="1200" dirty="0"/>
            <a:t>of TEC with periods of 12-30 min</a:t>
          </a:r>
        </a:p>
      </dsp:txBody>
      <dsp:txXfrm>
        <a:off x="1283378" y="1308165"/>
        <a:ext cx="5782901" cy="1111150"/>
      </dsp:txXfrm>
    </dsp:sp>
    <dsp:sp modelId="{2C835501-EB2E-4C07-8E14-547823DE8FE2}">
      <dsp:nvSpPr>
        <dsp:cNvPr id="0" name=""/>
        <dsp:cNvSpPr/>
      </dsp:nvSpPr>
      <dsp:spPr>
        <a:xfrm>
          <a:off x="0" y="2636223"/>
          <a:ext cx="7066280" cy="1111150"/>
        </a:xfrm>
        <a:prstGeom prst="roundRect">
          <a:avLst>
            <a:gd name="adj" fmla="val 10000"/>
          </a:avLst>
        </a:prstGeom>
        <a:solidFill>
          <a:srgbClr val="F9E5E5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C1BEE1-DF6D-44FE-B511-4557DFAB4BEF}">
      <dsp:nvSpPr>
        <dsp:cNvPr id="0" name=""/>
        <dsp:cNvSpPr/>
      </dsp:nvSpPr>
      <dsp:spPr>
        <a:xfrm>
          <a:off x="579121" y="3278843"/>
          <a:ext cx="611132" cy="611132"/>
        </a:xfrm>
        <a:prstGeom prst="rect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439B9A-0974-4824-B4BE-CC6A026EA53C}">
      <dsp:nvSpPr>
        <dsp:cNvPr id="0" name=""/>
        <dsp:cNvSpPr/>
      </dsp:nvSpPr>
      <dsp:spPr>
        <a:xfrm>
          <a:off x="1253191" y="2697992"/>
          <a:ext cx="5782901" cy="111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597" tIns="117597" rIns="117597" bIns="11759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apparent velocity of propagation can vary between </a:t>
          </a:r>
          <a:r>
            <a:rPr lang="en-US" sz="1800" b="1" kern="1200" dirty="0"/>
            <a:t>550 m/s and 1.1 km/s</a:t>
          </a:r>
          <a:r>
            <a:rPr lang="en-US" sz="1800" kern="1200" dirty="0"/>
            <a:t>, which corresponds to acoustic, </a:t>
          </a:r>
          <a:r>
            <a:rPr lang="en-US" sz="1800" kern="1200" dirty="0" err="1"/>
            <a:t>gravito</a:t>
          </a:r>
          <a:r>
            <a:rPr lang="en-US" sz="1800" kern="1200" dirty="0"/>
            <a:t>-acoustic and shock-acoustic waves.</a:t>
          </a:r>
        </a:p>
      </dsp:txBody>
      <dsp:txXfrm>
        <a:off x="1253191" y="2697992"/>
        <a:ext cx="5782901" cy="1111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9FB4749-C748-41DD-A0F0-9B74497A6D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612C02-5912-4570-8A54-1A798BF292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E1A35-AF46-4831-BE2F-402164553483}" type="datetimeFigureOut">
              <a:rPr lang="it-IT" smtClean="0"/>
              <a:t>24/05/2022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7C6EB0-B469-44BC-B865-F004C2D013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C33C62F-0748-4A6E-979F-4749F97E41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94E36-2D4A-4133-8A50-C8B53AE3920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95720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AC612-4216-4E60-8428-7763EE25A133}" type="datetimeFigureOut">
              <a:rPr lang="it-IT" smtClean="0"/>
              <a:t>24/05/2022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5814D-DD9E-43B0-AF3F-7FA04B9413A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23842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544F-6B11-4779-83B6-E418BDA85067}" type="datetime1">
              <a:rPr lang="it-IT" smtClean="0"/>
              <a:t>24/05/2022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28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4C79-6F38-44B1-B808-A2415E1E8121}" type="datetime1">
              <a:rPr lang="it-IT" smtClean="0"/>
              <a:t>24/05/2022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485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F20F-6AB7-4175-BB38-540676AB4F9C}" type="datetime1">
              <a:rPr lang="it-IT" smtClean="0"/>
              <a:t>24/05/2022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877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0D7B-8389-456D-80EE-9A34D0B9B8F1}" type="datetime1">
              <a:rPr lang="it-IT" smtClean="0"/>
              <a:t>24/05/2022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772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0FDF-0892-4663-BD9E-00E2788386A3}" type="datetime1">
              <a:rPr lang="it-IT" smtClean="0"/>
              <a:t>24/05/2022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99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E84D-E14C-435F-B103-32790816050A}" type="datetime1">
              <a:rPr lang="it-IT" smtClean="0"/>
              <a:t>24/05/2022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359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CF41-44C0-46DC-98F2-3345308F98F4}" type="datetime1">
              <a:rPr lang="it-IT" smtClean="0"/>
              <a:t>24/05/2022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47803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DE50-1C09-498F-9CAA-2137023A69D0}" type="datetime1">
              <a:rPr lang="it-IT" smtClean="0"/>
              <a:t>24/05/2022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551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7B2D-ED2A-4D55-97A2-3965158410DA}" type="datetime1">
              <a:rPr lang="it-IT" smtClean="0"/>
              <a:t>24/05/2022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621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7DB4D8-E8C1-46BF-BF90-701E81EFCD69}" type="datetime1">
              <a:rPr lang="it-IT" smtClean="0"/>
              <a:t>24/05/2022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F9B104-934A-464C-AD66-21D44E8D685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454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923E-B902-4EEC-858F-6ED5D7E5A675}" type="datetime1">
              <a:rPr lang="it-IT" smtClean="0"/>
              <a:t>24/05/2022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21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95CF41-44C0-46DC-98F2-3345308F98F4}" type="datetime1">
              <a:rPr lang="it-IT" smtClean="0"/>
              <a:t>24/05/2022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F9B104-934A-464C-AD66-21D44E8D685B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3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3AF45F-FADF-434B-AA61-55D8A9538428}"/>
              </a:ext>
            </a:extLst>
          </p:cNvPr>
          <p:cNvSpPr txBox="1"/>
          <p:nvPr/>
        </p:nvSpPr>
        <p:spPr>
          <a:xfrm>
            <a:off x="2" y="351835"/>
            <a:ext cx="9143998" cy="1200329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97"/>
                </a:solidFill>
              </a:rPr>
              <a:t> </a:t>
            </a:r>
            <a:r>
              <a:rPr lang="en-US" sz="3600" b="1" dirty="0">
                <a:solidFill>
                  <a:srgbClr val="000097"/>
                </a:solidFill>
              </a:rPr>
              <a:t>The VARION approach to volcanoes: </a:t>
            </a:r>
          </a:p>
          <a:p>
            <a:pPr algn="ctr"/>
            <a:r>
              <a:rPr lang="en-US" sz="3600" b="1" dirty="0">
                <a:solidFill>
                  <a:srgbClr val="000097"/>
                </a:solidFill>
              </a:rPr>
              <a:t>case study on 2021 Etna eruptions</a:t>
            </a:r>
            <a:endParaRPr lang="it-IT" sz="3000" b="1" i="1" dirty="0">
              <a:solidFill>
                <a:srgbClr val="000097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0884DB-639F-4BFC-BE89-ED79C72ED539}"/>
              </a:ext>
            </a:extLst>
          </p:cNvPr>
          <p:cNvSpPr txBox="1"/>
          <p:nvPr/>
        </p:nvSpPr>
        <p:spPr>
          <a:xfrm>
            <a:off x="1720599" y="1890977"/>
            <a:ext cx="5980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 </a:t>
            </a:r>
            <a:r>
              <a:rPr lang="it-IT" sz="2400" b="1" dirty="0"/>
              <a:t>Michela Ravanelli</a:t>
            </a:r>
            <a:r>
              <a:rPr lang="it-IT" sz="2400" baseline="30000" dirty="0"/>
              <a:t>1,2</a:t>
            </a:r>
            <a:r>
              <a:rPr lang="it-IT" sz="2400" b="1" dirty="0"/>
              <a:t>, </a:t>
            </a:r>
            <a:r>
              <a:rPr lang="it-IT" sz="2400" dirty="0"/>
              <a:t>Federico Ferrara</a:t>
            </a:r>
            <a:r>
              <a:rPr lang="it-IT" sz="2400" baseline="30000" dirty="0"/>
              <a:t>3</a:t>
            </a:r>
            <a:r>
              <a:rPr lang="it-IT" sz="2400" dirty="0"/>
              <a:t>, Federica Fuso</a:t>
            </a:r>
            <a:r>
              <a:rPr lang="it-IT" sz="2400" baseline="30000" dirty="0"/>
              <a:t>5</a:t>
            </a:r>
            <a:r>
              <a:rPr lang="it-IT" sz="2400" dirty="0"/>
              <a:t>, Andrea Cannata</a:t>
            </a:r>
            <a:r>
              <a:rPr lang="it-IT" sz="2400" baseline="30000" dirty="0"/>
              <a:t>3,4</a:t>
            </a:r>
            <a:r>
              <a:rPr lang="it-IT" sz="2400" dirty="0"/>
              <a:t>,</a:t>
            </a:r>
          </a:p>
          <a:p>
            <a:pPr algn="ctr"/>
            <a:r>
              <a:rPr lang="it-IT" sz="2400" dirty="0"/>
              <a:t> Mattia Crespi</a:t>
            </a:r>
            <a:r>
              <a:rPr lang="it-IT" sz="2400" baseline="30000" dirty="0"/>
              <a:t>1</a:t>
            </a:r>
            <a:r>
              <a:rPr lang="it-IT" sz="2400" dirty="0"/>
              <a:t> and Giovanni Occhipinti</a:t>
            </a:r>
            <a:r>
              <a:rPr lang="it-IT" sz="2400" baseline="30000" dirty="0"/>
              <a:t>2</a:t>
            </a:r>
          </a:p>
          <a:p>
            <a:pPr algn="ctr"/>
            <a:endParaRPr lang="it-IT" sz="24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AA1F864-B64E-492A-B2E7-23C159A2D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88"/>
          <a:stretch/>
        </p:blipFill>
        <p:spPr>
          <a:xfrm>
            <a:off x="0" y="2856986"/>
            <a:ext cx="1874767" cy="197910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04211E7-3E31-E560-986D-7E45E1D86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749" y="3019786"/>
            <a:ext cx="1210057" cy="146112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F6B3C8A-140C-36A0-A2A2-8E61EEEDA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93" y="2976495"/>
            <a:ext cx="3362960" cy="165906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657E5B1-0A32-A85B-9F7A-953A8E822F5D}"/>
              </a:ext>
            </a:extLst>
          </p:cNvPr>
          <p:cNvSpPr txBox="1"/>
          <p:nvPr/>
        </p:nvSpPr>
        <p:spPr>
          <a:xfrm>
            <a:off x="527933" y="4833826"/>
            <a:ext cx="8366011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it-IT" sz="1200" i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it-IT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Geodesy and </a:t>
            </a:r>
            <a:r>
              <a:rPr lang="it-IT" sz="12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Geomatics</a:t>
            </a:r>
            <a:r>
              <a:rPr lang="it-IT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2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Division</a:t>
            </a:r>
            <a:r>
              <a:rPr lang="it-IT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DICEA, Sapienza University of Rome, Rome, </a:t>
            </a:r>
            <a:r>
              <a:rPr lang="it-IT" sz="12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Italy</a:t>
            </a:r>
            <a:endParaRPr lang="it-IT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fr-FR" sz="1200" i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fr-F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Université de Paris, Institut de Physique du Globe de Paris, CNRS, F-75005 Paris, France</a:t>
            </a:r>
            <a:endParaRPr lang="it-IT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it-IT" sz="1200" i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it-IT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Catania, Dipartimento Di Scienze Biologiche, Geologiche E Ambientali, Catania, </a:t>
            </a:r>
            <a:r>
              <a:rPr lang="it-IT" sz="12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Italy</a:t>
            </a:r>
            <a:endParaRPr lang="it-IT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it-IT" sz="1200" i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it-IT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Istituto Nazionale di Geofisica e Vulcanologia, Osservatorio Etneo, Catania, </a:t>
            </a:r>
            <a:r>
              <a:rPr lang="it-IT" sz="12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Italy</a:t>
            </a:r>
            <a:endParaRPr lang="it-IT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1200" i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en-US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Department of Computer, Control and Management Engineering Antonio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Ruberti</a:t>
            </a:r>
            <a:r>
              <a:rPr lang="en-US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(DIAG) Sapienza University of Rome, Rome, Italy </a:t>
            </a:r>
            <a:endParaRPr lang="it-IT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5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773D0-4F28-0275-1ABF-167D2ED4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10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726AE5-3321-74B0-9DCE-3C419C68654E}"/>
              </a:ext>
            </a:extLst>
          </p:cNvPr>
          <p:cNvSpPr txBox="1"/>
          <p:nvPr/>
        </p:nvSpPr>
        <p:spPr>
          <a:xfrm>
            <a:off x="-1211226" y="6324322"/>
            <a:ext cx="55983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Etna case studies</a:t>
            </a:r>
            <a:endParaRPr lang="it-IT" sz="3000" b="1" dirty="0">
              <a:solidFill>
                <a:schemeClr val="bg1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22F7125-C0B0-8121-BABB-44DA3EAF19D9}"/>
              </a:ext>
            </a:extLst>
          </p:cNvPr>
          <p:cNvSpPr txBox="1"/>
          <p:nvPr/>
        </p:nvSpPr>
        <p:spPr>
          <a:xfrm>
            <a:off x="0" y="156481"/>
            <a:ext cx="8636000" cy="56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ctr" defTabSz="650240"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800" b="1" dirty="0">
                <a:solidFill>
                  <a:srgbClr val="000097"/>
                </a:solidFill>
              </a:rPr>
              <a:t>Etna case studies</a:t>
            </a:r>
            <a:endParaRPr sz="2800" b="1" dirty="0">
              <a:solidFill>
                <a:srgbClr val="000097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139D899-22AD-933B-3985-101F99CF0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34" y="785725"/>
            <a:ext cx="5853119" cy="291543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7CB3D59-91F7-BCC9-2733-DA658E2F7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0" y="3967746"/>
            <a:ext cx="3782810" cy="206523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7CB368C-45D8-95FB-0910-32097CDB5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94" y="3869799"/>
            <a:ext cx="3284069" cy="199807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4594437-55A1-A8DF-CF1C-C9B402A6A537}"/>
              </a:ext>
            </a:extLst>
          </p:cNvPr>
          <p:cNvSpPr txBox="1"/>
          <p:nvPr/>
        </p:nvSpPr>
        <p:spPr>
          <a:xfrm>
            <a:off x="276361" y="985273"/>
            <a:ext cx="902200" cy="461665"/>
          </a:xfrm>
          <a:prstGeom prst="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 w="44450" cap="rnd">
            <a:solidFill>
              <a:srgbClr val="00B050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</a:rPr>
              <a:t>2015</a:t>
            </a:r>
            <a:endParaRPr lang="it-IT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3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773D0-4F28-0275-1ABF-167D2ED4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11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726AE5-3321-74B0-9DCE-3C419C68654E}"/>
              </a:ext>
            </a:extLst>
          </p:cNvPr>
          <p:cNvSpPr txBox="1"/>
          <p:nvPr/>
        </p:nvSpPr>
        <p:spPr>
          <a:xfrm>
            <a:off x="-1211226" y="6324322"/>
            <a:ext cx="55983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Etna case studies</a:t>
            </a:r>
            <a:endParaRPr lang="it-IT" sz="3000" b="1" dirty="0">
              <a:solidFill>
                <a:schemeClr val="bg1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22F7125-C0B0-8121-BABB-44DA3EAF19D9}"/>
              </a:ext>
            </a:extLst>
          </p:cNvPr>
          <p:cNvSpPr txBox="1"/>
          <p:nvPr/>
        </p:nvSpPr>
        <p:spPr>
          <a:xfrm>
            <a:off x="0" y="156481"/>
            <a:ext cx="8636000" cy="56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ctr" defTabSz="650240"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800" b="1" dirty="0">
                <a:solidFill>
                  <a:srgbClr val="000097"/>
                </a:solidFill>
              </a:rPr>
              <a:t>Etna case studies</a:t>
            </a:r>
            <a:endParaRPr sz="2800" b="1" dirty="0">
              <a:solidFill>
                <a:srgbClr val="000097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468ABDA-40B2-AB2B-7E4D-34CEC2177052}"/>
              </a:ext>
            </a:extLst>
          </p:cNvPr>
          <p:cNvSpPr txBox="1"/>
          <p:nvPr/>
        </p:nvSpPr>
        <p:spPr>
          <a:xfrm>
            <a:off x="135198" y="973014"/>
            <a:ext cx="95695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 w="444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B0F0"/>
                </a:solidFill>
              </a:rPr>
              <a:t>2021</a:t>
            </a:r>
            <a:endParaRPr lang="it-IT" sz="24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A19EE04-E344-8CFA-FC9F-50228FC97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79" y="3230880"/>
            <a:ext cx="7535041" cy="276352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5298676-2681-A17D-A377-AC73491D5142}"/>
              </a:ext>
            </a:extLst>
          </p:cNvPr>
          <p:cNvSpPr txBox="1"/>
          <p:nvPr/>
        </p:nvSpPr>
        <p:spPr>
          <a:xfrm>
            <a:off x="1435557" y="947785"/>
            <a:ext cx="4091363" cy="1200329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 w="444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New South-East </a:t>
            </a:r>
            <a:r>
              <a:rPr lang="it-IT" dirty="0" err="1"/>
              <a:t>Crater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Lava </a:t>
            </a:r>
            <a:r>
              <a:rPr lang="it-IT" dirty="0" err="1"/>
              <a:t>fountain</a:t>
            </a:r>
            <a:r>
              <a:rPr lang="it-IT" dirty="0"/>
              <a:t> of </a:t>
            </a:r>
            <a:r>
              <a:rPr lang="it-IT" dirty="0" err="1"/>
              <a:t>February</a:t>
            </a:r>
            <a:r>
              <a:rPr lang="it-IT" dirty="0"/>
              <a:t>/March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STIXTwoText"/>
              </a:rPr>
              <a:t>Strombolian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TIXTwoText"/>
              </a:rPr>
              <a:t>High seismic activity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6A2232B-9652-990E-A127-1C3030F1989C}"/>
              </a:ext>
            </a:extLst>
          </p:cNvPr>
          <p:cNvSpPr txBox="1"/>
          <p:nvPr/>
        </p:nvSpPr>
        <p:spPr>
          <a:xfrm>
            <a:off x="5992950" y="947785"/>
            <a:ext cx="2643050" cy="923330"/>
          </a:xfrm>
          <a:prstGeom prst="rect">
            <a:avLst/>
          </a:prstGeom>
          <a:solidFill>
            <a:srgbClr val="FF3300">
              <a:alpha val="20000"/>
            </a:srgbClr>
          </a:solidFill>
          <a:ln w="38100" cap="rnd">
            <a:solidFill>
              <a:srgbClr val="BF000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VARION processing</a:t>
            </a:r>
          </a:p>
          <a:p>
            <a:pPr algn="ctr"/>
            <a:r>
              <a:rPr lang="it-IT" dirty="0"/>
              <a:t>0.5-5 </a:t>
            </a:r>
            <a:r>
              <a:rPr lang="it-IT" dirty="0" err="1"/>
              <a:t>mHz</a:t>
            </a:r>
            <a:r>
              <a:rPr lang="it-IT" dirty="0"/>
              <a:t> </a:t>
            </a:r>
            <a:r>
              <a:rPr lang="it-IT" dirty="0" err="1"/>
              <a:t>bandpass</a:t>
            </a:r>
            <a:r>
              <a:rPr lang="it-IT" dirty="0"/>
              <a:t> filtering</a:t>
            </a:r>
          </a:p>
        </p:txBody>
      </p:sp>
    </p:spTree>
    <p:extLst>
      <p:ext uri="{BB962C8B-B14F-4D97-AF65-F5344CB8AC3E}">
        <p14:creationId xmlns:p14="http://schemas.microsoft.com/office/powerpoint/2010/main" val="181461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773D0-4F28-0275-1ABF-167D2ED4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12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726AE5-3321-74B0-9DCE-3C419C68654E}"/>
              </a:ext>
            </a:extLst>
          </p:cNvPr>
          <p:cNvSpPr txBox="1"/>
          <p:nvPr/>
        </p:nvSpPr>
        <p:spPr>
          <a:xfrm>
            <a:off x="-1211226" y="6324322"/>
            <a:ext cx="55983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Etna case studies</a:t>
            </a:r>
            <a:endParaRPr lang="it-IT" sz="3000" b="1" dirty="0">
              <a:solidFill>
                <a:schemeClr val="bg1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22F7125-C0B0-8121-BABB-44DA3EAF19D9}"/>
              </a:ext>
            </a:extLst>
          </p:cNvPr>
          <p:cNvSpPr txBox="1"/>
          <p:nvPr/>
        </p:nvSpPr>
        <p:spPr>
          <a:xfrm>
            <a:off x="0" y="156481"/>
            <a:ext cx="8636000" cy="56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ctr" defTabSz="650240"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800" b="1" dirty="0">
                <a:solidFill>
                  <a:srgbClr val="000097"/>
                </a:solidFill>
              </a:rPr>
              <a:t>Etna case studies</a:t>
            </a:r>
            <a:endParaRPr sz="2800" b="1" dirty="0">
              <a:solidFill>
                <a:srgbClr val="000097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468ABDA-40B2-AB2B-7E4D-34CEC2177052}"/>
              </a:ext>
            </a:extLst>
          </p:cNvPr>
          <p:cNvSpPr txBox="1"/>
          <p:nvPr/>
        </p:nvSpPr>
        <p:spPr>
          <a:xfrm>
            <a:off x="135198" y="973014"/>
            <a:ext cx="95695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 w="444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B0F0"/>
                </a:solidFill>
              </a:rPr>
              <a:t>2021</a:t>
            </a: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417FA19-4E99-FE22-87FE-A075BBA90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"/>
          <a:stretch/>
        </p:blipFill>
        <p:spPr>
          <a:xfrm>
            <a:off x="3512242" y="599440"/>
            <a:ext cx="5496560" cy="252370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20511E4-03A6-ABC3-9468-31572F1AA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r="13352"/>
          <a:stretch/>
        </p:blipFill>
        <p:spPr>
          <a:xfrm>
            <a:off x="135198" y="3215751"/>
            <a:ext cx="4693920" cy="284021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9433757-5A98-57E3-1DCB-0C6695A952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 t="4827" r="18796"/>
          <a:stretch/>
        </p:blipFill>
        <p:spPr>
          <a:xfrm>
            <a:off x="4969138" y="3168927"/>
            <a:ext cx="3837965" cy="29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4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773D0-4F28-0275-1ABF-167D2ED4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13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726AE5-3321-74B0-9DCE-3C419C68654E}"/>
              </a:ext>
            </a:extLst>
          </p:cNvPr>
          <p:cNvSpPr txBox="1"/>
          <p:nvPr/>
        </p:nvSpPr>
        <p:spPr>
          <a:xfrm>
            <a:off x="-1211226" y="6324322"/>
            <a:ext cx="55983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Etna case studies</a:t>
            </a:r>
            <a:endParaRPr lang="it-IT" sz="3000" b="1" dirty="0">
              <a:solidFill>
                <a:schemeClr val="bg1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22F7125-C0B0-8121-BABB-44DA3EAF19D9}"/>
              </a:ext>
            </a:extLst>
          </p:cNvPr>
          <p:cNvSpPr txBox="1"/>
          <p:nvPr/>
        </p:nvSpPr>
        <p:spPr>
          <a:xfrm>
            <a:off x="0" y="156481"/>
            <a:ext cx="8636000" cy="56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ctr" defTabSz="650240"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800" b="1" dirty="0">
                <a:solidFill>
                  <a:srgbClr val="000097"/>
                </a:solidFill>
              </a:rPr>
              <a:t>Etna case studies</a:t>
            </a:r>
            <a:endParaRPr sz="2800" b="1" dirty="0">
              <a:solidFill>
                <a:srgbClr val="000097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468ABDA-40B2-AB2B-7E4D-34CEC2177052}"/>
              </a:ext>
            </a:extLst>
          </p:cNvPr>
          <p:cNvSpPr txBox="1"/>
          <p:nvPr/>
        </p:nvSpPr>
        <p:spPr>
          <a:xfrm>
            <a:off x="135198" y="973014"/>
            <a:ext cx="95695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 w="444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B0F0"/>
                </a:solidFill>
              </a:rPr>
              <a:t>2021</a:t>
            </a:r>
            <a:endParaRPr 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6BA958A-AA26-DB6E-B58A-359C60612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18" y="634594"/>
            <a:ext cx="5691562" cy="274795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4DAB5AB-6E9D-9A43-6DB4-4D078BFA56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827" r="14889"/>
          <a:stretch/>
        </p:blipFill>
        <p:spPr>
          <a:xfrm>
            <a:off x="0" y="3338619"/>
            <a:ext cx="5029200" cy="292526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6346D96-DC8E-3E0F-D9E2-BD9CC2935E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5" t="4827" r="17444" b="3398"/>
          <a:stretch/>
        </p:blipFill>
        <p:spPr>
          <a:xfrm>
            <a:off x="5403118" y="3475450"/>
            <a:ext cx="3617731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12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773D0-4F28-0275-1ABF-167D2ED4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14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726AE5-3321-74B0-9DCE-3C419C68654E}"/>
              </a:ext>
            </a:extLst>
          </p:cNvPr>
          <p:cNvSpPr txBox="1"/>
          <p:nvPr/>
        </p:nvSpPr>
        <p:spPr>
          <a:xfrm>
            <a:off x="-1211226" y="6324322"/>
            <a:ext cx="55983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Etna case studies</a:t>
            </a:r>
            <a:endParaRPr lang="it-IT" sz="3000" b="1" dirty="0">
              <a:solidFill>
                <a:schemeClr val="bg1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22F7125-C0B0-8121-BABB-44DA3EAF19D9}"/>
              </a:ext>
            </a:extLst>
          </p:cNvPr>
          <p:cNvSpPr txBox="1"/>
          <p:nvPr/>
        </p:nvSpPr>
        <p:spPr>
          <a:xfrm>
            <a:off x="0" y="156481"/>
            <a:ext cx="8636000" cy="56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ctr" defTabSz="650240"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800" b="1" dirty="0">
                <a:solidFill>
                  <a:srgbClr val="000097"/>
                </a:solidFill>
              </a:rPr>
              <a:t>Etna case studies</a:t>
            </a:r>
            <a:endParaRPr sz="2800" b="1" dirty="0">
              <a:solidFill>
                <a:srgbClr val="000097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246C43-2858-0063-83B0-88AEB35D6A9D}"/>
              </a:ext>
            </a:extLst>
          </p:cNvPr>
          <p:cNvSpPr txBox="1"/>
          <p:nvPr/>
        </p:nvSpPr>
        <p:spPr>
          <a:xfrm>
            <a:off x="1139478" y="1039952"/>
            <a:ext cx="6865043" cy="4893647"/>
          </a:xfrm>
          <a:prstGeom prst="rect">
            <a:avLst/>
          </a:prstGeom>
          <a:solidFill>
            <a:srgbClr val="FF99CC">
              <a:alpha val="10000"/>
            </a:srgbClr>
          </a:solidFill>
          <a:ln w="44450">
            <a:solidFill>
              <a:srgbClr val="FF99CC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FF99CC"/>
                </a:solidFill>
              </a:rPr>
              <a:t>Differences</a:t>
            </a:r>
            <a:endParaRPr lang="it-IT" sz="2400" b="1" dirty="0">
              <a:solidFill>
                <a:srgbClr val="FF99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97"/>
                </a:solidFill>
              </a:rPr>
              <a:t>Different seductive character </a:t>
            </a:r>
            <a:r>
              <a:rPr lang="en-US" sz="2400" dirty="0" err="1"/>
              <a:t>Vor</a:t>
            </a:r>
            <a:r>
              <a:rPr lang="en-US" sz="2400" dirty="0"/>
              <a:t> in 2015 and Sec in 2021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97"/>
                </a:solidFill>
              </a:rPr>
              <a:t>Diameter</a:t>
            </a:r>
            <a:r>
              <a:rPr lang="en-US" sz="2400" dirty="0"/>
              <a:t> of the vent and of the duct presumably greater in 2015 than 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97"/>
                </a:solidFill>
              </a:rPr>
              <a:t>Maximum height of the plume </a:t>
            </a:r>
            <a:r>
              <a:rPr lang="en-US" sz="2400" dirty="0"/>
              <a:t>in 2015 among those observed in recent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97"/>
                </a:solidFill>
              </a:rPr>
              <a:t>Mass emitted </a:t>
            </a:r>
            <a:r>
              <a:rPr lang="en-US" sz="2400" dirty="0"/>
              <a:t>(the one found on the ground after the eruption) and </a:t>
            </a:r>
            <a:r>
              <a:rPr lang="en-US" sz="2400" dirty="0">
                <a:solidFill>
                  <a:srgbClr val="000097"/>
                </a:solidFill>
              </a:rPr>
              <a:t>mass eruption rate </a:t>
            </a:r>
            <a:r>
              <a:rPr lang="en-US" sz="2400" dirty="0"/>
              <a:t>(emission rate from the crater) greater in 2015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23858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773D0-4F28-0275-1ABF-167D2ED4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15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726AE5-3321-74B0-9DCE-3C419C68654E}"/>
              </a:ext>
            </a:extLst>
          </p:cNvPr>
          <p:cNvSpPr txBox="1"/>
          <p:nvPr/>
        </p:nvSpPr>
        <p:spPr>
          <a:xfrm>
            <a:off x="-1729386" y="6324322"/>
            <a:ext cx="55983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Conclusions</a:t>
            </a:r>
            <a:endParaRPr lang="it-IT" sz="3000" b="1" dirty="0">
              <a:solidFill>
                <a:schemeClr val="bg1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22F7125-C0B0-8121-BABB-44DA3EAF19D9}"/>
              </a:ext>
            </a:extLst>
          </p:cNvPr>
          <p:cNvSpPr txBox="1"/>
          <p:nvPr/>
        </p:nvSpPr>
        <p:spPr>
          <a:xfrm>
            <a:off x="0" y="156481"/>
            <a:ext cx="8636000" cy="56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ctr" defTabSz="650240"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800" b="1" dirty="0" err="1">
                <a:solidFill>
                  <a:srgbClr val="000097"/>
                </a:solidFill>
              </a:rPr>
              <a:t>Conclusions</a:t>
            </a:r>
            <a:r>
              <a:rPr lang="it-IT" sz="2800" b="1" dirty="0">
                <a:solidFill>
                  <a:srgbClr val="000097"/>
                </a:solidFill>
              </a:rPr>
              <a:t> and </a:t>
            </a:r>
            <a:r>
              <a:rPr lang="it-IT" sz="2800" b="1" dirty="0" err="1">
                <a:solidFill>
                  <a:srgbClr val="000097"/>
                </a:solidFill>
              </a:rPr>
              <a:t>perspectives</a:t>
            </a:r>
            <a:endParaRPr lang="it-IT" sz="2800" b="1" dirty="0">
              <a:solidFill>
                <a:srgbClr val="000097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FB9EDB-01D2-AD40-B747-C8E7B92ADFDC}"/>
              </a:ext>
            </a:extLst>
          </p:cNvPr>
          <p:cNvSpPr txBox="1"/>
          <p:nvPr/>
        </p:nvSpPr>
        <p:spPr>
          <a:xfrm>
            <a:off x="1543795" y="1693377"/>
            <a:ext cx="6373558" cy="3170099"/>
          </a:xfrm>
          <a:prstGeom prst="rect">
            <a:avLst/>
          </a:prstGeom>
          <a:solidFill>
            <a:srgbClr val="F9E5E5"/>
          </a:solidFill>
          <a:ln cap="rnd">
            <a:solidFill>
              <a:srgbClr val="00B050">
                <a:alpha val="0"/>
              </a:srgbClr>
            </a:solidFill>
            <a:beve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97"/>
                </a:solidFill>
              </a:rPr>
              <a:t>Preliminary studies</a:t>
            </a:r>
            <a:r>
              <a:rPr lang="it-IT" sz="2000" dirty="0">
                <a:solidFill>
                  <a:schemeClr val="tx1"/>
                </a:solidFill>
              </a:rPr>
              <a:t>, </a:t>
            </a:r>
            <a:r>
              <a:rPr lang="it-IT" sz="2000" dirty="0" err="1">
                <a:solidFill>
                  <a:schemeClr val="tx1"/>
                </a:solidFill>
              </a:rPr>
              <a:t>need</a:t>
            </a:r>
            <a:r>
              <a:rPr lang="it-IT" sz="2000" dirty="0">
                <a:solidFill>
                  <a:schemeClr val="tx1"/>
                </a:solidFill>
              </a:rPr>
              <a:t> more </a:t>
            </a:r>
            <a:r>
              <a:rPr lang="it-IT" sz="2000" dirty="0" err="1">
                <a:solidFill>
                  <a:schemeClr val="tx1"/>
                </a:solidFill>
              </a:rPr>
              <a:t>analyses</a:t>
            </a:r>
            <a:endParaRPr lang="it-IT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CVID </a:t>
            </a:r>
            <a:r>
              <a:rPr lang="it-IT" sz="2000" dirty="0" err="1"/>
              <a:t>linked</a:t>
            </a:r>
            <a:r>
              <a:rPr lang="it-IT" sz="2000" dirty="0"/>
              <a:t> more to </a:t>
            </a:r>
            <a:r>
              <a:rPr lang="it-IT" sz="2000" dirty="0" err="1"/>
              <a:t>what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emitted</a:t>
            </a:r>
            <a:r>
              <a:rPr lang="it-IT" sz="2000" dirty="0"/>
              <a:t> </a:t>
            </a:r>
            <a:r>
              <a:rPr lang="it-IT" sz="2000" dirty="0" err="1"/>
              <a:t>than</a:t>
            </a:r>
            <a:r>
              <a:rPr lang="it-IT" sz="2000" dirty="0"/>
              <a:t> the </a:t>
            </a:r>
            <a:r>
              <a:rPr lang="it-IT" sz="2000" dirty="0" err="1"/>
              <a:t>tremors</a:t>
            </a:r>
            <a:r>
              <a:rPr lang="it-IT" sz="2000" dirty="0"/>
              <a:t> </a:t>
            </a:r>
            <a:r>
              <a:rPr lang="it-IT" sz="2000" dirty="0" err="1"/>
              <a:t>itself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Still </a:t>
            </a:r>
            <a:r>
              <a:rPr lang="it-IT" sz="2000" dirty="0" err="1"/>
              <a:t>difficult</a:t>
            </a:r>
            <a:r>
              <a:rPr lang="it-IT" sz="2000" dirty="0"/>
              <a:t> to </a:t>
            </a:r>
            <a:r>
              <a:rPr lang="it-IT" sz="2000" dirty="0" err="1"/>
              <a:t>characterize</a:t>
            </a:r>
            <a:r>
              <a:rPr lang="it-IT" sz="2000" dirty="0"/>
              <a:t> the </a:t>
            </a:r>
            <a:r>
              <a:rPr lang="it-IT" sz="2000" dirty="0" err="1"/>
              <a:t>ionospheric</a:t>
            </a:r>
            <a:r>
              <a:rPr lang="it-IT" sz="2000" dirty="0"/>
              <a:t> </a:t>
            </a:r>
            <a:r>
              <a:rPr lang="it-IT" sz="2000" dirty="0" err="1"/>
              <a:t>response</a:t>
            </a:r>
            <a:r>
              <a:rPr lang="it-IT" sz="2000" dirty="0"/>
              <a:t> of </a:t>
            </a:r>
            <a:r>
              <a:rPr lang="it-IT" sz="2000" dirty="0" err="1"/>
              <a:t>volcanic</a:t>
            </a:r>
            <a:r>
              <a:rPr lang="it-IT" sz="2000" dirty="0"/>
              <a:t> </a:t>
            </a:r>
            <a:r>
              <a:rPr lang="it-IT" sz="2000" dirty="0" err="1"/>
              <a:t>eruptions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52670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773D0-4F28-0275-1ABF-167D2ED4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16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726AE5-3321-74B0-9DCE-3C419C68654E}"/>
              </a:ext>
            </a:extLst>
          </p:cNvPr>
          <p:cNvSpPr txBox="1"/>
          <p:nvPr/>
        </p:nvSpPr>
        <p:spPr>
          <a:xfrm>
            <a:off x="-1729386" y="6324322"/>
            <a:ext cx="55983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Conclusions</a:t>
            </a:r>
            <a:endParaRPr lang="it-IT" sz="3000" b="1" dirty="0">
              <a:solidFill>
                <a:schemeClr val="bg1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22F7125-C0B0-8121-BABB-44DA3EAF19D9}"/>
              </a:ext>
            </a:extLst>
          </p:cNvPr>
          <p:cNvSpPr txBox="1"/>
          <p:nvPr/>
        </p:nvSpPr>
        <p:spPr>
          <a:xfrm>
            <a:off x="0" y="156481"/>
            <a:ext cx="8636000" cy="56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ctr" defTabSz="650240"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800" b="1" dirty="0" err="1">
                <a:solidFill>
                  <a:srgbClr val="000097"/>
                </a:solidFill>
              </a:rPr>
              <a:t>Conclusions</a:t>
            </a:r>
            <a:r>
              <a:rPr lang="it-IT" sz="2800" b="1" dirty="0">
                <a:solidFill>
                  <a:srgbClr val="000097"/>
                </a:solidFill>
              </a:rPr>
              <a:t> and </a:t>
            </a:r>
            <a:r>
              <a:rPr lang="it-IT" sz="2800" b="1" dirty="0" err="1">
                <a:solidFill>
                  <a:srgbClr val="000097"/>
                </a:solidFill>
              </a:rPr>
              <a:t>perspectives</a:t>
            </a:r>
            <a:endParaRPr lang="it-IT" sz="2800" b="1" dirty="0">
              <a:solidFill>
                <a:srgbClr val="000097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7179513-F2AE-EC61-AB14-5732F882576F}"/>
              </a:ext>
            </a:extLst>
          </p:cNvPr>
          <p:cNvSpPr/>
          <p:nvPr/>
        </p:nvSpPr>
        <p:spPr>
          <a:xfrm>
            <a:off x="609600" y="1118273"/>
            <a:ext cx="8026400" cy="3962400"/>
          </a:xfrm>
          <a:prstGeom prst="roundRect">
            <a:avLst/>
          </a:prstGeom>
          <a:solidFill>
            <a:srgbClr val="F0E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Other</a:t>
            </a:r>
            <a:r>
              <a:rPr lang="it-IT" sz="2400" dirty="0">
                <a:solidFill>
                  <a:schemeClr val="tx1"/>
                </a:solidFill>
              </a:rPr>
              <a:t>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Comparison</a:t>
            </a:r>
            <a:r>
              <a:rPr lang="it-IT" sz="2400" dirty="0">
                <a:solidFill>
                  <a:schemeClr val="tx1"/>
                </a:solidFill>
              </a:rPr>
              <a:t> with </a:t>
            </a:r>
            <a:r>
              <a:rPr lang="it-IT" sz="2400" dirty="0" err="1">
                <a:solidFill>
                  <a:schemeClr val="tx1"/>
                </a:solidFill>
              </a:rPr>
              <a:t>infrasonic</a:t>
            </a:r>
            <a:r>
              <a:rPr lang="it-IT" sz="2400" dirty="0">
                <a:solidFill>
                  <a:schemeClr val="tx1"/>
                </a:solidFill>
              </a:rPr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97"/>
                </a:solidFill>
              </a:rPr>
              <a:t>ML </a:t>
            </a:r>
            <a:r>
              <a:rPr lang="it-IT" sz="2400" b="1" dirty="0" err="1">
                <a:solidFill>
                  <a:srgbClr val="000097"/>
                </a:solidFill>
              </a:rPr>
              <a:t>approach</a:t>
            </a:r>
            <a:r>
              <a:rPr lang="it-IT" sz="2400" b="1" dirty="0">
                <a:solidFill>
                  <a:srgbClr val="000097"/>
                </a:solidFill>
              </a:rPr>
              <a:t> </a:t>
            </a:r>
            <a:r>
              <a:rPr lang="it-IT" sz="2400">
                <a:solidFill>
                  <a:schemeClr val="tx1"/>
                </a:solidFill>
              </a:rPr>
              <a:t>on events</a:t>
            </a:r>
            <a:endParaRPr lang="it-IT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001B027-18BA-F91B-8F0E-6B41BEA5E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79083"/>
            <a:ext cx="8097520" cy="52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86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arma&#10;&#10;Descrizione generata automaticamente">
            <a:extLst>
              <a:ext uri="{FF2B5EF4-FFF2-40B4-BE49-F238E27FC236}">
                <a16:creationId xmlns:a16="http://schemas.microsoft.com/office/drawing/2014/main" id="{E030871D-4393-10D5-F4A4-51279E74D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r="51722"/>
          <a:stretch/>
        </p:blipFill>
        <p:spPr>
          <a:xfrm>
            <a:off x="630843" y="321734"/>
            <a:ext cx="3494189" cy="290517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733D69E-92C5-005E-52E7-29055F0FB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4309289"/>
            <a:ext cx="4070073" cy="14041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710" y="0"/>
            <a:ext cx="6858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459486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046876C-8D35-2CE2-3F1C-AAC98A24A9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53540" r="66505" b="24314"/>
          <a:stretch/>
        </p:blipFill>
        <p:spPr bwMode="auto">
          <a:xfrm>
            <a:off x="4731025" y="1960673"/>
            <a:ext cx="4070073" cy="2792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53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E7B0EDA-7FBF-4102-AA9C-73CDB79E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2</a:t>
            </a:fld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BE82CFC-0466-4EA4-B1F7-6071C8434EC2}"/>
              </a:ext>
            </a:extLst>
          </p:cNvPr>
          <p:cNvSpPr txBox="1"/>
          <p:nvPr/>
        </p:nvSpPr>
        <p:spPr>
          <a:xfrm>
            <a:off x="-1363626" y="6304002"/>
            <a:ext cx="55983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 Background</a:t>
            </a:r>
            <a:endParaRPr lang="it-IT" sz="3000" b="1" dirty="0">
              <a:solidFill>
                <a:schemeClr val="bg1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01A75A4-D0B9-244A-58BC-C0AA2F219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9" y="1051282"/>
            <a:ext cx="7910427" cy="4465762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871D3887-1519-39F6-7E0F-17CF1B7B0F34}"/>
              </a:ext>
            </a:extLst>
          </p:cNvPr>
          <p:cNvSpPr/>
          <p:nvPr/>
        </p:nvSpPr>
        <p:spPr>
          <a:xfrm>
            <a:off x="6660746" y="867845"/>
            <a:ext cx="2066694" cy="4226560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D3798349-B7FC-D77F-4D4F-99246137EF75}"/>
              </a:ext>
            </a:extLst>
          </p:cNvPr>
          <p:cNvSpPr txBox="1"/>
          <p:nvPr/>
        </p:nvSpPr>
        <p:spPr>
          <a:xfrm>
            <a:off x="0" y="156481"/>
            <a:ext cx="8636000" cy="56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ctr" defTabSz="650240"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800" b="1" dirty="0">
                <a:solidFill>
                  <a:srgbClr val="000097"/>
                </a:solidFill>
              </a:rPr>
              <a:t>Co-</a:t>
            </a:r>
            <a:r>
              <a:rPr lang="it-IT" sz="2800" b="1" dirty="0" err="1">
                <a:solidFill>
                  <a:srgbClr val="000097"/>
                </a:solidFill>
              </a:rPr>
              <a:t>Volcanic</a:t>
            </a:r>
            <a:r>
              <a:rPr lang="it-IT" sz="2800" b="1" dirty="0">
                <a:solidFill>
                  <a:srgbClr val="000097"/>
                </a:solidFill>
              </a:rPr>
              <a:t> </a:t>
            </a:r>
            <a:r>
              <a:rPr lang="it-IT" sz="2800" b="1" dirty="0" err="1">
                <a:solidFill>
                  <a:srgbClr val="000097"/>
                </a:solidFill>
              </a:rPr>
              <a:t>Ionospheric</a:t>
            </a:r>
            <a:r>
              <a:rPr lang="it-IT" sz="2800" b="1" dirty="0">
                <a:solidFill>
                  <a:srgbClr val="000097"/>
                </a:solidFill>
              </a:rPr>
              <a:t> </a:t>
            </a:r>
            <a:r>
              <a:rPr lang="it-IT" sz="2800" b="1" dirty="0" err="1">
                <a:solidFill>
                  <a:srgbClr val="000097"/>
                </a:solidFill>
              </a:rPr>
              <a:t>disturbance</a:t>
            </a:r>
            <a:r>
              <a:rPr lang="it-IT" sz="2800" b="1" dirty="0">
                <a:solidFill>
                  <a:srgbClr val="000097"/>
                </a:solidFill>
              </a:rPr>
              <a:t> (CVID)</a:t>
            </a:r>
            <a:endParaRPr sz="2800" b="1" dirty="0">
              <a:solidFill>
                <a:srgbClr val="000097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7953EDD-D1F7-9085-D1B5-F04F7BB03024}"/>
              </a:ext>
            </a:extLst>
          </p:cNvPr>
          <p:cNvSpPr txBox="1"/>
          <p:nvPr/>
        </p:nvSpPr>
        <p:spPr>
          <a:xfrm>
            <a:off x="1831224" y="5682697"/>
            <a:ext cx="5481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Figure adapted from </a:t>
            </a:r>
            <a:r>
              <a:rPr lang="en-US" sz="1600" i="1" dirty="0" err="1"/>
              <a:t>Occhipinti</a:t>
            </a:r>
            <a:r>
              <a:rPr lang="en-US" sz="1600" i="1" dirty="0"/>
              <a:t>, 2015</a:t>
            </a:r>
            <a:endParaRPr lang="it-IT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6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B4F946-FCF7-4F54-B85B-68C90C69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3</a:t>
            </a:fld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DCB5825-FCEF-4A63-B79F-76F7594FF11A}"/>
              </a:ext>
            </a:extLst>
          </p:cNvPr>
          <p:cNvSpPr txBox="1"/>
          <p:nvPr/>
        </p:nvSpPr>
        <p:spPr>
          <a:xfrm>
            <a:off x="-1363626" y="6304002"/>
            <a:ext cx="55983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Background</a:t>
            </a:r>
            <a:endParaRPr lang="it-IT" sz="3000" b="1" dirty="0">
              <a:solidFill>
                <a:schemeClr val="bg1"/>
              </a:solidFill>
            </a:endParaRP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A2379360-956F-6AF1-301E-DE480ADFDE7C}"/>
              </a:ext>
            </a:extLst>
          </p:cNvPr>
          <p:cNvSpPr txBox="1"/>
          <p:nvPr/>
        </p:nvSpPr>
        <p:spPr>
          <a:xfrm>
            <a:off x="0" y="156481"/>
            <a:ext cx="8636000" cy="56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ctr" defTabSz="650240"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800" b="1" dirty="0">
                <a:solidFill>
                  <a:srgbClr val="000097"/>
                </a:solidFill>
              </a:rPr>
              <a:t>Co-</a:t>
            </a:r>
            <a:r>
              <a:rPr lang="en-US" sz="2800" b="1" dirty="0">
                <a:solidFill>
                  <a:srgbClr val="000097"/>
                </a:solidFill>
              </a:rPr>
              <a:t>Volcanic</a:t>
            </a:r>
            <a:r>
              <a:rPr lang="it-IT" sz="2800" b="1" dirty="0">
                <a:solidFill>
                  <a:srgbClr val="000097"/>
                </a:solidFill>
              </a:rPr>
              <a:t> </a:t>
            </a:r>
            <a:r>
              <a:rPr lang="it-IT" sz="2800" b="1" dirty="0" err="1">
                <a:solidFill>
                  <a:srgbClr val="000097"/>
                </a:solidFill>
              </a:rPr>
              <a:t>Ionospheric</a:t>
            </a:r>
            <a:r>
              <a:rPr lang="it-IT" sz="2800" b="1" dirty="0">
                <a:solidFill>
                  <a:srgbClr val="000097"/>
                </a:solidFill>
              </a:rPr>
              <a:t> </a:t>
            </a:r>
            <a:r>
              <a:rPr lang="it-IT" sz="2800" b="1" dirty="0" err="1">
                <a:solidFill>
                  <a:srgbClr val="000097"/>
                </a:solidFill>
              </a:rPr>
              <a:t>disturbance</a:t>
            </a:r>
            <a:r>
              <a:rPr lang="it-IT" sz="2800" b="1" dirty="0">
                <a:solidFill>
                  <a:srgbClr val="000097"/>
                </a:solidFill>
              </a:rPr>
              <a:t> (CVID)</a:t>
            </a:r>
            <a:endParaRPr sz="2800" b="1" dirty="0">
              <a:solidFill>
                <a:srgbClr val="000097"/>
              </a:solidFill>
            </a:endParaRPr>
          </a:p>
        </p:txBody>
      </p:sp>
      <p:graphicFrame>
        <p:nvGraphicFramePr>
          <p:cNvPr id="35" name="CasellaDiTesto 30">
            <a:extLst>
              <a:ext uri="{FF2B5EF4-FFF2-40B4-BE49-F238E27FC236}">
                <a16:creationId xmlns:a16="http://schemas.microsoft.com/office/drawing/2014/main" id="{C08A6752-1E0B-5EE6-B4D4-458A68407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706222"/>
              </p:ext>
            </p:extLst>
          </p:nvPr>
        </p:nvGraphicFramePr>
        <p:xfrm>
          <a:off x="1038860" y="1721121"/>
          <a:ext cx="7066280" cy="388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Elemento grafico 7" descr="Clessidra 90% con riempimento a tinta unita">
            <a:extLst>
              <a:ext uri="{FF2B5EF4-FFF2-40B4-BE49-F238E27FC236}">
                <a16:creationId xmlns:a16="http://schemas.microsoft.com/office/drawing/2014/main" id="{B1930E5A-BEF9-46E5-7229-53E8F99876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0137" y="1885053"/>
            <a:ext cx="914400" cy="914400"/>
          </a:xfrm>
          <a:prstGeom prst="rect">
            <a:avLst/>
          </a:prstGeom>
        </p:spPr>
      </p:pic>
      <p:pic>
        <p:nvPicPr>
          <p:cNvPr id="19" name="Elemento grafico 18" descr="Grafico lineare con riempimento a tinta unita">
            <a:extLst>
              <a:ext uri="{FF2B5EF4-FFF2-40B4-BE49-F238E27FC236}">
                <a16:creationId xmlns:a16="http://schemas.microsoft.com/office/drawing/2014/main" id="{1A731113-9BF8-06A6-F1C3-3E84E35226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57394" y="4444107"/>
            <a:ext cx="914400" cy="91440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DD8C603A-97DE-14ED-579C-7541FECDF5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37" y="3328293"/>
            <a:ext cx="869429" cy="648120"/>
          </a:xfrm>
          <a:prstGeom prst="rect">
            <a:avLst/>
          </a:prstGeom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0961FEF1-C105-D667-CFA9-191894891DFD}"/>
              </a:ext>
            </a:extLst>
          </p:cNvPr>
          <p:cNvSpPr txBox="1"/>
          <p:nvPr/>
        </p:nvSpPr>
        <p:spPr>
          <a:xfrm>
            <a:off x="1038860" y="1046194"/>
            <a:ext cx="7066280" cy="523220"/>
          </a:xfrm>
          <a:prstGeom prst="rect">
            <a:avLst/>
          </a:prstGeom>
          <a:solidFill>
            <a:srgbClr val="BF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chemeClr val="bg1"/>
                </a:solidFill>
              </a:rPr>
              <a:t>Main</a:t>
            </a:r>
            <a:r>
              <a:rPr lang="it-IT" sz="2800" b="1" dirty="0">
                <a:solidFill>
                  <a:schemeClr val="bg1"/>
                </a:solidFill>
              </a:rPr>
              <a:t> features</a:t>
            </a:r>
          </a:p>
        </p:txBody>
      </p:sp>
    </p:spTree>
    <p:extLst>
      <p:ext uri="{BB962C8B-B14F-4D97-AF65-F5344CB8AC3E}">
        <p14:creationId xmlns:p14="http://schemas.microsoft.com/office/powerpoint/2010/main" val="414796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CA1C970-06D8-572D-6514-9D752D73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4</a:t>
            </a:fld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BEDA32E-2D8E-8627-4132-DC5B4068E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92" y="965199"/>
            <a:ext cx="8705815" cy="4653839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35A37D2A-5120-C264-11AB-18963C5FD8ED}"/>
              </a:ext>
            </a:extLst>
          </p:cNvPr>
          <p:cNvSpPr txBox="1"/>
          <p:nvPr/>
        </p:nvSpPr>
        <p:spPr>
          <a:xfrm>
            <a:off x="0" y="156481"/>
            <a:ext cx="8636000" cy="56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ctr" defTabSz="650240"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800" b="1" dirty="0">
                <a:solidFill>
                  <a:srgbClr val="000097"/>
                </a:solidFill>
              </a:rPr>
              <a:t>VARION </a:t>
            </a:r>
            <a:r>
              <a:rPr lang="it-IT" sz="2800" b="1" dirty="0" err="1">
                <a:solidFill>
                  <a:srgbClr val="000097"/>
                </a:solidFill>
              </a:rPr>
              <a:t>fundamentals</a:t>
            </a:r>
            <a:endParaRPr sz="2800" b="1" dirty="0">
              <a:solidFill>
                <a:srgbClr val="000097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F135AC-5DEC-0FA1-CB53-464BF7DFA69F}"/>
              </a:ext>
            </a:extLst>
          </p:cNvPr>
          <p:cNvSpPr txBox="1"/>
          <p:nvPr/>
        </p:nvSpPr>
        <p:spPr>
          <a:xfrm>
            <a:off x="-865786" y="6355189"/>
            <a:ext cx="55983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VARION algorithm</a:t>
            </a:r>
            <a:endParaRPr lang="it-IT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1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CA1C970-06D8-572D-6514-9D752D73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5</a:t>
            </a:fld>
            <a:endParaRPr lang="it-IT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5A37D2A-5120-C264-11AB-18963C5FD8ED}"/>
              </a:ext>
            </a:extLst>
          </p:cNvPr>
          <p:cNvSpPr txBox="1"/>
          <p:nvPr/>
        </p:nvSpPr>
        <p:spPr>
          <a:xfrm>
            <a:off x="0" y="156481"/>
            <a:ext cx="8636000" cy="56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ctr" defTabSz="650240"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800" b="1" dirty="0">
                <a:solidFill>
                  <a:srgbClr val="000097"/>
                </a:solidFill>
              </a:rPr>
              <a:t>VARION </a:t>
            </a:r>
            <a:r>
              <a:rPr lang="it-IT" sz="2800" b="1" dirty="0" err="1">
                <a:solidFill>
                  <a:srgbClr val="000097"/>
                </a:solidFill>
              </a:rPr>
              <a:t>fundamentals</a:t>
            </a:r>
            <a:endParaRPr sz="2800" b="1" dirty="0">
              <a:solidFill>
                <a:srgbClr val="000097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F135AC-5DEC-0FA1-CB53-464BF7DFA69F}"/>
              </a:ext>
            </a:extLst>
          </p:cNvPr>
          <p:cNvSpPr txBox="1"/>
          <p:nvPr/>
        </p:nvSpPr>
        <p:spPr>
          <a:xfrm>
            <a:off x="-865786" y="6355189"/>
            <a:ext cx="55983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VARION algorithm</a:t>
            </a:r>
            <a:endParaRPr lang="it-IT" sz="3000" b="1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9F750B1-2FC2-15F1-DD58-CD6E50395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07" y="1259840"/>
            <a:ext cx="8787693" cy="41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9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773D0-4F28-0275-1ABF-167D2ED4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6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726AE5-3321-74B0-9DCE-3C419C68654E}"/>
              </a:ext>
            </a:extLst>
          </p:cNvPr>
          <p:cNvSpPr txBox="1"/>
          <p:nvPr/>
        </p:nvSpPr>
        <p:spPr>
          <a:xfrm>
            <a:off x="-1211226" y="6324322"/>
            <a:ext cx="55983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Etna case studies</a:t>
            </a:r>
            <a:endParaRPr lang="it-IT" sz="3000" b="1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035E4FC-177D-BC52-ABAF-E8B00951E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57" y="1147762"/>
            <a:ext cx="7172325" cy="456247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C22F7125-C0B0-8121-BABB-44DA3EAF19D9}"/>
              </a:ext>
            </a:extLst>
          </p:cNvPr>
          <p:cNvSpPr txBox="1"/>
          <p:nvPr/>
        </p:nvSpPr>
        <p:spPr>
          <a:xfrm>
            <a:off x="0" y="156481"/>
            <a:ext cx="8636000" cy="56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ctr" defTabSz="650240"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800" b="1" dirty="0">
                <a:solidFill>
                  <a:srgbClr val="000097"/>
                </a:solidFill>
              </a:rPr>
              <a:t>Etna case studies</a:t>
            </a:r>
            <a:endParaRPr sz="2800" b="1" dirty="0">
              <a:solidFill>
                <a:srgbClr val="0000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1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773D0-4F28-0275-1ABF-167D2ED4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7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726AE5-3321-74B0-9DCE-3C419C68654E}"/>
              </a:ext>
            </a:extLst>
          </p:cNvPr>
          <p:cNvSpPr txBox="1"/>
          <p:nvPr/>
        </p:nvSpPr>
        <p:spPr>
          <a:xfrm>
            <a:off x="-1211226" y="6324322"/>
            <a:ext cx="55983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Etna case studies</a:t>
            </a:r>
            <a:endParaRPr lang="it-IT" sz="3000" b="1" dirty="0">
              <a:solidFill>
                <a:schemeClr val="bg1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22F7125-C0B0-8121-BABB-44DA3EAF19D9}"/>
              </a:ext>
            </a:extLst>
          </p:cNvPr>
          <p:cNvSpPr txBox="1"/>
          <p:nvPr/>
        </p:nvSpPr>
        <p:spPr>
          <a:xfrm>
            <a:off x="0" y="156481"/>
            <a:ext cx="8636000" cy="56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ctr" defTabSz="650240"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800" b="1" dirty="0">
                <a:solidFill>
                  <a:srgbClr val="000097"/>
                </a:solidFill>
              </a:rPr>
              <a:t>Etna case studies</a:t>
            </a:r>
            <a:endParaRPr sz="2800" b="1" dirty="0">
              <a:solidFill>
                <a:srgbClr val="000097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B44201-B6C2-8ABB-C63F-3A0EA62C035B}"/>
              </a:ext>
            </a:extLst>
          </p:cNvPr>
          <p:cNvSpPr txBox="1"/>
          <p:nvPr/>
        </p:nvSpPr>
        <p:spPr>
          <a:xfrm>
            <a:off x="4544637" y="1476832"/>
            <a:ext cx="4091363" cy="1477328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 w="444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New South-East </a:t>
            </a:r>
            <a:r>
              <a:rPr lang="it-IT" dirty="0" err="1"/>
              <a:t>Crater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Lava </a:t>
            </a:r>
            <a:r>
              <a:rPr lang="it-IT" dirty="0" err="1"/>
              <a:t>fountain</a:t>
            </a:r>
            <a:r>
              <a:rPr lang="it-IT" dirty="0"/>
              <a:t> of </a:t>
            </a:r>
            <a:r>
              <a:rPr lang="it-IT" dirty="0" err="1"/>
              <a:t>February</a:t>
            </a:r>
            <a:r>
              <a:rPr lang="it-IT" dirty="0"/>
              <a:t>/March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STIXTwoText"/>
              </a:rPr>
              <a:t>Strombolian activity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DA6B07A-9ECE-143E-719D-BB3788A61997}"/>
              </a:ext>
            </a:extLst>
          </p:cNvPr>
          <p:cNvSpPr txBox="1"/>
          <p:nvPr/>
        </p:nvSpPr>
        <p:spPr>
          <a:xfrm>
            <a:off x="469400" y="1249433"/>
            <a:ext cx="3170041" cy="2862322"/>
          </a:xfrm>
          <a:prstGeom prst="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 w="44450" cap="rnd">
            <a:solidFill>
              <a:srgbClr val="00B050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Voragine</a:t>
            </a:r>
            <a:endParaRPr lang="en-US" sz="1800" b="0" i="0" u="none" strike="noStrike" baseline="0" dirty="0">
              <a:latin typeface="STIXTwoTex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STIXTwoText"/>
              </a:rPr>
              <a:t>High energy events (paroxysms)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STIXTwoText"/>
              </a:rPr>
              <a:t>Strombolian activity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High Lava </a:t>
            </a:r>
            <a:r>
              <a:rPr lang="it-IT" dirty="0" err="1"/>
              <a:t>fountain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STIXTwoText"/>
              </a:rPr>
              <a:t>A</a:t>
            </a:r>
            <a:r>
              <a:rPr lang="it-IT" sz="1800" b="0" i="0" u="none" strike="noStrike" baseline="0" dirty="0" err="1">
                <a:latin typeface="STIXTwoText"/>
              </a:rPr>
              <a:t>bundant</a:t>
            </a:r>
            <a:r>
              <a:rPr lang="it-IT" sz="1800" b="0" i="0" u="none" strike="noStrike" baseline="0" dirty="0">
                <a:latin typeface="STIXTwoText"/>
              </a:rPr>
              <a:t> </a:t>
            </a:r>
            <a:r>
              <a:rPr lang="it-IT" sz="1800" b="0" i="0" u="none" strike="noStrike" baseline="0" dirty="0" err="1">
                <a:latin typeface="STIXTwoText"/>
              </a:rPr>
              <a:t>tephra</a:t>
            </a:r>
            <a:r>
              <a:rPr lang="it-IT" sz="1800" b="0" i="0" u="none" strike="noStrike" baseline="0" dirty="0">
                <a:latin typeface="STIXTwoText"/>
              </a:rPr>
              <a:t> </a:t>
            </a:r>
            <a:r>
              <a:rPr lang="it-IT" sz="1800" b="0" i="0" u="none" strike="noStrike" baseline="0" dirty="0" err="1">
                <a:latin typeface="STIXTwoText"/>
              </a:rPr>
              <a:t>emission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Stroger</a:t>
            </a:r>
            <a:r>
              <a:rPr lang="it-IT" dirty="0"/>
              <a:t> </a:t>
            </a:r>
            <a:r>
              <a:rPr lang="it-IT" dirty="0" err="1"/>
              <a:t>explosive</a:t>
            </a:r>
            <a:r>
              <a:rPr lang="it-IT" dirty="0"/>
              <a:t>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TIXTwoText"/>
              </a:rPr>
              <a:t>Low </a:t>
            </a:r>
            <a:r>
              <a:rPr lang="it-IT" dirty="0" err="1">
                <a:latin typeface="STIXTwoText"/>
              </a:rPr>
              <a:t>seismic</a:t>
            </a:r>
            <a:r>
              <a:rPr lang="it-IT" dirty="0">
                <a:latin typeface="STIXTwoText"/>
              </a:rPr>
              <a:t>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E2E61B-837B-F390-DE62-B172168FB0B6}"/>
              </a:ext>
            </a:extLst>
          </p:cNvPr>
          <p:cNvSpPr txBox="1"/>
          <p:nvPr/>
        </p:nvSpPr>
        <p:spPr>
          <a:xfrm>
            <a:off x="1898974" y="4571707"/>
            <a:ext cx="5526370" cy="646331"/>
          </a:xfrm>
          <a:prstGeom prst="rect">
            <a:avLst/>
          </a:prstGeom>
          <a:solidFill>
            <a:srgbClr val="FF3300">
              <a:alpha val="20000"/>
            </a:srgbClr>
          </a:solidFill>
          <a:ln w="38100" cap="rnd">
            <a:solidFill>
              <a:srgbClr val="BF000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VARION processing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0.5-5 </a:t>
            </a:r>
            <a:r>
              <a:rPr lang="it-IT" dirty="0" err="1"/>
              <a:t>mHz</a:t>
            </a:r>
            <a:r>
              <a:rPr lang="it-IT" dirty="0"/>
              <a:t> </a:t>
            </a:r>
            <a:r>
              <a:rPr lang="it-IT" dirty="0" err="1"/>
              <a:t>bandpass</a:t>
            </a:r>
            <a:r>
              <a:rPr lang="it-IT" dirty="0"/>
              <a:t> filtering</a:t>
            </a:r>
          </a:p>
        </p:txBody>
      </p:sp>
    </p:spTree>
    <p:extLst>
      <p:ext uri="{BB962C8B-B14F-4D97-AF65-F5344CB8AC3E}">
        <p14:creationId xmlns:p14="http://schemas.microsoft.com/office/powerpoint/2010/main" val="258115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773D0-4F28-0275-1ABF-167D2ED4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8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726AE5-3321-74B0-9DCE-3C419C68654E}"/>
              </a:ext>
            </a:extLst>
          </p:cNvPr>
          <p:cNvSpPr txBox="1"/>
          <p:nvPr/>
        </p:nvSpPr>
        <p:spPr>
          <a:xfrm>
            <a:off x="-1211226" y="6324322"/>
            <a:ext cx="55983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Etna case studies</a:t>
            </a:r>
            <a:endParaRPr lang="it-IT" sz="3000" b="1" dirty="0">
              <a:solidFill>
                <a:schemeClr val="bg1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22F7125-C0B0-8121-BABB-44DA3EAF19D9}"/>
              </a:ext>
            </a:extLst>
          </p:cNvPr>
          <p:cNvSpPr txBox="1"/>
          <p:nvPr/>
        </p:nvSpPr>
        <p:spPr>
          <a:xfrm>
            <a:off x="0" y="156481"/>
            <a:ext cx="8636000" cy="56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ctr" defTabSz="650240"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800" b="1" dirty="0">
                <a:solidFill>
                  <a:srgbClr val="000097"/>
                </a:solidFill>
              </a:rPr>
              <a:t>Etna case studies</a:t>
            </a:r>
            <a:endParaRPr sz="2800" b="1" dirty="0">
              <a:solidFill>
                <a:srgbClr val="000097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9C96C51-76EB-6CE1-9303-434D05532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2" y="3947858"/>
            <a:ext cx="8145517" cy="1811136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E37F8061-E297-704E-6D49-76B0E32B8478}"/>
              </a:ext>
            </a:extLst>
          </p:cNvPr>
          <p:cNvSpPr/>
          <p:nvPr/>
        </p:nvSpPr>
        <p:spPr>
          <a:xfrm>
            <a:off x="2306162" y="4432345"/>
            <a:ext cx="2580042" cy="1559130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55CE748-FA32-36FA-D17D-73DA52994437}"/>
              </a:ext>
            </a:extLst>
          </p:cNvPr>
          <p:cNvSpPr txBox="1"/>
          <p:nvPr/>
        </p:nvSpPr>
        <p:spPr>
          <a:xfrm>
            <a:off x="276361" y="985273"/>
            <a:ext cx="902200" cy="461665"/>
          </a:xfrm>
          <a:prstGeom prst="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 w="44450" cap="rnd">
            <a:solidFill>
              <a:srgbClr val="00B050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</a:rPr>
              <a:t>2015</a:t>
            </a:r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3CD9097-BA83-E0A2-3318-C60CBB256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80" y="857395"/>
            <a:ext cx="3403600" cy="268061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1F059AE-2651-950A-B0EE-01DA9AF18EB1}"/>
              </a:ext>
            </a:extLst>
          </p:cNvPr>
          <p:cNvSpPr txBox="1"/>
          <p:nvPr/>
        </p:nvSpPr>
        <p:spPr>
          <a:xfrm>
            <a:off x="1716163" y="959510"/>
            <a:ext cx="3170041" cy="2585323"/>
          </a:xfrm>
          <a:prstGeom prst="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 w="44450" cap="rnd">
            <a:solidFill>
              <a:srgbClr val="00B050"/>
            </a:solidFill>
            <a:beve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Voragine</a:t>
            </a:r>
            <a:endParaRPr lang="en-US" sz="1800" b="0" i="0" u="none" strike="noStrike" baseline="0" dirty="0">
              <a:latin typeface="STIXTwoTex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STIXTwoText"/>
              </a:rPr>
              <a:t>High energy events (paroxysms)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STIXTwoText"/>
              </a:rPr>
              <a:t>Strombolian activity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High Lava </a:t>
            </a:r>
            <a:r>
              <a:rPr lang="it-IT" dirty="0" err="1"/>
              <a:t>fountain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STIXTwoText"/>
              </a:rPr>
              <a:t>A</a:t>
            </a:r>
            <a:r>
              <a:rPr lang="it-IT" sz="1800" b="0" i="0" u="none" strike="noStrike" baseline="0" dirty="0" err="1">
                <a:latin typeface="STIXTwoText"/>
              </a:rPr>
              <a:t>bundant</a:t>
            </a:r>
            <a:r>
              <a:rPr lang="it-IT" sz="1800" b="0" i="0" u="none" strike="noStrike" baseline="0" dirty="0">
                <a:latin typeface="STIXTwoText"/>
              </a:rPr>
              <a:t> </a:t>
            </a:r>
            <a:r>
              <a:rPr lang="it-IT" sz="1800" b="0" i="0" u="none" strike="noStrike" baseline="0" dirty="0" err="1">
                <a:latin typeface="STIXTwoText"/>
              </a:rPr>
              <a:t>tephra</a:t>
            </a:r>
            <a:r>
              <a:rPr lang="it-IT" sz="1800" b="0" i="0" u="none" strike="noStrike" baseline="0" dirty="0">
                <a:latin typeface="STIXTwoText"/>
              </a:rPr>
              <a:t> </a:t>
            </a:r>
            <a:r>
              <a:rPr lang="it-IT" sz="1800" b="0" i="0" u="none" strike="noStrike" baseline="0" dirty="0" err="1">
                <a:latin typeface="STIXTwoText"/>
              </a:rPr>
              <a:t>emission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Stroger</a:t>
            </a:r>
            <a:r>
              <a:rPr lang="it-IT" dirty="0"/>
              <a:t> </a:t>
            </a:r>
            <a:r>
              <a:rPr lang="it-IT" dirty="0" err="1"/>
              <a:t>explosive</a:t>
            </a:r>
            <a:r>
              <a:rPr lang="it-IT" dirty="0"/>
              <a:t>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TIXTwoText"/>
              </a:rPr>
              <a:t>Low </a:t>
            </a:r>
            <a:r>
              <a:rPr lang="it-IT" dirty="0" err="1">
                <a:latin typeface="STIXTwoText"/>
              </a:rPr>
              <a:t>seismic</a:t>
            </a:r>
            <a:r>
              <a:rPr lang="it-IT" dirty="0">
                <a:latin typeface="STIXTwoText"/>
              </a:rPr>
              <a:t>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88F76B-9593-FC86-364B-67E1E591CA81}"/>
              </a:ext>
            </a:extLst>
          </p:cNvPr>
          <p:cNvSpPr txBox="1"/>
          <p:nvPr/>
        </p:nvSpPr>
        <p:spPr>
          <a:xfrm>
            <a:off x="60900" y="2171478"/>
            <a:ext cx="1527057" cy="1477328"/>
          </a:xfrm>
          <a:prstGeom prst="rect">
            <a:avLst/>
          </a:prstGeom>
          <a:solidFill>
            <a:srgbClr val="FF3300">
              <a:alpha val="20000"/>
            </a:srgbClr>
          </a:solidFill>
          <a:ln w="38100" cap="rnd">
            <a:solidFill>
              <a:srgbClr val="BF000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VARION processing</a:t>
            </a:r>
          </a:p>
          <a:p>
            <a:pPr algn="ctr"/>
            <a:r>
              <a:rPr lang="it-IT" dirty="0"/>
              <a:t>0.5-5 </a:t>
            </a:r>
            <a:r>
              <a:rPr lang="it-IT" dirty="0" err="1"/>
              <a:t>mHz</a:t>
            </a:r>
            <a:r>
              <a:rPr lang="it-IT" dirty="0"/>
              <a:t> </a:t>
            </a:r>
            <a:r>
              <a:rPr lang="it-IT" dirty="0" err="1"/>
              <a:t>bandpass</a:t>
            </a:r>
            <a:r>
              <a:rPr lang="it-IT" dirty="0"/>
              <a:t> filtering</a:t>
            </a:r>
          </a:p>
        </p:txBody>
      </p:sp>
    </p:spTree>
    <p:extLst>
      <p:ext uri="{BB962C8B-B14F-4D97-AF65-F5344CB8AC3E}">
        <p14:creationId xmlns:p14="http://schemas.microsoft.com/office/powerpoint/2010/main" val="2132947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773D0-4F28-0275-1ABF-167D2ED4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104-934A-464C-AD66-21D44E8D685B}" type="slidenum">
              <a:rPr lang="it-IT" smtClean="0"/>
              <a:t>9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726AE5-3321-74B0-9DCE-3C419C68654E}"/>
              </a:ext>
            </a:extLst>
          </p:cNvPr>
          <p:cNvSpPr txBox="1"/>
          <p:nvPr/>
        </p:nvSpPr>
        <p:spPr>
          <a:xfrm>
            <a:off x="-1211226" y="6324322"/>
            <a:ext cx="55983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Etna case studies</a:t>
            </a:r>
            <a:endParaRPr lang="it-IT" sz="3000" b="1" dirty="0">
              <a:solidFill>
                <a:schemeClr val="bg1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22F7125-C0B0-8121-BABB-44DA3EAF19D9}"/>
              </a:ext>
            </a:extLst>
          </p:cNvPr>
          <p:cNvSpPr txBox="1"/>
          <p:nvPr/>
        </p:nvSpPr>
        <p:spPr>
          <a:xfrm>
            <a:off x="0" y="156481"/>
            <a:ext cx="8636000" cy="56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ctr" defTabSz="650240"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800" b="1" dirty="0">
                <a:solidFill>
                  <a:srgbClr val="000097"/>
                </a:solidFill>
              </a:rPr>
              <a:t>Etna case studies</a:t>
            </a:r>
            <a:endParaRPr sz="2800" b="1" dirty="0">
              <a:solidFill>
                <a:srgbClr val="000097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9426FD-4E97-B37B-353C-23B3E3086C4B}"/>
              </a:ext>
            </a:extLst>
          </p:cNvPr>
          <p:cNvSpPr txBox="1"/>
          <p:nvPr/>
        </p:nvSpPr>
        <p:spPr>
          <a:xfrm>
            <a:off x="276361" y="985273"/>
            <a:ext cx="902200" cy="461665"/>
          </a:xfrm>
          <a:prstGeom prst="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 w="44450" cap="rnd">
            <a:solidFill>
              <a:srgbClr val="00B050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</a:rPr>
              <a:t>2015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C465FAD-2254-8EC2-0933-B37E41513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1" y="852621"/>
            <a:ext cx="5598367" cy="279385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007D8D1-7FDF-E5D1-ED0D-513CD3FFF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3780417"/>
            <a:ext cx="4225159" cy="230805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6223FC6-6EC9-544C-221E-8BE5D35B7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76" y="3862645"/>
            <a:ext cx="3651424" cy="222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380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4418</TotalTime>
  <Words>484</Words>
  <Application>Microsoft Office PowerPoint</Application>
  <PresentationFormat>Presentazione su schermo (4:3)</PresentationFormat>
  <Paragraphs>115</Paragraphs>
  <Slides>17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STIXTwoText</vt:lpstr>
      <vt:lpstr>Retrospettivo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Michela Ravanelli</dc:creator>
  <cp:lastModifiedBy>Michela Ravanelli</cp:lastModifiedBy>
  <cp:revision>195</cp:revision>
  <dcterms:created xsi:type="dcterms:W3CDTF">2021-05-18T15:24:55Z</dcterms:created>
  <dcterms:modified xsi:type="dcterms:W3CDTF">2022-05-24T06:44:07Z</dcterms:modified>
</cp:coreProperties>
</file>