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9" r:id="rId5"/>
    <p:sldMasterId id="2147483687" r:id="rId6"/>
    <p:sldMasterId id="2147483696" r:id="rId7"/>
  </p:sldMasterIdLst>
  <p:notesMasterIdLst>
    <p:notesMasterId r:id="rId21"/>
  </p:notesMasterIdLst>
  <p:handoutMasterIdLst>
    <p:handoutMasterId r:id="rId22"/>
  </p:handoutMasterIdLst>
  <p:sldIdLst>
    <p:sldId id="269" r:id="rId8"/>
    <p:sldId id="258" r:id="rId9"/>
    <p:sldId id="270" r:id="rId10"/>
    <p:sldId id="264" r:id="rId11"/>
    <p:sldId id="271" r:id="rId12"/>
    <p:sldId id="261" r:id="rId13"/>
    <p:sldId id="267" r:id="rId14"/>
    <p:sldId id="259" r:id="rId15"/>
    <p:sldId id="262" r:id="rId16"/>
    <p:sldId id="263" r:id="rId17"/>
    <p:sldId id="266" r:id="rId18"/>
    <p:sldId id="265" r:id="rId19"/>
    <p:sldId id="268" r:id="rId20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5" userDrawn="1">
          <p15:clr>
            <a:srgbClr val="A4A3A4"/>
          </p15:clr>
        </p15:guide>
        <p15:guide id="2" pos="11412" userDrawn="1">
          <p15:clr>
            <a:srgbClr val="A4A3A4"/>
          </p15:clr>
        </p15:guide>
        <p15:guide id="3" orient="horz" pos="2165" userDrawn="1">
          <p15:clr>
            <a:srgbClr val="A4A3A4"/>
          </p15:clr>
        </p15:guide>
        <p15:guide id="4" pos="113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FCD"/>
    <a:srgbClr val="EBEFEE"/>
    <a:srgbClr val="4C565C"/>
    <a:srgbClr val="A1D683"/>
    <a:srgbClr val="148082"/>
    <a:srgbClr val="575756"/>
    <a:srgbClr val="075DA4"/>
    <a:srgbClr val="029DCC"/>
    <a:srgbClr val="2480BF"/>
    <a:srgbClr val="056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3775" autoAdjust="0"/>
  </p:normalViewPr>
  <p:slideViewPr>
    <p:cSldViewPr snapToGrid="0" showGuides="1">
      <p:cViewPr varScale="1">
        <p:scale>
          <a:sx n="37" d="100"/>
          <a:sy n="37" d="100"/>
        </p:scale>
        <p:origin x="126" y="606"/>
      </p:cViewPr>
      <p:guideLst>
        <p:guide orient="horz" pos="975"/>
        <p:guide pos="11412"/>
        <p:guide orient="horz" pos="2165"/>
        <p:guide pos="113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2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58B83C-4C0D-4AC4-8E00-0D442EA26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4540C-47B5-43CF-BA10-A0828F0EDE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EF29-CEBD-41E0-A0B0-29E3D25B42C1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63DD8-3E60-4A1A-AD99-2ACDF7C2B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510EC-792A-4E4F-B002-90E1226F5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CE66-B526-4949-8B36-D6A0EF4E5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86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8D462-9375-4287-BD2D-EB5332881197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979C2-B2D8-4306-B87A-98520805A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5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9140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1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2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32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040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44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85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26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30719a63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000"/>
              <a:buFont typeface="Avenir"/>
              <a:buNone/>
            </a:pPr>
            <a:endParaRPr dirty="0"/>
          </a:p>
        </p:txBody>
      </p:sp>
      <p:sp>
        <p:nvSpPr>
          <p:cNvPr id="124" name="Google Shape;124;g930719a63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761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pic>
        <p:nvPicPr>
          <p:cNvPr id="9" name="Picture 8" descr="A picture containing reef, sitting, table, covered&#10;&#10;Description automatically generated">
            <a:extLst>
              <a:ext uri="{FF2B5EF4-FFF2-40B4-BE49-F238E27FC236}">
                <a16:creationId xmlns:a16="http://schemas.microsoft.com/office/drawing/2014/main" id="{3F6108AF-D4BE-4A5B-BAE0-0389D7F753AC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901" y="0"/>
            <a:ext cx="103124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5049284"/>
            <a:ext cx="9897517" cy="5256766"/>
          </a:xfrm>
        </p:spPr>
        <p:txBody>
          <a:bodyPr anchor="t" anchorCtr="0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CAE402-3FEF-4A2B-B53C-BABA21D12ABD}"/>
              </a:ext>
            </a:extLst>
          </p:cNvPr>
          <p:cNvGrpSpPr>
            <a:grpSpLocks/>
          </p:cNvGrpSpPr>
          <p:nvPr userDrawn="1"/>
        </p:nvGrpSpPr>
        <p:grpSpPr>
          <a:xfrm>
            <a:off x="2109594" y="2471420"/>
            <a:ext cx="5906646" cy="1729841"/>
            <a:chOff x="2146617" y="1664132"/>
            <a:chExt cx="5862003" cy="1716767"/>
          </a:xfrm>
        </p:grpSpPr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9D5CEF8-5731-47B3-9208-118503545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3AB40A-B9E8-4D85-8D23-B68711824AE2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793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5650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5650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84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0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98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70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/>
          <a:stretch/>
        </p:blipFill>
        <p:spPr>
          <a:xfrm>
            <a:off x="-3175" y="26894"/>
            <a:ext cx="24374475" cy="13689106"/>
          </a:xfrm>
          <a:prstGeom prst="rect">
            <a:avLst/>
          </a:prstGeom>
        </p:spPr>
      </p:pic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9918363" cy="137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3175" y="0"/>
            <a:ext cx="19918363" cy="137668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10806113" y="25400"/>
            <a:ext cx="9051925" cy="1373822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12947650" y="239713"/>
            <a:ext cx="6457950" cy="13523913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58653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1876423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2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"/>
            <a:ext cx="24371300" cy="1457326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marR="0" indent="0" algn="l" defTabSz="1827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196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1827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title – Text heavy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457329"/>
            <a:ext cx="24371300" cy="12258674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798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 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55751" y="11160000"/>
            <a:ext cx="15161785" cy="863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2399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04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"/>
            <a:ext cx="24371300" cy="1457326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196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Bullets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457326"/>
            <a:ext cx="24371300" cy="12255500"/>
          </a:xfrm>
          <a:prstGeom prst="rect">
            <a:avLst/>
          </a:prstGeom>
          <a:noFill/>
        </p:spPr>
        <p:txBody>
          <a:bodyPr lIns="0" tIns="288000" rIns="360000" bIns="720000" anchor="t" anchorCtr="0">
            <a:normAutofit/>
          </a:bodyPr>
          <a:lstStyle>
            <a:lvl1pPr marL="1424863" indent="-710844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Font typeface="Arial" pitchFamily="34" charset="0"/>
              <a:buChar char="•"/>
              <a:defRPr sz="5997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148401" indent="-723538">
              <a:spcBef>
                <a:spcPts val="0"/>
              </a:spcBef>
              <a:buSzPct val="75000"/>
              <a:buFont typeface="Arial" pitchFamily="34" charset="0"/>
              <a:buChar char="•"/>
              <a:defRPr sz="5197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add bullets (Arial 30pt regular).</a:t>
            </a:r>
          </a:p>
          <a:p>
            <a:pPr lvl="1"/>
            <a:r>
              <a:rPr lang="en-GB" dirty="0" smtClean="0"/>
              <a:t>Next level bullet (Arial 26pt regular).</a:t>
            </a:r>
          </a:p>
          <a:p>
            <a:pPr lvl="0"/>
            <a:r>
              <a:rPr lang="en-GB" dirty="0" smtClean="0"/>
              <a:t>Please keep bullets short and to the point</a:t>
            </a:r>
          </a:p>
          <a:p>
            <a:pPr lvl="1"/>
            <a:r>
              <a:rPr lang="en-GB" dirty="0" smtClean="0"/>
              <a:t>Next level bullet</a:t>
            </a:r>
          </a:p>
          <a:p>
            <a:pPr lvl="0"/>
            <a:r>
              <a:rPr lang="en-GB" dirty="0" smtClean="0"/>
              <a:t>And try not to have more than 5 on a slide if at all possible</a:t>
            </a:r>
          </a:p>
          <a:p>
            <a:pPr lvl="0"/>
            <a:r>
              <a:rPr lang="en-GB" dirty="0" smtClean="0"/>
              <a:t>x</a:t>
            </a:r>
          </a:p>
          <a:p>
            <a:pPr lvl="0"/>
            <a:r>
              <a:rPr lang="en-GB" dirty="0" smtClean="0"/>
              <a:t>y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55751" y="11160000"/>
            <a:ext cx="15161785" cy="863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2399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634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"/>
            <a:ext cx="24371300" cy="1457326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196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457329"/>
            <a:ext cx="13529100" cy="12258674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798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text. Keep it as simple as possible.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Simple slides are much easier on the eye, and give the impression of confidence and clarity.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3531149" y="1489219"/>
            <a:ext cx="10835921" cy="12183418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3198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55751" y="11160000"/>
            <a:ext cx="15161785" cy="863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2399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06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3531149" y="1489219"/>
            <a:ext cx="10835921" cy="12183418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3198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"/>
            <a:ext cx="24371300" cy="1457326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196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457329"/>
            <a:ext cx="13529100" cy="12258674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545827" indent="-54582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4798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85307" indent="-542655">
              <a:spcBef>
                <a:spcPts val="1199"/>
              </a:spcBef>
              <a:spcAft>
                <a:spcPts val="1199"/>
              </a:spcAft>
              <a:buSzPct val="70000"/>
              <a:buFont typeface="Arial" pitchFamily="34" charset="0"/>
              <a:buChar char="•"/>
              <a:defRPr lang="en-GB" sz="4798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type your bullet points. Use an appropriate font size &amp; avoid type overlapping the logo below.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 smtClean="0"/>
              <a:t>Next level bullet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55751" y="11160000"/>
            <a:ext cx="15161785" cy="863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2399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61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"/>
            <a:ext cx="24371300" cy="1457326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196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Blank slide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55751" y="11160000"/>
            <a:ext cx="15161785" cy="863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2399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78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AB66E6B-FC82-4DC3-8400-317BAFB5E0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0"/>
            <a:ext cx="24371302" cy="13716000"/>
          </a:xfrm>
        </p:spPr>
        <p:txBody>
          <a:bodyPr tIns="0" rIns="828000" anchor="ctr" anchorCtr="0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0C6A4F52-371F-423B-8419-06E507388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44855" b="21455"/>
          <a:stretch/>
        </p:blipFill>
        <p:spPr>
          <a:xfrm>
            <a:off x="13055516" y="0"/>
            <a:ext cx="6817233" cy="13716000"/>
          </a:xfrm>
          <a:custGeom>
            <a:avLst/>
            <a:gdLst>
              <a:gd name="connsiteX0" fmla="*/ 0 w 6817233"/>
              <a:gd name="connsiteY0" fmla="*/ 0 h 13716000"/>
              <a:gd name="connsiteX1" fmla="*/ 6817233 w 6817233"/>
              <a:gd name="connsiteY1" fmla="*/ 0 h 13716000"/>
              <a:gd name="connsiteX2" fmla="*/ 1395497 w 6817233"/>
              <a:gd name="connsiteY2" fmla="*/ 8245475 h 13716000"/>
              <a:gd name="connsiteX3" fmla="*/ 3254560 w 6817233"/>
              <a:gd name="connsiteY3" fmla="*/ 13716000 h 13716000"/>
              <a:gd name="connsiteX4" fmla="*/ 0 w 6817233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233" h="13716000">
                <a:moveTo>
                  <a:pt x="0" y="0"/>
                </a:moveTo>
                <a:lnTo>
                  <a:pt x="6817233" y="0"/>
                </a:lnTo>
                <a:cubicBezTo>
                  <a:pt x="3628910" y="1377950"/>
                  <a:pt x="1395497" y="4549775"/>
                  <a:pt x="1395497" y="8245475"/>
                </a:cubicBezTo>
                <a:cubicBezTo>
                  <a:pt x="1395497" y="10306050"/>
                  <a:pt x="2087094" y="12201525"/>
                  <a:pt x="3254560" y="13716000"/>
                </a:cubicBezTo>
                <a:lnTo>
                  <a:pt x="0" y="13716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5049284"/>
            <a:ext cx="9897517" cy="3541230"/>
          </a:xfrm>
        </p:spPr>
        <p:txBody>
          <a:bodyPr anchor="t" anchorCtr="0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575DF8-FFC3-490A-ACB6-3785022779C0}"/>
              </a:ext>
            </a:extLst>
          </p:cNvPr>
          <p:cNvGrpSpPr>
            <a:grpSpLocks/>
          </p:cNvGrpSpPr>
          <p:nvPr userDrawn="1"/>
        </p:nvGrpSpPr>
        <p:grpSpPr>
          <a:xfrm>
            <a:off x="2109594" y="2471420"/>
            <a:ext cx="5906646" cy="1729841"/>
            <a:chOff x="2146617" y="1664132"/>
            <a:chExt cx="5862003" cy="1716767"/>
          </a:xfrm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A18D467-3450-4BB6-B0D3-A7E136B9A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C9E1D49-2DDB-48B0-A9E8-B28B372C81F3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71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55751" y="11160000"/>
            <a:ext cx="15161785" cy="863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2399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image credits here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053552" y="2143941"/>
            <a:ext cx="22264200" cy="9322574"/>
          </a:xfrm>
          <a:prstGeom prst="rect">
            <a:avLst/>
          </a:prstGeom>
        </p:spPr>
        <p:txBody>
          <a:bodyPr/>
          <a:lstStyle>
            <a:lvl1pPr>
              <a:defRPr sz="5597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Click on icon to insert your image here (Your image will look at its very best if it is already sized to 23.2 x 12.95 cm).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"/>
            <a:ext cx="24371300" cy="1457326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196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Image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34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Stock_000004025886_Small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1" y="0"/>
            <a:ext cx="243713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2" y="0"/>
            <a:ext cx="24367070" cy="6858000"/>
          </a:xfrm>
          <a:prstGeom prst="rect">
            <a:avLst/>
          </a:prstGeom>
        </p:spPr>
        <p:txBody>
          <a:bodyPr anchor="ctr" anchorCtr="0"/>
          <a:lstStyle>
            <a:lvl1pPr marL="685457" marR="0" indent="-685457" algn="ctr" defTabSz="1827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99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6854826"/>
            <a:ext cx="24371300" cy="6858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6397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4594196"/>
            <a:ext cx="24371300" cy="2263804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796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23509010" y="0"/>
            <a:ext cx="858059" cy="6858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1599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712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119C2D-185B-43D9-9B04-60B61C2EC33A}"/>
              </a:ext>
            </a:extLst>
          </p:cNvPr>
          <p:cNvSpPr/>
          <p:nvPr userDrawn="1"/>
        </p:nvSpPr>
        <p:spPr>
          <a:xfrm>
            <a:off x="38684" y="11201400"/>
            <a:ext cx="24341273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B1A8-E170-44D9-9315-6A5D16745D7F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20219891" y="12228527"/>
            <a:ext cx="3267708" cy="730250"/>
          </a:xfrm>
        </p:spPr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BA1516-72FE-4A32-8A4E-CBCB421E3780}"/>
              </a:ext>
            </a:extLst>
          </p:cNvPr>
          <p:cNvSpPr/>
          <p:nvPr userDrawn="1"/>
        </p:nvSpPr>
        <p:spPr>
          <a:xfrm>
            <a:off x="10445229" y="0"/>
            <a:ext cx="13926071" cy="13716000"/>
          </a:xfrm>
          <a:prstGeom prst="rect">
            <a:avLst/>
          </a:prstGeom>
          <a:solidFill>
            <a:srgbClr val="0609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FD7F6C87-5284-47F8-8C6A-A832CEBED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2" t="29456" r="20493" b="29433"/>
          <a:stretch/>
        </p:blipFill>
        <p:spPr>
          <a:xfrm>
            <a:off x="0" y="0"/>
            <a:ext cx="18588975" cy="13716000"/>
          </a:xfrm>
          <a:custGeom>
            <a:avLst/>
            <a:gdLst>
              <a:gd name="connsiteX0" fmla="*/ 0 w 6969510"/>
              <a:gd name="connsiteY0" fmla="*/ 0 h 6858000"/>
              <a:gd name="connsiteX1" fmla="*/ 6969510 w 6969510"/>
              <a:gd name="connsiteY1" fmla="*/ 0 h 6858000"/>
              <a:gd name="connsiteX2" fmla="*/ 6969510 w 6969510"/>
              <a:gd name="connsiteY2" fmla="*/ 6858000 h 6858000"/>
              <a:gd name="connsiteX3" fmla="*/ 0 w 69695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9510" h="6858000">
                <a:moveTo>
                  <a:pt x="0" y="0"/>
                </a:moveTo>
                <a:lnTo>
                  <a:pt x="6969510" y="0"/>
                </a:lnTo>
                <a:lnTo>
                  <a:pt x="696951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944147" y="3146427"/>
            <a:ext cx="6835390" cy="4241346"/>
          </a:xfrm>
        </p:spPr>
        <p:txBody>
          <a:bodyPr anchor="t" anchorCtr="0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pic>
        <p:nvPicPr>
          <p:cNvPr id="19" name="Picture 18" descr="A picture containing reef, sitting, table, covered&#10;&#10;Description automatically generated">
            <a:extLst>
              <a:ext uri="{FF2B5EF4-FFF2-40B4-BE49-F238E27FC236}">
                <a16:creationId xmlns:a16="http://schemas.microsoft.com/office/drawing/2014/main" id="{E739FBB8-E55E-4E89-BC17-EC0D1BBCB80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8358" y="0"/>
            <a:ext cx="14162945" cy="13716000"/>
          </a:xfrm>
          <a:custGeom>
            <a:avLst/>
            <a:gdLst>
              <a:gd name="connsiteX0" fmla="*/ 0 w 5313872"/>
              <a:gd name="connsiteY0" fmla="*/ 0 h 6858000"/>
              <a:gd name="connsiteX1" fmla="*/ 2073210 w 5313872"/>
              <a:gd name="connsiteY1" fmla="*/ 0 h 6858000"/>
              <a:gd name="connsiteX2" fmla="*/ 2062671 w 5313872"/>
              <a:gd name="connsiteY2" fmla="*/ 82550 h 6858000"/>
              <a:gd name="connsiteX3" fmla="*/ 2481771 w 5313872"/>
              <a:gd name="connsiteY3" fmla="*/ 165100 h 6858000"/>
              <a:gd name="connsiteX4" fmla="*/ 2831021 w 5313872"/>
              <a:gd name="connsiteY4" fmla="*/ 57150 h 6858000"/>
              <a:gd name="connsiteX5" fmla="*/ 2972392 w 5313872"/>
              <a:gd name="connsiteY5" fmla="*/ 0 h 6858000"/>
              <a:gd name="connsiteX6" fmla="*/ 5313872 w 5313872"/>
              <a:gd name="connsiteY6" fmla="*/ 0 h 6858000"/>
              <a:gd name="connsiteX7" fmla="*/ 5313872 w 5313872"/>
              <a:gd name="connsiteY7" fmla="*/ 6858000 h 6858000"/>
              <a:gd name="connsiteX8" fmla="*/ 0 w 531387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13872" h="6858000">
                <a:moveTo>
                  <a:pt x="0" y="0"/>
                </a:moveTo>
                <a:lnTo>
                  <a:pt x="2073210" y="0"/>
                </a:lnTo>
                <a:lnTo>
                  <a:pt x="2062671" y="82550"/>
                </a:lnTo>
                <a:lnTo>
                  <a:pt x="2481771" y="165100"/>
                </a:lnTo>
                <a:lnTo>
                  <a:pt x="2831021" y="57150"/>
                </a:lnTo>
                <a:lnTo>
                  <a:pt x="2972392" y="0"/>
                </a:lnTo>
                <a:lnTo>
                  <a:pt x="5313872" y="0"/>
                </a:lnTo>
                <a:lnTo>
                  <a:pt x="53138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A38C34-A8E7-4294-981E-F4849C0E3051}"/>
              </a:ext>
            </a:extLst>
          </p:cNvPr>
          <p:cNvGrpSpPr>
            <a:grpSpLocks/>
          </p:cNvGrpSpPr>
          <p:nvPr userDrawn="1"/>
        </p:nvGrpSpPr>
        <p:grpSpPr>
          <a:xfrm>
            <a:off x="540732" y="1045759"/>
            <a:ext cx="7157566" cy="1572962"/>
            <a:chOff x="2146617" y="1664132"/>
            <a:chExt cx="5862003" cy="1716767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F95DE40-82A1-411A-9B08-DF5973F0B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C8BEFD-BCD6-483B-BB40-83735DF025D6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/>
            </a:p>
          </p:txBody>
        </p:sp>
      </p:grpSp>
      <p:pic>
        <p:nvPicPr>
          <p:cNvPr id="15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0CDAFE0C-7A72-48A1-B2C7-A12A3E62E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6361354" y="0"/>
            <a:ext cx="12337971" cy="13716000"/>
          </a:xfrm>
          <a:prstGeom prst="rect">
            <a:avLst/>
          </a:prstGeom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FA168331-3C94-4C15-9AE7-5BBFB513B1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44967" b="21455"/>
          <a:stretch/>
        </p:blipFill>
        <p:spPr>
          <a:xfrm>
            <a:off x="9300100" y="0"/>
            <a:ext cx="9049183" cy="13716000"/>
          </a:xfrm>
          <a:custGeom>
            <a:avLst/>
            <a:gdLst>
              <a:gd name="connsiteX0" fmla="*/ 0 w 3395212"/>
              <a:gd name="connsiteY0" fmla="*/ 0 h 6858000"/>
              <a:gd name="connsiteX1" fmla="*/ 3395212 w 3395212"/>
              <a:gd name="connsiteY1" fmla="*/ 0 h 6858000"/>
              <a:gd name="connsiteX2" fmla="*/ 654608 w 3395212"/>
              <a:gd name="connsiteY2" fmla="*/ 4122738 h 6858000"/>
              <a:gd name="connsiteX3" fmla="*/ 1594335 w 3395212"/>
              <a:gd name="connsiteY3" fmla="*/ 6858000 h 6858000"/>
              <a:gd name="connsiteX4" fmla="*/ 0 w 33952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5212" h="6858000">
                <a:moveTo>
                  <a:pt x="0" y="0"/>
                </a:moveTo>
                <a:lnTo>
                  <a:pt x="3395212" y="0"/>
                </a:lnTo>
                <a:cubicBezTo>
                  <a:pt x="1783564" y="688975"/>
                  <a:pt x="654608" y="2274888"/>
                  <a:pt x="654608" y="4122738"/>
                </a:cubicBezTo>
                <a:cubicBezTo>
                  <a:pt x="654608" y="5153025"/>
                  <a:pt x="1004200" y="6100763"/>
                  <a:pt x="1594335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9288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33720F-92B6-40FD-877B-21EEF1979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1300" cy="13716000"/>
          </a:xfrm>
        </p:spPr>
        <p:txBody>
          <a:bodyPr rIns="360000" anchor="ctr" anchorCtr="0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835702-346A-4EE7-AD26-E3A2819B3B3A}"/>
              </a:ext>
            </a:extLst>
          </p:cNvPr>
          <p:cNvSpPr/>
          <p:nvPr userDrawn="1"/>
        </p:nvSpPr>
        <p:spPr>
          <a:xfrm>
            <a:off x="38684" y="11201400"/>
            <a:ext cx="24341273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FD7F6C87-5284-47F8-8C6A-A832CEBED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2" t="29456" r="20493" b="29433"/>
          <a:stretch/>
        </p:blipFill>
        <p:spPr>
          <a:xfrm>
            <a:off x="0" y="0"/>
            <a:ext cx="18588975" cy="13716000"/>
          </a:xfrm>
          <a:custGeom>
            <a:avLst/>
            <a:gdLst>
              <a:gd name="connsiteX0" fmla="*/ 0 w 6969510"/>
              <a:gd name="connsiteY0" fmla="*/ 0 h 6858000"/>
              <a:gd name="connsiteX1" fmla="*/ 6969510 w 6969510"/>
              <a:gd name="connsiteY1" fmla="*/ 0 h 6858000"/>
              <a:gd name="connsiteX2" fmla="*/ 6969510 w 6969510"/>
              <a:gd name="connsiteY2" fmla="*/ 6858000 h 6858000"/>
              <a:gd name="connsiteX3" fmla="*/ 0 w 69695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9510" h="6858000">
                <a:moveTo>
                  <a:pt x="0" y="0"/>
                </a:moveTo>
                <a:lnTo>
                  <a:pt x="6969510" y="0"/>
                </a:lnTo>
                <a:lnTo>
                  <a:pt x="696951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C269B3DD-389C-4603-8D1B-B69E3542C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6361354" y="0"/>
            <a:ext cx="12337971" cy="13716000"/>
          </a:xfrm>
          <a:prstGeom prst="rect">
            <a:avLst/>
          </a:prstGeom>
        </p:spPr>
      </p:pic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FBF42F23-CF54-4BB3-AC0D-63BF80107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44967" b="21455"/>
          <a:stretch/>
        </p:blipFill>
        <p:spPr>
          <a:xfrm>
            <a:off x="9300100" y="0"/>
            <a:ext cx="9049183" cy="13716000"/>
          </a:xfrm>
          <a:custGeom>
            <a:avLst/>
            <a:gdLst>
              <a:gd name="connsiteX0" fmla="*/ 0 w 3395212"/>
              <a:gd name="connsiteY0" fmla="*/ 0 h 6858000"/>
              <a:gd name="connsiteX1" fmla="*/ 3395212 w 3395212"/>
              <a:gd name="connsiteY1" fmla="*/ 0 h 6858000"/>
              <a:gd name="connsiteX2" fmla="*/ 654608 w 3395212"/>
              <a:gd name="connsiteY2" fmla="*/ 4122738 h 6858000"/>
              <a:gd name="connsiteX3" fmla="*/ 1594335 w 3395212"/>
              <a:gd name="connsiteY3" fmla="*/ 6858000 h 6858000"/>
              <a:gd name="connsiteX4" fmla="*/ 0 w 33952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5212" h="6858000">
                <a:moveTo>
                  <a:pt x="0" y="0"/>
                </a:moveTo>
                <a:lnTo>
                  <a:pt x="3395212" y="0"/>
                </a:lnTo>
                <a:cubicBezTo>
                  <a:pt x="1783564" y="688975"/>
                  <a:pt x="654608" y="2274888"/>
                  <a:pt x="654608" y="4122738"/>
                </a:cubicBezTo>
                <a:cubicBezTo>
                  <a:pt x="654608" y="5153025"/>
                  <a:pt x="1004200" y="6100763"/>
                  <a:pt x="1594335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944147" y="3146427"/>
            <a:ext cx="6835390" cy="4241346"/>
          </a:xfrm>
        </p:spPr>
        <p:txBody>
          <a:bodyPr anchor="t" anchorCtr="0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229AFA-8695-4652-911C-C717DE529159}"/>
              </a:ext>
            </a:extLst>
          </p:cNvPr>
          <p:cNvGrpSpPr>
            <a:grpSpLocks/>
          </p:cNvGrpSpPr>
          <p:nvPr userDrawn="1"/>
        </p:nvGrpSpPr>
        <p:grpSpPr>
          <a:xfrm>
            <a:off x="540732" y="1045759"/>
            <a:ext cx="7157566" cy="1572962"/>
            <a:chOff x="2146617" y="1664132"/>
            <a:chExt cx="5862003" cy="1716767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080A5BE-85CC-49A4-AD29-4AAB1D52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DFE046-2E37-4984-851D-C32929DD1B17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/>
            </a:p>
          </p:txBody>
        </p:sp>
      </p:grpSp>
    </p:spTree>
    <p:extLst>
      <p:ext uri="{BB962C8B-B14F-4D97-AF65-F5344CB8AC3E}">
        <p14:creationId xmlns:p14="http://schemas.microsoft.com/office/powerpoint/2010/main" val="476139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33798-FB96-4697-AD39-A450D319D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7B528A-095E-478E-B14B-8B5081D17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2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268" y="6050294"/>
            <a:ext cx="9812383" cy="52300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33798-FB96-4697-AD39-A450D319D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7B528A-095E-478E-B14B-8B5081D17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2128" y="2441452"/>
            <a:ext cx="9812383" cy="33363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011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E2CA42-3618-4BA9-900B-DA64EDD69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1D6B8-1725-45CB-8468-61D465354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786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C52BC-870B-4607-AB0F-75D0BF016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322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3BF52F-81E1-466E-813D-10D79C222333}"/>
              </a:ext>
            </a:extLst>
          </p:cNvPr>
          <p:cNvSpPr/>
          <p:nvPr userDrawn="1"/>
        </p:nvSpPr>
        <p:spPr>
          <a:xfrm>
            <a:off x="1" y="11658600"/>
            <a:ext cx="23448914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3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C52BC-870B-4607-AB0F-75D0BF016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784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119C2D-185B-43D9-9B04-60B61C2EC33A}"/>
              </a:ext>
            </a:extLst>
          </p:cNvPr>
          <p:cNvSpPr/>
          <p:nvPr userDrawn="1"/>
        </p:nvSpPr>
        <p:spPr>
          <a:xfrm>
            <a:off x="38684" y="11201400"/>
            <a:ext cx="24341273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" y="-469"/>
            <a:ext cx="24372134" cy="13716470"/>
          </a:xfrm>
          <a:prstGeom prst="rect">
            <a:avLst/>
          </a:prstGeom>
        </p:spPr>
      </p:pic>
      <p:sp>
        <p:nvSpPr>
          <p:cNvPr id="24" name="Slice">
            <a:extLst>
              <a:ext uri="{FF2B5EF4-FFF2-40B4-BE49-F238E27FC236}">
                <a16:creationId xmlns:a16="http://schemas.microsoft.com/office/drawing/2014/main" id="{75D907D3-6026-4B88-8C27-84D9EE36B28D}"/>
              </a:ext>
            </a:extLst>
          </p:cNvPr>
          <p:cNvSpPr>
            <a:spLocks/>
          </p:cNvSpPr>
          <p:nvPr userDrawn="1"/>
        </p:nvSpPr>
        <p:spPr bwMode="auto">
          <a:xfrm>
            <a:off x="12182206" y="25307"/>
            <a:ext cx="12018436" cy="13687530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16" tIns="34308" rIns="68616" bIns="343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568"/>
          </a:p>
        </p:txBody>
      </p:sp>
      <p:sp>
        <p:nvSpPr>
          <p:cNvPr id="25" name="Slice2">
            <a:extLst>
              <a:ext uri="{FF2B5EF4-FFF2-40B4-BE49-F238E27FC236}">
                <a16:creationId xmlns:a16="http://schemas.microsoft.com/office/drawing/2014/main" id="{305D86E7-6F0C-4249-9460-4E2864CD1676}"/>
              </a:ext>
            </a:extLst>
          </p:cNvPr>
          <p:cNvSpPr>
            <a:spLocks/>
          </p:cNvSpPr>
          <p:nvPr userDrawn="1"/>
        </p:nvSpPr>
        <p:spPr bwMode="auto">
          <a:xfrm>
            <a:off x="15025573" y="238829"/>
            <a:ext cx="8574359" cy="13474010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30000"/>
                </a:schemeClr>
              </a:gs>
              <a:gs pos="100000">
                <a:schemeClr val="tx1">
                  <a:lumMod val="50000"/>
                  <a:alpha val="3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16" tIns="34308" rIns="68616" bIns="343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568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39C6D4-BE29-4227-8578-E076BA204270}"/>
              </a:ext>
            </a:extLst>
          </p:cNvPr>
          <p:cNvCxnSpPr>
            <a:cxnSpLocks/>
          </p:cNvCxnSpPr>
          <p:nvPr userDrawn="1"/>
        </p:nvCxnSpPr>
        <p:spPr>
          <a:xfrm>
            <a:off x="905463" y="12323974"/>
            <a:ext cx="225523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3CA05B-5EE2-4139-A2F1-9D9EE4126A0F}"/>
              </a:ext>
            </a:extLst>
          </p:cNvPr>
          <p:cNvGrpSpPr>
            <a:grpSpLocks/>
          </p:cNvGrpSpPr>
          <p:nvPr userDrawn="1"/>
        </p:nvGrpSpPr>
        <p:grpSpPr>
          <a:xfrm>
            <a:off x="621971" y="12496854"/>
            <a:ext cx="4298829" cy="944720"/>
            <a:chOff x="2146617" y="1664132"/>
            <a:chExt cx="5862003" cy="1716767"/>
          </a:xfrm>
        </p:grpSpPr>
        <p:pic>
          <p:nvPicPr>
            <p:cNvPr id="28" name="Picture 2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CEB72F-A3B6-4E60-ADB5-0870BAB7A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2B7CAB-FDF3-4217-BDF3-4088F09F01B7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82128" y="2790827"/>
            <a:ext cx="9791423" cy="4241346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82128" y="7216324"/>
            <a:ext cx="9791423" cy="3311524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B1A8-E170-44D9-9315-6A5D16745D7F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20178286" y="12758400"/>
            <a:ext cx="3267708" cy="58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Main">
            <a:extLst>
              <a:ext uri="{FF2B5EF4-FFF2-40B4-BE49-F238E27FC236}">
                <a16:creationId xmlns:a16="http://schemas.microsoft.com/office/drawing/2014/main" id="{BC560646-45A1-42BD-9BB1-99210542B861}"/>
              </a:ext>
            </a:extLst>
          </p:cNvPr>
          <p:cNvSpPr>
            <a:spLocks/>
          </p:cNvSpPr>
          <p:nvPr userDrawn="1"/>
        </p:nvSpPr>
        <p:spPr bwMode="auto">
          <a:xfrm>
            <a:off x="1" y="3"/>
            <a:ext cx="24276520" cy="13715526"/>
          </a:xfrm>
          <a:custGeom>
            <a:avLst/>
            <a:gdLst>
              <a:gd name="connsiteX0" fmla="*/ 9108439 w 9108439"/>
              <a:gd name="connsiteY0" fmla="*/ 0 h 6857763"/>
              <a:gd name="connsiteX1" fmla="*/ 9079899 w 9108439"/>
              <a:gd name="connsiteY1" fmla="*/ 12700 h 6857763"/>
              <a:gd name="connsiteX2" fmla="*/ 4995498 w 9108439"/>
              <a:gd name="connsiteY2" fmla="*/ 4146550 h 6857763"/>
              <a:gd name="connsiteX3" fmla="*/ 4622892 w 9108439"/>
              <a:gd name="connsiteY3" fmla="*/ 6856413 h 6857763"/>
              <a:gd name="connsiteX4" fmla="*/ 144344 w 9108439"/>
              <a:gd name="connsiteY4" fmla="*/ 6857721 h 6857763"/>
              <a:gd name="connsiteX5" fmla="*/ 0 w 9108439"/>
              <a:gd name="connsiteY5" fmla="*/ 6857763 h 6857763"/>
              <a:gd name="connsiteX6" fmla="*/ 0 w 9108439"/>
              <a:gd name="connsiteY6" fmla="*/ 2915 h 68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8439" h="6857763">
                <a:moveTo>
                  <a:pt x="9108439" y="0"/>
                </a:moveTo>
                <a:cubicBezTo>
                  <a:pt x="9098926" y="4763"/>
                  <a:pt x="9089412" y="7938"/>
                  <a:pt x="9079899" y="12700"/>
                </a:cubicBezTo>
                <a:cubicBezTo>
                  <a:pt x="7377008" y="357188"/>
                  <a:pt x="5737540" y="1928813"/>
                  <a:pt x="4995498" y="4146550"/>
                </a:cubicBezTo>
                <a:cubicBezTo>
                  <a:pt x="4687900" y="5070475"/>
                  <a:pt x="4570568" y="5995988"/>
                  <a:pt x="4622892" y="6856413"/>
                </a:cubicBezTo>
                <a:cubicBezTo>
                  <a:pt x="4622892" y="6856413"/>
                  <a:pt x="4622892" y="6856413"/>
                  <a:pt x="144344" y="6857721"/>
                </a:cubicBezTo>
                <a:lnTo>
                  <a:pt x="0" y="6857763"/>
                </a:lnTo>
                <a:lnTo>
                  <a:pt x="0" y="2915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16" tIns="34308" rIns="68616" bIns="343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568"/>
          </a:p>
        </p:txBody>
      </p:sp>
    </p:spTree>
    <p:extLst>
      <p:ext uri="{BB962C8B-B14F-4D97-AF65-F5344CB8AC3E}">
        <p14:creationId xmlns:p14="http://schemas.microsoft.com/office/powerpoint/2010/main" val="29652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9.25926E-7 L 9.37989E-7 -9.25926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82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339815" y="9375422"/>
            <a:ext cx="14622780" cy="11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000"/>
              <a:buFont typeface="Avenir"/>
              <a:buNone/>
              <a:defRPr sz="5331" b="1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29" name="Google Shape;29;p3"/>
          <p:cNvSpPr>
            <a:spLocks noGrp="1"/>
          </p:cNvSpPr>
          <p:nvPr>
            <p:ph type="pic" idx="2"/>
          </p:nvPr>
        </p:nvSpPr>
        <p:spPr>
          <a:xfrm>
            <a:off x="2339815" y="661107"/>
            <a:ext cx="1462278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8529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Arial"/>
              <a:buNone/>
              <a:defRPr sz="7463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1279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6397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17413915" y="661107"/>
            <a:ext cx="6257838" cy="43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609288" algn="l">
              <a:lnSpc>
                <a:spcPct val="100000"/>
              </a:lnSpc>
              <a:spcBef>
                <a:spcPts val="58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9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37150" marR="0" lvl="1" indent="-609288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B3B3B"/>
              </a:buClr>
              <a:buSzPts val="1200"/>
              <a:buFont typeface="Arial"/>
              <a:buNone/>
              <a:defRPr sz="3198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609288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2665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60928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3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60928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60928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60928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60928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60928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06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2753058" y="3750036"/>
            <a:ext cx="18594398" cy="112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000"/>
              <a:buFont typeface="Avenir"/>
              <a:buNone/>
              <a:defRPr sz="5331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2662788" y="546103"/>
            <a:ext cx="18459005" cy="320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1083178" algn="l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98163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812383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10967085" y="5328353"/>
            <a:ext cx="12961896" cy="692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609288" algn="l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98163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812383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3"/>
          </p:nvPr>
        </p:nvSpPr>
        <p:spPr>
          <a:xfrm>
            <a:off x="2753056" y="5328351"/>
            <a:ext cx="7672445" cy="692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1083178" algn="l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98163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812383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9321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s">
  <p:cSld name="Char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2620778" y="549277"/>
            <a:ext cx="2130820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8529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4" name="Google Shape;44;p5"/>
          <p:cNvGraphicFramePr/>
          <p:nvPr/>
        </p:nvGraphicFramePr>
        <p:xfrm>
          <a:off x="2620778" y="3132667"/>
          <a:ext cx="7995833" cy="8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90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4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0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87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Header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2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8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5" name="Google Shape;4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66636" y="3222977"/>
            <a:ext cx="11779459" cy="458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0777" y="7811914"/>
            <a:ext cx="7649888" cy="38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8478" y="8105420"/>
            <a:ext cx="8010937" cy="41712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" name="Google Shape;48;p5"/>
          <p:cNvGraphicFramePr/>
          <p:nvPr/>
        </p:nvGraphicFramePr>
        <p:xfrm>
          <a:off x="2620778" y="3132667"/>
          <a:ext cx="7995833" cy="8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90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4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0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87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Header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1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2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venir"/>
                          <a:ea typeface="Avenir"/>
                          <a:cs typeface="Avenir"/>
                          <a:sym typeface="Avenir"/>
                        </a:rPr>
                        <a:t>3</a:t>
                      </a:r>
                      <a:endParaRPr sz="3200" u="none" strike="noStrike" cap="none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9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2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8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3740" marR="243740" marT="121933" marB="121933">
                    <a:lnL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CCCCC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9" name="Google Shape;4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66636" y="3222977"/>
            <a:ext cx="11779459" cy="458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20777" y="7811914"/>
            <a:ext cx="7649888" cy="38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98478" y="8105420"/>
            <a:ext cx="8010937" cy="4171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386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Image Only">
  <p:cSld name="Title + Imag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2620778" y="549277"/>
            <a:ext cx="21073541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8529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6" name="Google Shape;56;p6"/>
          <p:cNvSpPr>
            <a:spLocks noGrp="1"/>
          </p:cNvSpPr>
          <p:nvPr>
            <p:ph type="pic" idx="2"/>
          </p:nvPr>
        </p:nvSpPr>
        <p:spPr>
          <a:xfrm>
            <a:off x="2619066" y="3136900"/>
            <a:ext cx="16584614" cy="885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19497041" y="10882487"/>
            <a:ext cx="4429993" cy="110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6092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31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37150" marR="0" lvl="1" indent="-98163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609288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768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1" name="Google Shape;61;p7" descr="DFID_logo.t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2701" y="12273292"/>
            <a:ext cx="1002382" cy="107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 descr="nerc-logo-large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9104" y="12235966"/>
            <a:ext cx="1601035" cy="111562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2369432" y="4498621"/>
            <a:ext cx="1705991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rgbClr val="8B8B8B"/>
              </a:buClr>
              <a:buSzPts val="2800"/>
              <a:buFont typeface="Arial"/>
              <a:buNone/>
              <a:defRPr sz="7463" b="0" i="0" u="none" strike="noStrike" cap="non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8B8B8B"/>
              </a:buClr>
              <a:buSzPts val="2200"/>
              <a:buFont typeface="Arial"/>
              <a:buNone/>
              <a:defRPr sz="5864" b="0" i="0" u="none" strike="noStrike" cap="non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ctr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8B8B8B"/>
              </a:buClr>
              <a:buSzPts val="2000"/>
              <a:buFont typeface="Arial"/>
              <a:buNone/>
              <a:defRPr sz="5331" b="0" i="0" u="none" strike="noStrike" cap="none">
                <a:solidFill>
                  <a:srgbClr val="8B8B8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B8B8B"/>
              </a:buClr>
              <a:buSzPts val="1600"/>
              <a:buFont typeface="Arial"/>
              <a:buNone/>
              <a:defRPr sz="4264" b="1" i="0" u="none" strike="noStrike" cap="non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Arial"/>
              <a:buNone/>
              <a:defRPr sz="3198" b="0" i="0" u="none" strike="noStrike" cap="non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8B8B8B"/>
              </a:buClr>
              <a:buSzPts val="2000"/>
              <a:buFont typeface="Arial"/>
              <a:buNone/>
              <a:defRPr sz="5331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8B8B8B"/>
              </a:buClr>
              <a:buSzPts val="2000"/>
              <a:buFont typeface="Arial"/>
              <a:buNone/>
              <a:defRPr sz="5331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8B8B8B"/>
              </a:buClr>
              <a:buSzPts val="2000"/>
              <a:buFont typeface="Arial"/>
              <a:buNone/>
              <a:defRPr sz="5331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8B8B8B"/>
              </a:buClr>
              <a:buSzPts val="2000"/>
              <a:buFont typeface="Arial"/>
              <a:buNone/>
              <a:defRPr sz="5331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ctrTitle"/>
          </p:nvPr>
        </p:nvSpPr>
        <p:spPr>
          <a:xfrm>
            <a:off x="2369432" y="704852"/>
            <a:ext cx="20715605" cy="294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8529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001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13223687" y="3200403"/>
            <a:ext cx="10705293" cy="858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1083178" algn="l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98163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609288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17530165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9" name="Google Shape;69;p8"/>
          <p:cNvSpPr>
            <a:spLocks noGrp="1"/>
          </p:cNvSpPr>
          <p:nvPr>
            <p:ph type="pic" idx="2"/>
          </p:nvPr>
        </p:nvSpPr>
        <p:spPr>
          <a:xfrm>
            <a:off x="2619071" y="3200401"/>
            <a:ext cx="10197020" cy="858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570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eparator page">
  <p:cSld name="Section Separator pag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620778" y="549277"/>
            <a:ext cx="2130820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8529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2620778" y="3465336"/>
            <a:ext cx="21308203" cy="829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1083178" algn="l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98163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812383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634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 layout">
  <p:cSld name="text+image layou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2620778" y="549277"/>
            <a:ext cx="2130820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8529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2620778" y="3200403"/>
            <a:ext cx="10600583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1083178" algn="l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1015479" algn="l">
              <a:lnSpc>
                <a:spcPct val="100000"/>
              </a:lnSpc>
              <a:spcBef>
                <a:spcPts val="1279"/>
              </a:spcBef>
              <a:spcAft>
                <a:spcPts val="0"/>
              </a:spcAft>
              <a:buClr>
                <a:srgbClr val="3B3B3B"/>
              </a:buClr>
              <a:buSzPts val="2400"/>
              <a:buFont typeface="Arial"/>
              <a:buChar char="–"/>
              <a:defRPr sz="6397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4798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4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0" name="Google Shape;80;p10"/>
          <p:cNvSpPr>
            <a:spLocks noGrp="1"/>
          </p:cNvSpPr>
          <p:nvPr>
            <p:ph type="pic" idx="2"/>
          </p:nvPr>
        </p:nvSpPr>
        <p:spPr>
          <a:xfrm>
            <a:off x="13721552" y="3200401"/>
            <a:ext cx="10378957" cy="905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901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layout" type="twoTxTwoObj">
  <p:cSld name="2 columns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2620778" y="549277"/>
            <a:ext cx="2130820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8529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2620778" y="3070227"/>
            <a:ext cx="10151585" cy="182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1218575" marR="0" lvl="0" indent="-609288" algn="l">
              <a:lnSpc>
                <a:spcPct val="100000"/>
              </a:lnSpc>
              <a:spcBef>
                <a:spcPts val="1279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6397" b="1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609288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3B3B3B"/>
              </a:buClr>
              <a:buSzPts val="2000"/>
              <a:buFont typeface="Arial"/>
              <a:buNone/>
              <a:defRPr sz="5331" b="1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609288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4798" b="1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2620777" y="5185127"/>
            <a:ext cx="10151587" cy="684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1015479" algn="l">
              <a:lnSpc>
                <a:spcPct val="100000"/>
              </a:lnSpc>
              <a:spcBef>
                <a:spcPts val="1279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6397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3B3B3B"/>
              </a:buClr>
              <a:buSzPts val="2000"/>
              <a:buFont typeface="Arial"/>
              <a:buChar char="–"/>
              <a:defRPr sz="5331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4798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42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3"/>
          </p:nvPr>
        </p:nvSpPr>
        <p:spPr>
          <a:xfrm>
            <a:off x="13783048" y="3070227"/>
            <a:ext cx="10170900" cy="182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1218575" marR="0" lvl="0" indent="-609288" algn="l">
              <a:lnSpc>
                <a:spcPct val="100000"/>
              </a:lnSpc>
              <a:spcBef>
                <a:spcPts val="1279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6397" b="1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609288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3B3B3B"/>
              </a:buClr>
              <a:buSzPts val="2000"/>
              <a:buFont typeface="Arial"/>
              <a:buNone/>
              <a:defRPr sz="5331" b="1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609288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4798" b="1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609288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42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4"/>
          </p:nvPr>
        </p:nvSpPr>
        <p:spPr>
          <a:xfrm>
            <a:off x="13783048" y="5185127"/>
            <a:ext cx="10170900" cy="684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1015479" algn="l">
              <a:lnSpc>
                <a:spcPct val="100000"/>
              </a:lnSpc>
              <a:spcBef>
                <a:spcPts val="1279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6397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2437150" marR="0" lvl="1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rgbClr val="3B3B3B"/>
              </a:buClr>
              <a:buSzPts val="2000"/>
              <a:buFont typeface="Arial"/>
              <a:buChar char="–"/>
              <a:defRPr sz="5331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13931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4798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42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+ caption">
  <p:cSld name="picture +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" name="Google Shape;92;p12"/>
          <p:cNvSpPr>
            <a:spLocks noGrp="1"/>
          </p:cNvSpPr>
          <p:nvPr>
            <p:ph type="pic" idx="2"/>
          </p:nvPr>
        </p:nvSpPr>
        <p:spPr>
          <a:xfrm>
            <a:off x="2369432" y="656169"/>
            <a:ext cx="16856816" cy="1133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493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7463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19497041" y="10882487"/>
            <a:ext cx="4429993" cy="110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218575" marR="0" lvl="0" indent="-6092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31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437150" marR="0" lvl="1" indent="-981630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5864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3655725" marR="0" lvl="2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4874301" marR="0" lvl="3" indent="-8800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426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092876" marR="0" lvl="4" indent="-609288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311451" marR="0" lvl="5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530026" marR="0" lvl="6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748601" marR="0" lvl="7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0967176" marR="0" lvl="8" indent="-947781" algn="l">
              <a:lnSpc>
                <a:spcPct val="10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53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05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2324101"/>
            <a:ext cx="9804401" cy="351076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621539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330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2" b="0" i="0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2620778" y="549277"/>
            <a:ext cx="2130820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8529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8"/>
            </a:lvl9pPr>
          </a:lstStyle>
          <a:p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1750917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3" tIns="121803" rIns="243673" bIns="121803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132" b="0" i="0" u="none" strike="noStrike" cap="none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rPr>
              <a:t>www.shear.org.uk | info@shear.org.uk</a:t>
            </a:r>
            <a:endParaRPr sz="2132" b="0" i="0" u="none" strike="noStrike" cap="none">
              <a:solidFill>
                <a:srgbClr val="BFBFB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23034219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3" tIns="121803" rIns="243673" bIns="12180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2132" b="0" i="0" u="none" strike="noStrike" cap="none">
              <a:solidFill>
                <a:schemeClr val="lt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1105736" y="-1"/>
            <a:ext cx="23265567" cy="114695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43673" tIns="121803" rIns="243673" bIns="12180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479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9003843" y="2619023"/>
            <a:ext cx="13546559" cy="686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3" tIns="121803" rIns="243673" bIns="12180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</a:pPr>
            <a:r>
              <a:rPr lang="en-US" sz="8529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Section title</a:t>
            </a:r>
            <a:endParaRPr sz="8529" b="0" i="0" u="none" strike="noStrike" cap="none">
              <a:solidFill>
                <a:srgbClr val="3B3B3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2" name="Google Shape;102;p13"/>
          <p:cNvSpPr/>
          <p:nvPr/>
        </p:nvSpPr>
        <p:spPr>
          <a:xfrm rot="5400000">
            <a:off x="-6976532" y="-2197831"/>
            <a:ext cx="13953064" cy="13878328"/>
          </a:xfrm>
          <a:prstGeom prst="blockArc">
            <a:avLst>
              <a:gd name="adj1" fmla="val 10800000"/>
              <a:gd name="adj2" fmla="val 12224"/>
              <a:gd name="adj3" fmla="val 770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673" tIns="121803" rIns="243673" bIns="12180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479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14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971550"/>
            <a:ext cx="9804401" cy="253921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98654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455901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1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51" y="-1"/>
            <a:ext cx="12185650" cy="13716002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91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48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78474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5648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78474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5648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78473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46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300" cy="1371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88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49" y="1237650"/>
            <a:ext cx="21069301" cy="15176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49" y="3638550"/>
            <a:ext cx="21069301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1959013"/>
            <a:ext cx="3608845" cy="1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2" r:id="rId3"/>
    <p:sldLayoutId id="2147483671" r:id="rId4"/>
    <p:sldLayoutId id="2147483672" r:id="rId5"/>
    <p:sldLayoutId id="2147483677" r:id="rId6"/>
    <p:sldLayoutId id="2147483673" r:id="rId7"/>
    <p:sldLayoutId id="2147483674" r:id="rId8"/>
    <p:sldLayoutId id="2147483675" r:id="rId9"/>
    <p:sldLayoutId id="2147483676" r:id="rId10"/>
    <p:sldLayoutId id="2147483666" r:id="rId11"/>
    <p:sldLayoutId id="2147483667" r:id="rId12"/>
    <p:sldLayoutId id="2147483668" r:id="rId13"/>
    <p:sldLayoutId id="2147483678" r:id="rId14"/>
  </p:sldLayoutIdLst>
  <p:hf hdr="0" ftr="0" dt="0"/>
  <p:txStyles>
    <p:titleStyle>
      <a:lvl1pPr algn="l" defTabSz="1827886" rtl="0" eaLnBrk="1" latinLnBrk="0" hangingPunct="1">
        <a:lnSpc>
          <a:spcPct val="85000"/>
        </a:lnSpc>
        <a:spcBef>
          <a:spcPct val="0"/>
        </a:spcBef>
        <a:buNone/>
        <a:defRPr sz="8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6000"/>
        </a:lnSpc>
        <a:spcBef>
          <a:spcPts val="1999"/>
        </a:spcBef>
        <a:buFont typeface="Arial" panose="020B0604020202020204" pitchFamily="34" charset="0"/>
        <a:buNone/>
        <a:defRPr sz="5400" kern="1200">
          <a:solidFill>
            <a:srgbClr val="575756"/>
          </a:solidFill>
          <a:latin typeface="+mn-lt"/>
          <a:ea typeface="+mn-ea"/>
          <a:cs typeface="+mn-cs"/>
        </a:defRPr>
      </a:lvl1pPr>
      <a:lvl2pPr marL="533400" indent="-5334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5400" kern="1200">
          <a:solidFill>
            <a:srgbClr val="575756"/>
          </a:solidFill>
          <a:latin typeface="+mn-lt"/>
          <a:ea typeface="+mn-ea"/>
          <a:cs typeface="+mn-cs"/>
        </a:defRPr>
      </a:lvl2pPr>
      <a:lvl3pPr marL="901700" indent="-3683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3pPr>
      <a:lvl4pPr marL="12573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4pPr>
      <a:lvl5pPr marL="16129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0" userDrawn="1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shutterstock_13776343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1" y="3"/>
            <a:ext cx="24371302" cy="14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33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iming>
    <p:tnLst>
      <p:par>
        <p:cTn id="1" dur="indefinite" restart="never" nodeType="tmRoot"/>
      </p:par>
    </p:tnLst>
  </p:timing>
  <p:txStyles>
    <p:titleStyle>
      <a:lvl1pPr algn="l" defTabSz="1827886" rtl="0" eaLnBrk="1" latinLnBrk="0" hangingPunct="1">
        <a:spcBef>
          <a:spcPct val="0"/>
        </a:spcBef>
        <a:buNone/>
        <a:defRPr sz="8796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685457" indent="-685457" algn="l" defTabSz="1827886" rtl="0" eaLnBrk="1" latinLnBrk="0" hangingPunct="1">
        <a:spcBef>
          <a:spcPct val="20000"/>
        </a:spcBef>
        <a:buFont typeface="Arial" pitchFamily="34" charset="0"/>
        <a:buChar char="•"/>
        <a:defRPr sz="6397" kern="1200">
          <a:solidFill>
            <a:schemeClr val="tx1"/>
          </a:solidFill>
          <a:latin typeface="+mn-lt"/>
          <a:ea typeface="+mn-ea"/>
          <a:cs typeface="+mn-cs"/>
        </a:defRPr>
      </a:lvl1pPr>
      <a:lvl2pPr marL="1485157" indent="-571214" algn="l" defTabSz="1827886" rtl="0" eaLnBrk="1" latinLnBrk="0" hangingPunct="1">
        <a:spcBef>
          <a:spcPct val="20000"/>
        </a:spcBef>
        <a:buFont typeface="Arial" pitchFamily="34" charset="0"/>
        <a:buChar char="–"/>
        <a:defRPr sz="5597" kern="1200">
          <a:solidFill>
            <a:schemeClr val="tx1"/>
          </a:solidFill>
          <a:latin typeface="+mn-lt"/>
          <a:ea typeface="+mn-ea"/>
          <a:cs typeface="+mn-cs"/>
        </a:defRPr>
      </a:lvl2pPr>
      <a:lvl3pPr marL="2284857" indent="-456971" algn="l" defTabSz="1827886" rtl="0" eaLnBrk="1" latinLnBrk="0" hangingPunct="1">
        <a:spcBef>
          <a:spcPct val="20000"/>
        </a:spcBef>
        <a:buFont typeface="Arial" pitchFamily="34" charset="0"/>
        <a:buChar char="•"/>
        <a:defRPr sz="4798" kern="1200">
          <a:solidFill>
            <a:schemeClr val="tx1"/>
          </a:solidFill>
          <a:latin typeface="+mn-lt"/>
          <a:ea typeface="+mn-ea"/>
          <a:cs typeface="+mn-cs"/>
        </a:defRPr>
      </a:lvl3pPr>
      <a:lvl4pPr marL="3198800" indent="-456971" algn="l" defTabSz="1827886" rtl="0" eaLnBrk="1" latinLnBrk="0" hangingPunct="1">
        <a:spcBef>
          <a:spcPct val="20000"/>
        </a:spcBef>
        <a:buFont typeface="Arial" pitchFamily="34" charset="0"/>
        <a:buChar char="–"/>
        <a:defRPr sz="3998" kern="1200">
          <a:solidFill>
            <a:schemeClr val="tx1"/>
          </a:solidFill>
          <a:latin typeface="+mn-lt"/>
          <a:ea typeface="+mn-ea"/>
          <a:cs typeface="+mn-cs"/>
        </a:defRPr>
      </a:lvl4pPr>
      <a:lvl5pPr marL="4112743" indent="-456971" algn="l" defTabSz="1827886" rtl="0" eaLnBrk="1" latinLnBrk="0" hangingPunct="1">
        <a:spcBef>
          <a:spcPct val="20000"/>
        </a:spcBef>
        <a:buFont typeface="Arial" pitchFamily="34" charset="0"/>
        <a:buChar char="»"/>
        <a:defRPr sz="3998" kern="1200">
          <a:solidFill>
            <a:schemeClr val="tx1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spcBef>
          <a:spcPct val="20000"/>
        </a:spcBef>
        <a:buFont typeface="Arial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spcBef>
          <a:spcPct val="20000"/>
        </a:spcBef>
        <a:buFont typeface="Arial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spcBef>
          <a:spcPct val="20000"/>
        </a:spcBef>
        <a:buFont typeface="Arial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spcBef>
          <a:spcPct val="20000"/>
        </a:spcBef>
        <a:buFont typeface="Arial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2128" y="694242"/>
            <a:ext cx="21075644" cy="16660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269" y="2585964"/>
            <a:ext cx="21075644" cy="94116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181207" y="12758508"/>
            <a:ext cx="3267708" cy="58146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86E85-4F80-4608-891E-DF1EBE83608D}"/>
              </a:ext>
            </a:extLst>
          </p:cNvPr>
          <p:cNvCxnSpPr>
            <a:cxnSpLocks/>
          </p:cNvCxnSpPr>
          <p:nvPr userDrawn="1"/>
        </p:nvCxnSpPr>
        <p:spPr>
          <a:xfrm>
            <a:off x="905463" y="12323974"/>
            <a:ext cx="22552309" cy="0"/>
          </a:xfrm>
          <a:prstGeom prst="line">
            <a:avLst/>
          </a:prstGeom>
          <a:ln w="12700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422BD9-680C-4588-973B-D03EB9CDEB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1" y="12496854"/>
            <a:ext cx="4298829" cy="9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3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hdr="0" ftr="0" dt="0"/>
  <p:txStyles>
    <p:titleStyle>
      <a:lvl1pPr algn="l" defTabSz="1828800" rtl="0" eaLnBrk="1" latinLnBrk="0" hangingPunct="1">
        <a:lnSpc>
          <a:spcPct val="85000"/>
        </a:lnSpc>
        <a:spcBef>
          <a:spcPct val="0"/>
        </a:spcBef>
        <a:buNone/>
        <a:defRPr sz="7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36195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36195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976" indent="-346076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6" indent="-346076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63">
          <p15:clr>
            <a:srgbClr val="F26B43"/>
          </p15:clr>
        </p15:guide>
        <p15:guide id="4" pos="214">
          <p15:clr>
            <a:srgbClr val="F26B43"/>
          </p15:clr>
        </p15:guide>
        <p15:guide id="5" pos="5542">
          <p15:clr>
            <a:srgbClr val="F26B43"/>
          </p15:clr>
        </p15:guide>
        <p15:guide id="6" orient="horz" pos="4104">
          <p15:clr>
            <a:srgbClr val="F26B43"/>
          </p15:clr>
        </p15:guide>
        <p15:guide id="7" orient="horz" pos="436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287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620778" y="549277"/>
            <a:ext cx="2130820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3200"/>
              <a:buFont typeface="Avenir"/>
              <a:buNone/>
              <a:defRPr sz="3200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620778" y="3200403"/>
            <a:ext cx="21308203" cy="858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B3B3B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3B3B3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18887757" y="12621339"/>
            <a:ext cx="5041224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32" b="0" i="0" u="none" strike="noStrike" cap="none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17665561" y="12621339"/>
            <a:ext cx="894763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2132" b="0" i="0" u="none" strike="noStrike" cap="non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Google Shape;14;p1"/>
          <p:cNvCxnSpPr/>
          <p:nvPr/>
        </p:nvCxnSpPr>
        <p:spPr>
          <a:xfrm rot="10800000">
            <a:off x="17894855" y="13351589"/>
            <a:ext cx="647644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5" name="Google Shape;15;p1"/>
          <p:cNvGrpSpPr/>
          <p:nvPr/>
        </p:nvGrpSpPr>
        <p:grpSpPr>
          <a:xfrm>
            <a:off x="0" y="1"/>
            <a:ext cx="1142120" cy="13716003"/>
            <a:chOff x="0" y="0"/>
            <a:chExt cx="428518" cy="4417897"/>
          </a:xfrm>
        </p:grpSpPr>
        <p:sp>
          <p:nvSpPr>
            <p:cNvPr id="16" name="Google Shape;16;p1"/>
            <p:cNvSpPr/>
            <p:nvPr/>
          </p:nvSpPr>
          <p:spPr>
            <a:xfrm>
              <a:off x="0" y="0"/>
              <a:ext cx="342815" cy="44178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4798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42815" y="0"/>
              <a:ext cx="85703" cy="441789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4798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Google Shape;18;p1" descr="SHEAR-logo-horizontal-in-line-rgb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88073" y="12223655"/>
            <a:ext cx="5792517" cy="149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69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doi.org/10.1073/pnas.2007998117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tmp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ip.ceh.ac.uk/hydrology/west-africa/nowcasting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hyperlink" Target="https://doi.org/10.1002/2017JD02743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ip.ceh.ac.uk/hydrology/west-africa/nowcasting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ublic.wmo.int/en/resources/bulletin/nowcasting-guidelines-%E2%80%93-summar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hyperlink" Target="https://doi.org/10.1038/ngeo1173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Nowcasting</a:t>
            </a:r>
            <a:r>
              <a:rPr lang="en-GB" dirty="0" smtClean="0"/>
              <a:t> Flood Impacts of Convective storms in the Sahel (NFLICS)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5400" b="0" dirty="0" smtClean="0"/>
              <a:t>Dr Steven Cole (scole@ceh.ac.uk)</a:t>
            </a:r>
            <a:br>
              <a:rPr lang="en-GB" sz="5400" b="0" dirty="0" smtClean="0"/>
            </a:br>
            <a:r>
              <a:rPr lang="en-GB" sz="5400" b="0" dirty="0" smtClean="0"/>
              <a:t>EGU22, HS4.1</a:t>
            </a:r>
            <a:br>
              <a:rPr lang="en-GB" sz="5400" b="0" dirty="0" smtClean="0"/>
            </a:br>
            <a:r>
              <a:rPr lang="en-GB" sz="5400" b="0" dirty="0" smtClean="0"/>
              <a:t>10:45-10:50, 23 May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2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1249" y="1237650"/>
            <a:ext cx="22416397" cy="1517649"/>
          </a:xfrm>
        </p:spPr>
        <p:txBody>
          <a:bodyPr/>
          <a:lstStyle/>
          <a:p>
            <a:r>
              <a:rPr lang="en-GB" dirty="0" smtClean="0"/>
              <a:t>Land surface influence: convective propagation</a:t>
            </a:r>
            <a:endParaRPr lang="en-GB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708913" y="5854882"/>
            <a:ext cx="20007094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1732066" y="12195819"/>
            <a:ext cx="13065580" cy="85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aseline="30000" dirty="0" smtClean="0"/>
              <a:t>1</a:t>
            </a:r>
            <a:r>
              <a:rPr lang="en-GB" sz="3200" dirty="0" smtClean="0"/>
              <a:t>Klein &amp; Taylor (2020), PNAS, doi:</a:t>
            </a:r>
            <a:r>
              <a:rPr lang="en-GB" sz="3200" dirty="0" smtClean="0">
                <a:hlinkClick r:id="rId2"/>
              </a:rPr>
              <a:t>10.1073/pnas.2007998117</a:t>
            </a:r>
            <a:endParaRPr lang="en-GB" sz="3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r="67193"/>
          <a:stretch/>
        </p:blipFill>
        <p:spPr>
          <a:xfrm>
            <a:off x="13589447" y="3908124"/>
            <a:ext cx="8813353" cy="67379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14672" y="5518089"/>
            <a:ext cx="2980303" cy="64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7886"/>
            <a:r>
              <a:rPr lang="en-GB" sz="3598" b="1" dirty="0">
                <a:solidFill>
                  <a:prstClr val="black"/>
                </a:solidFill>
                <a:latin typeface="Montserrat"/>
              </a:rPr>
              <a:t>Red: dry soil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903755" y="3092092"/>
            <a:ext cx="7802136" cy="64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7886"/>
            <a:r>
              <a:rPr lang="en-GB" sz="3598" b="1" dirty="0" smtClean="0">
                <a:solidFill>
                  <a:prstClr val="black"/>
                </a:solidFill>
                <a:latin typeface="Montserrat"/>
              </a:rPr>
              <a:t>Centred on MCS Convective Cores</a:t>
            </a:r>
            <a:endParaRPr lang="en-GB" sz="3598" b="1" dirty="0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16233032" y="3908124"/>
            <a:ext cx="1445367" cy="29295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82665" tIns="91336" rIns="182665" bIns="91336"/>
          <a:lstStyle/>
          <a:p>
            <a:pPr defTabSz="1827886"/>
            <a:endParaRPr lang="en-GB" sz="3598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3788" y="10664117"/>
            <a:ext cx="8494633" cy="1199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827886"/>
            <a:r>
              <a:rPr lang="en-GB" sz="3598" b="1" dirty="0" smtClean="0">
                <a:solidFill>
                  <a:prstClr val="black"/>
                </a:solidFill>
                <a:latin typeface="Montserrat"/>
              </a:rPr>
              <a:t>Daytime soil moisture anomaly for all </a:t>
            </a:r>
            <a:br>
              <a:rPr lang="en-GB" sz="3598" b="1" dirty="0" smtClean="0">
                <a:solidFill>
                  <a:prstClr val="black"/>
                </a:solidFill>
                <a:latin typeface="Montserrat"/>
              </a:rPr>
            </a:br>
            <a:r>
              <a:rPr lang="en-GB" sz="3598" b="1" dirty="0" smtClean="0">
                <a:solidFill>
                  <a:prstClr val="black"/>
                </a:solidFill>
                <a:latin typeface="Montserrat"/>
              </a:rPr>
              <a:t>MCS storms Jun – Sep, 2006-2010</a:t>
            </a:r>
            <a:endParaRPr lang="en-GB" sz="3598" b="1" dirty="0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26" name="Content Placeholder 3"/>
          <p:cNvSpPr>
            <a:spLocks noGrp="1"/>
          </p:cNvSpPr>
          <p:nvPr>
            <p:ph idx="1"/>
          </p:nvPr>
        </p:nvSpPr>
        <p:spPr>
          <a:xfrm>
            <a:off x="2381249" y="3638550"/>
            <a:ext cx="10900900" cy="7591426"/>
          </a:xfrm>
        </p:spPr>
        <p:txBody>
          <a:bodyPr/>
          <a:lstStyle/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Intense convection</a:t>
            </a:r>
            <a:r>
              <a:rPr lang="en-GB" dirty="0"/>
              <a:t> within MCSs tends to occur </a:t>
            </a:r>
            <a:r>
              <a:rPr lang="en-GB" b="1" dirty="0"/>
              <a:t>over and downstream of drier soil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Use this knowledge to improve convective storm </a:t>
            </a:r>
            <a:r>
              <a:rPr lang="en-GB" dirty="0" err="1" smtClean="0"/>
              <a:t>nowcasts</a:t>
            </a:r>
            <a:endParaRPr lang="en-GB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74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dirty="0"/>
              <a:t>Many operational weather and flood forecasting centres are moving to </a:t>
            </a:r>
            <a:r>
              <a:rPr lang="en-GB" dirty="0">
                <a:solidFill>
                  <a:schemeClr val="accent1"/>
                </a:solidFill>
              </a:rPr>
              <a:t>Impact-based</a:t>
            </a:r>
            <a:r>
              <a:rPr lang="en-GB" dirty="0"/>
              <a:t> Forecasting and </a:t>
            </a:r>
            <a:r>
              <a:rPr lang="en-GB" dirty="0" smtClean="0"/>
              <a:t>Warning – encouraged by </a:t>
            </a:r>
            <a:r>
              <a:rPr lang="en-GB" dirty="0"/>
              <a:t>WMO</a:t>
            </a:r>
            <a:r>
              <a:rPr lang="en-GB" baseline="30000" dirty="0"/>
              <a:t>1</a:t>
            </a:r>
          </a:p>
          <a:p>
            <a:pPr marL="685800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Risk </a:t>
            </a:r>
            <a:r>
              <a:rPr lang="en-GB" dirty="0">
                <a:solidFill>
                  <a:schemeClr val="accent1"/>
                </a:solidFill>
              </a:rPr>
              <a:t>Matrix</a:t>
            </a:r>
            <a:r>
              <a:rPr lang="en-GB" dirty="0"/>
              <a:t> approach that combines </a:t>
            </a:r>
            <a:r>
              <a:rPr lang="en-GB" dirty="0">
                <a:solidFill>
                  <a:schemeClr val="accent1"/>
                </a:solidFill>
              </a:rPr>
              <a:t>uncertainty</a:t>
            </a:r>
            <a:r>
              <a:rPr lang="en-GB" dirty="0"/>
              <a:t> </a:t>
            </a:r>
            <a:r>
              <a:rPr lang="en-GB" b="1" i="1" dirty="0"/>
              <a:t>and</a:t>
            </a:r>
            <a:r>
              <a:rPr lang="en-GB" dirty="0"/>
              <a:t> </a:t>
            </a:r>
            <a:r>
              <a:rPr lang="en-GB" dirty="0" smtClean="0">
                <a:solidFill>
                  <a:schemeClr val="accent1"/>
                </a:solidFill>
              </a:rPr>
              <a:t>impacts</a:t>
            </a:r>
          </a:p>
          <a:p>
            <a:pPr marL="685800" indent="-685800">
              <a:spcAft>
                <a:spcPts val="1200"/>
              </a:spcAft>
              <a:buSzPct val="75000"/>
              <a:buFont typeface="Wingdings" panose="05000000000000000000" pitchFamily="2" charset="2"/>
              <a:buChar char="§"/>
            </a:pPr>
            <a:r>
              <a:rPr lang="en-GB" dirty="0"/>
              <a:t>Important to acknowledge and account for </a:t>
            </a:r>
            <a:r>
              <a:rPr lang="en-GB" dirty="0">
                <a:solidFill>
                  <a:schemeClr val="accent1"/>
                </a:solidFill>
              </a:rPr>
              <a:t>uncertainty</a:t>
            </a:r>
          </a:p>
          <a:p>
            <a:pPr marL="1066800"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dirty="0"/>
              <a:t>Make </a:t>
            </a:r>
            <a:r>
              <a:rPr lang="en-GB" dirty="0">
                <a:solidFill>
                  <a:schemeClr val="accent1"/>
                </a:solidFill>
              </a:rPr>
              <a:t>better</a:t>
            </a:r>
            <a:r>
              <a:rPr lang="en-GB" dirty="0"/>
              <a:t>, more informed, decisions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961FDFF3-09F3-4B48-A0F3-AE2314ADC9EB}" type="slidenum">
              <a:rPr lang="en-GB">
                <a:solidFill>
                  <a:srgbClr val="575756"/>
                </a:solidFill>
                <a:latin typeface="Cambria"/>
              </a:rPr>
              <a:pPr defTabSz="914400">
                <a:defRPr/>
              </a:pPr>
              <a:t>11</a:t>
            </a:fld>
            <a:endParaRPr lang="en-GB" dirty="0">
              <a:solidFill>
                <a:srgbClr val="575756"/>
              </a:solidFill>
              <a:latin typeface="Cambri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Impact-based forecasting: risk matrix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40985" y="12426910"/>
            <a:ext cx="1058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aseline="30000" dirty="0">
                <a:solidFill>
                  <a:srgbClr val="575756"/>
                </a:solidFill>
                <a:latin typeface="Cambria"/>
              </a:rPr>
              <a:t>1</a:t>
            </a:r>
            <a:r>
              <a:rPr lang="en-GB" sz="2400" dirty="0">
                <a:solidFill>
                  <a:srgbClr val="575756"/>
                </a:solidFill>
                <a:latin typeface="Cambria"/>
              </a:rPr>
              <a:t>WMO (2015) Guidelines on Multi-hazard Impact-based </a:t>
            </a:r>
            <a:br>
              <a:rPr lang="en-GB" sz="2400" dirty="0">
                <a:solidFill>
                  <a:srgbClr val="575756"/>
                </a:solidFill>
                <a:latin typeface="Cambria"/>
              </a:rPr>
            </a:br>
            <a:r>
              <a:rPr lang="en-GB" sz="2400" dirty="0">
                <a:solidFill>
                  <a:srgbClr val="575756"/>
                </a:solidFill>
                <a:latin typeface="Cambria"/>
              </a:rPr>
              <a:t>Forecast and Warning Services (WMO-No. 1150)</a:t>
            </a:r>
            <a:endParaRPr lang="en-GB" sz="2400" dirty="0">
              <a:solidFill>
                <a:srgbClr val="575756"/>
              </a:solidFill>
              <a:latin typeface="Calibri"/>
            </a:endParaRPr>
          </a:p>
        </p:txBody>
      </p:sp>
      <p:pic>
        <p:nvPicPr>
          <p:cNvPr id="6" name="Picture 7" descr="matrix.png"/>
          <p:cNvPicPr>
            <a:picLocks noChangeAspect="1"/>
          </p:cNvPicPr>
          <p:nvPr/>
        </p:nvPicPr>
        <p:blipFill rotWithShape="1">
          <a:blip r:embed="rId2" cstate="print"/>
          <a:srcRect l="9038" b="21352"/>
          <a:stretch/>
        </p:blipFill>
        <p:spPr bwMode="auto">
          <a:xfrm>
            <a:off x="7007064" y="7785563"/>
            <a:ext cx="8040000" cy="35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 bwMode="auto">
          <a:xfrm>
            <a:off x="4707756" y="8018071"/>
            <a:ext cx="22993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High</a:t>
            </a:r>
          </a:p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Medium</a:t>
            </a:r>
          </a:p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Low</a:t>
            </a:r>
          </a:p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Very Low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4202" y="11367405"/>
            <a:ext cx="792597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Minimal     Minor   Significant  Severe</a:t>
            </a:r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16671252" y="8130175"/>
            <a:ext cx="3743324" cy="3251200"/>
            <a:chOff x="179388" y="4868863"/>
            <a:chExt cx="1872332" cy="1625600"/>
          </a:xfrm>
          <a:noFill/>
        </p:grpSpPr>
        <p:pic>
          <p:nvPicPr>
            <p:cNvPr id="10" name="Picture 5" descr="warnings_key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388" y="4868863"/>
              <a:ext cx="1800225" cy="1625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611560" y="4941168"/>
              <a:ext cx="1314000" cy="1440160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1828800">
                <a:defRPr/>
              </a:pPr>
              <a:endParaRPr lang="en-US" sz="36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539552" y="4979901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Very low</a:t>
              </a:r>
            </a:p>
          </p:txBody>
        </p:sp>
        <p:sp>
          <p:nvSpPr>
            <p:cNvPr id="13" name="TextBox 20"/>
            <p:cNvSpPr txBox="1">
              <a:spLocks noChangeArrowheads="1"/>
            </p:cNvSpPr>
            <p:nvPr/>
          </p:nvSpPr>
          <p:spPr bwMode="auto">
            <a:xfrm>
              <a:off x="539552" y="5373216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Low</a:t>
              </a:r>
            </a:p>
          </p:txBody>
        </p:sp>
        <p:sp>
          <p:nvSpPr>
            <p:cNvPr id="14" name="TextBox 21"/>
            <p:cNvSpPr txBox="1">
              <a:spLocks noChangeArrowheads="1"/>
            </p:cNvSpPr>
            <p:nvPr/>
          </p:nvSpPr>
          <p:spPr bwMode="auto">
            <a:xfrm>
              <a:off x="539552" y="5771989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Medium</a:t>
              </a:r>
            </a:p>
          </p:txBody>
        </p:sp>
        <p:sp>
          <p:nvSpPr>
            <p:cNvPr id="15" name="TextBox 22"/>
            <p:cNvSpPr txBox="1">
              <a:spLocks noChangeArrowheads="1"/>
            </p:cNvSpPr>
            <p:nvPr/>
          </p:nvSpPr>
          <p:spPr bwMode="auto">
            <a:xfrm>
              <a:off x="539552" y="6165304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High</a:t>
              </a:r>
            </a:p>
          </p:txBody>
        </p:sp>
      </p:grpSp>
      <p:sp>
        <p:nvSpPr>
          <p:cNvPr id="16" name="TextBox 15"/>
          <p:cNvSpPr txBox="1"/>
          <p:nvPr/>
        </p:nvSpPr>
        <p:spPr bwMode="auto">
          <a:xfrm>
            <a:off x="16582475" y="7459729"/>
            <a:ext cx="377671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Overall Flood Risk</a:t>
            </a:r>
          </a:p>
        </p:txBody>
      </p:sp>
    </p:spTree>
    <p:extLst>
      <p:ext uri="{BB962C8B-B14F-4D97-AF65-F5344CB8AC3E}">
        <p14:creationId xmlns:p14="http://schemas.microsoft.com/office/powerpoint/2010/main" val="38793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Impact-based Forecasting (</a:t>
            </a:r>
            <a:r>
              <a:rPr lang="en-GB" dirty="0" err="1" smtClean="0"/>
              <a:t>IbF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638550"/>
            <a:ext cx="21069301" cy="7591426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Many operational weather and flood forecasting centres are moving to </a:t>
            </a:r>
            <a:r>
              <a:rPr lang="en-GB" dirty="0">
                <a:solidFill>
                  <a:schemeClr val="accent1"/>
                </a:solidFill>
              </a:rPr>
              <a:t>Impact-based</a:t>
            </a:r>
            <a:r>
              <a:rPr lang="en-GB" dirty="0"/>
              <a:t> Forecasting and Warning – encouraged by </a:t>
            </a:r>
            <a:r>
              <a:rPr lang="en-GB" dirty="0" smtClean="0"/>
              <a:t>WMO</a:t>
            </a:r>
            <a:r>
              <a:rPr lang="en-GB" baseline="30000" dirty="0" smtClean="0"/>
              <a:t>1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Urban Flood Risk method developed for Dakar using probability of convection and chance of flood producing rainfall </a:t>
            </a:r>
            <a:r>
              <a:rPr lang="en-GB" dirty="0" err="1" smtClean="0"/>
              <a:t>occuring</a:t>
            </a:r>
            <a:endParaRPr lang="en-GB" dirty="0"/>
          </a:p>
        </p:txBody>
      </p:sp>
      <p:pic>
        <p:nvPicPr>
          <p:cNvPr id="15" name="Picture 7" descr="matrix.png"/>
          <p:cNvPicPr>
            <a:picLocks noChangeAspect="1"/>
          </p:cNvPicPr>
          <p:nvPr/>
        </p:nvPicPr>
        <p:blipFill rotWithShape="1">
          <a:blip r:embed="rId2" cstate="print"/>
          <a:srcRect l="9038" b="21352"/>
          <a:stretch/>
        </p:blipFill>
        <p:spPr bwMode="auto">
          <a:xfrm>
            <a:off x="8487081" y="7650854"/>
            <a:ext cx="8040000" cy="35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 bwMode="auto">
          <a:xfrm>
            <a:off x="6187773" y="7883362"/>
            <a:ext cx="229930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High</a:t>
            </a:r>
          </a:p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Medium</a:t>
            </a:r>
          </a:p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Low</a:t>
            </a:r>
          </a:p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Very Low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104219" y="11232696"/>
            <a:ext cx="792597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Minimal     Minor   Significant  Severe</a:t>
            </a: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18151269" y="7995466"/>
            <a:ext cx="3743324" cy="3251200"/>
            <a:chOff x="179388" y="4868863"/>
            <a:chExt cx="1872332" cy="1625600"/>
          </a:xfrm>
          <a:noFill/>
        </p:grpSpPr>
        <p:pic>
          <p:nvPicPr>
            <p:cNvPr id="19" name="Picture 5" descr="warnings_key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388" y="4868863"/>
              <a:ext cx="1800225" cy="1625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11560" y="4941168"/>
              <a:ext cx="1314000" cy="1440160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1828800">
                <a:defRPr/>
              </a:pPr>
              <a:endParaRPr lang="en-US" sz="36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TextBox 19"/>
            <p:cNvSpPr txBox="1">
              <a:spLocks noChangeArrowheads="1"/>
            </p:cNvSpPr>
            <p:nvPr/>
          </p:nvSpPr>
          <p:spPr bwMode="auto">
            <a:xfrm>
              <a:off x="539552" y="4979901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Very low</a:t>
              </a:r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539552" y="5373216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Low</a:t>
              </a:r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>
              <a:off x="539552" y="5771989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Medium</a:t>
              </a:r>
            </a:p>
          </p:txBody>
        </p:sp>
        <p:sp>
          <p:nvSpPr>
            <p:cNvPr id="24" name="TextBox 22"/>
            <p:cNvSpPr txBox="1">
              <a:spLocks noChangeArrowheads="1"/>
            </p:cNvSpPr>
            <p:nvPr/>
          </p:nvSpPr>
          <p:spPr bwMode="auto">
            <a:xfrm>
              <a:off x="539552" y="6165304"/>
              <a:ext cx="1512168" cy="2616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828800">
                <a:defRPr/>
              </a:pPr>
              <a:r>
                <a:rPr lang="en-GB" sz="2800" kern="0" dirty="0">
                  <a:solidFill>
                    <a:prstClr val="black"/>
                  </a:solidFill>
                  <a:latin typeface="Cambria"/>
                </a:rPr>
                <a:t>High</a:t>
              </a:r>
            </a:p>
          </p:txBody>
        </p:sp>
      </p:grpSp>
      <p:sp>
        <p:nvSpPr>
          <p:cNvPr id="25" name="TextBox 24"/>
          <p:cNvSpPr txBox="1"/>
          <p:nvPr/>
        </p:nvSpPr>
        <p:spPr bwMode="auto">
          <a:xfrm>
            <a:off x="18062492" y="7325020"/>
            <a:ext cx="377671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1200"/>
              </a:spcAft>
              <a:defRPr/>
            </a:pPr>
            <a:r>
              <a:rPr lang="en-GB" sz="3400" dirty="0">
                <a:solidFill>
                  <a:srgbClr val="575756"/>
                </a:solidFill>
                <a:latin typeface="Cambria"/>
              </a:rPr>
              <a:t>Overall Flood Risk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" t="-7688" r="29264" b="14733"/>
          <a:stretch/>
        </p:blipFill>
        <p:spPr>
          <a:xfrm>
            <a:off x="4453" y="6547928"/>
            <a:ext cx="5874751" cy="4992544"/>
          </a:xfrm>
          <a:prstGeom prst="rect">
            <a:avLst/>
          </a:prstGeom>
        </p:spPr>
      </p:pic>
      <p:sp>
        <p:nvSpPr>
          <p:cNvPr id="29" name="Content Placeholder 3"/>
          <p:cNvSpPr txBox="1">
            <a:spLocks/>
          </p:cNvSpPr>
          <p:nvPr/>
        </p:nvSpPr>
        <p:spPr>
          <a:xfrm>
            <a:off x="5879204" y="12195819"/>
            <a:ext cx="18918442" cy="85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GB" sz="3200" baseline="30000" dirty="0">
                <a:solidFill>
                  <a:srgbClr val="575756"/>
                </a:solidFill>
              </a:rPr>
              <a:t>1</a:t>
            </a:r>
            <a:r>
              <a:rPr lang="en-GB" sz="3200" dirty="0">
                <a:solidFill>
                  <a:srgbClr val="575756"/>
                </a:solidFill>
              </a:rPr>
              <a:t>WMO (2015) Guidelines on Multi-hazard </a:t>
            </a:r>
            <a:r>
              <a:rPr lang="en-GB" sz="3200" dirty="0" smtClean="0">
                <a:solidFill>
                  <a:srgbClr val="575756"/>
                </a:solidFill>
              </a:rPr>
              <a:t>Impact-based Forecast </a:t>
            </a:r>
            <a:r>
              <a:rPr lang="en-GB" sz="3200" dirty="0">
                <a:solidFill>
                  <a:srgbClr val="575756"/>
                </a:solidFill>
              </a:rPr>
              <a:t>and Warning Services (WMO-No. 1150)</a:t>
            </a:r>
            <a:endParaRPr lang="en-GB" sz="3200" dirty="0">
              <a:solidFill>
                <a:srgbClr val="57575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23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21069300" cy="7591426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New satellite-based observation and </a:t>
            </a:r>
            <a:r>
              <a:rPr lang="en-GB" dirty="0" err="1" smtClean="0"/>
              <a:t>nowcasting</a:t>
            </a:r>
            <a:r>
              <a:rPr lang="en-GB" dirty="0" smtClean="0"/>
              <a:t> (0-6h) products co-developed for Mesoscale Convective Systems in West Africa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Methods are quick to run (minutes) and forecast verification show </a:t>
            </a:r>
            <a:r>
              <a:rPr lang="en-GB" dirty="0" err="1" smtClean="0"/>
              <a:t>nowcasts</a:t>
            </a:r>
            <a:r>
              <a:rPr lang="en-GB" dirty="0" smtClean="0"/>
              <a:t> have skill.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Physical insights and processes apply elsewhere so potential for approach to be applied in other regions of the world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Ongoing research developing methods further in W Africa and beyond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Ease of access through web-portals vital for research and operations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16256"/>
          <a:stretch/>
        </p:blipFill>
        <p:spPr>
          <a:xfrm>
            <a:off x="16299869" y="11932428"/>
            <a:ext cx="3450888" cy="151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796" y="12049257"/>
            <a:ext cx="1836754" cy="1284443"/>
          </a:xfrm>
          <a:prstGeom prst="rect">
            <a:avLst/>
          </a:prstGeom>
        </p:spPr>
      </p:pic>
      <p:pic>
        <p:nvPicPr>
          <p:cNvPr id="8" name="Google Shape;133;p1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4599" y="12026574"/>
            <a:ext cx="3491271" cy="132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40" y="12215729"/>
            <a:ext cx="3980488" cy="95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9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4" y="8719742"/>
            <a:ext cx="2500573" cy="17486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Nowcasting</a:t>
            </a:r>
            <a:r>
              <a:rPr lang="en-GB" dirty="0" smtClean="0"/>
              <a:t> - Motivation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81249" y="3638550"/>
            <a:ext cx="13653408" cy="7591426"/>
          </a:xfrm>
        </p:spPr>
        <p:txBody>
          <a:bodyPr/>
          <a:lstStyle/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Flash flooding </a:t>
            </a:r>
            <a:r>
              <a:rPr lang="en-GB" dirty="0"/>
              <a:t>frequently </a:t>
            </a:r>
            <a:r>
              <a:rPr lang="en-GB" dirty="0" smtClean="0"/>
              <a:t>causes major damage </a:t>
            </a:r>
            <a:r>
              <a:rPr lang="en-GB" dirty="0"/>
              <a:t>and loss of life across Africa </a:t>
            </a:r>
            <a:endParaRPr lang="en-GB" dirty="0" smtClean="0"/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In the Sahel, the main driver is intense rainfall from </a:t>
            </a:r>
            <a:r>
              <a:rPr lang="en-GB" b="1" dirty="0" smtClean="0"/>
              <a:t>Mesoscale Convective Systems (MCSs)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b="1" dirty="0"/>
              <a:t>Senegal and Dakar </a:t>
            </a:r>
            <a:r>
              <a:rPr lang="en-GB" dirty="0"/>
              <a:t>used as case study region. Major floods in 2009 (140mm of rain in 1h</a:t>
            </a:r>
            <a:r>
              <a:rPr lang="en-GB" dirty="0" smtClean="0"/>
              <a:t>!), 2012 and </a:t>
            </a:r>
            <a:r>
              <a:rPr lang="en-GB" dirty="0" smtClean="0"/>
              <a:t>2020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 smtClean="0"/>
              <a:t>MCSs have </a:t>
            </a:r>
            <a:r>
              <a:rPr lang="en-GB" b="1" dirty="0" smtClean="0"/>
              <a:t>tripled in frequency </a:t>
            </a:r>
            <a:r>
              <a:rPr lang="en-GB" dirty="0" smtClean="0"/>
              <a:t>in 30 years</a:t>
            </a:r>
            <a:endParaRPr lang="en-GB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36074" r="49193" b="4255"/>
          <a:stretch/>
        </p:blipFill>
        <p:spPr>
          <a:xfrm>
            <a:off x="15446829" y="4053874"/>
            <a:ext cx="8475784" cy="606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4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/>
          <p:cNvSpPr/>
          <p:nvPr/>
        </p:nvSpPr>
        <p:spPr>
          <a:xfrm>
            <a:off x="9387326" y="11287641"/>
            <a:ext cx="6796173" cy="1919693"/>
          </a:xfrm>
          <a:prstGeom prst="roundRect">
            <a:avLst/>
          </a:prstGeom>
          <a:solidFill>
            <a:srgbClr val="948A54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2437150">
              <a:defRPr/>
            </a:pP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Warning Services</a:t>
            </a:r>
          </a:p>
        </p:txBody>
      </p:sp>
      <p:sp>
        <p:nvSpPr>
          <p:cNvPr id="97" name="Up Arrow 96"/>
          <p:cNvSpPr/>
          <p:nvPr/>
        </p:nvSpPr>
        <p:spPr bwMode="auto">
          <a:xfrm rot="16200000">
            <a:off x="16256598" y="11653310"/>
            <a:ext cx="669422" cy="1224597"/>
          </a:xfrm>
          <a:prstGeom prst="upArrow">
            <a:avLst/>
          </a:prstGeom>
          <a:solidFill>
            <a:srgbClr val="948A54"/>
          </a:solidFill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913931" indent="-913931" defTabSz="2437150">
              <a:spcBef>
                <a:spcPct val="0"/>
              </a:spcBef>
              <a:defRPr/>
            </a:pPr>
            <a:endParaRPr lang="en-US" sz="4798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17665560" y="12618337"/>
            <a:ext cx="894734" cy="73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3" tIns="121803" rIns="243673" bIns="121803" anchor="ctr" anchorCtr="0">
            <a:noAutofit/>
          </a:bodyPr>
          <a:lstStyle/>
          <a:p>
            <a:pPr defTabSz="2437150"/>
            <a:fld id="{00000000-1234-1234-1234-123412341234}" type="slidenum">
              <a:rPr lang="en-US" kern="0">
                <a:solidFill>
                  <a:srgbClr val="CCCCCC"/>
                </a:solidFill>
              </a:rPr>
              <a:pPr defTabSz="2437150"/>
              <a:t>3</a:t>
            </a:fld>
            <a:endParaRPr kern="0">
              <a:solidFill>
                <a:srgbClr val="CCCCCC"/>
              </a:solidFill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>
            <a:off x="2662815" y="549421"/>
            <a:ext cx="19895233" cy="205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3" tIns="121803" rIns="243673" bIns="121803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6930" dirty="0"/>
              <a:t>NFLICS – </a:t>
            </a:r>
            <a:r>
              <a:rPr lang="en-GB" sz="6930" dirty="0"/>
              <a:t>Forecast Based Action (0-6 hours)</a:t>
            </a:r>
            <a:endParaRPr lang="en-GB" sz="6930" dirty="0"/>
          </a:p>
        </p:txBody>
      </p:sp>
      <p:sp>
        <p:nvSpPr>
          <p:cNvPr id="54" name="Rounded Rectangle 53"/>
          <p:cNvSpPr/>
          <p:nvPr/>
        </p:nvSpPr>
        <p:spPr>
          <a:xfrm>
            <a:off x="1751833" y="4532636"/>
            <a:ext cx="6558830" cy="1919000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2437150">
              <a:defRPr/>
            </a:pP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New satellite </a:t>
            </a:r>
            <a:b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</a:b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nowcasting methods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7132959" y="4526434"/>
            <a:ext cx="6796173" cy="1919693"/>
          </a:xfrm>
          <a:prstGeom prst="roundRect">
            <a:avLst/>
          </a:prstGeom>
          <a:solidFill>
            <a:srgbClr val="948A54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2437150">
              <a:defRPr/>
            </a:pP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Real-time prototype trial and evaluation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894988" y="6583296"/>
            <a:ext cx="6413443" cy="6765062"/>
            <a:chOff x="850915" y="2093951"/>
            <a:chExt cx="3171958" cy="3439929"/>
          </a:xfrm>
        </p:grpSpPr>
        <p:sp>
          <p:nvSpPr>
            <p:cNvPr id="62" name="Rectangle 61"/>
            <p:cNvSpPr/>
            <p:nvPr/>
          </p:nvSpPr>
          <p:spPr>
            <a:xfrm>
              <a:off x="863640" y="2163676"/>
              <a:ext cx="3159233" cy="337020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2437150">
                <a:defRPr/>
              </a:pPr>
              <a:endParaRPr lang="en-GB" sz="4798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28673" y="2093951"/>
              <a:ext cx="3068640" cy="1572801"/>
              <a:chOff x="93351" y="2307755"/>
              <a:chExt cx="3068640" cy="1572801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20" t="18640" r="27769" b="12512"/>
              <a:stretch/>
            </p:blipFill>
            <p:spPr>
              <a:xfrm>
                <a:off x="93351" y="2454463"/>
                <a:ext cx="2381600" cy="1329353"/>
              </a:xfrm>
              <a:prstGeom prst="rect">
                <a:avLst/>
              </a:prstGeom>
            </p:spPr>
          </p:pic>
          <p:grpSp>
            <p:nvGrpSpPr>
              <p:cNvPr id="72" name="Group 71"/>
              <p:cNvGrpSpPr/>
              <p:nvPr/>
            </p:nvGrpSpPr>
            <p:grpSpPr>
              <a:xfrm>
                <a:off x="2387721" y="2307755"/>
                <a:ext cx="774270" cy="1572801"/>
                <a:chOff x="2350206" y="653893"/>
                <a:chExt cx="622250" cy="1696015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317" t="29636" r="8929" b="12927"/>
                <a:stretch/>
              </p:blipFill>
              <p:spPr>
                <a:xfrm>
                  <a:off x="2412181" y="1058492"/>
                  <a:ext cx="528590" cy="1291416"/>
                </a:xfrm>
                <a:prstGeom prst="rect">
                  <a:avLst/>
                </a:prstGeom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2350206" y="653893"/>
                  <a:ext cx="622250" cy="441135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2437150">
                    <a:defRPr/>
                  </a:pPr>
                  <a:r>
                    <a:rPr lang="en-GB" sz="3198" b="1" dirty="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rPr>
                    <a:t>T (</a:t>
                  </a:r>
                  <a:r>
                    <a:rPr lang="en-GB" sz="3198" b="1" baseline="30000" dirty="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rPr>
                    <a:t>O</a:t>
                  </a:r>
                  <a:r>
                    <a:rPr lang="en-GB" sz="3198" b="1" dirty="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rPr>
                    <a:t>C)</a:t>
                  </a:r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158760" y="2424515"/>
                <a:ext cx="2174907" cy="338887"/>
              </a:xfrm>
              <a:prstGeom prst="rect">
                <a:avLst/>
              </a:prstGeom>
              <a:solidFill>
                <a:srgbClr val="FFFFFF"/>
              </a:solidFill>
              <a:effectLst>
                <a:softEdge rad="139700"/>
              </a:effectLst>
            </p:spPr>
            <p:txBody>
              <a:bodyPr wrap="none" rtlCol="0">
                <a:spAutoFit/>
              </a:bodyPr>
              <a:lstStyle/>
              <a:p>
                <a:pPr defTabSz="2437150">
                  <a:defRPr/>
                </a:pPr>
                <a:r>
                  <a:rPr lang="en-GB" sz="3731" b="1" dirty="0">
                    <a:solidFill>
                      <a:srgbClr val="00B0F0"/>
                    </a:solidFill>
                    <a:latin typeface="Calibri"/>
                    <a:cs typeface="Arial"/>
                    <a:sym typeface="Arial"/>
                  </a:rPr>
                  <a:t>convective structures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850915" y="3685272"/>
              <a:ext cx="2989751" cy="1749240"/>
              <a:chOff x="107091" y="3859363"/>
              <a:chExt cx="2989751" cy="1749240"/>
            </a:xfrm>
          </p:grpSpPr>
          <p:pic>
            <p:nvPicPr>
              <p:cNvPr id="66" name="Picture 65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421" t="63439" r="5791" b="15729"/>
              <a:stretch/>
            </p:blipFill>
            <p:spPr>
              <a:xfrm>
                <a:off x="2525885" y="4041035"/>
                <a:ext cx="570957" cy="1552332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5"/>
              <a:srcRect l="16646" t="17480" r="27426" b="12048"/>
              <a:stretch/>
            </p:blipFill>
            <p:spPr>
              <a:xfrm>
                <a:off x="214148" y="4128140"/>
                <a:ext cx="2352893" cy="1480463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107091" y="3859363"/>
                <a:ext cx="2665456" cy="547423"/>
              </a:xfrm>
              <a:prstGeom prst="rect">
                <a:avLst/>
              </a:prstGeom>
              <a:solidFill>
                <a:sysClr val="window" lastClr="FFFFFF"/>
              </a:solidFill>
              <a:effectLst>
                <a:softEdge rad="215900"/>
              </a:effectLst>
            </p:spPr>
            <p:txBody>
              <a:bodyPr wrap="square" rtlCol="0">
                <a:spAutoFit/>
              </a:bodyPr>
              <a:lstStyle/>
              <a:p>
                <a:pPr algn="ctr" defTabSz="2437150">
                  <a:defRPr/>
                </a:pPr>
                <a:r>
                  <a:rPr lang="en-GB" sz="3198" b="1" dirty="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rPr>
                  <a:t>Conditional probability</a:t>
                </a:r>
              </a:p>
              <a:p>
                <a:pPr algn="ctr" defTabSz="2437150">
                  <a:defRPr/>
                </a:pPr>
                <a:r>
                  <a:rPr lang="en-GB" sz="3198" b="1" dirty="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rPr>
                  <a:t> nowcast 0-6h (%)</a:t>
                </a:r>
              </a:p>
            </p:txBody>
          </p:sp>
        </p:grpSp>
      </p:grpSp>
      <p:sp>
        <p:nvSpPr>
          <p:cNvPr id="76" name="Rounded Rectangle 75"/>
          <p:cNvSpPr/>
          <p:nvPr/>
        </p:nvSpPr>
        <p:spPr>
          <a:xfrm>
            <a:off x="9442396" y="4491994"/>
            <a:ext cx="6558830" cy="1920826"/>
          </a:xfrm>
          <a:prstGeom prst="roundRect">
            <a:avLst/>
          </a:prstGeom>
          <a:solidFill>
            <a:srgbClr val="C3D69B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2437150">
              <a:defRPr/>
            </a:pP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New rainfall and </a:t>
            </a:r>
            <a:b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</a:b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flood risk products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9442392" y="6699833"/>
            <a:ext cx="6558828" cy="4387878"/>
            <a:chOff x="4241620" y="2064273"/>
            <a:chExt cx="4219992" cy="2639075"/>
          </a:xfrm>
        </p:grpSpPr>
        <p:sp>
          <p:nvSpPr>
            <p:cNvPr id="79" name="Rectangle 78"/>
            <p:cNvSpPr/>
            <p:nvPr/>
          </p:nvSpPr>
          <p:spPr>
            <a:xfrm>
              <a:off x="4241620" y="2064273"/>
              <a:ext cx="4219992" cy="252933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2437150">
                <a:defRPr/>
              </a:pPr>
              <a:endParaRPr lang="en-GB" sz="4798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10" t="13190" r="1602" b="24171"/>
            <a:stretch/>
          </p:blipFill>
          <p:spPr>
            <a:xfrm>
              <a:off x="4354391" y="2151741"/>
              <a:ext cx="1272865" cy="2353159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5" t="25537" r="28592" b="20527"/>
            <a:stretch/>
          </p:blipFill>
          <p:spPr>
            <a:xfrm>
              <a:off x="5499284" y="2153653"/>
              <a:ext cx="2814984" cy="1483888"/>
            </a:xfrm>
            <a:prstGeom prst="rect">
              <a:avLst/>
            </a:prstGeom>
          </p:spPr>
        </p:pic>
        <p:pic>
          <p:nvPicPr>
            <p:cNvPr id="82" name="Picture 81" descr="Screen Clippi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74" t="23801" r="-1" b="13737"/>
            <a:stretch/>
          </p:blipFill>
          <p:spPr>
            <a:xfrm>
              <a:off x="5791199" y="3525981"/>
              <a:ext cx="1897059" cy="873803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5590330" y="4246708"/>
              <a:ext cx="1335909" cy="351519"/>
            </a:xfrm>
            <a:prstGeom prst="rect">
              <a:avLst/>
            </a:prstGeom>
            <a:noFill/>
            <a:effectLst>
              <a:softEdge rad="215900"/>
            </a:effectLst>
          </p:spPr>
          <p:txBody>
            <a:bodyPr wrap="square" rtlCol="0">
              <a:spAutoFit/>
            </a:bodyPr>
            <a:lstStyle/>
            <a:p>
              <a:pPr algn="ctr" defTabSz="2437150">
                <a:defRPr/>
              </a:pPr>
              <a:r>
                <a:rPr lang="en-GB" sz="3198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Impacts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6778247" y="4492359"/>
              <a:ext cx="910011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85" name="TextBox 84"/>
            <p:cNvSpPr txBox="1"/>
            <p:nvPr/>
          </p:nvSpPr>
          <p:spPr>
            <a:xfrm rot="16200000">
              <a:off x="4737753" y="3725314"/>
              <a:ext cx="1580026" cy="376042"/>
            </a:xfrm>
            <a:prstGeom prst="rect">
              <a:avLst/>
            </a:prstGeom>
            <a:noFill/>
            <a:effectLst>
              <a:softEdge rad="215900"/>
            </a:effectLst>
          </p:spPr>
          <p:txBody>
            <a:bodyPr wrap="square" rtlCol="0">
              <a:spAutoFit/>
            </a:bodyPr>
            <a:lstStyle/>
            <a:p>
              <a:pPr algn="ctr" defTabSz="2437150">
                <a:defRPr/>
              </a:pPr>
              <a:r>
                <a:rPr lang="en-GB" sz="3198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Likelihood</a:t>
              </a:r>
              <a:endParaRPr lang="en-GB" sz="3731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5742492" y="3579270"/>
              <a:ext cx="9007" cy="807614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89" name="Group 88"/>
          <p:cNvGrpSpPr/>
          <p:nvPr/>
        </p:nvGrpSpPr>
        <p:grpSpPr>
          <a:xfrm>
            <a:off x="17135187" y="6700061"/>
            <a:ext cx="6793945" cy="6159275"/>
            <a:chOff x="8595359" y="2102978"/>
            <a:chExt cx="3666539" cy="3352934"/>
          </a:xfrm>
        </p:grpSpPr>
        <p:sp>
          <p:nvSpPr>
            <p:cNvPr id="90" name="Rectangle 89"/>
            <p:cNvSpPr/>
            <p:nvPr/>
          </p:nvSpPr>
          <p:spPr>
            <a:xfrm>
              <a:off x="8595359" y="2102978"/>
              <a:ext cx="3666539" cy="335293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2437150">
                <a:defRPr/>
              </a:pPr>
              <a:endParaRPr lang="en-GB" sz="4798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pic>
          <p:nvPicPr>
            <p:cNvPr id="91" name="Picture 90" descr="Screen Clippi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7"/>
            <a:stretch/>
          </p:blipFill>
          <p:spPr>
            <a:xfrm>
              <a:off x="8693727" y="2160688"/>
              <a:ext cx="3473562" cy="2672862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TextBox 91"/>
            <p:cNvSpPr txBox="1"/>
            <p:nvPr/>
          </p:nvSpPr>
          <p:spPr>
            <a:xfrm>
              <a:off x="8644025" y="4648139"/>
              <a:ext cx="3547972" cy="764703"/>
            </a:xfrm>
            <a:prstGeom prst="rect">
              <a:avLst/>
            </a:prstGeom>
            <a:solidFill>
              <a:sysClr val="window" lastClr="FFFFFF"/>
            </a:solidFill>
            <a:effectLst>
              <a:softEdge rad="215900"/>
            </a:effectLst>
          </p:spPr>
          <p:txBody>
            <a:bodyPr wrap="square" rtlCol="0">
              <a:spAutoFit/>
            </a:bodyPr>
            <a:lstStyle/>
            <a:p>
              <a:pPr algn="ctr" defTabSz="2437150">
                <a:defRPr/>
              </a:pPr>
              <a:r>
                <a:rPr lang="en-GB" sz="4264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Real-time </a:t>
              </a:r>
              <a:r>
                <a:rPr lang="en-GB" sz="4264" b="1" dirty="0" smtClean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trials </a:t>
              </a:r>
              <a:r>
                <a:rPr lang="en-GB" sz="4264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at ANACIM for </a:t>
              </a:r>
              <a:r>
                <a:rPr lang="en-GB" sz="4264" b="1" dirty="0" smtClean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2020/21 </a:t>
              </a:r>
              <a:r>
                <a:rPr lang="en-GB" sz="4264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rainy </a:t>
              </a:r>
              <a:r>
                <a:rPr lang="en-GB" sz="4264" b="1" dirty="0" smtClean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seasons</a:t>
              </a:r>
              <a:endParaRPr lang="en-GB" sz="4264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56" name="Up Arrow 55"/>
          <p:cNvSpPr/>
          <p:nvPr/>
        </p:nvSpPr>
        <p:spPr bwMode="auto">
          <a:xfrm rot="5400000">
            <a:off x="8631321" y="4740430"/>
            <a:ext cx="669422" cy="1224597"/>
          </a:xfrm>
          <a:prstGeom prst="upArrow">
            <a:avLst/>
          </a:prstGeom>
          <a:solidFill>
            <a:schemeClr val="bg1"/>
          </a:solidFill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913931" indent="-913931" defTabSz="2437150">
              <a:spcBef>
                <a:spcPct val="0"/>
              </a:spcBef>
              <a:defRPr/>
            </a:pPr>
            <a:endParaRPr lang="en-US" sz="4798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7" name="Up Arrow 76"/>
          <p:cNvSpPr/>
          <p:nvPr/>
        </p:nvSpPr>
        <p:spPr bwMode="auto">
          <a:xfrm rot="5400000">
            <a:off x="16295676" y="4809986"/>
            <a:ext cx="669422" cy="1224597"/>
          </a:xfrm>
          <a:prstGeom prst="upArrow">
            <a:avLst/>
          </a:prstGeom>
          <a:solidFill>
            <a:srgbClr val="C3D69B"/>
          </a:solidFill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913931" indent="-913931" defTabSz="2437150">
              <a:spcBef>
                <a:spcPct val="0"/>
              </a:spcBef>
              <a:defRPr/>
            </a:pPr>
            <a:endParaRPr lang="en-US" sz="4798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1751833" y="1934116"/>
            <a:ext cx="22177299" cy="2102113"/>
          </a:xfrm>
          <a:prstGeom prst="roundRect">
            <a:avLst/>
          </a:prstGeom>
          <a:gradFill flip="none" rotWithShape="1">
            <a:gsLst>
              <a:gs pos="0">
                <a:srgbClr val="948A54"/>
              </a:gs>
              <a:gs pos="100000">
                <a:srgbClr val="9BBB59">
                  <a:lumMod val="20000"/>
                  <a:lumOff val="80000"/>
                </a:srgbClr>
              </a:gs>
              <a:gs pos="100000">
                <a:srgbClr val="4F81BD">
                  <a:lumMod val="45000"/>
                  <a:lumOff val="55000"/>
                </a:srgbClr>
              </a:gs>
              <a:gs pos="100000">
                <a:srgbClr val="4F81BD">
                  <a:lumMod val="30000"/>
                  <a:lumOff val="70000"/>
                </a:srgbClr>
              </a:gs>
            </a:gsLst>
            <a:lin ang="10800000" scaled="1"/>
            <a:tileRect/>
          </a:gra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2437150">
              <a:defRPr/>
            </a:pP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Co-development of warning products and communication strategy</a:t>
            </a:r>
          </a:p>
          <a:p>
            <a:pPr algn="ctr" defTabSz="2437150">
              <a:defRPr/>
            </a:pPr>
            <a:r>
              <a:rPr lang="en-GB" sz="5331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Engaged with recipients of warnings – what information needed and how</a:t>
            </a:r>
          </a:p>
        </p:txBody>
      </p:sp>
    </p:spTree>
    <p:extLst>
      <p:ext uri="{BB962C8B-B14F-4D97-AF65-F5344CB8AC3E}">
        <p14:creationId xmlns:p14="http://schemas.microsoft.com/office/powerpoint/2010/main" val="17214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54" grpId="0" animBg="1"/>
      <p:bldP spid="55" grpId="0" animBg="1"/>
      <p:bldP spid="76" grpId="0" animBg="1"/>
      <p:bldP spid="56" grpId="0" animBg="1"/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3"/>
          <a:stretch/>
        </p:blipFill>
        <p:spPr>
          <a:xfrm>
            <a:off x="16589829" y="9436083"/>
            <a:ext cx="4544207" cy="40102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843" t="17973" r="2683" b="19990"/>
          <a:stretch/>
        </p:blipFill>
        <p:spPr>
          <a:xfrm>
            <a:off x="8079519" y="9221961"/>
            <a:ext cx="5765433" cy="441453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/>
          <a:srcRect l="640" t="17710" r="2280" b="20592"/>
          <a:stretch/>
        </p:blipFill>
        <p:spPr>
          <a:xfrm>
            <a:off x="8043335" y="4476570"/>
            <a:ext cx="5801617" cy="43904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l="1017" t="19870" r="3427" b="13377"/>
          <a:stretch/>
        </p:blipFill>
        <p:spPr>
          <a:xfrm>
            <a:off x="417264" y="5173828"/>
            <a:ext cx="5710570" cy="43855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1249" y="1237650"/>
            <a:ext cx="22416397" cy="1517649"/>
          </a:xfrm>
        </p:spPr>
        <p:txBody>
          <a:bodyPr/>
          <a:lstStyle/>
          <a:p>
            <a:r>
              <a:rPr lang="en-GB" dirty="0" err="1" smtClean="0"/>
              <a:t>Nowcasting</a:t>
            </a:r>
            <a:r>
              <a:rPr lang="en-GB" dirty="0" smtClean="0"/>
              <a:t> example: 13 September 2021</a:t>
            </a:r>
            <a:endParaRPr lang="en-GB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708913" y="5854882"/>
            <a:ext cx="20007094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1306287" y="10197176"/>
            <a:ext cx="4544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3156">
              <a:spcAft>
                <a:spcPts val="1714"/>
              </a:spcAft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Convective features identified </a:t>
            </a:r>
            <a:r>
              <a:rPr lang="en-GB" sz="2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GB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2400" dirty="0" smtClean="0">
                <a:solidFill>
                  <a:prstClr val="black"/>
                </a:solidFill>
                <a:latin typeface="Calibri" panose="020F0502020204030204"/>
              </a:rPr>
              <a:t>south east of Senegal</a:t>
            </a: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122880" y="6302463"/>
            <a:ext cx="1855828" cy="656421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122257" y="6930095"/>
            <a:ext cx="1808662" cy="3341023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41332" y="3067250"/>
            <a:ext cx="5847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3156">
              <a:spcAft>
                <a:spcPts val="1714"/>
              </a:spcAft>
            </a:pPr>
            <a:r>
              <a:rPr lang="en-GB" sz="3600" b="1" dirty="0">
                <a:solidFill>
                  <a:prstClr val="black"/>
                </a:solidFill>
                <a:latin typeface="Calibri" panose="020F0502020204030204"/>
              </a:rPr>
              <a:t>Observations at </a:t>
            </a:r>
            <a: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  <a:t>start 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/>
              </a:rPr>
              <a:t>of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/>
              </a:rPr>
              <a:t>nowcast</a:t>
            </a:r>
            <a:endParaRPr lang="en-GB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4284617" y="8529989"/>
            <a:ext cx="399609" cy="1508689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298926" y="6105618"/>
            <a:ext cx="214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56">
              <a:spcAft>
                <a:spcPts val="1714"/>
              </a:spcAft>
            </a:pPr>
            <a:r>
              <a:rPr lang="en-GB" sz="2800" b="1" dirty="0">
                <a:solidFill>
                  <a:prstClr val="black"/>
                </a:solidFill>
                <a:latin typeface="Calibri" panose="020F0502020204030204"/>
              </a:rPr>
              <a:t>+6 hrs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93091" y="9488013"/>
            <a:ext cx="214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56">
              <a:spcAft>
                <a:spcPts val="1714"/>
              </a:spcAft>
            </a:pPr>
            <a:r>
              <a:rPr lang="en-GB" sz="2800" b="1" dirty="0">
                <a:solidFill>
                  <a:prstClr val="black"/>
                </a:solidFill>
                <a:latin typeface="Calibri" panose="020F0502020204030204"/>
              </a:rPr>
              <a:t>+2 hrs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98124" y="3082754"/>
            <a:ext cx="778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3156">
              <a:spcAft>
                <a:spcPts val="1714"/>
              </a:spcAft>
            </a:pPr>
            <a:r>
              <a:rPr lang="en-GB" sz="3600" b="1" dirty="0" err="1" smtClean="0">
                <a:solidFill>
                  <a:prstClr val="black"/>
                </a:solidFill>
                <a:latin typeface="Calibri" panose="020F0502020204030204"/>
              </a:rPr>
              <a:t>Nowcast</a:t>
            </a:r>
            <a: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  <a:t> probability of convection using </a:t>
            </a:r>
            <a:b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  <a:t>historical 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/>
              </a:rPr>
              <a:t>storm climatology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3957368" y="5661517"/>
            <a:ext cx="2484444" cy="4689564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4109714" y="10509324"/>
            <a:ext cx="2367699" cy="1983469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/>
          <a:srcRect l="1431" t="17962" r="2173" b="20171"/>
          <a:stretch/>
        </p:blipFill>
        <p:spPr>
          <a:xfrm>
            <a:off x="15928258" y="4489803"/>
            <a:ext cx="5760660" cy="4402474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5928258" y="8850672"/>
            <a:ext cx="656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56">
              <a:spcAft>
                <a:spcPts val="1714"/>
              </a:spcAft>
            </a:pPr>
            <a: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  <a:t>Communication with impacts</a:t>
            </a:r>
            <a:endParaRPr lang="en-GB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509947" y="3458738"/>
            <a:ext cx="674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56">
              <a:spcAft>
                <a:spcPts val="1714"/>
              </a:spcAft>
            </a:pPr>
            <a:r>
              <a:rPr lang="en-GB" sz="3600" b="1" dirty="0" smtClean="0">
                <a:solidFill>
                  <a:prstClr val="black"/>
                </a:solidFill>
                <a:latin typeface="Calibri" panose="020F0502020204030204"/>
              </a:rPr>
              <a:t>What actually happened 6h later?</a:t>
            </a:r>
            <a:endParaRPr lang="en-GB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7"/>
          <a:srcRect l="1499" t="76032" r="5439" b="17135"/>
          <a:stretch/>
        </p:blipFill>
        <p:spPr>
          <a:xfrm>
            <a:off x="8079519" y="13108439"/>
            <a:ext cx="5674581" cy="496112"/>
          </a:xfrm>
          <a:prstGeom prst="rect">
            <a:avLst/>
          </a:prstGeom>
        </p:spPr>
      </p:pic>
      <p:sp>
        <p:nvSpPr>
          <p:cNvPr id="23" name="Content Placeholder 3"/>
          <p:cNvSpPr txBox="1">
            <a:spLocks/>
          </p:cNvSpPr>
          <p:nvPr/>
        </p:nvSpPr>
        <p:spPr>
          <a:xfrm>
            <a:off x="11887200" y="352430"/>
            <a:ext cx="12223769" cy="85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GB" sz="3200" dirty="0">
                <a:solidFill>
                  <a:srgbClr val="575756"/>
                </a:solidFill>
              </a:rPr>
              <a:t>Web portal: </a:t>
            </a:r>
            <a:r>
              <a:rPr lang="en-GB" sz="3200" dirty="0" smtClean="0">
                <a:solidFill>
                  <a:srgbClr val="575756"/>
                </a:solidFill>
                <a:hlinkClick r:id="rId8"/>
              </a:rPr>
              <a:t>https</a:t>
            </a:r>
            <a:r>
              <a:rPr lang="en-GB" sz="3200" dirty="0">
                <a:solidFill>
                  <a:srgbClr val="575756"/>
                </a:solidFill>
                <a:hlinkClick r:id="rId8"/>
              </a:rPr>
              <a:t>://</a:t>
            </a:r>
            <a:r>
              <a:rPr lang="en-GB" sz="3200" dirty="0" smtClean="0">
                <a:solidFill>
                  <a:srgbClr val="575756"/>
                </a:solidFill>
                <a:hlinkClick r:id="rId8"/>
              </a:rPr>
              <a:t>eip.ceh.ac.uk/hydrology/west-africa/nowcasting</a:t>
            </a:r>
            <a:r>
              <a:rPr lang="en-GB" sz="3200" dirty="0" smtClean="0">
                <a:solidFill>
                  <a:srgbClr val="575756"/>
                </a:solidFill>
                <a:hlinkClick r:id="rId8"/>
              </a:rPr>
              <a:t>/</a:t>
            </a:r>
            <a:endParaRPr lang="en-GB" sz="3200" dirty="0">
              <a:solidFill>
                <a:srgbClr val="57575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1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21069300" cy="7591426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New satellite-based observation and </a:t>
            </a:r>
            <a:r>
              <a:rPr lang="en-GB" dirty="0" err="1" smtClean="0"/>
              <a:t>nowcasting</a:t>
            </a:r>
            <a:r>
              <a:rPr lang="en-GB" dirty="0" smtClean="0"/>
              <a:t> (0-6h) products co-developed for Mesoscale Convective Systems in West Africa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Methods are quick to run (minutes) and forecast verification show </a:t>
            </a:r>
            <a:r>
              <a:rPr lang="en-GB" dirty="0" err="1" smtClean="0"/>
              <a:t>nowcasts</a:t>
            </a:r>
            <a:r>
              <a:rPr lang="en-GB" dirty="0" smtClean="0"/>
              <a:t> have skill.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Physical insights and processes apply elsewhere so potential for approach to be applied in other regions of the </a:t>
            </a:r>
            <a:r>
              <a:rPr lang="en-GB" dirty="0" smtClean="0"/>
              <a:t>world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Ease </a:t>
            </a:r>
            <a:r>
              <a:rPr lang="en-GB" dirty="0" smtClean="0"/>
              <a:t>of access through web-portals vital for research and </a:t>
            </a:r>
            <a:r>
              <a:rPr lang="en-GB" dirty="0" smtClean="0"/>
              <a:t>operations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Ongoing research developing methods further in W Africa and beyond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16256"/>
          <a:stretch/>
        </p:blipFill>
        <p:spPr>
          <a:xfrm>
            <a:off x="16299869" y="11932428"/>
            <a:ext cx="3450888" cy="151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796" y="12049257"/>
            <a:ext cx="1836754" cy="1284443"/>
          </a:xfrm>
          <a:prstGeom prst="rect">
            <a:avLst/>
          </a:prstGeom>
        </p:spPr>
      </p:pic>
      <p:pic>
        <p:nvPicPr>
          <p:cNvPr id="8" name="Google Shape;133;p1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4599" y="12026574"/>
            <a:ext cx="3491271" cy="132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40" y="12215729"/>
            <a:ext cx="3980488" cy="95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4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976" b="-9976"/>
          <a:stretch/>
        </p:blipFill>
        <p:spPr>
          <a:xfrm>
            <a:off x="13712460" y="2692800"/>
            <a:ext cx="9044435" cy="9942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976" b="-23"/>
          <a:stretch/>
        </p:blipFill>
        <p:spPr>
          <a:xfrm>
            <a:off x="13712460" y="2692800"/>
            <a:ext cx="9044435" cy="895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976" b="-23"/>
          <a:stretch/>
        </p:blipFill>
        <p:spPr>
          <a:xfrm>
            <a:off x="13712460" y="2692800"/>
            <a:ext cx="9044435" cy="895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9976" b="-23"/>
          <a:stretch/>
        </p:blipFill>
        <p:spPr>
          <a:xfrm>
            <a:off x="13712460" y="2692800"/>
            <a:ext cx="9044435" cy="895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9976" b="-23"/>
          <a:stretch/>
        </p:blipFill>
        <p:spPr>
          <a:xfrm>
            <a:off x="13712460" y="2692800"/>
            <a:ext cx="9044435" cy="8953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9976" b="-23"/>
          <a:stretch/>
        </p:blipFill>
        <p:spPr>
          <a:xfrm>
            <a:off x="13712460" y="2692800"/>
            <a:ext cx="9044435" cy="895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Identifying Convective activity from satellites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49450" y="10162902"/>
            <a:ext cx="13168255" cy="1067073"/>
          </a:xfrm>
        </p:spPr>
        <p:txBody>
          <a:bodyPr/>
          <a:lstStyle/>
          <a:p>
            <a:pPr algn="ctr">
              <a:spcAft>
                <a:spcPts val="1800"/>
              </a:spcAft>
            </a:pPr>
            <a:r>
              <a:rPr lang="en-GB" sz="4400" dirty="0" smtClean="0"/>
              <a:t>Conditions for </a:t>
            </a:r>
            <a:r>
              <a:rPr lang="en-GB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convective cores</a:t>
            </a:r>
            <a:r>
              <a:rPr lang="en-GB" sz="4400" baseline="30000" dirty="0" smtClean="0"/>
              <a:t>1</a:t>
            </a:r>
            <a:r>
              <a:rPr lang="en-GB" sz="4400" dirty="0" smtClean="0"/>
              <a:t>:</a:t>
            </a:r>
            <a:br>
              <a:rPr lang="en-GB" sz="4400" dirty="0" smtClean="0"/>
            </a:br>
            <a:r>
              <a:rPr lang="en-GB" sz="4400" dirty="0" smtClean="0"/>
              <a:t>1. &gt;25km in size,   2. &lt;-50°C cloud top temperature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708913" y="5854882"/>
            <a:ext cx="20007094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233" t="31464" r="21753" b="5500"/>
          <a:stretch/>
        </p:blipFill>
        <p:spPr>
          <a:xfrm>
            <a:off x="482775" y="2912055"/>
            <a:ext cx="11286308" cy="7101628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11732066" y="12195819"/>
            <a:ext cx="13065580" cy="85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aseline="30000" dirty="0" smtClean="0"/>
              <a:t>1</a:t>
            </a:r>
            <a:r>
              <a:rPr lang="en-GB" sz="3200" dirty="0" smtClean="0"/>
              <a:t>Klein </a:t>
            </a:r>
            <a:r>
              <a:rPr lang="en-GB" sz="3200" i="1" dirty="0" smtClean="0"/>
              <a:t>et al</a:t>
            </a:r>
            <a:r>
              <a:rPr lang="en-GB" sz="3200" dirty="0" smtClean="0"/>
              <a:t>. (2019), J. </a:t>
            </a:r>
            <a:r>
              <a:rPr lang="en-GB" sz="3200" dirty="0" err="1" smtClean="0"/>
              <a:t>Geophys</a:t>
            </a:r>
            <a:r>
              <a:rPr lang="en-GB" sz="3200" dirty="0" smtClean="0"/>
              <a:t>. Res. </a:t>
            </a:r>
            <a:r>
              <a:rPr lang="en-GB" sz="3200" dirty="0"/>
              <a:t>Atmos., </a:t>
            </a:r>
            <a:r>
              <a:rPr lang="en-GB" sz="3200" dirty="0" smtClean="0"/>
              <a:t>doi:</a:t>
            </a:r>
            <a:r>
              <a:rPr lang="en-GB" sz="3200" dirty="0" smtClean="0">
                <a:hlinkClick r:id="rId9"/>
              </a:rPr>
              <a:t>10.1002/2017JD027432</a:t>
            </a:r>
            <a:endParaRPr lang="en-GB" sz="3200" dirty="0"/>
          </a:p>
        </p:txBody>
      </p:sp>
      <p:sp>
        <p:nvSpPr>
          <p:cNvPr id="29" name="Content Placeholder 3"/>
          <p:cNvSpPr txBox="1">
            <a:spLocks/>
          </p:cNvSpPr>
          <p:nvPr/>
        </p:nvSpPr>
        <p:spPr>
          <a:xfrm>
            <a:off x="18621375" y="8486474"/>
            <a:ext cx="5094633" cy="106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0" rIns="36000" bIns="3600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3200" dirty="0" smtClean="0">
                <a:solidFill>
                  <a:schemeClr val="bg1"/>
                </a:solidFill>
              </a:rPr>
              <a:t>When cores appear, storm is growing and strengthening</a:t>
            </a:r>
          </a:p>
        </p:txBody>
      </p:sp>
      <p:sp>
        <p:nvSpPr>
          <p:cNvPr id="32" name="Freeform 31"/>
          <p:cNvSpPr/>
          <p:nvPr/>
        </p:nvSpPr>
        <p:spPr>
          <a:xfrm>
            <a:off x="6784258" y="4896465"/>
            <a:ext cx="1769807" cy="530941"/>
          </a:xfrm>
          <a:custGeom>
            <a:avLst/>
            <a:gdLst>
              <a:gd name="connsiteX0" fmla="*/ 1198595 w 2054001"/>
              <a:gd name="connsiteY0" fmla="*/ 0 h 711340"/>
              <a:gd name="connsiteX1" fmla="*/ 1198595 w 2054001"/>
              <a:gd name="connsiteY1" fmla="*/ 0 h 711340"/>
              <a:gd name="connsiteX2" fmla="*/ 903627 w 2054001"/>
              <a:gd name="connsiteY2" fmla="*/ 29497 h 711340"/>
              <a:gd name="connsiteX3" fmla="*/ 815136 w 2054001"/>
              <a:gd name="connsiteY3" fmla="*/ 58994 h 711340"/>
              <a:gd name="connsiteX4" fmla="*/ 195704 w 2054001"/>
              <a:gd name="connsiteY4" fmla="*/ 88491 h 711340"/>
              <a:gd name="connsiteX5" fmla="*/ 107214 w 2054001"/>
              <a:gd name="connsiteY5" fmla="*/ 117987 h 711340"/>
              <a:gd name="connsiteX6" fmla="*/ 48220 w 2054001"/>
              <a:gd name="connsiteY6" fmla="*/ 471949 h 711340"/>
              <a:gd name="connsiteX7" fmla="*/ 77717 w 2054001"/>
              <a:gd name="connsiteY7" fmla="*/ 560439 h 711340"/>
              <a:gd name="connsiteX8" fmla="*/ 166207 w 2054001"/>
              <a:gd name="connsiteY8" fmla="*/ 589936 h 711340"/>
              <a:gd name="connsiteX9" fmla="*/ 756143 w 2054001"/>
              <a:gd name="connsiteY9" fmla="*/ 619432 h 711340"/>
              <a:gd name="connsiteX10" fmla="*/ 1434569 w 2054001"/>
              <a:gd name="connsiteY10" fmla="*/ 707923 h 711340"/>
              <a:gd name="connsiteX11" fmla="*/ 1965511 w 2054001"/>
              <a:gd name="connsiteY11" fmla="*/ 619432 h 711340"/>
              <a:gd name="connsiteX12" fmla="*/ 2024504 w 2054001"/>
              <a:gd name="connsiteY12" fmla="*/ 530942 h 711340"/>
              <a:gd name="connsiteX13" fmla="*/ 2054001 w 2054001"/>
              <a:gd name="connsiteY13" fmla="*/ 442452 h 711340"/>
              <a:gd name="connsiteX14" fmla="*/ 1877020 w 2054001"/>
              <a:gd name="connsiteY14" fmla="*/ 324465 h 711340"/>
              <a:gd name="connsiteX15" fmla="*/ 1818027 w 2054001"/>
              <a:gd name="connsiteY15" fmla="*/ 235974 h 711340"/>
              <a:gd name="connsiteX16" fmla="*/ 1788530 w 2054001"/>
              <a:gd name="connsiteY16" fmla="*/ 147484 h 711340"/>
              <a:gd name="connsiteX17" fmla="*/ 1582053 w 2054001"/>
              <a:gd name="connsiteY17" fmla="*/ 117987 h 711340"/>
              <a:gd name="connsiteX18" fmla="*/ 1375575 w 2054001"/>
              <a:gd name="connsiteY18" fmla="*/ 29497 h 711340"/>
              <a:gd name="connsiteX19" fmla="*/ 1523059 w 2054001"/>
              <a:gd name="connsiteY19" fmla="*/ 58994 h 71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54001" h="711340">
                <a:moveTo>
                  <a:pt x="1198595" y="0"/>
                </a:moveTo>
                <a:lnTo>
                  <a:pt x="1198595" y="0"/>
                </a:lnTo>
                <a:cubicBezTo>
                  <a:pt x="1100272" y="9832"/>
                  <a:pt x="1001291" y="14472"/>
                  <a:pt x="903627" y="29497"/>
                </a:cubicBezTo>
                <a:cubicBezTo>
                  <a:pt x="872896" y="34225"/>
                  <a:pt x="846121" y="56412"/>
                  <a:pt x="815136" y="58994"/>
                </a:cubicBezTo>
                <a:cubicBezTo>
                  <a:pt x="609139" y="76161"/>
                  <a:pt x="402181" y="78659"/>
                  <a:pt x="195704" y="88491"/>
                </a:cubicBezTo>
                <a:cubicBezTo>
                  <a:pt x="166207" y="98323"/>
                  <a:pt x="135024" y="104082"/>
                  <a:pt x="107214" y="117987"/>
                </a:cubicBezTo>
                <a:cubicBezTo>
                  <a:pt x="-61634" y="202411"/>
                  <a:pt x="10013" y="223604"/>
                  <a:pt x="48220" y="471949"/>
                </a:cubicBezTo>
                <a:cubicBezTo>
                  <a:pt x="52948" y="502680"/>
                  <a:pt x="55731" y="538453"/>
                  <a:pt x="77717" y="560439"/>
                </a:cubicBezTo>
                <a:cubicBezTo>
                  <a:pt x="99703" y="582425"/>
                  <a:pt x="135232" y="587243"/>
                  <a:pt x="166207" y="589936"/>
                </a:cubicBezTo>
                <a:cubicBezTo>
                  <a:pt x="362358" y="606992"/>
                  <a:pt x="559498" y="609600"/>
                  <a:pt x="756143" y="619432"/>
                </a:cubicBezTo>
                <a:cubicBezTo>
                  <a:pt x="1297079" y="687050"/>
                  <a:pt x="1071144" y="656005"/>
                  <a:pt x="1434569" y="707923"/>
                </a:cubicBezTo>
                <a:cubicBezTo>
                  <a:pt x="1597484" y="697062"/>
                  <a:pt x="1829561" y="755382"/>
                  <a:pt x="1965511" y="619432"/>
                </a:cubicBezTo>
                <a:cubicBezTo>
                  <a:pt x="1990578" y="594365"/>
                  <a:pt x="2008650" y="562650"/>
                  <a:pt x="2024504" y="530942"/>
                </a:cubicBezTo>
                <a:cubicBezTo>
                  <a:pt x="2038409" y="503132"/>
                  <a:pt x="2044169" y="471949"/>
                  <a:pt x="2054001" y="442452"/>
                </a:cubicBezTo>
                <a:cubicBezTo>
                  <a:pt x="1995007" y="403123"/>
                  <a:pt x="1916349" y="383459"/>
                  <a:pt x="1877020" y="324465"/>
                </a:cubicBezTo>
                <a:cubicBezTo>
                  <a:pt x="1857356" y="294968"/>
                  <a:pt x="1833881" y="267682"/>
                  <a:pt x="1818027" y="235974"/>
                </a:cubicBezTo>
                <a:cubicBezTo>
                  <a:pt x="1804122" y="208164"/>
                  <a:pt x="1816340" y="161389"/>
                  <a:pt x="1788530" y="147484"/>
                </a:cubicBezTo>
                <a:cubicBezTo>
                  <a:pt x="1726345" y="116392"/>
                  <a:pt x="1650879" y="127819"/>
                  <a:pt x="1582053" y="117987"/>
                </a:cubicBezTo>
                <a:cubicBezTo>
                  <a:pt x="1391881" y="54597"/>
                  <a:pt x="1449043" y="102965"/>
                  <a:pt x="1375575" y="29497"/>
                </a:cubicBezTo>
                <a:lnTo>
                  <a:pt x="1523059" y="58994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1389735" y="8330345"/>
            <a:ext cx="2322724" cy="2485583"/>
          </a:xfrm>
          <a:prstGeom prst="straightConnector1">
            <a:avLst/>
          </a:prstGeom>
          <a:ln w="101600">
            <a:solidFill>
              <a:schemeClr val="tx2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9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1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2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4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6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7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98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9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1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2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63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4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96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17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8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39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61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Nowcasting</a:t>
            </a:r>
            <a:r>
              <a:rPr lang="en-GB" dirty="0" smtClean="0"/>
              <a:t> portal for West Africa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12042674" cy="7591426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New </a:t>
            </a:r>
            <a:r>
              <a:rPr lang="en-GB" dirty="0" err="1" smtClean="0"/>
              <a:t>nowcasting</a:t>
            </a:r>
            <a:r>
              <a:rPr lang="en-GB" dirty="0" smtClean="0"/>
              <a:t> web portal co-developed for Senegal Met Agency</a:t>
            </a:r>
            <a:endParaRPr lang="en-GB" baseline="300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575756"/>
                </a:solidFill>
                <a:hlinkClick r:id="rId2"/>
              </a:rPr>
              <a:t>eip.ceh.ac.uk/hydrology/west-</a:t>
            </a:r>
            <a:r>
              <a:rPr lang="en-GB" dirty="0" err="1" smtClean="0">
                <a:solidFill>
                  <a:srgbClr val="575756"/>
                </a:solidFill>
                <a:hlinkClick r:id="rId2"/>
              </a:rPr>
              <a:t>africa</a:t>
            </a:r>
            <a:r>
              <a:rPr lang="en-GB" dirty="0" smtClean="0">
                <a:solidFill>
                  <a:srgbClr val="575756"/>
                </a:solidFill>
                <a:hlinkClick r:id="rId2"/>
              </a:rPr>
              <a:t>/</a:t>
            </a:r>
            <a:r>
              <a:rPr lang="en-GB" dirty="0" err="1" smtClean="0">
                <a:solidFill>
                  <a:srgbClr val="575756"/>
                </a:solidFill>
                <a:hlinkClick r:id="rId2"/>
              </a:rPr>
              <a:t>nowcasting</a:t>
            </a:r>
            <a:r>
              <a:rPr lang="en-GB" dirty="0" smtClean="0">
                <a:solidFill>
                  <a:srgbClr val="575756"/>
                </a:solidFill>
                <a:hlinkClick r:id="rId2"/>
              </a:rPr>
              <a:t>/</a:t>
            </a:r>
            <a:endParaRPr lang="en-GB" dirty="0" smtClean="0">
              <a:solidFill>
                <a:srgbClr val="575756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Real-time and archive products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rgbClr val="575756"/>
                </a:solidFill>
              </a:rPr>
              <a:t>Nowcasting</a:t>
            </a:r>
            <a:r>
              <a:rPr lang="en-GB" dirty="0" smtClean="0">
                <a:solidFill>
                  <a:srgbClr val="575756"/>
                </a:solidFill>
              </a:rPr>
              <a:t> methods and Graphical User Interface available for Met Agencies to use in-house</a:t>
            </a:r>
          </a:p>
          <a:p>
            <a:pPr>
              <a:spcAft>
                <a:spcPts val="1200"/>
              </a:spcAft>
            </a:pPr>
            <a:endParaRPr lang="en-GB" dirty="0"/>
          </a:p>
        </p:txBody>
      </p:sp>
      <p:sp>
        <p:nvSpPr>
          <p:cNvPr id="29" name="Content Placeholder 3"/>
          <p:cNvSpPr txBox="1">
            <a:spLocks/>
          </p:cNvSpPr>
          <p:nvPr/>
        </p:nvSpPr>
        <p:spPr>
          <a:xfrm>
            <a:off x="13657006" y="12195819"/>
            <a:ext cx="11140640" cy="85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GB" sz="3200" dirty="0">
                <a:solidFill>
                  <a:srgbClr val="575756"/>
                </a:solidFill>
                <a:hlinkClick r:id="rId2"/>
              </a:rPr>
              <a:t>https://</a:t>
            </a:r>
            <a:r>
              <a:rPr lang="en-GB" sz="3200" dirty="0" smtClean="0">
                <a:solidFill>
                  <a:srgbClr val="575756"/>
                </a:solidFill>
                <a:hlinkClick r:id="rId2"/>
              </a:rPr>
              <a:t>eip.ceh.ac.uk/hydrology/west-africa/nowcasting/</a:t>
            </a:r>
            <a:r>
              <a:rPr lang="en-GB" sz="3200" dirty="0" smtClean="0">
                <a:solidFill>
                  <a:srgbClr val="575756"/>
                </a:solidFill>
              </a:rPr>
              <a:t> </a:t>
            </a:r>
            <a:endParaRPr lang="en-GB" sz="3200" dirty="0">
              <a:solidFill>
                <a:srgbClr val="575756"/>
              </a:solidFill>
              <a:latin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416" y="4048226"/>
            <a:ext cx="8979819" cy="677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8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Nowcasting</a:t>
            </a:r>
            <a:r>
              <a:rPr lang="en-GB" dirty="0" smtClean="0"/>
              <a:t> - Challenge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81249" y="3638550"/>
            <a:ext cx="13065580" cy="7591426"/>
          </a:xfrm>
        </p:spPr>
        <p:txBody>
          <a:bodyPr/>
          <a:lstStyle/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WMO</a:t>
            </a:r>
            <a:r>
              <a:rPr lang="en-GB" baseline="30000" dirty="0" smtClean="0"/>
              <a:t>1</a:t>
            </a:r>
            <a:r>
              <a:rPr lang="en-GB" dirty="0" smtClean="0"/>
              <a:t> definition of </a:t>
            </a:r>
            <a:r>
              <a:rPr lang="en-GB" b="1" dirty="0" err="1" smtClean="0"/>
              <a:t>nowcasting</a:t>
            </a:r>
            <a:r>
              <a:rPr lang="en-GB" b="1" dirty="0" smtClean="0"/>
              <a:t> </a:t>
            </a:r>
            <a:r>
              <a:rPr lang="en-GB" dirty="0" smtClean="0"/>
              <a:t>“forecasting </a:t>
            </a:r>
            <a:r>
              <a:rPr lang="en-GB" dirty="0"/>
              <a:t>with </a:t>
            </a:r>
            <a:r>
              <a:rPr lang="en-GB" b="1" dirty="0"/>
              <a:t>local detail</a:t>
            </a:r>
            <a:r>
              <a:rPr lang="en-GB" dirty="0"/>
              <a:t>, by any method, over a period from the present to </a:t>
            </a:r>
            <a:r>
              <a:rPr lang="en-GB" b="1" dirty="0"/>
              <a:t>six hours ahead</a:t>
            </a:r>
            <a:r>
              <a:rPr lang="en-GB" dirty="0"/>
              <a:t>, including a detailed description of the present </a:t>
            </a:r>
            <a:r>
              <a:rPr lang="en-GB" dirty="0" smtClean="0"/>
              <a:t>weather”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1" dirty="0" smtClean="0"/>
              <a:t>Rapid updating </a:t>
            </a:r>
            <a:r>
              <a:rPr lang="en-GB" dirty="0" smtClean="0"/>
              <a:t>of observations and </a:t>
            </a:r>
            <a:r>
              <a:rPr lang="en-GB" dirty="0" err="1" smtClean="0"/>
              <a:t>nowcasts</a:t>
            </a:r>
            <a:r>
              <a:rPr lang="en-GB" dirty="0" smtClean="0"/>
              <a:t> required (use Satellite data!)</a:t>
            </a:r>
            <a:endParaRPr lang="en-GB" b="1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b="1" dirty="0" smtClean="0"/>
              <a:t>Easy access for forecasters </a:t>
            </a:r>
            <a:r>
              <a:rPr lang="en-GB" dirty="0" smtClean="0"/>
              <a:t>– simple to run in-house or available via web portals</a:t>
            </a:r>
            <a:endParaRPr lang="en-GB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809" y="4474036"/>
            <a:ext cx="7519198" cy="5808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74493" y="10282619"/>
            <a:ext cx="6363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7886">
              <a:defRPr/>
            </a:pPr>
            <a:r>
              <a:rPr lang="en-GB" sz="2800" dirty="0" smtClean="0">
                <a:solidFill>
                  <a:prstClr val="black"/>
                </a:solidFill>
                <a:latin typeface="Calibri"/>
              </a:rPr>
              <a:t>Cloud Top Temperatures from </a:t>
            </a:r>
            <a:br>
              <a:rPr lang="en-GB" sz="2800" dirty="0" smtClean="0">
                <a:solidFill>
                  <a:prstClr val="black"/>
                </a:solidFill>
                <a:latin typeface="Calibri"/>
              </a:rPr>
            </a:br>
            <a:r>
              <a:rPr lang="en-GB" sz="2800" dirty="0" smtClean="0">
                <a:solidFill>
                  <a:prstClr val="black"/>
                </a:solidFill>
                <a:latin typeface="Calibri"/>
              </a:rPr>
              <a:t>EUMETSAT, Aug 2009</a:t>
            </a:r>
            <a:endParaRPr lang="en-GB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Google Shape;173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1971" y="1237650"/>
            <a:ext cx="3815713" cy="323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3708913" y="5854882"/>
            <a:ext cx="20007094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1978091" y="12191659"/>
            <a:ext cx="13065580" cy="85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aseline="30000" dirty="0" smtClean="0"/>
              <a:t>1</a:t>
            </a:r>
            <a:r>
              <a:rPr lang="en-GB" sz="3200" dirty="0" smtClean="0"/>
              <a:t>WMO Bulletin 68(2) (2019) </a:t>
            </a:r>
            <a:r>
              <a:rPr lang="en-GB" sz="3200" dirty="0" err="1" smtClean="0">
                <a:hlinkClick r:id="rId4"/>
              </a:rPr>
              <a:t>Nowcasting</a:t>
            </a:r>
            <a:r>
              <a:rPr lang="en-GB" sz="3200" dirty="0" smtClean="0">
                <a:hlinkClick r:id="rId4"/>
              </a:rPr>
              <a:t> Guidelines – A Summary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1628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1249" y="1237650"/>
            <a:ext cx="21990051" cy="1517649"/>
          </a:xfrm>
        </p:spPr>
        <p:txBody>
          <a:bodyPr/>
          <a:lstStyle/>
          <a:p>
            <a:r>
              <a:rPr lang="en-GB" dirty="0" smtClean="0"/>
              <a:t>Land surface influence: convective initiation</a:t>
            </a:r>
            <a:endParaRPr lang="en-GB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708913" y="5854882"/>
            <a:ext cx="20007094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1732066" y="12195819"/>
            <a:ext cx="13065580" cy="851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aseline="30000" dirty="0" smtClean="0"/>
              <a:t>1</a:t>
            </a:r>
            <a:r>
              <a:rPr lang="en-GB" sz="3200" dirty="0" smtClean="0"/>
              <a:t>Taylor </a:t>
            </a:r>
            <a:r>
              <a:rPr lang="en-GB" sz="3200" i="1" dirty="0" smtClean="0"/>
              <a:t>et al</a:t>
            </a:r>
            <a:r>
              <a:rPr lang="en-GB" sz="3200" dirty="0" smtClean="0"/>
              <a:t>. (2011), Nature Geoscience, doi:</a:t>
            </a:r>
            <a:r>
              <a:rPr lang="en-GB" sz="3200" dirty="0" smtClean="0">
                <a:hlinkClick r:id="rId2"/>
              </a:rPr>
              <a:t>10.1038/ngeo1173</a:t>
            </a:r>
            <a:endParaRPr lang="en-GB" sz="3200" dirty="0"/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284" y="3100417"/>
            <a:ext cx="6959148" cy="8206274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</p:pic>
      <p:sp>
        <p:nvSpPr>
          <p:cNvPr id="50" name="Line 6"/>
          <p:cNvSpPr>
            <a:spLocks noChangeShapeType="1"/>
          </p:cNvSpPr>
          <p:nvPr/>
        </p:nvSpPr>
        <p:spPr bwMode="auto">
          <a:xfrm flipH="1">
            <a:off x="1161434" y="4430454"/>
            <a:ext cx="5541130" cy="184013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82665" tIns="91336" rIns="182665" bIns="91336"/>
          <a:lstStyle/>
          <a:p>
            <a:pPr defTabSz="1827886"/>
            <a:endParaRPr lang="en-GB" sz="3598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 flipH="1">
            <a:off x="3474809" y="4750928"/>
            <a:ext cx="4021708" cy="2573201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82665" tIns="91336" rIns="182665" bIns="91336"/>
          <a:lstStyle/>
          <a:p>
            <a:pPr defTabSz="1827886"/>
            <a:endParaRPr lang="en-GB" sz="3598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672739" y="11163889"/>
            <a:ext cx="5889228" cy="686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79794" tIns="123698" rIns="179794" bIns="93493">
            <a:spAutoFit/>
          </a:bodyPr>
          <a:lstStyle/>
          <a:p>
            <a:pPr defTabSz="897521">
              <a:lnSpc>
                <a:spcPct val="95000"/>
              </a:lnSpc>
              <a:buClr>
                <a:srgbClr val="000000"/>
              </a:buClr>
              <a:buSzPct val="100000"/>
              <a:tabLst>
                <a:tab pos="1446177" algn="l"/>
                <a:tab pos="2892353" algn="l"/>
                <a:tab pos="4338530" algn="l"/>
                <a:tab pos="5784706" algn="l"/>
                <a:tab pos="7230881" algn="l"/>
                <a:tab pos="8677059" algn="l"/>
              </a:tabLst>
            </a:pPr>
            <a:r>
              <a:rPr lang="en-GB" sz="3198" dirty="0">
                <a:solidFill>
                  <a:srgbClr val="000000"/>
                </a:solidFill>
                <a:latin typeface="Montserrat"/>
              </a:rPr>
              <a:t>Visible Imagery from </a:t>
            </a:r>
            <a:r>
              <a:rPr lang="en-GB" sz="3198" dirty="0" err="1">
                <a:solidFill>
                  <a:srgbClr val="000000"/>
                </a:solidFill>
                <a:latin typeface="Montserrat"/>
              </a:rPr>
              <a:t>Meteosat</a:t>
            </a:r>
            <a:endParaRPr lang="en-GB" sz="3198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747629" y="3933278"/>
            <a:ext cx="3874447" cy="12562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79794" tIns="108595" rIns="179794" bIns="93493">
            <a:spAutoFit/>
          </a:bodyPr>
          <a:lstStyle/>
          <a:p>
            <a:pPr defTabSz="897521">
              <a:lnSpc>
                <a:spcPct val="95000"/>
              </a:lnSpc>
              <a:buClr>
                <a:srgbClr val="000000"/>
              </a:buClr>
              <a:buSzPct val="100000"/>
              <a:tabLst>
                <a:tab pos="1446177" algn="l"/>
                <a:tab pos="2892353" algn="l"/>
              </a:tabLst>
            </a:pPr>
            <a:r>
              <a:rPr lang="en-GB" sz="2399" b="1" dirty="0">
                <a:solidFill>
                  <a:srgbClr val="4472C4"/>
                </a:solidFill>
                <a:latin typeface="Montserrat"/>
              </a:rPr>
              <a:t>Blue contours: Land Surface Temperature anomalies (LSTA)</a:t>
            </a:r>
          </a:p>
        </p:txBody>
      </p:sp>
      <p:pic>
        <p:nvPicPr>
          <p:cNvPr id="54" name="Picture 17" descr="B223_TIR13_1530_lsta_pm"/>
          <p:cNvPicPr>
            <a:picLocks noChangeAspect="1" noChangeArrowheads="1"/>
          </p:cNvPicPr>
          <p:nvPr/>
        </p:nvPicPr>
        <p:blipFill>
          <a:blip r:embed="rId4" cstate="print"/>
          <a:srcRect l="17007"/>
          <a:stretch>
            <a:fillRect/>
          </a:stretch>
        </p:blipFill>
        <p:spPr>
          <a:xfrm>
            <a:off x="7784204" y="4179727"/>
            <a:ext cx="7482751" cy="6759228"/>
          </a:xfrm>
          <a:prstGeom prst="rect">
            <a:avLst/>
          </a:prstGeom>
        </p:spPr>
      </p:pic>
      <p:sp>
        <p:nvSpPr>
          <p:cNvPr id="55" name="Line 20"/>
          <p:cNvSpPr>
            <a:spLocks noChangeShapeType="1"/>
          </p:cNvSpPr>
          <p:nvPr/>
        </p:nvSpPr>
        <p:spPr bwMode="auto">
          <a:xfrm>
            <a:off x="10230852" y="4750928"/>
            <a:ext cx="720349" cy="1002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82665" tIns="91336" rIns="182665" bIns="91336"/>
          <a:lstStyle/>
          <a:p>
            <a:pPr defTabSz="1827886"/>
            <a:endParaRPr lang="en-GB" sz="3598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56" name="Line 21"/>
          <p:cNvSpPr>
            <a:spLocks noChangeShapeType="1"/>
          </p:cNvSpPr>
          <p:nvPr/>
        </p:nvSpPr>
        <p:spPr bwMode="auto">
          <a:xfrm>
            <a:off x="9367702" y="4604962"/>
            <a:ext cx="2157876" cy="287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82665" tIns="91336" rIns="182665" bIns="91336"/>
          <a:lstStyle/>
          <a:p>
            <a:pPr defTabSz="1827886"/>
            <a:endParaRPr lang="en-GB" sz="3598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7063456" y="10834241"/>
            <a:ext cx="7987708" cy="61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665" tIns="91336" rIns="182665" bIns="91336">
            <a:spAutoFit/>
          </a:bodyPr>
          <a:lstStyle/>
          <a:p>
            <a:pPr defTabSz="1827886"/>
            <a:r>
              <a:rPr lang="en-GB" sz="2799" dirty="0">
                <a:solidFill>
                  <a:prstClr val="black"/>
                </a:solidFill>
                <a:latin typeface="Montserrat"/>
              </a:rPr>
              <a:t>Land Surface Temperature anomalies (LSTA)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6775083" y="3967111"/>
            <a:ext cx="3741376" cy="628527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79794" tIns="123698" rIns="179794" bIns="93493">
            <a:spAutoFit/>
          </a:bodyPr>
          <a:lstStyle/>
          <a:p>
            <a:pPr defTabSz="897521">
              <a:lnSpc>
                <a:spcPct val="95000"/>
              </a:lnSpc>
              <a:buClr>
                <a:srgbClr val="000000"/>
              </a:buClr>
              <a:buSzPct val="100000"/>
              <a:tabLst>
                <a:tab pos="1446177" algn="l"/>
                <a:tab pos="2892353" algn="l"/>
              </a:tabLst>
            </a:pPr>
            <a:r>
              <a:rPr lang="en-GB" sz="2799" dirty="0">
                <a:solidFill>
                  <a:srgbClr val="000000"/>
                </a:solidFill>
                <a:latin typeface="Montserrat"/>
              </a:rPr>
              <a:t>Cold (wet) features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11525632" y="3452583"/>
            <a:ext cx="431823" cy="27348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107786" y="2875481"/>
            <a:ext cx="6835584" cy="676578"/>
          </a:xfrm>
          <a:prstGeom prst="rect">
            <a:avLst/>
          </a:prstGeom>
          <a:noFill/>
        </p:spPr>
        <p:txBody>
          <a:bodyPr wrap="square" lIns="182665" tIns="91336" rIns="182665" bIns="91336" rtlCol="0">
            <a:spAutoFit/>
          </a:bodyPr>
          <a:lstStyle/>
          <a:p>
            <a:pPr algn="ctr" defTabSz="1827886"/>
            <a:r>
              <a:rPr lang="en-GB" sz="3198" dirty="0">
                <a:solidFill>
                  <a:prstClr val="black"/>
                </a:solidFill>
                <a:latin typeface="Montserrat"/>
              </a:rPr>
              <a:t>Contours: cloud-top temperatures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9654393" y="6187461"/>
            <a:ext cx="0" cy="158335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6200000">
            <a:off x="8701925" y="6717833"/>
            <a:ext cx="1381996" cy="522882"/>
          </a:xfrm>
          <a:prstGeom prst="rect">
            <a:avLst/>
          </a:prstGeom>
          <a:noFill/>
        </p:spPr>
        <p:txBody>
          <a:bodyPr wrap="none" lIns="182665" tIns="91336" rIns="182665" bIns="91336" rtlCol="0">
            <a:spAutoFit/>
          </a:bodyPr>
          <a:lstStyle/>
          <a:p>
            <a:pPr defTabSz="1827886"/>
            <a:r>
              <a:rPr lang="en-GB" sz="2199" dirty="0">
                <a:solidFill>
                  <a:prstClr val="black"/>
                </a:solidFill>
                <a:latin typeface="Montserrat"/>
              </a:rPr>
              <a:t>~100km</a:t>
            </a:r>
          </a:p>
        </p:txBody>
      </p:sp>
      <p:pic>
        <p:nvPicPr>
          <p:cNvPr id="63" name="Picture 62" descr="schematic_v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0453" y="3899696"/>
            <a:ext cx="5978242" cy="3813845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15892113" y="8936150"/>
            <a:ext cx="78238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7886"/>
            <a:r>
              <a:rPr lang="en-GB" sz="4000" b="1" dirty="0" smtClean="0">
                <a:solidFill>
                  <a:prstClr val="black"/>
                </a:solidFill>
                <a:latin typeface="Montserrat"/>
              </a:rPr>
              <a:t>Dry/wet soil </a:t>
            </a:r>
            <a:r>
              <a:rPr lang="en-GB" sz="4000" b="1" dirty="0">
                <a:solidFill>
                  <a:prstClr val="black"/>
                </a:solidFill>
                <a:latin typeface="Montserrat"/>
              </a:rPr>
              <a:t>moisture patchiness (scales 10s km) favours convective initiation during </a:t>
            </a:r>
            <a:r>
              <a:rPr lang="en-GB" sz="4000" b="1" dirty="0" smtClean="0">
                <a:solidFill>
                  <a:prstClr val="black"/>
                </a:solidFill>
                <a:latin typeface="Montserrat"/>
              </a:rPr>
              <a:t>daytime in Sahel</a:t>
            </a:r>
            <a:endParaRPr lang="en-GB" sz="4000" b="1" dirty="0">
              <a:solidFill>
                <a:prstClr val="black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7866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  <p:bldP spid="53" grpId="0"/>
      <p:bldP spid="60" grpId="0"/>
      <p:bldP spid="64" grpId="0"/>
    </p:bldLst>
  </p:timing>
</p:sld>
</file>

<file path=ppt/theme/theme1.xml><?xml version="1.0" encoding="utf-8"?>
<a:theme xmlns:a="http://schemas.openxmlformats.org/drawingml/2006/main" name="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8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9" id="{9F340515-F3F2-4F66-896C-9C77282A1EAC}" vid="{308BF031-2D72-4473-812C-232AB88CF25F}"/>
    </a:ext>
  </a:extLst>
</a:theme>
</file>

<file path=ppt/theme/theme2.xml><?xml version="1.0" encoding="utf-8"?>
<a:theme xmlns:a="http://schemas.openxmlformats.org/drawingml/2006/main" name="1_CEH_PowerPoint_MasterSlides_Extras_Nov2013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KCEH Presentation Template_Standard (English)_DS_v2" id="{A734387C-6711-429E-AB79-5E3047B683FD}" vid="{D342C494-1DA9-49BD-9249-4B458A70E258}"/>
    </a:ext>
  </a:extLst>
</a:theme>
</file>

<file path=ppt/theme/theme4.xml><?xml version="1.0" encoding="utf-8"?>
<a:theme xmlns:a="http://schemas.openxmlformats.org/drawingml/2006/main" name="Default Theme">
  <a:themeElements>
    <a:clrScheme name="SHEAR good green 1">
      <a:dk1>
        <a:srgbClr val="262626"/>
      </a:dk1>
      <a:lt1>
        <a:srgbClr val="FFFFFF"/>
      </a:lt1>
      <a:dk2>
        <a:srgbClr val="333300"/>
      </a:dk2>
      <a:lt2>
        <a:srgbClr val="CCCCCC"/>
      </a:lt2>
      <a:accent1>
        <a:srgbClr val="5086A0"/>
      </a:accent1>
      <a:accent2>
        <a:srgbClr val="BDBE1C"/>
      </a:accent2>
      <a:accent3>
        <a:srgbClr val="003366"/>
      </a:accent3>
      <a:accent4>
        <a:srgbClr val="FF9900"/>
      </a:accent4>
      <a:accent5>
        <a:srgbClr val="FF0000"/>
      </a:accent5>
      <a:accent6>
        <a:srgbClr val="CC996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8BE1AAAF81E245A3A403608573A08A" ma:contentTypeVersion="7" ma:contentTypeDescription="Create a new document." ma:contentTypeScope="" ma:versionID="7e5cddab6fa4ed76b59527c04d8b266b">
  <xsd:schema xmlns:xsd="http://www.w3.org/2001/XMLSchema" xmlns:xs="http://www.w3.org/2001/XMLSchema" xmlns:p="http://schemas.microsoft.com/office/2006/metadata/properties" xmlns:ns2="8045f077-17b9-47d6-a71c-2c2b83e25129" targetNamespace="http://schemas.microsoft.com/office/2006/metadata/properties" ma:root="true" ma:fieldsID="12b229999090cbbcffbd2cf75ffc470f" ns2:_="">
    <xsd:import namespace="8045f077-17b9-47d6-a71c-2c2b83e251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5f077-17b9-47d6-a71c-2c2b83e25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2E69B3-8583-453B-B91E-7FF61FAB91D6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045f077-17b9-47d6-a71c-2c2b83e25129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9A8E6E3-57C2-40B0-B2F4-DB4DFF1C6E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4B932F-250E-40FE-8B41-0D9317649F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45f077-17b9-47d6-a71c-2c2b83e251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UKCEH Widescreen Trimmed</Template>
  <TotalTime>1177</TotalTime>
  <Words>816</Words>
  <Application>Microsoft Office PowerPoint</Application>
  <PresentationFormat>Custom</PresentationFormat>
  <Paragraphs>106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Avenir</vt:lpstr>
      <vt:lpstr>Calibri</vt:lpstr>
      <vt:lpstr>Cambria</vt:lpstr>
      <vt:lpstr>Montserrat</vt:lpstr>
      <vt:lpstr>Wingdings</vt:lpstr>
      <vt:lpstr>CEH Theme</vt:lpstr>
      <vt:lpstr>1_CEH_PowerPoint_MasterSlides_Extras_Nov2013[1]</vt:lpstr>
      <vt:lpstr>2_CEH Theme</vt:lpstr>
      <vt:lpstr>Default Theme</vt:lpstr>
      <vt:lpstr>Nowcasting Flood Impacts of Convective storms in the Sahel (NFLICS)  Dr Steven Cole (scole@ceh.ac.uk) EGU22, HS4.1 10:45-10:50, 23 May 2022</vt:lpstr>
      <vt:lpstr>Nowcasting - Motivation</vt:lpstr>
      <vt:lpstr>PowerPoint Presentation</vt:lpstr>
      <vt:lpstr>Nowcasting example: 13 September 2021</vt:lpstr>
      <vt:lpstr>Conclusions and next steps</vt:lpstr>
      <vt:lpstr>Identifying Convective activity from satellites</vt:lpstr>
      <vt:lpstr>Nowcasting portal for West Africa</vt:lpstr>
      <vt:lpstr>Nowcasting - Challenge</vt:lpstr>
      <vt:lpstr>Land surface influence: convective initiation</vt:lpstr>
      <vt:lpstr>Land surface influence: convective propagation</vt:lpstr>
      <vt:lpstr>Impact-based forecasting: risk matrix</vt:lpstr>
      <vt:lpstr>Impact-based Forecasting (IbF)</vt:lpstr>
      <vt:lpstr>Conclusions and next steps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Cole</dc:creator>
  <cp:lastModifiedBy>Steven Cole</cp:lastModifiedBy>
  <cp:revision>35</cp:revision>
  <dcterms:created xsi:type="dcterms:W3CDTF">2022-03-31T16:34:56Z</dcterms:created>
  <dcterms:modified xsi:type="dcterms:W3CDTF">2022-05-22T07:35:52Z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0x010100998BE1AAAF81E245A3A403608573A08A</vt:lpwstr>
  </property>
  <property fmtid="{D5CDD505-2E9C-101B-9397-08002B2CF9AE}" pid="3" name="Order">
    <vt:r8>1100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_ExtendedDescription">
    <vt:lpwstr/>
  </property>
</Properties>
</file>