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9" r:id="rId9"/>
    <p:sldId id="270" r:id="rId10"/>
    <p:sldId id="263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plomov&#225;%20pr&#225;ce\Reanal&#253;zy\20CR%20reanalyses%20NOAA%20CIRES%20DOE\20CR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>
                <a:solidFill>
                  <a:sysClr val="windowText" lastClr="000000"/>
                </a:solidFill>
              </a:rPr>
              <a:t>Absolutní trend úhrnu srážek</a:t>
            </a:r>
          </a:p>
        </c:rich>
      </c:tx>
      <c:layout>
        <c:manualLayout>
          <c:xMode val="edge"/>
          <c:yMode val="edge"/>
          <c:x val="0.36648875252532515"/>
          <c:y val="2.5998135386825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'D:\Diplomová práce\[výsledky - shrnující analýzy dat.xlsx]celkové trendy'!$H$75</c:f>
              <c:strCache>
                <c:ptCount val="1"/>
                <c:pt idx="0">
                  <c:v>ECA&amp;D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'[1]celkové trendy'!$I$74:$M$74</c:f>
              <c:strCache>
                <c:ptCount val="5"/>
                <c:pt idx="0">
                  <c:v>jaro</c:v>
                </c:pt>
                <c:pt idx="1">
                  <c:v>léto</c:v>
                </c:pt>
                <c:pt idx="2">
                  <c:v>podzim</c:v>
                </c:pt>
                <c:pt idx="3">
                  <c:v>zima</c:v>
                </c:pt>
                <c:pt idx="4">
                  <c:v>rok</c:v>
                </c:pt>
              </c:strCache>
            </c:strRef>
          </c:cat>
          <c:val>
            <c:numRef>
              <c:f>'[1]celkové trendy'!$I$75:$M$75</c:f>
              <c:numCache>
                <c:formatCode>General</c:formatCode>
                <c:ptCount val="5"/>
                <c:pt idx="0">
                  <c:v>-2.0893917131942468</c:v>
                </c:pt>
                <c:pt idx="1">
                  <c:v>0.33220153340639441</c:v>
                </c:pt>
                <c:pt idx="2">
                  <c:v>-0.43158347676413406</c:v>
                </c:pt>
                <c:pt idx="3">
                  <c:v>-2.5354417670682965</c:v>
                </c:pt>
                <c:pt idx="4">
                  <c:v>-3.141743444365575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1-4667-B6B5-F057D987CE70}"/>
            </c:ext>
          </c:extLst>
        </c:ser>
        <c:ser>
          <c:idx val="1"/>
          <c:order val="1"/>
          <c:tx>
            <c:strRef>
              <c:f>'D:\Diplomová práce\[výsledky - shrnující analýzy dat.xlsx]celkové trendy'!$H$76</c:f>
              <c:strCache>
                <c:ptCount val="1"/>
                <c:pt idx="0">
                  <c:v>E-OBS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'[1]celkové trendy'!$I$74:$M$74</c:f>
              <c:strCache>
                <c:ptCount val="5"/>
                <c:pt idx="0">
                  <c:v>jaro</c:v>
                </c:pt>
                <c:pt idx="1">
                  <c:v>léto</c:v>
                </c:pt>
                <c:pt idx="2">
                  <c:v>podzim</c:v>
                </c:pt>
                <c:pt idx="3">
                  <c:v>zima</c:v>
                </c:pt>
                <c:pt idx="4">
                  <c:v>rok</c:v>
                </c:pt>
              </c:strCache>
            </c:strRef>
          </c:cat>
          <c:val>
            <c:numRef>
              <c:f>'[1]celkové trendy'!$I$76:$M$76</c:f>
              <c:numCache>
                <c:formatCode>General</c:formatCode>
                <c:ptCount val="5"/>
                <c:pt idx="0">
                  <c:v>-1.3818807675068168</c:v>
                </c:pt>
                <c:pt idx="1">
                  <c:v>1.1770909615892435</c:v>
                </c:pt>
                <c:pt idx="2">
                  <c:v>1.0213969993164491</c:v>
                </c:pt>
                <c:pt idx="3">
                  <c:v>-1.8775556262601376</c:v>
                </c:pt>
                <c:pt idx="4">
                  <c:v>0.62949818280840186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1-4667-B6B5-F057D987CE70}"/>
            </c:ext>
          </c:extLst>
        </c:ser>
        <c:ser>
          <c:idx val="2"/>
          <c:order val="2"/>
          <c:tx>
            <c:strRef>
              <c:f>'D:\Diplomová práce\[výsledky - shrnující analýzy dat.xlsx]celkové trendy'!$H$77</c:f>
              <c:strCache>
                <c:ptCount val="1"/>
                <c:pt idx="0">
                  <c:v>CRU TS v4.03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1-4667-B6B5-F057D987CE7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1-4667-B6B5-F057D987CE70}"/>
              </c:ext>
            </c:extLst>
          </c:dPt>
          <c:cat>
            <c:strRef>
              <c:f>'[1]celkové trendy'!$I$74:$M$74</c:f>
              <c:strCache>
                <c:ptCount val="5"/>
                <c:pt idx="0">
                  <c:v>jaro</c:v>
                </c:pt>
                <c:pt idx="1">
                  <c:v>léto</c:v>
                </c:pt>
                <c:pt idx="2">
                  <c:v>podzim</c:v>
                </c:pt>
                <c:pt idx="3">
                  <c:v>zima</c:v>
                </c:pt>
                <c:pt idx="4">
                  <c:v>rok</c:v>
                </c:pt>
              </c:strCache>
            </c:strRef>
          </c:cat>
          <c:val>
            <c:numRef>
              <c:f>'[1]celkové trendy'!$I$77:$M$77</c:f>
              <c:numCache>
                <c:formatCode>General</c:formatCode>
                <c:ptCount val="5"/>
                <c:pt idx="0">
                  <c:v>-0.24960747057246774</c:v>
                </c:pt>
                <c:pt idx="1">
                  <c:v>2.1568088011617044</c:v>
                </c:pt>
                <c:pt idx="2">
                  <c:v>2.5048585136289341</c:v>
                </c:pt>
                <c:pt idx="3">
                  <c:v>0.20741502604604278</c:v>
                </c:pt>
                <c:pt idx="4">
                  <c:v>6.2137534296626882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E1-4667-B6B5-F057D987CE70}"/>
            </c:ext>
          </c:extLst>
        </c:ser>
        <c:ser>
          <c:idx val="3"/>
          <c:order val="3"/>
          <c:tx>
            <c:strRef>
              <c:f>'D:\Diplomová práce\[výsledky - shrnující analýzy dat.xlsx]celkové trendy'!$H$78</c:f>
              <c:strCache>
                <c:ptCount val="1"/>
                <c:pt idx="0">
                  <c:v>JRA55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5E1-4667-B6B5-F057D987CE70}"/>
              </c:ext>
            </c:extLst>
          </c:dPt>
          <c:cat>
            <c:strRef>
              <c:f>'[1]celkové trendy'!$I$74:$M$74</c:f>
              <c:strCache>
                <c:ptCount val="5"/>
                <c:pt idx="0">
                  <c:v>jaro</c:v>
                </c:pt>
                <c:pt idx="1">
                  <c:v>léto</c:v>
                </c:pt>
                <c:pt idx="2">
                  <c:v>podzim</c:v>
                </c:pt>
                <c:pt idx="3">
                  <c:v>zima</c:v>
                </c:pt>
                <c:pt idx="4">
                  <c:v>rok</c:v>
                </c:pt>
              </c:strCache>
            </c:strRef>
          </c:cat>
          <c:val>
            <c:numRef>
              <c:f>'[1]celkové trendy'!$I$78:$M$78</c:f>
              <c:numCache>
                <c:formatCode>General</c:formatCode>
                <c:ptCount val="5"/>
                <c:pt idx="0">
                  <c:v>-4.4656685975678858</c:v>
                </c:pt>
                <c:pt idx="1">
                  <c:v>-1.9431516136412597</c:v>
                </c:pt>
                <c:pt idx="2">
                  <c:v>-0.99667133218490433</c:v>
                </c:pt>
                <c:pt idx="3">
                  <c:v>-2.0524528036848579</c:v>
                </c:pt>
                <c:pt idx="4">
                  <c:v>-9.5902652307861445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E1-4667-B6B5-F057D987CE70}"/>
            </c:ext>
          </c:extLst>
        </c:ser>
        <c:ser>
          <c:idx val="4"/>
          <c:order val="4"/>
          <c:tx>
            <c:strRef>
              <c:f>'D:\Diplomová práce\[výsledky - shrnující analýzy dat.xlsx]celkové trendy'!$H$79</c:f>
              <c:strCache>
                <c:ptCount val="1"/>
                <c:pt idx="0">
                  <c:v>NCEP/NCAR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'[1]celkové trendy'!$I$74:$M$74</c:f>
              <c:strCache>
                <c:ptCount val="5"/>
                <c:pt idx="0">
                  <c:v>jaro</c:v>
                </c:pt>
                <c:pt idx="1">
                  <c:v>léto</c:v>
                </c:pt>
                <c:pt idx="2">
                  <c:v>podzim</c:v>
                </c:pt>
                <c:pt idx="3">
                  <c:v>zima</c:v>
                </c:pt>
                <c:pt idx="4">
                  <c:v>rok</c:v>
                </c:pt>
              </c:strCache>
            </c:strRef>
          </c:cat>
          <c:val>
            <c:numRef>
              <c:f>'[1]celkové trendy'!$I$79:$M$79</c:f>
              <c:numCache>
                <c:formatCode>General</c:formatCode>
                <c:ptCount val="5"/>
                <c:pt idx="0">
                  <c:v>-3.8786920621215781</c:v>
                </c:pt>
                <c:pt idx="1">
                  <c:v>-2.9091070347100469</c:v>
                </c:pt>
                <c:pt idx="2">
                  <c:v>-0.82367036588181552</c:v>
                </c:pt>
                <c:pt idx="3">
                  <c:v>-1.033589133655447</c:v>
                </c:pt>
                <c:pt idx="4">
                  <c:v>-8.1270326859602573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E1-4667-B6B5-F057D987CE70}"/>
            </c:ext>
          </c:extLst>
        </c:ser>
        <c:ser>
          <c:idx val="5"/>
          <c:order val="5"/>
          <c:tx>
            <c:strRef>
              <c:f>'D:\Diplomová práce\[výsledky - shrnující analýzy dat.xlsx]celkové trendy'!$H$80</c:f>
              <c:strCache>
                <c:ptCount val="1"/>
                <c:pt idx="0">
                  <c:v>20CR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5E1-4667-B6B5-F057D987CE7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5E1-4667-B6B5-F057D987CE70}"/>
              </c:ext>
            </c:extLst>
          </c:dPt>
          <c:cat>
            <c:strRef>
              <c:f>'[1]celkové trendy'!$I$74:$M$74</c:f>
              <c:strCache>
                <c:ptCount val="5"/>
                <c:pt idx="0">
                  <c:v>jaro</c:v>
                </c:pt>
                <c:pt idx="1">
                  <c:v>léto</c:v>
                </c:pt>
                <c:pt idx="2">
                  <c:v>podzim</c:v>
                </c:pt>
                <c:pt idx="3">
                  <c:v>zima</c:v>
                </c:pt>
                <c:pt idx="4">
                  <c:v>rok</c:v>
                </c:pt>
              </c:strCache>
            </c:strRef>
          </c:cat>
          <c:val>
            <c:numRef>
              <c:f>'[1]celkové trendy'!$I$80:$M$80</c:f>
              <c:numCache>
                <c:formatCode>General</c:formatCode>
                <c:ptCount val="5"/>
                <c:pt idx="0">
                  <c:v>-0.39441140256223484</c:v>
                </c:pt>
                <c:pt idx="1">
                  <c:v>1.94859538847055</c:v>
                </c:pt>
                <c:pt idx="2">
                  <c:v>2.6481909419418201</c:v>
                </c:pt>
                <c:pt idx="3">
                  <c:v>-0.6249915330842124</c:v>
                </c:pt>
                <c:pt idx="4">
                  <c:v>6.1679210249395098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5E1-4667-B6B5-F057D987C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58462416"/>
        <c:axId val="-1858451536"/>
      </c:barChart>
      <c:catAx>
        <c:axId val="-185846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58451536"/>
        <c:crosses val="autoZero"/>
        <c:auto val="1"/>
        <c:lblAlgn val="ctr"/>
        <c:lblOffset val="100"/>
        <c:noMultiLvlLbl val="0"/>
      </c:catAx>
      <c:valAx>
        <c:axId val="-1858451536"/>
        <c:scaling>
          <c:orientation val="minMax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50" b="1">
                    <a:solidFill>
                      <a:sysClr val="windowText" lastClr="000000"/>
                    </a:solidFill>
                  </a:rPr>
                  <a:t>trend (mm </a:t>
                </a:r>
                <a:r>
                  <a:rPr lang="cs-CZ" sz="1050" b="1" baseline="0">
                    <a:solidFill>
                      <a:sysClr val="windowText" lastClr="000000"/>
                    </a:solidFill>
                  </a:rPr>
                  <a:t>za 10 let)</a:t>
                </a:r>
                <a:endParaRPr lang="cs-CZ" sz="105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8037908235039366E-3"/>
              <c:y val="0.313100896160698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85846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3151-D354-4222-AB9B-4E51A1723E07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77303-728F-42B7-B3C3-756759480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02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7303-728F-42B7-B3C3-7567594803D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07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8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97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8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47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30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81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6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08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90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72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15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4480-B26C-4341-9A06-AF4D2D80980A}" type="datetimeFigureOut">
              <a:rPr lang="cs-CZ" smtClean="0"/>
              <a:t>21.05.2022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3172-7BB7-4AE6-A022-B3A8C2CB85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02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80" y="233065"/>
            <a:ext cx="8695348" cy="1755775"/>
          </a:xfrm>
        </p:spPr>
        <p:txBody>
          <a:bodyPr>
            <a:normAutofit fontScale="90000"/>
          </a:bodyPr>
          <a:lstStyle/>
          <a:p>
            <a:r>
              <a:rPr lang="en-US" dirty="0"/>
              <a:t>Long-term trends of precipitation in Europe: a comparison across multiple datasets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71700"/>
            <a:ext cx="6400800" cy="235111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Radan</a:t>
            </a:r>
            <a:r>
              <a:rPr lang="en-US" b="1" dirty="0" smtClean="0"/>
              <a:t> HUTH</a:t>
            </a:r>
            <a:r>
              <a:rPr lang="en-US" b="1" baseline="30000" dirty="0" smtClean="0"/>
              <a:t>1,2</a:t>
            </a:r>
            <a:r>
              <a:rPr lang="en-US" b="1" dirty="0" smtClean="0"/>
              <a:t>, V</a:t>
            </a:r>
            <a:r>
              <a:rPr lang="cs-CZ" b="1" dirty="0" smtClean="0"/>
              <a:t>áclav </a:t>
            </a:r>
            <a:r>
              <a:rPr lang="en-US" b="1" dirty="0" smtClean="0"/>
              <a:t>V</a:t>
            </a:r>
            <a:r>
              <a:rPr lang="cs-CZ" b="1" dirty="0" smtClean="0"/>
              <a:t>ÍT</a:t>
            </a:r>
            <a:r>
              <a:rPr lang="en-US" b="1" baseline="30000" dirty="0"/>
              <a:t>1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sz="2400" baseline="30000" dirty="0" smtClean="0"/>
              <a:t>1</a:t>
            </a:r>
            <a:r>
              <a:rPr lang="en-US" sz="2400" dirty="0" smtClean="0"/>
              <a:t> Faculty of Science, Charles University, Praha, </a:t>
            </a:r>
            <a:r>
              <a:rPr lang="en-US" sz="2400" dirty="0" err="1" smtClean="0"/>
              <a:t>Czechia</a:t>
            </a:r>
            <a:endParaRPr lang="en-US" sz="2400" dirty="0" smtClean="0"/>
          </a:p>
          <a:p>
            <a:r>
              <a:rPr lang="en-US" sz="2400" baseline="30000" dirty="0" smtClean="0"/>
              <a:t>2</a:t>
            </a:r>
            <a:r>
              <a:rPr lang="en-US" sz="2400" dirty="0" smtClean="0"/>
              <a:t> Institute of Atmospheric Physics, Czech Academy of Sciences, Praha, </a:t>
            </a:r>
            <a:r>
              <a:rPr lang="en-US" sz="2400" dirty="0" err="1" smtClean="0"/>
              <a:t>Czechia</a:t>
            </a:r>
            <a:endParaRPr lang="cs-CZ" sz="2400" dirty="0"/>
          </a:p>
        </p:txBody>
      </p:sp>
      <p:pic>
        <p:nvPicPr>
          <p:cNvPr id="1026" name="Picture 2" descr="Met predicts heavy rainfall in Odisha from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0" y="4453872"/>
            <a:ext cx="3670340" cy="23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re drought predicted for Iran over next 5 years - Tehran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21179"/>
            <a:ext cx="3584848" cy="23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-315416"/>
            <a:ext cx="2664295" cy="378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4623"/>
            <a:ext cx="5184576" cy="67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79825" y="263117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SPRING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09843"/>
            <a:ext cx="2664296" cy="37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7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315416"/>
            <a:ext cx="2722488" cy="35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4623"/>
            <a:ext cx="5112568" cy="675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47338" y="188640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SUMMER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34288" y="1813907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5686343" y="1682807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8289750" y="1682807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5614335" y="4705125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8289750" y="4690921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79134"/>
            <a:ext cx="2674305" cy="37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3613"/>
            <a:ext cx="53625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0599" y="2132856"/>
            <a:ext cx="410445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Poltava</a:t>
            </a:r>
            <a:r>
              <a:rPr lang="cs-CZ" sz="2400" dirty="0" smtClean="0"/>
              <a:t>: diff. from ECA</a:t>
            </a:r>
            <a:r>
              <a:rPr lang="en-US" sz="2400" dirty="0" smtClean="0"/>
              <a:t>&amp;D</a:t>
            </a:r>
            <a:endParaRPr lang="cs-CZ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4399" y="1052736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SUMMER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17" y="2060848"/>
            <a:ext cx="25050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40152" y="4918498"/>
            <a:ext cx="2952328" cy="4547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difference CRU TS – NCEP/NCAR </a:t>
            </a:r>
          </a:p>
          <a:p>
            <a:r>
              <a:rPr lang="en-US" sz="1600" dirty="0" smtClean="0"/>
              <a:t>(mm / 10 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4327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406893"/>
            <a:ext cx="2792777" cy="354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24"/>
            <a:ext cx="5328593" cy="679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47664" y="224644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AUTUMN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07704" y="2353280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4854460" y="2235092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7531885" y="2235092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4839180" y="5367344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7512776" y="5327874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59"/>
            <a:ext cx="2774561" cy="39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638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0" y="2132856"/>
            <a:ext cx="4464495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Roma-</a:t>
            </a:r>
            <a:r>
              <a:rPr lang="en-US" sz="2400" dirty="0" err="1" smtClean="0"/>
              <a:t>Ciampino</a:t>
            </a:r>
            <a:r>
              <a:rPr lang="cs-CZ" sz="2400" dirty="0" smtClean="0"/>
              <a:t>: diff. from ECA</a:t>
            </a:r>
            <a:r>
              <a:rPr lang="en-US" sz="2400" dirty="0" smtClean="0"/>
              <a:t>&amp;D</a:t>
            </a:r>
            <a:endParaRPr lang="cs-CZ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73065" y="980728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AUTUMN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8614"/>
            <a:ext cx="3115494" cy="35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35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97" y="4517542"/>
            <a:ext cx="1974427" cy="278991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38" y="4517542"/>
            <a:ext cx="2081480" cy="232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082" y="121186"/>
            <a:ext cx="3528392" cy="1143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2" y="46104"/>
            <a:ext cx="4320480" cy="51110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daily precipitation</a:t>
            </a:r>
          </a:p>
          <a:p>
            <a:r>
              <a:rPr lang="en-US" dirty="0" smtClean="0"/>
              <a:t>1961-2011</a:t>
            </a:r>
          </a:p>
          <a:p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observed</a:t>
            </a:r>
          </a:p>
          <a:p>
            <a:pPr lvl="2"/>
            <a:r>
              <a:rPr lang="en-US" dirty="0" smtClean="0"/>
              <a:t>ECA &amp; D (507 stations)</a:t>
            </a:r>
          </a:p>
          <a:p>
            <a:pPr lvl="1"/>
            <a:r>
              <a:rPr lang="en-US" dirty="0" smtClean="0"/>
              <a:t>gridded</a:t>
            </a:r>
          </a:p>
          <a:p>
            <a:pPr lvl="2"/>
            <a:r>
              <a:rPr lang="en-US" dirty="0" smtClean="0"/>
              <a:t>E-OBS </a:t>
            </a:r>
            <a:endParaRPr lang="en-US" dirty="0" smtClean="0"/>
          </a:p>
          <a:p>
            <a:pPr lvl="2"/>
            <a:r>
              <a:rPr lang="en-US" dirty="0" smtClean="0"/>
              <a:t>CRU </a:t>
            </a:r>
            <a:r>
              <a:rPr lang="en-US" dirty="0" smtClean="0"/>
              <a:t>TS v. </a:t>
            </a:r>
            <a:r>
              <a:rPr lang="en-US" dirty="0" smtClean="0"/>
              <a:t>4.03</a:t>
            </a:r>
            <a:endParaRPr lang="en-US" dirty="0" smtClean="0"/>
          </a:p>
          <a:p>
            <a:pPr lvl="1"/>
            <a:r>
              <a:rPr lang="en-US" dirty="0" err="1" smtClean="0"/>
              <a:t>reanalyses</a:t>
            </a:r>
            <a:endParaRPr lang="en-US" dirty="0" smtClean="0"/>
          </a:p>
          <a:p>
            <a:pPr lvl="2"/>
            <a:r>
              <a:rPr lang="en-US" dirty="0"/>
              <a:t>NCEP/NCAR</a:t>
            </a:r>
            <a:endParaRPr lang="cs-CZ" dirty="0"/>
          </a:p>
          <a:p>
            <a:pPr lvl="2"/>
            <a:r>
              <a:rPr lang="en-US" dirty="0" smtClean="0"/>
              <a:t>JRA-55</a:t>
            </a:r>
          </a:p>
          <a:p>
            <a:pPr lvl="2"/>
            <a:r>
              <a:rPr lang="en-US" dirty="0" smtClean="0"/>
              <a:t>20CRv3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37" y="2204864"/>
            <a:ext cx="2089037" cy="241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78" y="4517543"/>
            <a:ext cx="2022659" cy="232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80" y="29032"/>
            <a:ext cx="2025723" cy="228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50" y="2244436"/>
            <a:ext cx="20907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923928" y="1412777"/>
            <a:ext cx="3240359" cy="6580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5736" y="2932228"/>
            <a:ext cx="3168352" cy="21871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47597" y="3359679"/>
            <a:ext cx="4432715" cy="4790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99792" y="4137754"/>
            <a:ext cx="4993309" cy="11842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35492" y="4517541"/>
            <a:ext cx="3472510" cy="9386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2"/>
          <p:cNvCxnSpPr/>
          <p:nvPr/>
        </p:nvCxnSpPr>
        <p:spPr>
          <a:xfrm>
            <a:off x="2301433" y="4947497"/>
            <a:ext cx="830407" cy="36121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6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 precipitation totals (DJF, MAM, …)</a:t>
            </a:r>
          </a:p>
          <a:p>
            <a:r>
              <a:rPr lang="en-US" dirty="0" err="1" smtClean="0"/>
              <a:t>Theill</a:t>
            </a:r>
            <a:r>
              <a:rPr lang="en-US" dirty="0" smtClean="0"/>
              <a:t>-Sen regression (median of pairwise slopes)</a:t>
            </a:r>
          </a:p>
          <a:p>
            <a:r>
              <a:rPr lang="en-US" dirty="0" smtClean="0"/>
              <a:t>significance of trends: Mann-Kendall test</a:t>
            </a:r>
          </a:p>
          <a:p>
            <a:r>
              <a:rPr lang="en-US" dirty="0" smtClean="0"/>
              <a:t>significance of difference of trends: Fisher test for correlation coefficients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45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572264380"/>
              </p:ext>
            </p:extLst>
          </p:nvPr>
        </p:nvGraphicFramePr>
        <p:xfrm>
          <a:off x="1292474" y="293111"/>
          <a:ext cx="6276975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1521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full-input </a:t>
            </a:r>
            <a:r>
              <a:rPr lang="en-US" dirty="0" err="1" smtClean="0"/>
              <a:t>reanalyses</a:t>
            </a:r>
            <a:r>
              <a:rPr lang="en-US" dirty="0" smtClean="0"/>
              <a:t>: strongest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drying</a:t>
            </a:r>
            <a:r>
              <a:rPr lang="en-US" dirty="0" smtClean="0"/>
              <a:t> trend except winter</a:t>
            </a:r>
          </a:p>
          <a:p>
            <a:r>
              <a:rPr lang="en-US" dirty="0" smtClean="0"/>
              <a:t>CRU </a:t>
            </a:r>
            <a:r>
              <a:rPr lang="en-US" dirty="0" smtClean="0"/>
              <a:t>TS &amp; 20CRv3 (surface-input reanalysis): </a:t>
            </a:r>
            <a:r>
              <a:rPr lang="en-US" dirty="0" smtClean="0"/>
              <a:t>strongest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wetting 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451878"/>
            <a:ext cx="4320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spring</a:t>
            </a:r>
            <a:endParaRPr lang="cs-CZ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4451878"/>
            <a:ext cx="4320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annual</a:t>
            </a:r>
            <a:endParaRPr lang="cs-CZ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4451878"/>
            <a:ext cx="4320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winter</a:t>
            </a:r>
            <a:endParaRPr lang="cs-CZ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430962" y="4451878"/>
            <a:ext cx="55091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autumn</a:t>
            </a:r>
            <a:endParaRPr lang="cs-CZ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226905" y="4451878"/>
            <a:ext cx="5425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summer</a:t>
            </a:r>
            <a:endParaRPr lang="cs-CZ" sz="1200" dirty="0"/>
          </a:p>
        </p:txBody>
      </p:sp>
      <p:sp>
        <p:nvSpPr>
          <p:cNvPr id="11" name="Oval 10"/>
          <p:cNvSpPr/>
          <p:nvPr/>
        </p:nvSpPr>
        <p:spPr>
          <a:xfrm rot="20089296">
            <a:off x="2268216" y="2937690"/>
            <a:ext cx="720130" cy="456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 rot="903186">
            <a:off x="3324916" y="2647211"/>
            <a:ext cx="720130" cy="456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4427017" y="2328923"/>
            <a:ext cx="720130" cy="456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 rot="19524141">
            <a:off x="6660207" y="3888341"/>
            <a:ext cx="720130" cy="456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8673" y="322387"/>
            <a:ext cx="5184576" cy="3460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spatial mean </a:t>
            </a:r>
            <a:r>
              <a:rPr lang="en-US" sz="2400" dirty="0" smtClean="0"/>
              <a:t>trend (mm </a:t>
            </a:r>
            <a:r>
              <a:rPr lang="en-US" sz="2400" dirty="0" smtClean="0"/>
              <a:t>/ 10 </a:t>
            </a:r>
            <a:r>
              <a:rPr lang="en-US" sz="2400" dirty="0" err="1" smtClean="0"/>
              <a:t>yr</a:t>
            </a:r>
            <a:r>
              <a:rPr lang="en-US" sz="2400" dirty="0" smtClean="0"/>
              <a:t>)</a:t>
            </a:r>
            <a:endParaRPr lang="cs-CZ" sz="2400" dirty="0"/>
          </a:p>
        </p:txBody>
      </p:sp>
      <p:sp>
        <p:nvSpPr>
          <p:cNvPr id="20" name="Oval 12"/>
          <p:cNvSpPr/>
          <p:nvPr/>
        </p:nvSpPr>
        <p:spPr>
          <a:xfrm>
            <a:off x="2225774" y="2179548"/>
            <a:ext cx="720130" cy="456713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12"/>
          <p:cNvSpPr/>
          <p:nvPr/>
        </p:nvSpPr>
        <p:spPr>
          <a:xfrm>
            <a:off x="3349607" y="1751568"/>
            <a:ext cx="720130" cy="456713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12"/>
          <p:cNvSpPr/>
          <p:nvPr/>
        </p:nvSpPr>
        <p:spPr>
          <a:xfrm>
            <a:off x="4473440" y="1634796"/>
            <a:ext cx="720130" cy="456713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12"/>
          <p:cNvSpPr/>
          <p:nvPr/>
        </p:nvSpPr>
        <p:spPr>
          <a:xfrm>
            <a:off x="5559415" y="2152316"/>
            <a:ext cx="720130" cy="456713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12"/>
          <p:cNvSpPr/>
          <p:nvPr/>
        </p:nvSpPr>
        <p:spPr>
          <a:xfrm>
            <a:off x="6669287" y="892451"/>
            <a:ext cx="720130" cy="456713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8" y="-315416"/>
            <a:ext cx="2810323" cy="36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92" y="33851"/>
            <a:ext cx="5223911" cy="680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773151" y="3891276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5128396" y="3902828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7812360" y="838227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5182287" y="812890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2085677" y="945664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0" y="3074122"/>
            <a:ext cx="2791692" cy="3944737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21348" y="89277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ANNUAL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(mm / 10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</a:rPr>
              <a:t>yr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cs-CZ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6743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187674" y="2018400"/>
            <a:ext cx="340455" cy="510682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Down Arrow 5"/>
          <p:cNvSpPr/>
          <p:nvPr/>
        </p:nvSpPr>
        <p:spPr>
          <a:xfrm rot="13779179">
            <a:off x="2978444" y="3141131"/>
            <a:ext cx="340455" cy="510683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5696" y="1772816"/>
            <a:ext cx="410445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Sodankyl</a:t>
            </a:r>
            <a:r>
              <a:rPr lang="cs-CZ" sz="2400" dirty="0" smtClean="0"/>
              <a:t>ä: diff. from ECA</a:t>
            </a:r>
            <a:r>
              <a:rPr lang="en-US" sz="2400" dirty="0" smtClean="0"/>
              <a:t>&amp;D</a:t>
            </a:r>
            <a:endParaRPr lang="cs-CZ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93971"/>
            <a:ext cx="2808311" cy="40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9282" y="5028290"/>
            <a:ext cx="2952328" cy="4547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difference CRU TS – NCEP/NCAR </a:t>
            </a:r>
          </a:p>
          <a:p>
            <a:r>
              <a:rPr lang="en-US" sz="1600" dirty="0" smtClean="0"/>
              <a:t>(mm / 10 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  <a:endParaRPr lang="cs-CZ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84399" y="1052736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ANNUAL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83" y="-387424"/>
            <a:ext cx="277428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623"/>
            <a:ext cx="5184576" cy="673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23" y="3068960"/>
            <a:ext cx="2681505" cy="37890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42544" y="332656"/>
            <a:ext cx="477519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WINTER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6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questions (instead of answers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Which database provides correct trends?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mpossible to say; each database has its own potential drawbacks</a:t>
            </a:r>
          </a:p>
          <a:p>
            <a:r>
              <a:rPr lang="en-US" dirty="0" smtClean="0"/>
              <a:t>Potential drawbacks</a:t>
            </a:r>
          </a:p>
          <a:p>
            <a:pPr lvl="1"/>
            <a:r>
              <a:rPr lang="en-US" dirty="0" smtClean="0"/>
              <a:t>station data</a:t>
            </a:r>
          </a:p>
          <a:p>
            <a:pPr lvl="2"/>
            <a:r>
              <a:rPr lang="en-US" dirty="0" err="1" smtClean="0"/>
              <a:t>inhomogeneities</a:t>
            </a:r>
            <a:endParaRPr lang="en-US" dirty="0" smtClean="0"/>
          </a:p>
          <a:p>
            <a:pPr lvl="2"/>
            <a:r>
              <a:rPr lang="en-US" dirty="0" smtClean="0"/>
              <a:t>measurement errors (unlikely to have much effect)</a:t>
            </a:r>
          </a:p>
          <a:p>
            <a:pPr lvl="1"/>
            <a:r>
              <a:rPr lang="en-US" dirty="0" smtClean="0"/>
              <a:t>gridded data</a:t>
            </a:r>
          </a:p>
          <a:p>
            <a:pPr lvl="2"/>
            <a:r>
              <a:rPr lang="en-US" dirty="0" smtClean="0"/>
              <a:t>inhomogeneity of stations entering interpolation</a:t>
            </a:r>
          </a:p>
          <a:p>
            <a:pPr lvl="2"/>
            <a:r>
              <a:rPr lang="en-US" dirty="0" smtClean="0"/>
              <a:t>time-varying sets of stations used for interpolation</a:t>
            </a:r>
          </a:p>
          <a:p>
            <a:pPr lvl="1"/>
            <a:r>
              <a:rPr lang="en-US" dirty="0" err="1" smtClean="0"/>
              <a:t>reanalyses</a:t>
            </a:r>
            <a:endParaRPr lang="en-US" dirty="0" smtClean="0"/>
          </a:p>
          <a:p>
            <a:pPr lvl="2"/>
            <a:r>
              <a:rPr lang="en-US" dirty="0" smtClean="0"/>
              <a:t>time-varying datasets entering assimilation (e.g., satellites only from 1979)</a:t>
            </a:r>
          </a:p>
          <a:p>
            <a:pPr lvl="2"/>
            <a:r>
              <a:rPr lang="en-US" dirty="0" smtClean="0"/>
              <a:t>time-varying data quality</a:t>
            </a:r>
          </a:p>
          <a:p>
            <a:pPr lvl="2"/>
            <a:r>
              <a:rPr lang="en-US" dirty="0" smtClean="0"/>
              <a:t>model imperfections / errors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95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questions &amp; remarks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detailed local / regional analysis may </a:t>
            </a:r>
          </a:p>
          <a:p>
            <a:pPr lvl="1"/>
            <a:r>
              <a:rPr lang="en-US" dirty="0" smtClean="0"/>
              <a:t>identify specific drawbacks of individual databases</a:t>
            </a:r>
          </a:p>
          <a:p>
            <a:pPr lvl="1"/>
            <a:r>
              <a:rPr lang="en-US" dirty="0" smtClean="0"/>
              <a:t>point to wrong / correct (worst / best) database(s) in each specific case</a:t>
            </a:r>
          </a:p>
          <a:p>
            <a:r>
              <a:rPr lang="en-US" dirty="0" smtClean="0"/>
              <a:t>wrong / correct (good / bad) database(s) vary regionally and seasonally</a:t>
            </a:r>
          </a:p>
          <a:p>
            <a:r>
              <a:rPr lang="en-US" dirty="0" smtClean="0"/>
              <a:t>behavior of </a:t>
            </a:r>
            <a:r>
              <a:rPr lang="en-US" dirty="0" err="1" smtClean="0"/>
              <a:t>reanalyses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strongest drying in full-input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trends similar to gridded datasets for surface-input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how to interpret it?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 it be generalized to other </a:t>
            </a:r>
            <a:r>
              <a:rPr lang="en-US" dirty="0" err="1" smtClean="0">
                <a:sym typeface="Wingdings" panose="05000000000000000000" pitchFamily="2" charset="2"/>
              </a:rPr>
              <a:t>reanalyses</a:t>
            </a:r>
            <a:r>
              <a:rPr lang="en-US" dirty="0" smtClean="0">
                <a:sym typeface="Wingdings" panose="05000000000000000000" pitchFamily="2" charset="2"/>
              </a:rPr>
              <a:t>?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general </a:t>
            </a:r>
            <a:r>
              <a:rPr lang="en-US" dirty="0" smtClean="0">
                <a:sym typeface="Wingdings" panose="05000000000000000000" pitchFamily="2" charset="2"/>
              </a:rPr>
              <a:t>conclusion: trend analysis based on a single database may be misleading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57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366</Words>
  <Application>Microsoft Office PowerPoint</Application>
  <PresentationFormat>Předvádění na obrazovce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Long-term trends of precipitation in Europe: a comparison across multiple datasets</vt:lpstr>
      <vt:lpstr>Data</vt:lpstr>
      <vt:lpstr>Methods</vt:lpstr>
      <vt:lpstr>Prezentace aplikace PowerPoint</vt:lpstr>
      <vt:lpstr>Prezentace aplikace PowerPoint</vt:lpstr>
      <vt:lpstr>Prezentace aplikace PowerPoint</vt:lpstr>
      <vt:lpstr>Prezentace aplikace PowerPoint</vt:lpstr>
      <vt:lpstr>Final questions (instead of answers)</vt:lpstr>
      <vt:lpstr>Final questions &amp; remarks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trends of precipitation in Europe in different datasets</dc:title>
  <dc:creator>Radan</dc:creator>
  <cp:lastModifiedBy>Radan</cp:lastModifiedBy>
  <cp:revision>21</cp:revision>
  <dcterms:created xsi:type="dcterms:W3CDTF">2021-08-25T14:25:39Z</dcterms:created>
  <dcterms:modified xsi:type="dcterms:W3CDTF">2022-05-21T15:02:57Z</dcterms:modified>
</cp:coreProperties>
</file>