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drawingml.diagramData+xml" PartName="/ppt/diagrams/data3.xml"/>
  <Override ContentType="application/vnd.openxmlformats-officedocument.drawingml.diagramData+xml" PartName="/ppt/diagrams/data2.xml"/>
  <Override ContentType="application/vnd.openxmlformats-officedocument.drawingml.diagramData+xml" PartName="/ppt/diagrams/data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drawingml.diagramLayout+xml" PartName="/ppt/diagrams/layout3.xml"/>
  <Override ContentType="application/vnd.openxmlformats-officedocument.drawingml.diagramLayout+xml" PartName="/ppt/diagrams/layout2.xml"/>
  <Override ContentType="application/vnd.openxmlformats-officedocument.drawingml.diagramLayout+xml" PartName="/ppt/diagrams/layout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0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drawingml.diagramStyle+xml" PartName="/ppt/diagrams/quickStyle2.xml"/>
  <Override ContentType="application/vnd.openxmlformats-officedocument.drawingml.diagramStyle+xml" PartName="/ppt/diagrams/quickStyle1.xml"/>
  <Override ContentType="application/vnd.openxmlformats-officedocument.drawingml.diagramStyle+xml" PartName="/ppt/diagrams/quickStyle3.xml"/>
  <Override ContentType="application/vnd.openxmlformats-officedocument.presentationml.presentation.main+xml" PartName="/ppt/presentation.xml"/>
  <Override ContentType="application/vnd.ms-office.drawingml.diagramDrawing+xml" PartName="/ppt/diagrams/drawing2.xml"/>
  <Override ContentType="application/vnd.ms-office.drawingml.diagramDrawing+xml" PartName="/ppt/diagrams/drawing1.xml"/>
  <Override ContentType="application/vnd.ms-office.drawingml.diagramDrawing+xml" PartName="/ppt/diagrams/drawing3.xml"/>
  <Override ContentType="application/vnd.openxmlformats-officedocument.presentationml.presProps+xml" PartName="/ppt/presProps1.xml"/>
  <Override ContentType="application/vnd.openxmlformats-officedocument.drawingml.diagramColors+xml" PartName="/ppt/diagrams/colors3.xml"/>
  <Override ContentType="application/vnd.openxmlformats-officedocument.drawingml.diagramColors+xml" PartName="/ppt/diagrams/colors2.xml"/>
  <Override ContentType="application/vnd.openxmlformats-officedocument.drawingml.diagramColors+xml" PartName="/ppt/diagrams/colors1.xml"/>
  <Override ContentType="application/vnd.openxmlformats-officedocument.theme+xml" PartName="/ppt/theme/theme1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9144000"/>
  <p:notesSz cx="6858000" cy="9144000"/>
  <p:defaultTextStyle>
    <a:defPPr lvl="0">
      <a:defRPr lang="it-IT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10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9D9589-A625-499D-B28E-16CEE5B89F6E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6B122A4-28ED-4915-BC91-BFEABBE3A7AF}">
      <dgm:prSet phldrT="[Testo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it-IT" sz="3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Radionuclides</a:t>
          </a:r>
          <a:endParaRPr lang="it-IT" sz="3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E80B64-086D-4275-AE83-B12342ACE080}" type="parTrans" cxnId="{FC48D128-DBE4-4203-B3E0-7B88CF82A534}">
      <dgm:prSet/>
      <dgm:spPr/>
      <dgm:t>
        <a:bodyPr/>
        <a:lstStyle/>
        <a:p>
          <a:endParaRPr lang="it-IT"/>
        </a:p>
      </dgm:t>
    </dgm:pt>
    <dgm:pt modelId="{9D28C14E-1ACB-4C3F-B44D-280EB01A86D8}" type="sibTrans" cxnId="{FC48D128-DBE4-4203-B3E0-7B88CF82A534}">
      <dgm:prSet/>
      <dgm:spPr/>
      <dgm:t>
        <a:bodyPr/>
        <a:lstStyle/>
        <a:p>
          <a:endParaRPr lang="it-IT"/>
        </a:p>
      </dgm:t>
    </dgm:pt>
    <dgm:pt modelId="{718BE019-5603-4E6F-8664-E52838B0C3EF}">
      <dgm:prSet phldrT="[Testo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it-IT" b="1" i="1" dirty="0" err="1" smtClean="0"/>
            <a:t>Environmetal</a:t>
          </a:r>
          <a:r>
            <a:rPr lang="it-IT" b="1" i="1" dirty="0" smtClean="0"/>
            <a:t> </a:t>
          </a:r>
          <a:r>
            <a:rPr lang="it-IT" b="1" i="1" dirty="0" err="1" smtClean="0"/>
            <a:t>tracers</a:t>
          </a:r>
          <a:endParaRPr lang="it-IT" b="1" i="1" dirty="0"/>
        </a:p>
      </dgm:t>
    </dgm:pt>
    <dgm:pt modelId="{E8E4864F-2010-4961-B23E-F59EB326011A}" type="parTrans" cxnId="{AA5ED451-2071-4613-A93E-39253B20B872}">
      <dgm:prSet/>
      <dgm:spPr/>
      <dgm:t>
        <a:bodyPr/>
        <a:lstStyle/>
        <a:p>
          <a:endParaRPr lang="it-IT"/>
        </a:p>
      </dgm:t>
    </dgm:pt>
    <dgm:pt modelId="{444F402A-93E2-4B06-849D-52E7FBE68051}" type="sibTrans" cxnId="{AA5ED451-2071-4613-A93E-39253B20B872}">
      <dgm:prSet/>
      <dgm:spPr/>
      <dgm:t>
        <a:bodyPr/>
        <a:lstStyle/>
        <a:p>
          <a:endParaRPr lang="it-IT"/>
        </a:p>
      </dgm:t>
    </dgm:pt>
    <dgm:pt modelId="{A2F3A238-ACF0-4483-88A0-5EDC75C19CE8}">
      <dgm:prSet phldrT="[Testo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it-IT" b="1" i="1" dirty="0" smtClean="0"/>
            <a:t>Time </a:t>
          </a:r>
          <a:r>
            <a:rPr lang="it-IT" b="1" i="1" dirty="0" err="1" smtClean="0"/>
            <a:t>tracers</a:t>
          </a:r>
          <a:endParaRPr lang="it-IT" b="1" i="1" dirty="0"/>
        </a:p>
      </dgm:t>
    </dgm:pt>
    <dgm:pt modelId="{B910786E-D714-466A-A2D0-0A957C41839C}" type="parTrans" cxnId="{F68E610A-4604-44F7-B5F4-F3B5591B615C}">
      <dgm:prSet/>
      <dgm:spPr/>
      <dgm:t>
        <a:bodyPr/>
        <a:lstStyle/>
        <a:p>
          <a:endParaRPr lang="it-IT"/>
        </a:p>
      </dgm:t>
    </dgm:pt>
    <dgm:pt modelId="{C2D1184A-AF31-4663-941B-CE55FF3C04B6}" type="sibTrans" cxnId="{F68E610A-4604-44F7-B5F4-F3B5591B615C}">
      <dgm:prSet/>
      <dgm:spPr/>
      <dgm:t>
        <a:bodyPr/>
        <a:lstStyle/>
        <a:p>
          <a:endParaRPr lang="it-IT"/>
        </a:p>
      </dgm:t>
    </dgm:pt>
    <dgm:pt modelId="{D346D121-D113-4AC3-AE58-5DE9A5282E19}">
      <dgm:prSet phldrT="[Testo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it-IT" b="1" i="1" dirty="0" err="1" smtClean="0"/>
            <a:t>Pollution</a:t>
          </a:r>
          <a:r>
            <a:rPr lang="it-IT" b="1" i="1" dirty="0" smtClean="0"/>
            <a:t> </a:t>
          </a:r>
          <a:r>
            <a:rPr lang="it-IT" b="1" i="1" dirty="0" err="1" smtClean="0"/>
            <a:t>indicators</a:t>
          </a:r>
          <a:endParaRPr lang="it-IT" b="1" i="1" dirty="0"/>
        </a:p>
      </dgm:t>
    </dgm:pt>
    <dgm:pt modelId="{759C7186-C881-4A59-9394-0D30BAD114DC}" type="parTrans" cxnId="{2C244A40-90FB-4C14-869E-A28604B808F9}">
      <dgm:prSet/>
      <dgm:spPr/>
      <dgm:t>
        <a:bodyPr/>
        <a:lstStyle/>
        <a:p>
          <a:endParaRPr lang="it-IT"/>
        </a:p>
      </dgm:t>
    </dgm:pt>
    <dgm:pt modelId="{4AC634A9-47E4-4C81-9179-D41DBAF7948A}" type="sibTrans" cxnId="{2C244A40-90FB-4C14-869E-A28604B808F9}">
      <dgm:prSet/>
      <dgm:spPr/>
      <dgm:t>
        <a:bodyPr/>
        <a:lstStyle/>
        <a:p>
          <a:endParaRPr lang="it-IT"/>
        </a:p>
      </dgm:t>
    </dgm:pt>
    <dgm:pt modelId="{DD092909-11B3-433D-B397-35E478521BA7}" type="pres">
      <dgm:prSet presAssocID="{BE9D9589-A625-499D-B28E-16CEE5B89F6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38AF240F-4A50-49A0-8578-60516142B911}" type="pres">
      <dgm:prSet presAssocID="{C6B122A4-28ED-4915-BC91-BFEABBE3A7AF}" presName="centerShape" presStyleLbl="node0" presStyleIdx="0" presStyleCnt="1" custScaleX="158066" custScaleY="154969"/>
      <dgm:spPr/>
      <dgm:t>
        <a:bodyPr/>
        <a:lstStyle/>
        <a:p>
          <a:endParaRPr lang="it-IT"/>
        </a:p>
      </dgm:t>
    </dgm:pt>
    <dgm:pt modelId="{987438DD-6FB8-45D1-B32F-9830B8BE1146}" type="pres">
      <dgm:prSet presAssocID="{E8E4864F-2010-4961-B23E-F59EB326011A}" presName="parTrans" presStyleLbl="bgSibTrans2D1" presStyleIdx="0" presStyleCnt="3"/>
      <dgm:spPr/>
      <dgm:t>
        <a:bodyPr/>
        <a:lstStyle/>
        <a:p>
          <a:endParaRPr lang="it-IT"/>
        </a:p>
      </dgm:t>
    </dgm:pt>
    <dgm:pt modelId="{2B26D387-E95C-451C-B338-669D08FE5D7B}" type="pres">
      <dgm:prSet presAssocID="{718BE019-5603-4E6F-8664-E52838B0C3E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F39CEC0-ED57-4F56-A079-A163C2F2C684}" type="pres">
      <dgm:prSet presAssocID="{B910786E-D714-466A-A2D0-0A957C41839C}" presName="parTrans" presStyleLbl="bgSibTrans2D1" presStyleIdx="1" presStyleCnt="3"/>
      <dgm:spPr/>
      <dgm:t>
        <a:bodyPr/>
        <a:lstStyle/>
        <a:p>
          <a:endParaRPr lang="it-IT"/>
        </a:p>
      </dgm:t>
    </dgm:pt>
    <dgm:pt modelId="{39486D67-81E4-4B55-AD93-86E924955629}" type="pres">
      <dgm:prSet presAssocID="{A2F3A238-ACF0-4483-88A0-5EDC75C19CE8}" presName="node" presStyleLbl="node1" presStyleIdx="1" presStyleCnt="3" custRadScaleRad="99414" custRadScaleInc="276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E9CD176-212A-43B9-973E-25E3F59E1D60}" type="pres">
      <dgm:prSet presAssocID="{759C7186-C881-4A59-9394-0D30BAD114DC}" presName="parTrans" presStyleLbl="bgSibTrans2D1" presStyleIdx="2" presStyleCnt="3"/>
      <dgm:spPr/>
      <dgm:t>
        <a:bodyPr/>
        <a:lstStyle/>
        <a:p>
          <a:endParaRPr lang="it-IT"/>
        </a:p>
      </dgm:t>
    </dgm:pt>
    <dgm:pt modelId="{2769EC82-1C7B-496A-B872-6DA068A44CEB}" type="pres">
      <dgm:prSet presAssocID="{D346D121-D113-4AC3-AE58-5DE9A5282E1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F68E610A-4604-44F7-B5F4-F3B5591B615C}" srcId="{C6B122A4-28ED-4915-BC91-BFEABBE3A7AF}" destId="{A2F3A238-ACF0-4483-88A0-5EDC75C19CE8}" srcOrd="1" destOrd="0" parTransId="{B910786E-D714-466A-A2D0-0A957C41839C}" sibTransId="{C2D1184A-AF31-4663-941B-CE55FF3C04B6}"/>
    <dgm:cxn modelId="{FC48D128-DBE4-4203-B3E0-7B88CF82A534}" srcId="{BE9D9589-A625-499D-B28E-16CEE5B89F6E}" destId="{C6B122A4-28ED-4915-BC91-BFEABBE3A7AF}" srcOrd="0" destOrd="0" parTransId="{E4E80B64-086D-4275-AE83-B12342ACE080}" sibTransId="{9D28C14E-1ACB-4C3F-B44D-280EB01A86D8}"/>
    <dgm:cxn modelId="{2C244A40-90FB-4C14-869E-A28604B808F9}" srcId="{C6B122A4-28ED-4915-BC91-BFEABBE3A7AF}" destId="{D346D121-D113-4AC3-AE58-5DE9A5282E19}" srcOrd="2" destOrd="0" parTransId="{759C7186-C881-4A59-9394-0D30BAD114DC}" sibTransId="{4AC634A9-47E4-4C81-9179-D41DBAF7948A}"/>
    <dgm:cxn modelId="{6DAD9913-F491-46F2-841D-ED60CEB2B277}" type="presOf" srcId="{E8E4864F-2010-4961-B23E-F59EB326011A}" destId="{987438DD-6FB8-45D1-B32F-9830B8BE1146}" srcOrd="0" destOrd="0" presId="urn:microsoft.com/office/officeart/2005/8/layout/radial4"/>
    <dgm:cxn modelId="{6756AF23-3F65-488C-A51B-5E2AE30E9C32}" type="presOf" srcId="{C6B122A4-28ED-4915-BC91-BFEABBE3A7AF}" destId="{38AF240F-4A50-49A0-8578-60516142B911}" srcOrd="0" destOrd="0" presId="urn:microsoft.com/office/officeart/2005/8/layout/radial4"/>
    <dgm:cxn modelId="{889FE5E1-1EA8-4F52-A66B-AAD5FD178DA1}" type="presOf" srcId="{B910786E-D714-466A-A2D0-0A957C41839C}" destId="{3F39CEC0-ED57-4F56-A079-A163C2F2C684}" srcOrd="0" destOrd="0" presId="urn:microsoft.com/office/officeart/2005/8/layout/radial4"/>
    <dgm:cxn modelId="{EAD972D7-11E7-4A2C-8FC7-587D239E0940}" type="presOf" srcId="{D346D121-D113-4AC3-AE58-5DE9A5282E19}" destId="{2769EC82-1C7B-496A-B872-6DA068A44CEB}" srcOrd="0" destOrd="0" presId="urn:microsoft.com/office/officeart/2005/8/layout/radial4"/>
    <dgm:cxn modelId="{5A0B06D2-CCDF-4B05-BBF6-848A411354FC}" type="presOf" srcId="{A2F3A238-ACF0-4483-88A0-5EDC75C19CE8}" destId="{39486D67-81E4-4B55-AD93-86E924955629}" srcOrd="0" destOrd="0" presId="urn:microsoft.com/office/officeart/2005/8/layout/radial4"/>
    <dgm:cxn modelId="{AA5ED451-2071-4613-A93E-39253B20B872}" srcId="{C6B122A4-28ED-4915-BC91-BFEABBE3A7AF}" destId="{718BE019-5603-4E6F-8664-E52838B0C3EF}" srcOrd="0" destOrd="0" parTransId="{E8E4864F-2010-4961-B23E-F59EB326011A}" sibTransId="{444F402A-93E2-4B06-849D-52E7FBE68051}"/>
    <dgm:cxn modelId="{89703B71-AD69-40C2-98A7-FEE1C4A4C2D0}" type="presOf" srcId="{759C7186-C881-4A59-9394-0D30BAD114DC}" destId="{EE9CD176-212A-43B9-973E-25E3F59E1D60}" srcOrd="0" destOrd="0" presId="urn:microsoft.com/office/officeart/2005/8/layout/radial4"/>
    <dgm:cxn modelId="{ABFF06E2-7115-4B76-848F-9420A03E9952}" type="presOf" srcId="{718BE019-5603-4E6F-8664-E52838B0C3EF}" destId="{2B26D387-E95C-451C-B338-669D08FE5D7B}" srcOrd="0" destOrd="0" presId="urn:microsoft.com/office/officeart/2005/8/layout/radial4"/>
    <dgm:cxn modelId="{16BB81F6-6A6C-46E5-A247-328B3FBF0DB0}" type="presOf" srcId="{BE9D9589-A625-499D-B28E-16CEE5B89F6E}" destId="{DD092909-11B3-433D-B397-35E478521BA7}" srcOrd="0" destOrd="0" presId="urn:microsoft.com/office/officeart/2005/8/layout/radial4"/>
    <dgm:cxn modelId="{B3B810A0-B4F0-45F7-8C13-57C9065BD32D}" type="presParOf" srcId="{DD092909-11B3-433D-B397-35E478521BA7}" destId="{38AF240F-4A50-49A0-8578-60516142B911}" srcOrd="0" destOrd="0" presId="urn:microsoft.com/office/officeart/2005/8/layout/radial4"/>
    <dgm:cxn modelId="{DF34170D-910F-47E0-848D-41FF4AE0B271}" type="presParOf" srcId="{DD092909-11B3-433D-B397-35E478521BA7}" destId="{987438DD-6FB8-45D1-B32F-9830B8BE1146}" srcOrd="1" destOrd="0" presId="urn:microsoft.com/office/officeart/2005/8/layout/radial4"/>
    <dgm:cxn modelId="{323540A9-98B0-4494-B721-227580EEBE31}" type="presParOf" srcId="{DD092909-11B3-433D-B397-35E478521BA7}" destId="{2B26D387-E95C-451C-B338-669D08FE5D7B}" srcOrd="2" destOrd="0" presId="urn:microsoft.com/office/officeart/2005/8/layout/radial4"/>
    <dgm:cxn modelId="{98E179E5-7475-43E5-9749-B566561D3CE3}" type="presParOf" srcId="{DD092909-11B3-433D-B397-35E478521BA7}" destId="{3F39CEC0-ED57-4F56-A079-A163C2F2C684}" srcOrd="3" destOrd="0" presId="urn:microsoft.com/office/officeart/2005/8/layout/radial4"/>
    <dgm:cxn modelId="{818508C3-0B04-48EE-9D06-F90097EC2F64}" type="presParOf" srcId="{DD092909-11B3-433D-B397-35E478521BA7}" destId="{39486D67-81E4-4B55-AD93-86E924955629}" srcOrd="4" destOrd="0" presId="urn:microsoft.com/office/officeart/2005/8/layout/radial4"/>
    <dgm:cxn modelId="{C47CE0F1-27D1-498F-96D8-50BEA5F82C83}" type="presParOf" srcId="{DD092909-11B3-433D-B397-35E478521BA7}" destId="{EE9CD176-212A-43B9-973E-25E3F59E1D60}" srcOrd="5" destOrd="0" presId="urn:microsoft.com/office/officeart/2005/8/layout/radial4"/>
    <dgm:cxn modelId="{3E5EB184-6CA3-484E-A74C-45DBA7AF88ED}" type="presParOf" srcId="{DD092909-11B3-433D-B397-35E478521BA7}" destId="{2769EC82-1C7B-496A-B872-6DA068A44CEB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69C9BB-F254-4C31-9961-41CA06871EE4}" type="doc">
      <dgm:prSet loTypeId="urn:microsoft.com/office/officeart/2008/layout/BendingPicture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9ABCBF9-EEA0-4EF5-A979-654DDB71AEA5}">
      <dgm:prSet phldrT="[Testo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it-IT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Dissolution</a:t>
          </a:r>
          <a:endParaRPr lang="it-IT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A2E6FDB-54C2-493C-8C27-54B3539AD99C}" type="parTrans" cxnId="{DA1A4D4F-8326-4E1B-85EB-740BF9E1DB39}">
      <dgm:prSet/>
      <dgm:spPr/>
      <dgm:t>
        <a:bodyPr/>
        <a:lstStyle/>
        <a:p>
          <a:endParaRPr lang="it-IT"/>
        </a:p>
      </dgm:t>
    </dgm:pt>
    <dgm:pt modelId="{B7696C45-8C03-4A35-8829-A342E0F6592F}" type="sibTrans" cxnId="{DA1A4D4F-8326-4E1B-85EB-740BF9E1DB39}">
      <dgm:prSet/>
      <dgm:spPr/>
      <dgm:t>
        <a:bodyPr/>
        <a:lstStyle/>
        <a:p>
          <a:endParaRPr lang="it-IT"/>
        </a:p>
      </dgm:t>
    </dgm:pt>
    <dgm:pt modelId="{3F08FB5B-6961-40C0-B712-0B92B483C9D2}">
      <dgm:prSet phldrT="[Testo]"/>
      <dgm:spPr>
        <a:solidFill>
          <a:srgbClr val="0070C0"/>
        </a:solidFill>
      </dgm:spPr>
      <dgm:t>
        <a:bodyPr/>
        <a:lstStyle/>
        <a:p>
          <a:r>
            <a:rPr lang="it-IT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Diffusion</a:t>
          </a:r>
          <a:endParaRPr lang="it-IT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660CBD-D526-47BE-BFA2-B32421C71A2E}" type="parTrans" cxnId="{5B18401F-EB28-4D94-8767-7505AF0B9AA7}">
      <dgm:prSet/>
      <dgm:spPr/>
      <dgm:t>
        <a:bodyPr/>
        <a:lstStyle/>
        <a:p>
          <a:endParaRPr lang="it-IT"/>
        </a:p>
      </dgm:t>
    </dgm:pt>
    <dgm:pt modelId="{D9425DEC-9CC9-41B2-9E77-F686AB125351}" type="sibTrans" cxnId="{5B18401F-EB28-4D94-8767-7505AF0B9AA7}">
      <dgm:prSet/>
      <dgm:spPr/>
      <dgm:t>
        <a:bodyPr/>
        <a:lstStyle/>
        <a:p>
          <a:endParaRPr lang="it-IT"/>
        </a:p>
      </dgm:t>
    </dgm:pt>
    <dgm:pt modelId="{E050C6DB-887E-4EBF-A903-9893D1835245}">
      <dgm:prSet phldrT="[Testo]"/>
      <dgm:spPr>
        <a:solidFill>
          <a:srgbClr val="00B0F0"/>
        </a:solidFill>
      </dgm:spPr>
      <dgm:t>
        <a:bodyPr/>
        <a:lstStyle/>
        <a:p>
          <a:r>
            <a:rPr lang="it-IT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itchFamily="18" charset="2"/>
            </a:rPr>
            <a:t>a</a:t>
          </a:r>
          <a:r>
            <a:rPr lang="it-IT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</a:t>
          </a:r>
          <a:r>
            <a:rPr lang="it-IT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recoil</a:t>
          </a:r>
          <a:endParaRPr lang="it-IT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A5896BA-A826-4BAC-A368-B28D67E070BD}" type="parTrans" cxnId="{B3EBD071-50A3-4DB6-B75A-FA5F9D9C35AA}">
      <dgm:prSet/>
      <dgm:spPr/>
      <dgm:t>
        <a:bodyPr/>
        <a:lstStyle/>
        <a:p>
          <a:endParaRPr lang="it-IT"/>
        </a:p>
      </dgm:t>
    </dgm:pt>
    <dgm:pt modelId="{03FFD7AA-7599-478D-AD74-146E102D68F4}" type="sibTrans" cxnId="{B3EBD071-50A3-4DB6-B75A-FA5F9D9C35AA}">
      <dgm:prSet/>
      <dgm:spPr/>
      <dgm:t>
        <a:bodyPr/>
        <a:lstStyle/>
        <a:p>
          <a:endParaRPr lang="it-IT"/>
        </a:p>
      </dgm:t>
    </dgm:pt>
    <dgm:pt modelId="{9212CB33-5D73-4E80-918B-F34F632BC87A}" type="pres">
      <dgm:prSet presAssocID="{4269C9BB-F254-4C31-9961-41CA06871EE4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it-IT"/>
        </a:p>
      </dgm:t>
    </dgm:pt>
    <dgm:pt modelId="{7F407339-FF9F-47D2-81E6-6F85C022F37B}" type="pres">
      <dgm:prSet presAssocID="{49ABCBF9-EEA0-4EF5-A979-654DDB71AEA5}" presName="composite" presStyleCnt="0"/>
      <dgm:spPr/>
    </dgm:pt>
    <dgm:pt modelId="{F0037A05-2700-4D98-A675-A2E7F9454EB2}" type="pres">
      <dgm:prSet presAssocID="{49ABCBF9-EEA0-4EF5-A979-654DDB71AEA5}" presName="rect1" presStyleLbl="b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11D73AC2-E0DB-4140-9E79-7F1BA83043AE}" type="pres">
      <dgm:prSet presAssocID="{49ABCBF9-EEA0-4EF5-A979-654DDB71AEA5}" presName="rect2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0A0805B-55ED-4EB4-8F50-24598F3E34CF}" type="pres">
      <dgm:prSet presAssocID="{B7696C45-8C03-4A35-8829-A342E0F6592F}" presName="sibTrans" presStyleCnt="0"/>
      <dgm:spPr/>
    </dgm:pt>
    <dgm:pt modelId="{2A87F84A-882C-470C-AFE3-CC2450568080}" type="pres">
      <dgm:prSet presAssocID="{3F08FB5B-6961-40C0-B712-0B92B483C9D2}" presName="composite" presStyleCnt="0"/>
      <dgm:spPr/>
    </dgm:pt>
    <dgm:pt modelId="{698B632C-7162-4470-9C64-D21338A827C2}" type="pres">
      <dgm:prSet presAssocID="{3F08FB5B-6961-40C0-B712-0B92B483C9D2}" presName="rect1" presStyleLbl="bgImgPlace1" presStyleIdx="1" presStyleCnt="3" custScaleX="96427" custLinFactNeighborX="7379" custLinFactNeighborY="116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7736" t="-14585" r="-13178" b="-17415"/>
          </a:stretch>
        </a:blipFill>
        <a:ln>
          <a:solidFill>
            <a:schemeClr val="tx1"/>
          </a:solidFill>
        </a:ln>
      </dgm:spPr>
      <dgm:t>
        <a:bodyPr/>
        <a:lstStyle/>
        <a:p>
          <a:endParaRPr lang="it-IT"/>
        </a:p>
      </dgm:t>
    </dgm:pt>
    <dgm:pt modelId="{695E941F-958A-47B0-B920-7017EFB09B99}" type="pres">
      <dgm:prSet presAssocID="{3F08FB5B-6961-40C0-B712-0B92B483C9D2}" presName="rect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64F9B81-70CE-4034-9953-C11E382E6BF9}" type="pres">
      <dgm:prSet presAssocID="{D9425DEC-9CC9-41B2-9E77-F686AB125351}" presName="sibTrans" presStyleCnt="0"/>
      <dgm:spPr/>
    </dgm:pt>
    <dgm:pt modelId="{CC3CC7FB-E2FC-4F06-A9C6-9975CAFBDCDC}" type="pres">
      <dgm:prSet presAssocID="{E050C6DB-887E-4EBF-A903-9893D1835245}" presName="composite" presStyleCnt="0"/>
      <dgm:spPr/>
    </dgm:pt>
    <dgm:pt modelId="{02387BEF-0544-4813-9C94-11A1810598C6}" type="pres">
      <dgm:prSet presAssocID="{E050C6DB-887E-4EBF-A903-9893D1835245}" presName="rect1" presStyleLbl="bgImgPlace1" presStyleIdx="2" presStyleCnt="3" custLinFactNeighborX="12331" custLinFactNeighborY="-117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  <dgm:pt modelId="{D60AC769-12E2-480F-9017-B9C8FD591502}" type="pres">
      <dgm:prSet presAssocID="{E050C6DB-887E-4EBF-A903-9893D1835245}" presName="rect2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B3EBD071-50A3-4DB6-B75A-FA5F9D9C35AA}" srcId="{4269C9BB-F254-4C31-9961-41CA06871EE4}" destId="{E050C6DB-887E-4EBF-A903-9893D1835245}" srcOrd="2" destOrd="0" parTransId="{BA5896BA-A826-4BAC-A368-B28D67E070BD}" sibTransId="{03FFD7AA-7599-478D-AD74-146E102D68F4}"/>
    <dgm:cxn modelId="{A5A25169-7600-481E-849A-966C4EF520DA}" type="presOf" srcId="{E050C6DB-887E-4EBF-A903-9893D1835245}" destId="{D60AC769-12E2-480F-9017-B9C8FD591502}" srcOrd="0" destOrd="0" presId="urn:microsoft.com/office/officeart/2008/layout/BendingPictureBlocks"/>
    <dgm:cxn modelId="{19CAE045-5BC9-4C6E-8FF5-22F9F094C76C}" type="presOf" srcId="{3F08FB5B-6961-40C0-B712-0B92B483C9D2}" destId="{695E941F-958A-47B0-B920-7017EFB09B99}" srcOrd="0" destOrd="0" presId="urn:microsoft.com/office/officeart/2008/layout/BendingPictureBlocks"/>
    <dgm:cxn modelId="{DA1A4D4F-8326-4E1B-85EB-740BF9E1DB39}" srcId="{4269C9BB-F254-4C31-9961-41CA06871EE4}" destId="{49ABCBF9-EEA0-4EF5-A979-654DDB71AEA5}" srcOrd="0" destOrd="0" parTransId="{8A2E6FDB-54C2-493C-8C27-54B3539AD99C}" sibTransId="{B7696C45-8C03-4A35-8829-A342E0F6592F}"/>
    <dgm:cxn modelId="{31AE188B-3091-4086-94D4-412E6F25C592}" type="presOf" srcId="{4269C9BB-F254-4C31-9961-41CA06871EE4}" destId="{9212CB33-5D73-4E80-918B-F34F632BC87A}" srcOrd="0" destOrd="0" presId="urn:microsoft.com/office/officeart/2008/layout/BendingPictureBlocks"/>
    <dgm:cxn modelId="{5B18401F-EB28-4D94-8767-7505AF0B9AA7}" srcId="{4269C9BB-F254-4C31-9961-41CA06871EE4}" destId="{3F08FB5B-6961-40C0-B712-0B92B483C9D2}" srcOrd="1" destOrd="0" parTransId="{5B660CBD-D526-47BE-BFA2-B32421C71A2E}" sibTransId="{D9425DEC-9CC9-41B2-9E77-F686AB125351}"/>
    <dgm:cxn modelId="{AC2000F7-8BD0-4C4B-BCFE-F641BB657A34}" type="presOf" srcId="{49ABCBF9-EEA0-4EF5-A979-654DDB71AEA5}" destId="{11D73AC2-E0DB-4140-9E79-7F1BA83043AE}" srcOrd="0" destOrd="0" presId="urn:microsoft.com/office/officeart/2008/layout/BendingPictureBlocks"/>
    <dgm:cxn modelId="{03E4B735-A640-4950-9E72-EEE3C9004CD6}" type="presParOf" srcId="{9212CB33-5D73-4E80-918B-F34F632BC87A}" destId="{7F407339-FF9F-47D2-81E6-6F85C022F37B}" srcOrd="0" destOrd="0" presId="urn:microsoft.com/office/officeart/2008/layout/BendingPictureBlocks"/>
    <dgm:cxn modelId="{7B2E7C60-2C5B-4DC8-8741-EE1ED9435343}" type="presParOf" srcId="{7F407339-FF9F-47D2-81E6-6F85C022F37B}" destId="{F0037A05-2700-4D98-A675-A2E7F9454EB2}" srcOrd="0" destOrd="0" presId="urn:microsoft.com/office/officeart/2008/layout/BendingPictureBlocks"/>
    <dgm:cxn modelId="{FF6CAAF7-95E5-4838-8DD0-2036A769B364}" type="presParOf" srcId="{7F407339-FF9F-47D2-81E6-6F85C022F37B}" destId="{11D73AC2-E0DB-4140-9E79-7F1BA83043AE}" srcOrd="1" destOrd="0" presId="urn:microsoft.com/office/officeart/2008/layout/BendingPictureBlocks"/>
    <dgm:cxn modelId="{B6722FD2-FB07-420C-9A08-29058298F24A}" type="presParOf" srcId="{9212CB33-5D73-4E80-918B-F34F632BC87A}" destId="{20A0805B-55ED-4EB4-8F50-24598F3E34CF}" srcOrd="1" destOrd="0" presId="urn:microsoft.com/office/officeart/2008/layout/BendingPictureBlocks"/>
    <dgm:cxn modelId="{8CEAD304-0ACE-4E3A-A09C-8B02957841D0}" type="presParOf" srcId="{9212CB33-5D73-4E80-918B-F34F632BC87A}" destId="{2A87F84A-882C-470C-AFE3-CC2450568080}" srcOrd="2" destOrd="0" presId="urn:microsoft.com/office/officeart/2008/layout/BendingPictureBlocks"/>
    <dgm:cxn modelId="{CBF9AE7C-C6F1-4696-B227-50AB49EC7678}" type="presParOf" srcId="{2A87F84A-882C-470C-AFE3-CC2450568080}" destId="{698B632C-7162-4470-9C64-D21338A827C2}" srcOrd="0" destOrd="0" presId="urn:microsoft.com/office/officeart/2008/layout/BendingPictureBlocks"/>
    <dgm:cxn modelId="{177887FC-D46F-460D-9B4A-4C1315B0DCB9}" type="presParOf" srcId="{2A87F84A-882C-470C-AFE3-CC2450568080}" destId="{695E941F-958A-47B0-B920-7017EFB09B99}" srcOrd="1" destOrd="0" presId="urn:microsoft.com/office/officeart/2008/layout/BendingPictureBlocks"/>
    <dgm:cxn modelId="{A74860D3-E573-43AC-90E6-D4BDB4CACA35}" type="presParOf" srcId="{9212CB33-5D73-4E80-918B-F34F632BC87A}" destId="{964F9B81-70CE-4034-9953-C11E382E6BF9}" srcOrd="3" destOrd="0" presId="urn:microsoft.com/office/officeart/2008/layout/BendingPictureBlocks"/>
    <dgm:cxn modelId="{0DDCE22E-14EE-4504-912B-D19E7822EF7E}" type="presParOf" srcId="{9212CB33-5D73-4E80-918B-F34F632BC87A}" destId="{CC3CC7FB-E2FC-4F06-A9C6-9975CAFBDCDC}" srcOrd="4" destOrd="0" presId="urn:microsoft.com/office/officeart/2008/layout/BendingPictureBlocks"/>
    <dgm:cxn modelId="{0ABA60B0-C7A6-40C2-B68A-051FB6B273FA}" type="presParOf" srcId="{CC3CC7FB-E2FC-4F06-A9C6-9975CAFBDCDC}" destId="{02387BEF-0544-4813-9C94-11A1810598C6}" srcOrd="0" destOrd="0" presId="urn:microsoft.com/office/officeart/2008/layout/BendingPictureBlocks"/>
    <dgm:cxn modelId="{5819E49F-ABCE-4947-B644-BB28166C01F4}" type="presParOf" srcId="{CC3CC7FB-E2FC-4F06-A9C6-9975CAFBDCDC}" destId="{D60AC769-12E2-480F-9017-B9C8FD591502}" srcOrd="1" destOrd="0" presId="urn:microsoft.com/office/officeart/2008/layout/Bend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3ECF41-6DB6-423E-9826-62A211AE3EF1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955596A-CC59-446A-9468-41C369A53042}">
      <dgm:prSet phldrT="[Testo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it-IT" dirty="0" err="1" smtClean="0"/>
            <a:t>Ra</a:t>
          </a:r>
          <a:endParaRPr lang="it-IT" dirty="0"/>
        </a:p>
      </dgm:t>
    </dgm:pt>
    <dgm:pt modelId="{480E36E9-54CA-453F-AEBD-B0B653CF471C}" type="parTrans" cxnId="{11A41CED-7515-4D0A-A14B-5411B610EDF0}">
      <dgm:prSet/>
      <dgm:spPr/>
      <dgm:t>
        <a:bodyPr/>
        <a:lstStyle/>
        <a:p>
          <a:endParaRPr lang="it-IT"/>
        </a:p>
      </dgm:t>
    </dgm:pt>
    <dgm:pt modelId="{E2252A67-C3AE-4E50-9093-470A927AF25D}" type="sibTrans" cxnId="{11A41CED-7515-4D0A-A14B-5411B610EDF0}">
      <dgm:prSet/>
      <dgm:spPr/>
      <dgm:t>
        <a:bodyPr/>
        <a:lstStyle/>
        <a:p>
          <a:endParaRPr lang="it-IT"/>
        </a:p>
      </dgm:t>
    </dgm:pt>
    <dgm:pt modelId="{1456DB50-71DD-4A3B-9C23-EB3612ECC2D5}">
      <dgm:prSet phldrT="[Testo]" custT="1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it-IT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LOW</a:t>
          </a:r>
        </a:p>
        <a:p>
          <a:r>
            <a:rPr lang="it-IT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itchFamily="18" charset="2"/>
            </a:rPr>
            <a:t>a</a:t>
          </a:r>
          <a:r>
            <a:rPr lang="it-IT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it-IT" sz="1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recoil</a:t>
          </a:r>
          <a:r>
            <a:rPr lang="it-IT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/</a:t>
          </a:r>
          <a:r>
            <a:rPr lang="it-IT" sz="1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dissolution</a:t>
          </a:r>
          <a:endParaRPr lang="it-IT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AFFE3EA-31FB-41BE-A1D6-8F2EBEA76E41}" type="parTrans" cxnId="{BB96BAE6-E0C1-4598-80DD-86C50CE37997}">
      <dgm:prSet/>
      <dgm:spPr/>
      <dgm:t>
        <a:bodyPr/>
        <a:lstStyle/>
        <a:p>
          <a:endParaRPr lang="it-IT"/>
        </a:p>
      </dgm:t>
    </dgm:pt>
    <dgm:pt modelId="{2184DE3D-A79C-49EC-B9C7-52345E227E91}" type="sibTrans" cxnId="{BB96BAE6-E0C1-4598-80DD-86C50CE37997}">
      <dgm:prSet/>
      <dgm:spPr/>
      <dgm:t>
        <a:bodyPr/>
        <a:lstStyle/>
        <a:p>
          <a:endParaRPr lang="it-IT"/>
        </a:p>
      </dgm:t>
    </dgm:pt>
    <dgm:pt modelId="{721CB395-92B9-4DCB-8CE2-7F99CB130056}">
      <dgm:prSet phldrT="[Testo]" custT="1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it-IT" sz="2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Negligible</a:t>
          </a:r>
          <a:r>
            <a:rPr lang="it-IT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it-IT" sz="2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diffusion</a:t>
          </a:r>
          <a:endParaRPr lang="it-IT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4A0A974-C1C1-48B5-ACB1-A81A34E3426A}" type="parTrans" cxnId="{C43884FA-531E-4A1A-8401-61B40EAE8E08}">
      <dgm:prSet/>
      <dgm:spPr/>
      <dgm:t>
        <a:bodyPr/>
        <a:lstStyle/>
        <a:p>
          <a:endParaRPr lang="it-IT"/>
        </a:p>
      </dgm:t>
    </dgm:pt>
    <dgm:pt modelId="{3B5BDD87-4F58-4A43-B342-04BE64E9E6E8}" type="sibTrans" cxnId="{C43884FA-531E-4A1A-8401-61B40EAE8E08}">
      <dgm:prSet/>
      <dgm:spPr/>
      <dgm:t>
        <a:bodyPr/>
        <a:lstStyle/>
        <a:p>
          <a:endParaRPr lang="it-IT"/>
        </a:p>
      </dgm:t>
    </dgm:pt>
    <dgm:pt modelId="{6DEF2441-9493-4FA0-AFED-497A660E3165}">
      <dgm:prSet phldrT="[Testo]"/>
      <dgm:spPr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it-IT" dirty="0" err="1" smtClean="0"/>
            <a:t>Rn</a:t>
          </a:r>
          <a:endParaRPr lang="it-IT" dirty="0"/>
        </a:p>
      </dgm:t>
    </dgm:pt>
    <dgm:pt modelId="{F159AB42-B226-4E90-B760-F0D1ECF020BB}" type="parTrans" cxnId="{5E8A8669-7910-43A0-99D0-C44BE370F503}">
      <dgm:prSet/>
      <dgm:spPr/>
      <dgm:t>
        <a:bodyPr/>
        <a:lstStyle/>
        <a:p>
          <a:endParaRPr lang="it-IT"/>
        </a:p>
      </dgm:t>
    </dgm:pt>
    <dgm:pt modelId="{A4887AB7-2D1D-4E22-AA30-525FCB39D0C3}" type="sibTrans" cxnId="{5E8A8669-7910-43A0-99D0-C44BE370F503}">
      <dgm:prSet/>
      <dgm:spPr/>
      <dgm:t>
        <a:bodyPr/>
        <a:lstStyle/>
        <a:p>
          <a:endParaRPr lang="it-IT"/>
        </a:p>
      </dgm:t>
    </dgm:pt>
    <dgm:pt modelId="{42CD8D22-018D-438F-852C-B346F509899A}">
      <dgm:prSet phldrT="[Testo]" custT="1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it-IT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HIGH</a:t>
          </a:r>
        </a:p>
        <a:p>
          <a:r>
            <a:rPr lang="it-IT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itchFamily="18" charset="2"/>
            </a:rPr>
            <a:t>a</a:t>
          </a:r>
          <a:r>
            <a:rPr lang="it-IT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it-IT" sz="1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recoil</a:t>
          </a:r>
          <a:r>
            <a:rPr lang="it-IT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/</a:t>
          </a:r>
          <a:r>
            <a:rPr lang="it-IT" sz="1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dissolution</a:t>
          </a:r>
          <a:endParaRPr lang="it-IT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A3662C-DE40-4EF5-9FD3-6D515BF09C52}" type="parTrans" cxnId="{6255536A-47F3-423F-9BD8-D46714F8A593}">
      <dgm:prSet/>
      <dgm:spPr/>
      <dgm:t>
        <a:bodyPr/>
        <a:lstStyle/>
        <a:p>
          <a:endParaRPr lang="it-IT"/>
        </a:p>
      </dgm:t>
    </dgm:pt>
    <dgm:pt modelId="{D63CFEF9-4A26-4AB5-9DF8-17592BCAA586}" type="sibTrans" cxnId="{6255536A-47F3-423F-9BD8-D46714F8A593}">
      <dgm:prSet/>
      <dgm:spPr/>
      <dgm:t>
        <a:bodyPr/>
        <a:lstStyle/>
        <a:p>
          <a:endParaRPr lang="it-IT"/>
        </a:p>
      </dgm:t>
    </dgm:pt>
    <dgm:pt modelId="{63DD85E9-E2A9-4503-AE57-F3AC95535406}">
      <dgm:prSet phldrT="[Testo]" custT="1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it-IT" sz="2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Diffusion</a:t>
          </a:r>
          <a:endParaRPr lang="it-IT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503542-9CEB-4E83-9127-D916301D4143}" type="parTrans" cxnId="{FC840242-3CC8-4707-B123-7292AA428E53}">
      <dgm:prSet/>
      <dgm:spPr/>
      <dgm:t>
        <a:bodyPr/>
        <a:lstStyle/>
        <a:p>
          <a:endParaRPr lang="it-IT"/>
        </a:p>
      </dgm:t>
    </dgm:pt>
    <dgm:pt modelId="{A797914A-F7B0-48A9-AE34-6C40C54DCFA3}" type="sibTrans" cxnId="{FC840242-3CC8-4707-B123-7292AA428E53}">
      <dgm:prSet/>
      <dgm:spPr/>
      <dgm:t>
        <a:bodyPr/>
        <a:lstStyle/>
        <a:p>
          <a:endParaRPr lang="it-IT"/>
        </a:p>
      </dgm:t>
    </dgm:pt>
    <dgm:pt modelId="{58E4F3D2-B094-46B4-ADD1-BE98BDDCCEE2}" type="pres">
      <dgm:prSet presAssocID="{D83ECF41-6DB6-423E-9826-62A211AE3EF1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C3A68B53-D2CC-450C-A853-08EC9D1E6F5B}" type="pres">
      <dgm:prSet presAssocID="{5955596A-CC59-446A-9468-41C369A53042}" presName="posSpace" presStyleCnt="0"/>
      <dgm:spPr/>
    </dgm:pt>
    <dgm:pt modelId="{B8849E03-F5C9-4947-B11C-751112EDCCDA}" type="pres">
      <dgm:prSet presAssocID="{5955596A-CC59-446A-9468-41C369A53042}" presName="vertFlow" presStyleCnt="0"/>
      <dgm:spPr/>
    </dgm:pt>
    <dgm:pt modelId="{49405777-5BFF-45A1-9158-93DAD83A2A9E}" type="pres">
      <dgm:prSet presAssocID="{5955596A-CC59-446A-9468-41C369A53042}" presName="topSpace" presStyleCnt="0"/>
      <dgm:spPr/>
    </dgm:pt>
    <dgm:pt modelId="{27745CDB-C1F0-4B25-8315-7A85AE466072}" type="pres">
      <dgm:prSet presAssocID="{5955596A-CC59-446A-9468-41C369A53042}" presName="firstComp" presStyleCnt="0"/>
      <dgm:spPr/>
    </dgm:pt>
    <dgm:pt modelId="{0F73664C-AD51-4431-9465-00F98845D796}" type="pres">
      <dgm:prSet presAssocID="{5955596A-CC59-446A-9468-41C369A53042}" presName="firstChild" presStyleLbl="bgAccFollowNode1" presStyleIdx="0" presStyleCnt="4"/>
      <dgm:spPr/>
      <dgm:t>
        <a:bodyPr/>
        <a:lstStyle/>
        <a:p>
          <a:endParaRPr lang="it-IT"/>
        </a:p>
      </dgm:t>
    </dgm:pt>
    <dgm:pt modelId="{CB4CB65D-55F7-4A29-A67C-1D2BE1A68B2F}" type="pres">
      <dgm:prSet presAssocID="{5955596A-CC59-446A-9468-41C369A53042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2DB1D8E-1CB5-4909-9293-929F0BE32BEE}" type="pres">
      <dgm:prSet presAssocID="{721CB395-92B9-4DCB-8CE2-7F99CB130056}" presName="comp" presStyleCnt="0"/>
      <dgm:spPr/>
    </dgm:pt>
    <dgm:pt modelId="{2E251B6F-9AFB-47BE-9A00-196130009F13}" type="pres">
      <dgm:prSet presAssocID="{721CB395-92B9-4DCB-8CE2-7F99CB130056}" presName="child" presStyleLbl="bgAccFollowNode1" presStyleIdx="1" presStyleCnt="4"/>
      <dgm:spPr/>
      <dgm:t>
        <a:bodyPr/>
        <a:lstStyle/>
        <a:p>
          <a:endParaRPr lang="it-IT"/>
        </a:p>
      </dgm:t>
    </dgm:pt>
    <dgm:pt modelId="{909CDF12-1DC3-4812-B29A-B34BD389FF8A}" type="pres">
      <dgm:prSet presAssocID="{721CB395-92B9-4DCB-8CE2-7F99CB130056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BA7E136-BDF2-4344-B02D-C6591DA9D712}" type="pres">
      <dgm:prSet presAssocID="{5955596A-CC59-446A-9468-41C369A53042}" presName="negSpace" presStyleCnt="0"/>
      <dgm:spPr/>
    </dgm:pt>
    <dgm:pt modelId="{0448411A-DE1B-4AD2-ABC0-A520B415B701}" type="pres">
      <dgm:prSet presAssocID="{5955596A-CC59-446A-9468-41C369A53042}" presName="circle" presStyleLbl="node1" presStyleIdx="0" presStyleCnt="2"/>
      <dgm:spPr/>
      <dgm:t>
        <a:bodyPr/>
        <a:lstStyle/>
        <a:p>
          <a:endParaRPr lang="it-IT"/>
        </a:p>
      </dgm:t>
    </dgm:pt>
    <dgm:pt modelId="{950EA877-38DE-43C7-8CA0-34A907A5E549}" type="pres">
      <dgm:prSet presAssocID="{E2252A67-C3AE-4E50-9093-470A927AF25D}" presName="transSpace" presStyleCnt="0"/>
      <dgm:spPr/>
    </dgm:pt>
    <dgm:pt modelId="{1CD3B405-4B51-4D94-941F-F115C752F6D8}" type="pres">
      <dgm:prSet presAssocID="{6DEF2441-9493-4FA0-AFED-497A660E3165}" presName="posSpace" presStyleCnt="0"/>
      <dgm:spPr/>
    </dgm:pt>
    <dgm:pt modelId="{93E02DD0-4338-40D1-AED6-C1E10289B755}" type="pres">
      <dgm:prSet presAssocID="{6DEF2441-9493-4FA0-AFED-497A660E3165}" presName="vertFlow" presStyleCnt="0"/>
      <dgm:spPr/>
    </dgm:pt>
    <dgm:pt modelId="{CB7ECD88-0A01-4F61-8012-EC53A393F935}" type="pres">
      <dgm:prSet presAssocID="{6DEF2441-9493-4FA0-AFED-497A660E3165}" presName="topSpace" presStyleCnt="0"/>
      <dgm:spPr/>
    </dgm:pt>
    <dgm:pt modelId="{E84581B1-7FA4-42E0-8089-68F2C0754FED}" type="pres">
      <dgm:prSet presAssocID="{6DEF2441-9493-4FA0-AFED-497A660E3165}" presName="firstComp" presStyleCnt="0"/>
      <dgm:spPr/>
    </dgm:pt>
    <dgm:pt modelId="{8B771472-B29F-4363-95AC-7C9F17C540FB}" type="pres">
      <dgm:prSet presAssocID="{6DEF2441-9493-4FA0-AFED-497A660E3165}" presName="firstChild" presStyleLbl="bgAccFollowNode1" presStyleIdx="2" presStyleCnt="4"/>
      <dgm:spPr/>
      <dgm:t>
        <a:bodyPr/>
        <a:lstStyle/>
        <a:p>
          <a:endParaRPr lang="it-IT"/>
        </a:p>
      </dgm:t>
    </dgm:pt>
    <dgm:pt modelId="{5368ECB7-90CC-445C-8327-5A66249FC1FC}" type="pres">
      <dgm:prSet presAssocID="{6DEF2441-9493-4FA0-AFED-497A660E3165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40875C3-3EDA-4BF2-849E-E4344864A8E2}" type="pres">
      <dgm:prSet presAssocID="{63DD85E9-E2A9-4503-AE57-F3AC95535406}" presName="comp" presStyleCnt="0"/>
      <dgm:spPr/>
    </dgm:pt>
    <dgm:pt modelId="{B9F153AC-A462-45F6-8E38-10CB57893186}" type="pres">
      <dgm:prSet presAssocID="{63DD85E9-E2A9-4503-AE57-F3AC95535406}" presName="child" presStyleLbl="bgAccFollowNode1" presStyleIdx="3" presStyleCnt="4"/>
      <dgm:spPr/>
      <dgm:t>
        <a:bodyPr/>
        <a:lstStyle/>
        <a:p>
          <a:endParaRPr lang="it-IT"/>
        </a:p>
      </dgm:t>
    </dgm:pt>
    <dgm:pt modelId="{F454CF89-ED80-4D31-8D36-182603A0603F}" type="pres">
      <dgm:prSet presAssocID="{63DD85E9-E2A9-4503-AE57-F3AC95535406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582AD07-A753-4E20-8D4A-3BE9309CF928}" type="pres">
      <dgm:prSet presAssocID="{6DEF2441-9493-4FA0-AFED-497A660E3165}" presName="negSpace" presStyleCnt="0"/>
      <dgm:spPr/>
    </dgm:pt>
    <dgm:pt modelId="{1043FCD8-BEDF-422A-9F48-296887AFE76E}" type="pres">
      <dgm:prSet presAssocID="{6DEF2441-9493-4FA0-AFED-497A660E3165}" presName="circle" presStyleLbl="node1" presStyleIdx="1" presStyleCnt="2"/>
      <dgm:spPr/>
      <dgm:t>
        <a:bodyPr/>
        <a:lstStyle/>
        <a:p>
          <a:endParaRPr lang="it-IT"/>
        </a:p>
      </dgm:t>
    </dgm:pt>
  </dgm:ptLst>
  <dgm:cxnLst>
    <dgm:cxn modelId="{938296B8-164D-4FCE-931A-16949A44357E}" type="presOf" srcId="{5955596A-CC59-446A-9468-41C369A53042}" destId="{0448411A-DE1B-4AD2-ABC0-A520B415B701}" srcOrd="0" destOrd="0" presId="urn:microsoft.com/office/officeart/2005/8/layout/hList9"/>
    <dgm:cxn modelId="{AB919A8F-0DF7-401F-BE0E-89167025FC7B}" type="presOf" srcId="{63DD85E9-E2A9-4503-AE57-F3AC95535406}" destId="{B9F153AC-A462-45F6-8E38-10CB57893186}" srcOrd="0" destOrd="0" presId="urn:microsoft.com/office/officeart/2005/8/layout/hList9"/>
    <dgm:cxn modelId="{11A41CED-7515-4D0A-A14B-5411B610EDF0}" srcId="{D83ECF41-6DB6-423E-9826-62A211AE3EF1}" destId="{5955596A-CC59-446A-9468-41C369A53042}" srcOrd="0" destOrd="0" parTransId="{480E36E9-54CA-453F-AEBD-B0B653CF471C}" sibTransId="{E2252A67-C3AE-4E50-9093-470A927AF25D}"/>
    <dgm:cxn modelId="{6CEABA1A-7C49-4101-A791-0B79F44AA035}" type="presOf" srcId="{63DD85E9-E2A9-4503-AE57-F3AC95535406}" destId="{F454CF89-ED80-4D31-8D36-182603A0603F}" srcOrd="1" destOrd="0" presId="urn:microsoft.com/office/officeart/2005/8/layout/hList9"/>
    <dgm:cxn modelId="{BB0C964D-2A47-499C-BDF8-34CABA9FCF0C}" type="presOf" srcId="{721CB395-92B9-4DCB-8CE2-7F99CB130056}" destId="{2E251B6F-9AFB-47BE-9A00-196130009F13}" srcOrd="0" destOrd="0" presId="urn:microsoft.com/office/officeart/2005/8/layout/hList9"/>
    <dgm:cxn modelId="{5E8A8669-7910-43A0-99D0-C44BE370F503}" srcId="{D83ECF41-6DB6-423E-9826-62A211AE3EF1}" destId="{6DEF2441-9493-4FA0-AFED-497A660E3165}" srcOrd="1" destOrd="0" parTransId="{F159AB42-B226-4E90-B760-F0D1ECF020BB}" sibTransId="{A4887AB7-2D1D-4E22-AA30-525FCB39D0C3}"/>
    <dgm:cxn modelId="{6255536A-47F3-423F-9BD8-D46714F8A593}" srcId="{6DEF2441-9493-4FA0-AFED-497A660E3165}" destId="{42CD8D22-018D-438F-852C-B346F509899A}" srcOrd="0" destOrd="0" parTransId="{FFA3662C-DE40-4EF5-9FD3-6D515BF09C52}" sibTransId="{D63CFEF9-4A26-4AB5-9DF8-17592BCAA586}"/>
    <dgm:cxn modelId="{3954D0ED-1034-4615-A997-710C550B87A6}" type="presOf" srcId="{1456DB50-71DD-4A3B-9C23-EB3612ECC2D5}" destId="{CB4CB65D-55F7-4A29-A67C-1D2BE1A68B2F}" srcOrd="1" destOrd="0" presId="urn:microsoft.com/office/officeart/2005/8/layout/hList9"/>
    <dgm:cxn modelId="{53547F53-F48D-4C7A-A470-1FF7FBD75434}" type="presOf" srcId="{42CD8D22-018D-438F-852C-B346F509899A}" destId="{5368ECB7-90CC-445C-8327-5A66249FC1FC}" srcOrd="1" destOrd="0" presId="urn:microsoft.com/office/officeart/2005/8/layout/hList9"/>
    <dgm:cxn modelId="{7F7DB9F1-87BB-494E-9006-C98458FB2CCB}" type="presOf" srcId="{721CB395-92B9-4DCB-8CE2-7F99CB130056}" destId="{909CDF12-1DC3-4812-B29A-B34BD389FF8A}" srcOrd="1" destOrd="0" presId="urn:microsoft.com/office/officeart/2005/8/layout/hList9"/>
    <dgm:cxn modelId="{FC840242-3CC8-4707-B123-7292AA428E53}" srcId="{6DEF2441-9493-4FA0-AFED-497A660E3165}" destId="{63DD85E9-E2A9-4503-AE57-F3AC95535406}" srcOrd="1" destOrd="0" parTransId="{E7503542-9CEB-4E83-9127-D916301D4143}" sibTransId="{A797914A-F7B0-48A9-AE34-6C40C54DCFA3}"/>
    <dgm:cxn modelId="{AECB9691-D198-4113-A8AD-538EBE107DF2}" type="presOf" srcId="{6DEF2441-9493-4FA0-AFED-497A660E3165}" destId="{1043FCD8-BEDF-422A-9F48-296887AFE76E}" srcOrd="0" destOrd="0" presId="urn:microsoft.com/office/officeart/2005/8/layout/hList9"/>
    <dgm:cxn modelId="{87763C50-5E85-4706-8ABA-FE5792B92AF9}" type="presOf" srcId="{42CD8D22-018D-438F-852C-B346F509899A}" destId="{8B771472-B29F-4363-95AC-7C9F17C540FB}" srcOrd="0" destOrd="0" presId="urn:microsoft.com/office/officeart/2005/8/layout/hList9"/>
    <dgm:cxn modelId="{DB72A623-F3B8-41EF-8C6E-56C9FD053AA9}" type="presOf" srcId="{D83ECF41-6DB6-423E-9826-62A211AE3EF1}" destId="{58E4F3D2-B094-46B4-ADD1-BE98BDDCCEE2}" srcOrd="0" destOrd="0" presId="urn:microsoft.com/office/officeart/2005/8/layout/hList9"/>
    <dgm:cxn modelId="{160243A3-0777-4FA5-A03E-FCAFC45522F2}" type="presOf" srcId="{1456DB50-71DD-4A3B-9C23-EB3612ECC2D5}" destId="{0F73664C-AD51-4431-9465-00F98845D796}" srcOrd="0" destOrd="0" presId="urn:microsoft.com/office/officeart/2005/8/layout/hList9"/>
    <dgm:cxn modelId="{C43884FA-531E-4A1A-8401-61B40EAE8E08}" srcId="{5955596A-CC59-446A-9468-41C369A53042}" destId="{721CB395-92B9-4DCB-8CE2-7F99CB130056}" srcOrd="1" destOrd="0" parTransId="{B4A0A974-C1C1-48B5-ACB1-A81A34E3426A}" sibTransId="{3B5BDD87-4F58-4A43-B342-04BE64E9E6E8}"/>
    <dgm:cxn modelId="{BB96BAE6-E0C1-4598-80DD-86C50CE37997}" srcId="{5955596A-CC59-446A-9468-41C369A53042}" destId="{1456DB50-71DD-4A3B-9C23-EB3612ECC2D5}" srcOrd="0" destOrd="0" parTransId="{1AFFE3EA-31FB-41BE-A1D6-8F2EBEA76E41}" sibTransId="{2184DE3D-A79C-49EC-B9C7-52345E227E91}"/>
    <dgm:cxn modelId="{2C32BB84-3AF1-462F-BE4D-0EEEB62DB21E}" type="presParOf" srcId="{58E4F3D2-B094-46B4-ADD1-BE98BDDCCEE2}" destId="{C3A68B53-D2CC-450C-A853-08EC9D1E6F5B}" srcOrd="0" destOrd="0" presId="urn:microsoft.com/office/officeart/2005/8/layout/hList9"/>
    <dgm:cxn modelId="{41B9CADB-C184-4D03-B1B1-7C1250B81B89}" type="presParOf" srcId="{58E4F3D2-B094-46B4-ADD1-BE98BDDCCEE2}" destId="{B8849E03-F5C9-4947-B11C-751112EDCCDA}" srcOrd="1" destOrd="0" presId="urn:microsoft.com/office/officeart/2005/8/layout/hList9"/>
    <dgm:cxn modelId="{2569AD86-0E24-4793-8783-FBD5A3EAFA3C}" type="presParOf" srcId="{B8849E03-F5C9-4947-B11C-751112EDCCDA}" destId="{49405777-5BFF-45A1-9158-93DAD83A2A9E}" srcOrd="0" destOrd="0" presId="urn:microsoft.com/office/officeart/2005/8/layout/hList9"/>
    <dgm:cxn modelId="{3FE4C4A1-63B8-4BA0-9BA6-48A5E608948A}" type="presParOf" srcId="{B8849E03-F5C9-4947-B11C-751112EDCCDA}" destId="{27745CDB-C1F0-4B25-8315-7A85AE466072}" srcOrd="1" destOrd="0" presId="urn:microsoft.com/office/officeart/2005/8/layout/hList9"/>
    <dgm:cxn modelId="{05FF8AE6-5FCC-4170-ADEC-67E3019D5DB7}" type="presParOf" srcId="{27745CDB-C1F0-4B25-8315-7A85AE466072}" destId="{0F73664C-AD51-4431-9465-00F98845D796}" srcOrd="0" destOrd="0" presId="urn:microsoft.com/office/officeart/2005/8/layout/hList9"/>
    <dgm:cxn modelId="{0C97C73D-2CCB-4307-9E0A-F2FFED651BDD}" type="presParOf" srcId="{27745CDB-C1F0-4B25-8315-7A85AE466072}" destId="{CB4CB65D-55F7-4A29-A67C-1D2BE1A68B2F}" srcOrd="1" destOrd="0" presId="urn:microsoft.com/office/officeart/2005/8/layout/hList9"/>
    <dgm:cxn modelId="{EC06E54C-A40C-4F06-9CE5-9D8F7909D732}" type="presParOf" srcId="{B8849E03-F5C9-4947-B11C-751112EDCCDA}" destId="{92DB1D8E-1CB5-4909-9293-929F0BE32BEE}" srcOrd="2" destOrd="0" presId="urn:microsoft.com/office/officeart/2005/8/layout/hList9"/>
    <dgm:cxn modelId="{39B636F1-E200-40BF-8AF4-474A0B55920D}" type="presParOf" srcId="{92DB1D8E-1CB5-4909-9293-929F0BE32BEE}" destId="{2E251B6F-9AFB-47BE-9A00-196130009F13}" srcOrd="0" destOrd="0" presId="urn:microsoft.com/office/officeart/2005/8/layout/hList9"/>
    <dgm:cxn modelId="{4687BA56-D802-464B-BB24-14D1A5384036}" type="presParOf" srcId="{92DB1D8E-1CB5-4909-9293-929F0BE32BEE}" destId="{909CDF12-1DC3-4812-B29A-B34BD389FF8A}" srcOrd="1" destOrd="0" presId="urn:microsoft.com/office/officeart/2005/8/layout/hList9"/>
    <dgm:cxn modelId="{07F46DF6-A6F1-4744-8A5F-46764FD7E01C}" type="presParOf" srcId="{58E4F3D2-B094-46B4-ADD1-BE98BDDCCEE2}" destId="{8BA7E136-BDF2-4344-B02D-C6591DA9D712}" srcOrd="2" destOrd="0" presId="urn:microsoft.com/office/officeart/2005/8/layout/hList9"/>
    <dgm:cxn modelId="{57653A1B-9D0C-4742-AC80-9CC21D4DF916}" type="presParOf" srcId="{58E4F3D2-B094-46B4-ADD1-BE98BDDCCEE2}" destId="{0448411A-DE1B-4AD2-ABC0-A520B415B701}" srcOrd="3" destOrd="0" presId="urn:microsoft.com/office/officeart/2005/8/layout/hList9"/>
    <dgm:cxn modelId="{7EEA669A-35CF-4DFB-8EA7-F02DBA22821A}" type="presParOf" srcId="{58E4F3D2-B094-46B4-ADD1-BE98BDDCCEE2}" destId="{950EA877-38DE-43C7-8CA0-34A907A5E549}" srcOrd="4" destOrd="0" presId="urn:microsoft.com/office/officeart/2005/8/layout/hList9"/>
    <dgm:cxn modelId="{10F2C7FF-A379-4694-B4D3-0B36C86D6F89}" type="presParOf" srcId="{58E4F3D2-B094-46B4-ADD1-BE98BDDCCEE2}" destId="{1CD3B405-4B51-4D94-941F-F115C752F6D8}" srcOrd="5" destOrd="0" presId="urn:microsoft.com/office/officeart/2005/8/layout/hList9"/>
    <dgm:cxn modelId="{93A81C03-640D-4A28-9ED4-AD53D23CBFEE}" type="presParOf" srcId="{58E4F3D2-B094-46B4-ADD1-BE98BDDCCEE2}" destId="{93E02DD0-4338-40D1-AED6-C1E10289B755}" srcOrd="6" destOrd="0" presId="urn:microsoft.com/office/officeart/2005/8/layout/hList9"/>
    <dgm:cxn modelId="{D8B12A16-5CCD-4B1B-B7B1-965F8B9395D7}" type="presParOf" srcId="{93E02DD0-4338-40D1-AED6-C1E10289B755}" destId="{CB7ECD88-0A01-4F61-8012-EC53A393F935}" srcOrd="0" destOrd="0" presId="urn:microsoft.com/office/officeart/2005/8/layout/hList9"/>
    <dgm:cxn modelId="{AF3CCE12-F890-4CF1-9B2B-D681AD4F305A}" type="presParOf" srcId="{93E02DD0-4338-40D1-AED6-C1E10289B755}" destId="{E84581B1-7FA4-42E0-8089-68F2C0754FED}" srcOrd="1" destOrd="0" presId="urn:microsoft.com/office/officeart/2005/8/layout/hList9"/>
    <dgm:cxn modelId="{2106A280-2C16-4DB8-BABA-9376B2CA0A68}" type="presParOf" srcId="{E84581B1-7FA4-42E0-8089-68F2C0754FED}" destId="{8B771472-B29F-4363-95AC-7C9F17C540FB}" srcOrd="0" destOrd="0" presId="urn:microsoft.com/office/officeart/2005/8/layout/hList9"/>
    <dgm:cxn modelId="{B3ADC598-DBD1-4DF6-959D-A9545C5D6CD1}" type="presParOf" srcId="{E84581B1-7FA4-42E0-8089-68F2C0754FED}" destId="{5368ECB7-90CC-445C-8327-5A66249FC1FC}" srcOrd="1" destOrd="0" presId="urn:microsoft.com/office/officeart/2005/8/layout/hList9"/>
    <dgm:cxn modelId="{CBA9BFC4-16C5-4A66-BEE0-A5CB78850C2F}" type="presParOf" srcId="{93E02DD0-4338-40D1-AED6-C1E10289B755}" destId="{D40875C3-3EDA-4BF2-849E-E4344864A8E2}" srcOrd="2" destOrd="0" presId="urn:microsoft.com/office/officeart/2005/8/layout/hList9"/>
    <dgm:cxn modelId="{84317496-4B32-4E84-8BDF-A1A2B2A6436C}" type="presParOf" srcId="{D40875C3-3EDA-4BF2-849E-E4344864A8E2}" destId="{B9F153AC-A462-45F6-8E38-10CB57893186}" srcOrd="0" destOrd="0" presId="urn:microsoft.com/office/officeart/2005/8/layout/hList9"/>
    <dgm:cxn modelId="{94B216B4-A52C-4270-9577-3C57A24C33AB}" type="presParOf" srcId="{D40875C3-3EDA-4BF2-849E-E4344864A8E2}" destId="{F454CF89-ED80-4D31-8D36-182603A0603F}" srcOrd="1" destOrd="0" presId="urn:microsoft.com/office/officeart/2005/8/layout/hList9"/>
    <dgm:cxn modelId="{7DEFB063-D644-4CAB-833A-FF919ED579C7}" type="presParOf" srcId="{58E4F3D2-B094-46B4-ADD1-BE98BDDCCEE2}" destId="{3582AD07-A753-4E20-8D4A-3BE9309CF928}" srcOrd="7" destOrd="0" presId="urn:microsoft.com/office/officeart/2005/8/layout/hList9"/>
    <dgm:cxn modelId="{9C02F0DD-A974-4164-9E90-46546CB0CA10}" type="presParOf" srcId="{58E4F3D2-B094-46B4-ADD1-BE98BDDCCEE2}" destId="{1043FCD8-BEDF-422A-9F48-296887AFE76E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AF240F-4A50-49A0-8578-60516142B911}">
      <dsp:nvSpPr>
        <dsp:cNvPr id="0" name=""/>
        <dsp:cNvSpPr/>
      </dsp:nvSpPr>
      <dsp:spPr>
        <a:xfrm>
          <a:off x="2030701" y="2094624"/>
          <a:ext cx="3499436" cy="34308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Radionuclides</a:t>
          </a:r>
          <a:endParaRPr lang="it-IT" sz="3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43182" y="2597063"/>
        <a:ext cx="2474474" cy="2425993"/>
      </dsp:txXfrm>
    </dsp:sp>
    <dsp:sp modelId="{987438DD-6FB8-45D1-B32F-9830B8BE1146}">
      <dsp:nvSpPr>
        <dsp:cNvPr id="0" name=""/>
        <dsp:cNvSpPr/>
      </dsp:nvSpPr>
      <dsp:spPr>
        <a:xfrm rot="12900000">
          <a:off x="970042" y="2033833"/>
          <a:ext cx="1448433" cy="63096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26D387-E95C-451C-B338-669D08FE5D7B}">
      <dsp:nvSpPr>
        <dsp:cNvPr id="0" name=""/>
        <dsp:cNvSpPr/>
      </dsp:nvSpPr>
      <dsp:spPr>
        <a:xfrm>
          <a:off x="49409" y="1092636"/>
          <a:ext cx="2103213" cy="16825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600" b="1" i="1" kern="1200" dirty="0" err="1" smtClean="0"/>
            <a:t>Environmetal</a:t>
          </a:r>
          <a:r>
            <a:rPr lang="it-IT" sz="2600" b="1" i="1" kern="1200" dirty="0" smtClean="0"/>
            <a:t> </a:t>
          </a:r>
          <a:r>
            <a:rPr lang="it-IT" sz="2600" b="1" i="1" kern="1200" dirty="0" err="1" smtClean="0"/>
            <a:t>tracers</a:t>
          </a:r>
          <a:endParaRPr lang="it-IT" sz="2600" b="1" i="1" kern="1200" dirty="0"/>
        </a:p>
      </dsp:txBody>
      <dsp:txXfrm>
        <a:off x="98690" y="1141917"/>
        <a:ext cx="2004651" cy="1584008"/>
      </dsp:txXfrm>
    </dsp:sp>
    <dsp:sp modelId="{3F39CEC0-ED57-4F56-A079-A163C2F2C684}">
      <dsp:nvSpPr>
        <dsp:cNvPr id="0" name=""/>
        <dsp:cNvSpPr/>
      </dsp:nvSpPr>
      <dsp:spPr>
        <a:xfrm rot="16299360">
          <a:off x="3127504" y="969762"/>
          <a:ext cx="1451819" cy="63096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486D67-81E4-4B55-AD93-86E924955629}">
      <dsp:nvSpPr>
        <dsp:cNvPr id="0" name=""/>
        <dsp:cNvSpPr/>
      </dsp:nvSpPr>
      <dsp:spPr>
        <a:xfrm>
          <a:off x="2822785" y="-281646"/>
          <a:ext cx="2103213" cy="16825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600" b="1" i="1" kern="1200" dirty="0" smtClean="0"/>
            <a:t>Time </a:t>
          </a:r>
          <a:r>
            <a:rPr lang="it-IT" sz="2600" b="1" i="1" kern="1200" dirty="0" err="1" smtClean="0"/>
            <a:t>tracers</a:t>
          </a:r>
          <a:endParaRPr lang="it-IT" sz="2600" b="1" i="1" kern="1200" dirty="0"/>
        </a:p>
      </dsp:txBody>
      <dsp:txXfrm>
        <a:off x="2872066" y="-232365"/>
        <a:ext cx="2004651" cy="1584008"/>
      </dsp:txXfrm>
    </dsp:sp>
    <dsp:sp modelId="{EE9CD176-212A-43B9-973E-25E3F59E1D60}">
      <dsp:nvSpPr>
        <dsp:cNvPr id="0" name=""/>
        <dsp:cNvSpPr/>
      </dsp:nvSpPr>
      <dsp:spPr>
        <a:xfrm rot="19500000">
          <a:off x="5142363" y="2033833"/>
          <a:ext cx="1448433" cy="63096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69EC82-1C7B-496A-B872-6DA068A44CEB}">
      <dsp:nvSpPr>
        <dsp:cNvPr id="0" name=""/>
        <dsp:cNvSpPr/>
      </dsp:nvSpPr>
      <dsp:spPr>
        <a:xfrm>
          <a:off x="5408217" y="1092636"/>
          <a:ext cx="2103213" cy="16825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600" b="1" i="1" kern="1200" dirty="0" err="1" smtClean="0"/>
            <a:t>Pollution</a:t>
          </a:r>
          <a:r>
            <a:rPr lang="it-IT" sz="2600" b="1" i="1" kern="1200" dirty="0" smtClean="0"/>
            <a:t> </a:t>
          </a:r>
          <a:r>
            <a:rPr lang="it-IT" sz="2600" b="1" i="1" kern="1200" dirty="0" err="1" smtClean="0"/>
            <a:t>indicators</a:t>
          </a:r>
          <a:endParaRPr lang="it-IT" sz="2600" b="1" i="1" kern="1200" dirty="0"/>
        </a:p>
      </dsp:txBody>
      <dsp:txXfrm>
        <a:off x="5457498" y="1141917"/>
        <a:ext cx="2004651" cy="15840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037A05-2700-4D98-A675-A2E7F9454EB2}">
      <dsp:nvSpPr>
        <dsp:cNvPr id="0" name=""/>
        <dsp:cNvSpPr/>
      </dsp:nvSpPr>
      <dsp:spPr>
        <a:xfrm>
          <a:off x="1187851" y="344323"/>
          <a:ext cx="2307188" cy="194051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D73AC2-E0DB-4140-9E79-7F1BA83043AE}">
      <dsp:nvSpPr>
        <dsp:cNvPr id="0" name=""/>
        <dsp:cNvSpPr/>
      </dsp:nvSpPr>
      <dsp:spPr>
        <a:xfrm>
          <a:off x="328341" y="1160079"/>
          <a:ext cx="1250413" cy="1250413"/>
        </a:xfrm>
        <a:prstGeom prst="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Dissolution</a:t>
          </a:r>
          <a:endParaRPr lang="it-IT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8341" y="1160079"/>
        <a:ext cx="1250413" cy="1250413"/>
      </dsp:txXfrm>
    </dsp:sp>
    <dsp:sp modelId="{698B632C-7162-4470-9C64-D21338A827C2}">
      <dsp:nvSpPr>
        <dsp:cNvPr id="0" name=""/>
        <dsp:cNvSpPr/>
      </dsp:nvSpPr>
      <dsp:spPr>
        <a:xfrm>
          <a:off x="4971267" y="346574"/>
          <a:ext cx="2224752" cy="1940510"/>
        </a:xfrm>
        <a:prstGeom prst="rect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7736" t="-14585" r="-13178" b="-17415"/>
          </a:stretch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5E941F-958A-47B0-B920-7017EFB09B99}">
      <dsp:nvSpPr>
        <dsp:cNvPr id="0" name=""/>
        <dsp:cNvSpPr/>
      </dsp:nvSpPr>
      <dsp:spPr>
        <a:xfrm>
          <a:off x="3900291" y="1160079"/>
          <a:ext cx="1250413" cy="1250413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Diffusion</a:t>
          </a:r>
          <a:endParaRPr lang="it-IT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00291" y="1160079"/>
        <a:ext cx="1250413" cy="1250413"/>
      </dsp:txXfrm>
    </dsp:sp>
    <dsp:sp modelId="{02387BEF-0544-4813-9C94-11A1810598C6}">
      <dsp:nvSpPr>
        <dsp:cNvPr id="0" name=""/>
        <dsp:cNvSpPr/>
      </dsp:nvSpPr>
      <dsp:spPr>
        <a:xfrm>
          <a:off x="3237717" y="2737213"/>
          <a:ext cx="2307188" cy="194051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0AC769-12E2-480F-9017-B9C8FD591502}">
      <dsp:nvSpPr>
        <dsp:cNvPr id="0" name=""/>
        <dsp:cNvSpPr/>
      </dsp:nvSpPr>
      <dsp:spPr>
        <a:xfrm>
          <a:off x="2093707" y="3575770"/>
          <a:ext cx="1250413" cy="1250413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itchFamily="18" charset="2"/>
            </a:rPr>
            <a:t>a</a:t>
          </a:r>
          <a:r>
            <a:rPr lang="it-IT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</a:t>
          </a:r>
          <a:r>
            <a:rPr lang="it-IT" sz="1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recoil</a:t>
          </a:r>
          <a:endParaRPr lang="it-IT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93707" y="3575770"/>
        <a:ext cx="1250413" cy="12504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73664C-AD51-4431-9465-00F98845D796}">
      <dsp:nvSpPr>
        <dsp:cNvPr id="0" name=""/>
        <dsp:cNvSpPr/>
      </dsp:nvSpPr>
      <dsp:spPr>
        <a:xfrm>
          <a:off x="1396288" y="1168646"/>
          <a:ext cx="2614976" cy="174418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LOW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itchFamily="18" charset="2"/>
            </a:rPr>
            <a:t>a</a:t>
          </a:r>
          <a:r>
            <a:rPr lang="it-IT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it-IT" sz="18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recoil</a:t>
          </a:r>
          <a:r>
            <a:rPr lang="it-IT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/</a:t>
          </a:r>
          <a:r>
            <a:rPr lang="it-IT" sz="18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dissolution</a:t>
          </a:r>
          <a:endParaRPr lang="it-IT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14685" y="1168646"/>
        <a:ext cx="2196580" cy="1744189"/>
      </dsp:txXfrm>
    </dsp:sp>
    <dsp:sp modelId="{2E251B6F-9AFB-47BE-9A00-196130009F13}">
      <dsp:nvSpPr>
        <dsp:cNvPr id="0" name=""/>
        <dsp:cNvSpPr/>
      </dsp:nvSpPr>
      <dsp:spPr>
        <a:xfrm>
          <a:off x="1396288" y="2912835"/>
          <a:ext cx="2614976" cy="174418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Negligible</a:t>
          </a:r>
          <a:r>
            <a:rPr lang="it-IT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it-IT" sz="2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diffusion</a:t>
          </a:r>
          <a:endParaRPr lang="it-IT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14685" y="2912835"/>
        <a:ext cx="2196580" cy="1744189"/>
      </dsp:txXfrm>
    </dsp:sp>
    <dsp:sp modelId="{0448411A-DE1B-4AD2-ABC0-A520B415B701}">
      <dsp:nvSpPr>
        <dsp:cNvPr id="0" name=""/>
        <dsp:cNvSpPr/>
      </dsp:nvSpPr>
      <dsp:spPr>
        <a:xfrm>
          <a:off x="1634" y="471319"/>
          <a:ext cx="1743317" cy="17433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6500" kern="1200" dirty="0" err="1" smtClean="0"/>
            <a:t>Ra</a:t>
          </a:r>
          <a:endParaRPr lang="it-IT" sz="6500" kern="1200" dirty="0"/>
        </a:p>
      </dsp:txBody>
      <dsp:txXfrm>
        <a:off x="256937" y="726622"/>
        <a:ext cx="1232711" cy="1232711"/>
      </dsp:txXfrm>
    </dsp:sp>
    <dsp:sp modelId="{8B771472-B29F-4363-95AC-7C9F17C540FB}">
      <dsp:nvSpPr>
        <dsp:cNvPr id="0" name=""/>
        <dsp:cNvSpPr/>
      </dsp:nvSpPr>
      <dsp:spPr>
        <a:xfrm>
          <a:off x="5754582" y="1168646"/>
          <a:ext cx="2614976" cy="174418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HIGH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itchFamily="18" charset="2"/>
            </a:rPr>
            <a:t>a</a:t>
          </a:r>
          <a:r>
            <a:rPr lang="it-IT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it-IT" sz="18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recoil</a:t>
          </a:r>
          <a:r>
            <a:rPr lang="it-IT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/</a:t>
          </a:r>
          <a:r>
            <a:rPr lang="it-IT" sz="18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dissolution</a:t>
          </a:r>
          <a:endParaRPr lang="it-IT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172978" y="1168646"/>
        <a:ext cx="2196580" cy="1744189"/>
      </dsp:txXfrm>
    </dsp:sp>
    <dsp:sp modelId="{B9F153AC-A462-45F6-8E38-10CB57893186}">
      <dsp:nvSpPr>
        <dsp:cNvPr id="0" name=""/>
        <dsp:cNvSpPr/>
      </dsp:nvSpPr>
      <dsp:spPr>
        <a:xfrm>
          <a:off x="5754582" y="2912835"/>
          <a:ext cx="2614976" cy="174418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Diffusion</a:t>
          </a:r>
          <a:endParaRPr lang="it-IT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172978" y="2912835"/>
        <a:ext cx="2196580" cy="1744189"/>
      </dsp:txXfrm>
    </dsp:sp>
    <dsp:sp modelId="{1043FCD8-BEDF-422A-9F48-296887AFE76E}">
      <dsp:nvSpPr>
        <dsp:cNvPr id="0" name=""/>
        <dsp:cNvSpPr/>
      </dsp:nvSpPr>
      <dsp:spPr>
        <a:xfrm>
          <a:off x="4359928" y="471319"/>
          <a:ext cx="1743317" cy="1743317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6500" kern="1200" dirty="0" err="1" smtClean="0"/>
            <a:t>Rn</a:t>
          </a:r>
          <a:endParaRPr lang="it-IT" sz="6500" kern="1200" dirty="0"/>
        </a:p>
      </dsp:txBody>
      <dsp:txXfrm>
        <a:off x="4615231" y="726622"/>
        <a:ext cx="1232711" cy="12327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o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16" name="Segnaposto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23/05/2022</a:t>
            </a:fld>
            <a:endParaRPr lang="it-IT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23/05/2022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23/05/2022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7" name="Segnaposto contenut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23/05/2022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9" name="Segnaposto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23/05/2022</a:t>
            </a:fld>
            <a:endParaRPr lang="it-IT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23/05/2022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25" name="Segnaposto tes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8" name="Segnaposto contenut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23/05/2022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23/05/2022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23/05/2022</a:t>
            </a:fld>
            <a:endParaRPr lang="it-IT"/>
          </a:p>
        </p:txBody>
      </p:sp>
      <p:sp>
        <p:nvSpPr>
          <p:cNvPr id="24" name="Segnaposto piè di pagina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o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23/05/2022</a:t>
            </a:fld>
            <a:endParaRPr lang="it-IT"/>
          </a:p>
        </p:txBody>
      </p:sp>
      <p:sp>
        <p:nvSpPr>
          <p:cNvPr id="29" name="Segnaposto piè di pagina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immagin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23/05/2022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1" name="Segnaposto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23/05/2022</a:t>
            </a:fld>
            <a:endParaRPr lang="it-IT"/>
          </a:p>
        </p:txBody>
      </p:sp>
      <p:sp>
        <p:nvSpPr>
          <p:cNvPr id="28" name="Segnaposto piè di pagina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tito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3" Type="http://schemas.openxmlformats.org/officeDocument/2006/relationships/image" Target="../media/image16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95536" y="764704"/>
            <a:ext cx="8458200" cy="1584176"/>
          </a:xfrm>
          <a:effectLst/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2060"/>
                </a:solidFill>
              </a:rPr>
              <a:t>Residence time of groundwater in porous aquifers by estimating Ra</a:t>
            </a:r>
            <a:br>
              <a:rPr lang="en-GB" b="1" dirty="0" smtClean="0">
                <a:solidFill>
                  <a:srgbClr val="002060"/>
                </a:solidFill>
              </a:rPr>
            </a:br>
            <a:r>
              <a:rPr lang="en-GB" b="1" dirty="0" smtClean="0">
                <a:solidFill>
                  <a:srgbClr val="002060"/>
                </a:solidFill>
              </a:rPr>
              <a:t>retardation factor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51520" y="3429000"/>
            <a:ext cx="8458200" cy="914400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it-IT" b="1" i="1" dirty="0" smtClean="0">
                <a:solidFill>
                  <a:srgbClr val="002060"/>
                </a:solidFill>
              </a:rPr>
              <a:t>Alessandra </a:t>
            </a:r>
            <a:r>
              <a:rPr lang="it-IT" b="1" i="1" dirty="0" err="1" smtClean="0">
                <a:solidFill>
                  <a:srgbClr val="002060"/>
                </a:solidFill>
              </a:rPr>
              <a:t>Briganti</a:t>
            </a:r>
            <a:r>
              <a:rPr lang="it-IT" b="1" i="1" baseline="30000" dirty="0" err="1" smtClean="0">
                <a:solidFill>
                  <a:srgbClr val="002060"/>
                </a:solidFill>
              </a:rPr>
              <a:t>1</a:t>
            </a:r>
            <a:r>
              <a:rPr lang="it-IT" b="1" i="1" dirty="0" smtClean="0">
                <a:solidFill>
                  <a:srgbClr val="002060"/>
                </a:solidFill>
              </a:rPr>
              <a:t>, Mario </a:t>
            </a:r>
            <a:r>
              <a:rPr lang="it-IT" b="1" i="1" dirty="0" err="1" smtClean="0">
                <a:solidFill>
                  <a:srgbClr val="002060"/>
                </a:solidFill>
              </a:rPr>
              <a:t>Voltaggio</a:t>
            </a:r>
            <a:r>
              <a:rPr lang="it-IT" b="1" i="1" baseline="30000" dirty="0" err="1" smtClean="0">
                <a:solidFill>
                  <a:srgbClr val="002060"/>
                </a:solidFill>
              </a:rPr>
              <a:t>1</a:t>
            </a:r>
            <a:r>
              <a:rPr lang="it-IT" b="1" i="1" dirty="0" smtClean="0">
                <a:solidFill>
                  <a:srgbClr val="002060"/>
                </a:solidFill>
              </a:rPr>
              <a:t>, Paola </a:t>
            </a:r>
            <a:r>
              <a:rPr lang="it-IT" b="1" i="1" dirty="0" err="1" smtClean="0">
                <a:solidFill>
                  <a:srgbClr val="002060"/>
                </a:solidFill>
              </a:rPr>
              <a:t>Tuccimei</a:t>
            </a:r>
            <a:r>
              <a:rPr lang="it-IT" b="1" i="1" baseline="30000" dirty="0" err="1" smtClean="0">
                <a:solidFill>
                  <a:srgbClr val="002060"/>
                </a:solidFill>
              </a:rPr>
              <a:t>2</a:t>
            </a:r>
            <a:r>
              <a:rPr lang="it-IT" b="1" i="1" dirty="0" smtClean="0">
                <a:solidFill>
                  <a:srgbClr val="002060"/>
                </a:solidFill>
              </a:rPr>
              <a:t>, and Michele </a:t>
            </a:r>
            <a:r>
              <a:rPr lang="it-IT" b="1" i="1" dirty="0" err="1" smtClean="0">
                <a:solidFill>
                  <a:srgbClr val="002060"/>
                </a:solidFill>
              </a:rPr>
              <a:t>Soligo</a:t>
            </a:r>
            <a:r>
              <a:rPr lang="it-IT" b="1" i="1" baseline="30000" dirty="0" err="1" smtClean="0">
                <a:solidFill>
                  <a:srgbClr val="002060"/>
                </a:solidFill>
              </a:rPr>
              <a:t>2</a:t>
            </a:r>
            <a:endParaRPr lang="it-IT" b="1" i="1" baseline="30000" dirty="0" smtClean="0">
              <a:solidFill>
                <a:srgbClr val="002060"/>
              </a:solidFill>
            </a:endParaRPr>
          </a:p>
          <a:p>
            <a:pPr algn="ctr"/>
            <a:r>
              <a:rPr lang="en-GB" i="1" baseline="30000" dirty="0" err="1" smtClean="0">
                <a:solidFill>
                  <a:srgbClr val="002060"/>
                </a:solidFill>
              </a:rPr>
              <a:t>1</a:t>
            </a:r>
            <a:r>
              <a:rPr lang="en-GB" i="1" dirty="0" err="1" smtClean="0">
                <a:solidFill>
                  <a:srgbClr val="002060"/>
                </a:solidFill>
              </a:rPr>
              <a:t>National</a:t>
            </a:r>
            <a:r>
              <a:rPr lang="en-GB" i="1" dirty="0" smtClean="0">
                <a:solidFill>
                  <a:srgbClr val="002060"/>
                </a:solidFill>
              </a:rPr>
              <a:t> Research Council (</a:t>
            </a:r>
            <a:r>
              <a:rPr lang="en-GB" i="1" dirty="0" err="1" smtClean="0">
                <a:solidFill>
                  <a:srgbClr val="002060"/>
                </a:solidFill>
              </a:rPr>
              <a:t>CNR</a:t>
            </a:r>
            <a:r>
              <a:rPr lang="en-GB" i="1" dirty="0" smtClean="0">
                <a:solidFill>
                  <a:srgbClr val="002060"/>
                </a:solidFill>
              </a:rPr>
              <a:t>), Institute of Environmental Geology and </a:t>
            </a:r>
            <a:r>
              <a:rPr lang="en-GB" i="1" dirty="0" err="1" smtClean="0">
                <a:solidFill>
                  <a:srgbClr val="002060"/>
                </a:solidFill>
              </a:rPr>
              <a:t>Geoengineering</a:t>
            </a:r>
            <a:r>
              <a:rPr lang="en-GB" i="1" dirty="0" smtClean="0">
                <a:solidFill>
                  <a:srgbClr val="002060"/>
                </a:solidFill>
              </a:rPr>
              <a:t> (</a:t>
            </a:r>
            <a:r>
              <a:rPr lang="en-GB" i="1" dirty="0" err="1" smtClean="0">
                <a:solidFill>
                  <a:srgbClr val="002060"/>
                </a:solidFill>
              </a:rPr>
              <a:t>IGAG</a:t>
            </a:r>
            <a:r>
              <a:rPr lang="en-GB" i="1" dirty="0" smtClean="0">
                <a:solidFill>
                  <a:srgbClr val="002060"/>
                </a:solidFill>
              </a:rPr>
              <a:t> </a:t>
            </a:r>
            <a:r>
              <a:rPr lang="en-GB" i="1" dirty="0" err="1" smtClean="0">
                <a:solidFill>
                  <a:srgbClr val="002060"/>
                </a:solidFill>
              </a:rPr>
              <a:t>Montelibretti</a:t>
            </a:r>
            <a:r>
              <a:rPr lang="en-GB" i="1" dirty="0" smtClean="0">
                <a:solidFill>
                  <a:srgbClr val="002060"/>
                </a:solidFill>
              </a:rPr>
              <a:t>),</a:t>
            </a:r>
          </a:p>
          <a:p>
            <a:pPr algn="ctr"/>
            <a:r>
              <a:rPr lang="en-GB" i="1" dirty="0" err="1" smtClean="0">
                <a:solidFill>
                  <a:srgbClr val="002060"/>
                </a:solidFill>
              </a:rPr>
              <a:t>Monterotondo</a:t>
            </a:r>
            <a:r>
              <a:rPr lang="en-GB" i="1" dirty="0" smtClean="0">
                <a:solidFill>
                  <a:srgbClr val="002060"/>
                </a:solidFill>
              </a:rPr>
              <a:t>, Rome, Italy</a:t>
            </a:r>
          </a:p>
          <a:p>
            <a:pPr algn="ctr"/>
            <a:r>
              <a:rPr lang="en-GB" i="1" baseline="30000" dirty="0" err="1" smtClean="0">
                <a:solidFill>
                  <a:srgbClr val="002060"/>
                </a:solidFill>
              </a:rPr>
              <a:t>2</a:t>
            </a:r>
            <a:r>
              <a:rPr lang="en-GB" i="1" dirty="0" err="1" smtClean="0">
                <a:solidFill>
                  <a:srgbClr val="002060"/>
                </a:solidFill>
              </a:rPr>
              <a:t>Science</a:t>
            </a:r>
            <a:r>
              <a:rPr lang="en-GB" i="1" dirty="0" smtClean="0">
                <a:solidFill>
                  <a:srgbClr val="002060"/>
                </a:solidFill>
              </a:rPr>
              <a:t> Department, Roma </a:t>
            </a:r>
            <a:r>
              <a:rPr lang="en-GB" i="1" dirty="0" err="1" smtClean="0">
                <a:solidFill>
                  <a:srgbClr val="002060"/>
                </a:solidFill>
              </a:rPr>
              <a:t>Tre</a:t>
            </a:r>
            <a:r>
              <a:rPr lang="en-GB" i="1" dirty="0" smtClean="0">
                <a:solidFill>
                  <a:srgbClr val="002060"/>
                </a:solidFill>
              </a:rPr>
              <a:t> University, Rome, Italy</a:t>
            </a:r>
            <a:endParaRPr lang="en-GB" i="1" dirty="0">
              <a:solidFill>
                <a:srgbClr val="002060"/>
              </a:solidFill>
            </a:endParaRPr>
          </a:p>
        </p:txBody>
      </p:sp>
      <p:pic>
        <p:nvPicPr>
          <p:cNvPr id="5" name="Picture 6" descr="Emergenza Covid 19 - Invito alla compilazione del questionario C.N.R.  “MSA-COVID19” sugli effetti del &amp;quot;distanziamento sociale&amp;quot; – INARSI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93096"/>
            <a:ext cx="2936832" cy="1052736"/>
          </a:xfrm>
          <a:prstGeom prst="rect">
            <a:avLst/>
          </a:prstGeom>
          <a:noFill/>
        </p:spPr>
      </p:pic>
      <p:sp>
        <p:nvSpPr>
          <p:cNvPr id="6" name="Rettangolo 5"/>
          <p:cNvSpPr/>
          <p:nvPr/>
        </p:nvSpPr>
        <p:spPr>
          <a:xfrm>
            <a:off x="0" y="6488668"/>
            <a:ext cx="3197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i="1" dirty="0" err="1" smtClean="0">
                <a:solidFill>
                  <a:srgbClr val="002060"/>
                </a:solidFill>
              </a:rPr>
              <a:t>alessandra.briganti@igag.cnr.it</a:t>
            </a:r>
            <a:endParaRPr lang="en-GB" b="1" i="1" dirty="0">
              <a:solidFill>
                <a:srgbClr val="00206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0" y="0"/>
            <a:ext cx="15946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i="1" dirty="0" err="1" smtClean="0">
                <a:solidFill>
                  <a:srgbClr val="002060"/>
                </a:solidFill>
              </a:rPr>
              <a:t>EGU22</a:t>
            </a:r>
            <a:r>
              <a:rPr lang="en-GB" b="1" i="1" dirty="0" smtClean="0">
                <a:solidFill>
                  <a:srgbClr val="002060"/>
                </a:solidFill>
              </a:rPr>
              <a:t>-13477</a:t>
            </a:r>
            <a:endParaRPr lang="en-GB" b="1" i="1" dirty="0">
              <a:solidFill>
                <a:srgbClr val="002060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491880" y="6488668"/>
            <a:ext cx="5447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>
                <a:solidFill>
                  <a:srgbClr val="002060"/>
                </a:solidFill>
              </a:rPr>
              <a:t>EGU</a:t>
            </a:r>
            <a:r>
              <a:rPr lang="en-GB" dirty="0" smtClean="0">
                <a:solidFill>
                  <a:srgbClr val="002060"/>
                </a:solidFill>
              </a:rPr>
              <a:t> General Assembly 2022, Vienna 23-27/05/2022</a:t>
            </a:r>
          </a:p>
        </p:txBody>
      </p:sp>
      <p:pic>
        <p:nvPicPr>
          <p:cNvPr id="1026" name="Picture 2" descr="C:\Users\Mario\Downloads\egu22-13477-q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1772816"/>
            <a:ext cx="1556792" cy="1556792"/>
          </a:xfrm>
          <a:prstGeom prst="rect">
            <a:avLst/>
          </a:prstGeom>
          <a:noFill/>
        </p:spPr>
      </p:pic>
      <p:sp>
        <p:nvSpPr>
          <p:cNvPr id="1030" name="AutoShape 6" descr="Homepage - Dipartimento di Scienz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2" name="AutoShape 8" descr="Homepage - Dipartimento di Scienz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4" name="AutoShape 10" descr="Homepage - Dipartimento di Scienz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6" name="Picture 2" descr="NEL MUNICIPIO VIII LA SCIENZA È ECCELLENZA | Cara Garbatell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5" y="4293096"/>
            <a:ext cx="4427985" cy="1053580"/>
          </a:xfrm>
          <a:prstGeom prst="rect">
            <a:avLst/>
          </a:prstGeom>
          <a:noFill/>
        </p:spPr>
      </p:pic>
      <p:pic>
        <p:nvPicPr>
          <p:cNvPr id="9" name="Picture 2" descr="C:\Users\Mario\Desktop\alessandra\ASSEGNO\CONVEGNI\Convegno_EGU2022\Logo Mares itali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4293096"/>
            <a:ext cx="1083084" cy="104580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7" name="Picture 4" descr="Istituto di geologia ambientale e geoingegneria (IGAG) | Consiglio  Nazionale delle Ricerch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4293096"/>
            <a:ext cx="1368152" cy="1052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179512" y="180273"/>
            <a:ext cx="1962150" cy="1625600"/>
            <a:chOff x="4127301" y="1219199"/>
            <a:chExt cx="1962150" cy="1625600"/>
          </a:xfrm>
        </p:grpSpPr>
        <p:sp>
          <p:nvSpPr>
            <p:cNvPr id="3" name="Rettangolo arrotondato 2"/>
            <p:cNvSpPr/>
            <p:nvPr/>
          </p:nvSpPr>
          <p:spPr>
            <a:xfrm>
              <a:off x="4127301" y="1219199"/>
              <a:ext cx="1962150" cy="16256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Rettangolo 3"/>
            <p:cNvSpPr/>
            <p:nvPr/>
          </p:nvSpPr>
          <p:spPr>
            <a:xfrm>
              <a:off x="4206656" y="1298554"/>
              <a:ext cx="1803440" cy="14668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500" b="1" kern="1200" dirty="0" err="1" smtClean="0">
                  <a:solidFill>
                    <a:srgbClr val="DC30C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Recoil</a:t>
              </a:r>
              <a:r>
                <a:rPr lang="it-IT" sz="2500" b="1" kern="1200" dirty="0" smtClean="0">
                  <a:solidFill>
                    <a:srgbClr val="DC30C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rate</a:t>
              </a:r>
              <a:endParaRPr lang="it-IT" sz="2500" b="1" kern="1200" dirty="0">
                <a:solidFill>
                  <a:srgbClr val="DC30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" name="CasellaDiTesto 7"/>
          <p:cNvSpPr txBox="1"/>
          <p:nvPr/>
        </p:nvSpPr>
        <p:spPr>
          <a:xfrm>
            <a:off x="378522" y="1988840"/>
            <a:ext cx="29523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it-IT" sz="2800" dirty="0" err="1" smtClean="0"/>
              <a:t>Decay</a:t>
            </a:r>
            <a:r>
              <a:rPr lang="it-IT" sz="2800" dirty="0" smtClean="0"/>
              <a:t> </a:t>
            </a:r>
            <a:r>
              <a:rPr lang="it-IT" sz="2800" dirty="0" err="1" smtClean="0"/>
              <a:t>constant</a:t>
            </a:r>
            <a:endParaRPr lang="it-IT" sz="2800" dirty="0" smtClean="0"/>
          </a:p>
          <a:p>
            <a:endParaRPr lang="it-IT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it-IT" sz="2800" b="1" dirty="0" err="1" smtClean="0">
                <a:solidFill>
                  <a:srgbClr val="EC207C"/>
                </a:solidFill>
              </a:rPr>
              <a:t>Recoil</a:t>
            </a:r>
            <a:r>
              <a:rPr lang="it-IT" sz="2800" b="1" dirty="0" smtClean="0">
                <a:solidFill>
                  <a:srgbClr val="EC207C"/>
                </a:solidFill>
              </a:rPr>
              <a:t> </a:t>
            </a:r>
            <a:r>
              <a:rPr lang="it-IT" sz="2800" b="1" dirty="0" err="1" smtClean="0">
                <a:solidFill>
                  <a:srgbClr val="EC207C"/>
                </a:solidFill>
              </a:rPr>
              <a:t>factor</a:t>
            </a:r>
            <a:r>
              <a:rPr lang="it-IT" sz="2800" b="1" dirty="0" smtClean="0">
                <a:solidFill>
                  <a:srgbClr val="EC207C"/>
                </a:solidFill>
              </a:rPr>
              <a:t> </a:t>
            </a:r>
          </a:p>
          <a:p>
            <a:endParaRPr lang="it-IT" sz="2800" dirty="0"/>
          </a:p>
        </p:txBody>
      </p:sp>
      <p:sp>
        <p:nvSpPr>
          <p:cNvPr id="9" name="Rettangolo 8"/>
          <p:cNvSpPr/>
          <p:nvPr/>
        </p:nvSpPr>
        <p:spPr>
          <a:xfrm>
            <a:off x="6372200" y="1988840"/>
            <a:ext cx="1289526" cy="1862281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6000" b="-2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CasellaDiTesto 9"/>
          <p:cNvSpPr txBox="1"/>
          <p:nvPr/>
        </p:nvSpPr>
        <p:spPr>
          <a:xfrm>
            <a:off x="5436096" y="1282653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NAPL METHOD</a:t>
            </a:r>
            <a:endParaRPr lang="it-I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58866" y="3456473"/>
            <a:ext cx="5482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224</a:t>
            </a: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</a:t>
            </a:r>
            <a:r>
              <a:rPr lang="it-IT" sz="2800" b="1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NAPL</a:t>
            </a: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=[(</a:t>
            </a:r>
            <a:r>
              <a:rPr lang="it-IT" sz="2800" b="1" i="1" dirty="0">
                <a:solidFill>
                  <a:srgbClr val="EC20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l-GR" sz="2800" b="1" baseline="-25000" dirty="0">
                <a:solidFill>
                  <a:srgbClr val="EC20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</a:t>
            </a:r>
            <a:r>
              <a:rPr lang="el-GR" sz="2800" b="1" i="1" baseline="-25000" dirty="0">
                <a:solidFill>
                  <a:srgbClr val="EC20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224</a:t>
            </a:r>
            <a:r>
              <a:rPr 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)/(Φ)]·</a:t>
            </a:r>
            <a:r>
              <a:rPr lang="el-GR" sz="2800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224</a:t>
            </a: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</a:t>
            </a:r>
            <a:r>
              <a:rPr lang="it-IT" sz="2800" b="1" i="1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rock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·</a:t>
            </a:r>
            <a:r>
              <a:rPr 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ρ</a:t>
            </a:r>
            <a:r>
              <a:rPr lang="it-IT" sz="2800" b="1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rock</a:t>
            </a:r>
            <a:r>
              <a:rPr lang="it-I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it-I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45015" y="4272384"/>
            <a:ext cx="8791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EC20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b="1" dirty="0" smtClean="0">
                <a:solidFill>
                  <a:srgbClr val="EC20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a</a:t>
            </a:r>
            <a:r>
              <a:rPr lang="en-US" b="1" baseline="-25000" dirty="0" smtClean="0">
                <a:solidFill>
                  <a:srgbClr val="EC20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224 </a:t>
            </a:r>
            <a:r>
              <a:rPr lang="en-US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224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</a:t>
            </a:r>
            <a:r>
              <a:rPr lang="en-US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NAPL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· ml of NAPL in immersion test / </a:t>
            </a:r>
            <a:r>
              <a:rPr lang="en-US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224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</a:t>
            </a:r>
            <a:r>
              <a:rPr lang="en-US" b="1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rock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·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grams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rock in immersion test 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2725543" y="5353501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it-IT" sz="2800" b="1" baseline="-25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224</a:t>
            </a: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it-IT" sz="28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224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</a:t>
            </a:r>
            <a:r>
              <a:rPr lang="it-IT" sz="28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NAPL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it-IT" sz="28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224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</a:t>
            </a:r>
            <a:r>
              <a:rPr lang="it-IT" sz="28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endParaRPr lang="it-IT" sz="2800" b="1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Gruppo 14"/>
          <p:cNvGrpSpPr/>
          <p:nvPr/>
        </p:nvGrpSpPr>
        <p:grpSpPr>
          <a:xfrm>
            <a:off x="378522" y="4887243"/>
            <a:ext cx="1962150" cy="1625600"/>
            <a:chOff x="2066925" y="1219199"/>
            <a:chExt cx="1962150" cy="1625600"/>
          </a:xfrm>
        </p:grpSpPr>
        <p:sp>
          <p:nvSpPr>
            <p:cNvPr id="16" name="Rettangolo arrotondato 15"/>
            <p:cNvSpPr/>
            <p:nvPr/>
          </p:nvSpPr>
          <p:spPr>
            <a:xfrm>
              <a:off x="2066925" y="1219199"/>
              <a:ext cx="1962150" cy="16256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ttangolo 16"/>
            <p:cNvSpPr/>
            <p:nvPr/>
          </p:nvSpPr>
          <p:spPr>
            <a:xfrm>
              <a:off x="2146280" y="1298554"/>
              <a:ext cx="1803440" cy="14668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500" b="1" kern="12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Retardation</a:t>
              </a:r>
              <a:r>
                <a:rPr lang="it-IT" sz="2500" b="1" kern="12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it-IT" sz="2500" b="1" kern="12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factor</a:t>
              </a:r>
              <a:endParaRPr lang="it-IT" sz="2500" b="1" kern="1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8" name="Picture 2" descr="C:\Users\Mario\Downloads\egu22-13477-q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23312" y="6237312"/>
            <a:ext cx="620688" cy="620688"/>
          </a:xfrm>
          <a:prstGeom prst="rect">
            <a:avLst/>
          </a:prstGeom>
          <a:noFill/>
        </p:spPr>
      </p:pic>
      <p:sp>
        <p:nvSpPr>
          <p:cNvPr id="19" name="Rettangolo 18"/>
          <p:cNvSpPr/>
          <p:nvPr/>
        </p:nvSpPr>
        <p:spPr>
          <a:xfrm>
            <a:off x="0" y="6604084"/>
            <a:ext cx="324036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 err="1" smtClean="0">
                <a:solidFill>
                  <a:srgbClr val="002060"/>
                </a:solidFill>
              </a:rPr>
              <a:t>EGU</a:t>
            </a:r>
            <a:r>
              <a:rPr lang="en-GB" sz="1050" dirty="0" smtClean="0">
                <a:solidFill>
                  <a:srgbClr val="002060"/>
                </a:solidFill>
              </a:rPr>
              <a:t> General Assembly 2022, Vienna 23-27/05/2022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6372200" y="6596390"/>
            <a:ext cx="202972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b="1" i="1" dirty="0" err="1" smtClean="0">
                <a:solidFill>
                  <a:srgbClr val="002060"/>
                </a:solidFill>
              </a:rPr>
              <a:t>alessandra.briganti@igag.cnr.it</a:t>
            </a:r>
            <a:endParaRPr lang="en-GB" sz="1100" b="1" i="1" dirty="0">
              <a:solidFill>
                <a:srgbClr val="002060"/>
              </a:solidFill>
            </a:endParaRPr>
          </a:p>
        </p:txBody>
      </p:sp>
      <p:grpSp>
        <p:nvGrpSpPr>
          <p:cNvPr id="21" name="Gruppo 7"/>
          <p:cNvGrpSpPr/>
          <p:nvPr/>
        </p:nvGrpSpPr>
        <p:grpSpPr>
          <a:xfrm>
            <a:off x="6588224" y="180273"/>
            <a:ext cx="2462452" cy="705475"/>
            <a:chOff x="49224" y="65618"/>
            <a:chExt cx="1665238" cy="705475"/>
          </a:xfrm>
        </p:grpSpPr>
        <p:sp>
          <p:nvSpPr>
            <p:cNvPr id="22" name="Gallone 21"/>
            <p:cNvSpPr/>
            <p:nvPr/>
          </p:nvSpPr>
          <p:spPr>
            <a:xfrm>
              <a:off x="49224" y="65618"/>
              <a:ext cx="1665238" cy="705475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Gallone 4"/>
            <p:cNvSpPr/>
            <p:nvPr/>
          </p:nvSpPr>
          <p:spPr>
            <a:xfrm>
              <a:off x="401962" y="65618"/>
              <a:ext cx="1059433" cy="7054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0013" tIns="33338" rIns="33338" bIns="33338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500" dirty="0" err="1" smtClean="0"/>
                <a:t>Method</a:t>
              </a:r>
              <a:r>
                <a:rPr lang="it-IT" sz="2500" dirty="0" smtClean="0"/>
                <a:t> 2</a:t>
              </a:r>
              <a:endParaRPr lang="it-IT" sz="2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4068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99" name="Shape 7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00" name="Google Shape;7200;p2"/>
          <p:cNvGrpSpPr/>
          <p:nvPr/>
        </p:nvGrpSpPr>
        <p:grpSpPr>
          <a:xfrm>
            <a:off x="258068" y="1484784"/>
            <a:ext cx="6083053" cy="4064100"/>
            <a:chOff x="6548" y="0"/>
            <a:chExt cx="6083053" cy="4064100"/>
          </a:xfrm>
        </p:grpSpPr>
        <p:sp>
          <p:nvSpPr>
            <p:cNvPr id="7201" name="Google Shape;7201;p2"/>
            <p:cNvSpPr/>
            <p:nvPr/>
          </p:nvSpPr>
          <p:spPr>
            <a:xfrm>
              <a:off x="527721" y="0"/>
              <a:ext cx="5181600" cy="40641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D7E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2" name="Google Shape;7202;p2"/>
            <p:cNvSpPr/>
            <p:nvPr/>
          </p:nvSpPr>
          <p:spPr>
            <a:xfrm>
              <a:off x="6548" y="1219199"/>
              <a:ext cx="1962300" cy="1625700"/>
            </a:xfrm>
            <a:prstGeom prst="roundRect">
              <a:avLst>
                <a:gd fmla="val 16667" name="adj"/>
              </a:avLst>
            </a:prstGeom>
            <a:solidFill>
              <a:srgbClr val="C6CFE8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3" name="Google Shape;7203;p2"/>
            <p:cNvSpPr txBox="1"/>
            <p:nvPr/>
          </p:nvSpPr>
          <p:spPr>
            <a:xfrm>
              <a:off x="85903" y="1298554"/>
              <a:ext cx="1803300" cy="14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250" lIns="95250" spcFirstLastPara="1" rIns="95250" wrap="square" tIns="952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t-IT" sz="2500">
                  <a:solidFill>
                    <a:srgbClr val="FF0000"/>
                  </a:solidFill>
                  <a:effectLst>
                    <a:outerShdw blurRad="38100" algn="tl" dir="2700000" dist="38100">
                      <a:srgbClr val="000000">
                        <a:alpha val="43137"/>
                      </a:srgbClr>
                    </a:outerShdw>
                  </a:effectLst>
                  <a:latin typeface="Libre Franklin"/>
                  <a:ea typeface="Libre Franklin"/>
                  <a:cs typeface="Libre Franklin"/>
                  <a:sym typeface="Libre Franklin"/>
                </a:rPr>
                <a:t>Retardation factor</a:t>
              </a:r>
              <a:endParaRPr b="1" sz="2500">
                <a:solidFill>
                  <a:srgbClr val="FF0000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204" name="Google Shape;7204;p2"/>
            <p:cNvSpPr/>
            <p:nvPr/>
          </p:nvSpPr>
          <p:spPr>
            <a:xfrm>
              <a:off x="2066925" y="1219199"/>
              <a:ext cx="1962300" cy="1625700"/>
            </a:xfrm>
            <a:prstGeom prst="roundRect">
              <a:avLst>
                <a:gd fmla="val 16667" name="adj"/>
              </a:avLst>
            </a:prstGeom>
            <a:solidFill>
              <a:srgbClr val="C6CFE8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5" name="Google Shape;7205;p2"/>
            <p:cNvSpPr txBox="1"/>
            <p:nvPr/>
          </p:nvSpPr>
          <p:spPr>
            <a:xfrm>
              <a:off x="2146280" y="1298554"/>
              <a:ext cx="1803300" cy="14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250" lIns="95250" spcFirstLastPara="1" rIns="95250" wrap="square" tIns="952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t-IT" sz="2500">
                  <a:solidFill>
                    <a:srgbClr val="00B050"/>
                  </a:solidFill>
                  <a:effectLst>
                    <a:outerShdw blurRad="38100" algn="tl" dir="2700000" dist="38100">
                      <a:srgbClr val="000000">
                        <a:alpha val="43137"/>
                      </a:srgbClr>
                    </a:outerShdw>
                  </a:effectLst>
                  <a:latin typeface="Libre Franklin"/>
                  <a:ea typeface="Libre Franklin"/>
                  <a:cs typeface="Libre Franklin"/>
                  <a:sym typeface="Libre Franklin"/>
                </a:rPr>
                <a:t>Dissolution rate</a:t>
              </a:r>
              <a:endParaRPr b="1" sz="2500">
                <a:solidFill>
                  <a:srgbClr val="00B050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206" name="Google Shape;7206;p2"/>
            <p:cNvSpPr/>
            <p:nvPr/>
          </p:nvSpPr>
          <p:spPr>
            <a:xfrm>
              <a:off x="4127301" y="1219199"/>
              <a:ext cx="1962300" cy="1625700"/>
            </a:xfrm>
            <a:prstGeom prst="roundRect">
              <a:avLst>
                <a:gd fmla="val 16667" name="adj"/>
              </a:avLst>
            </a:prstGeom>
            <a:solidFill>
              <a:srgbClr val="C6CFE8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7" name="Google Shape;7207;p2"/>
            <p:cNvSpPr txBox="1"/>
            <p:nvPr/>
          </p:nvSpPr>
          <p:spPr>
            <a:xfrm>
              <a:off x="4206656" y="1298554"/>
              <a:ext cx="1803300" cy="14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250" lIns="95250" spcFirstLastPara="1" rIns="95250" wrap="square" tIns="952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t-IT" sz="2500">
                  <a:solidFill>
                    <a:srgbClr val="DC30C8"/>
                  </a:solidFill>
                  <a:effectLst>
                    <a:outerShdw blurRad="38100" algn="tl" dir="2700000" dist="38100">
                      <a:srgbClr val="000000">
                        <a:alpha val="43137"/>
                      </a:srgbClr>
                    </a:outerShdw>
                  </a:effectLst>
                  <a:latin typeface="Libre Franklin"/>
                  <a:ea typeface="Libre Franklin"/>
                  <a:cs typeface="Libre Franklin"/>
                  <a:sym typeface="Libre Franklin"/>
                </a:rPr>
                <a:t>Recoil rate</a:t>
              </a:r>
              <a:endParaRPr b="1" sz="2500">
                <a:solidFill>
                  <a:srgbClr val="DC30C8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7208" name="Google Shape;7208;p2"/>
          <p:cNvSpPr/>
          <p:nvPr/>
        </p:nvSpPr>
        <p:spPr>
          <a:xfrm>
            <a:off x="179512" y="5589240"/>
            <a:ext cx="8674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baseline="30000" i="1" lang="it-IT"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224</a:t>
            </a:r>
            <a:r>
              <a:rPr b="1" lang="it-IT"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Ra</a:t>
            </a:r>
            <a:r>
              <a:rPr b="1" baseline="-25000" lang="it-IT"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Liq</a:t>
            </a:r>
            <a:r>
              <a:rPr b="1" lang="it-IT"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=[(</a:t>
            </a:r>
            <a:r>
              <a:rPr b="1" lang="it-IT" sz="2400">
                <a:solidFill>
                  <a:srgbClr val="00B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Δ</a:t>
            </a:r>
            <a:r>
              <a:rPr b="1" lang="it-IT"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+</a:t>
            </a:r>
            <a:r>
              <a:rPr b="1" lang="it-IT" sz="2400">
                <a:solidFill>
                  <a:srgbClr val="DC30C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Γ</a:t>
            </a:r>
            <a:r>
              <a:rPr b="1" baseline="-25000" i="1" lang="it-IT"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224</a:t>
            </a:r>
            <a:r>
              <a:rPr b="1" lang="it-IT"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)/(Φ·λ</a:t>
            </a:r>
            <a:r>
              <a:rPr b="1" baseline="-25000" i="1" lang="it-IT"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224</a:t>
            </a:r>
            <a:r>
              <a:rPr b="1" i="1" lang="it-IT"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·</a:t>
            </a:r>
            <a:r>
              <a:rPr b="1" lang="it-IT" sz="2400">
                <a:solidFill>
                  <a:srgbClr val="FF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</a:t>
            </a:r>
            <a:r>
              <a:rPr b="1" baseline="-25000" i="1" lang="it-IT"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224</a:t>
            </a:r>
            <a:r>
              <a:rPr b="1" lang="it-IT"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)]·[1-exp(-λ</a:t>
            </a:r>
            <a:r>
              <a:rPr b="1" baseline="-25000" i="1" lang="it-IT"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224</a:t>
            </a:r>
            <a:r>
              <a:rPr b="1" i="1" lang="it-IT"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·</a:t>
            </a:r>
            <a:r>
              <a:rPr b="1" lang="it-IT" sz="2400">
                <a:solidFill>
                  <a:srgbClr val="FF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</a:t>
            </a:r>
            <a:r>
              <a:rPr b="1" baseline="-25000" i="1" lang="it-IT"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224</a:t>
            </a:r>
            <a:r>
              <a:rPr b="1" lang="it-IT"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·T)]·</a:t>
            </a:r>
            <a:r>
              <a:rPr b="1" baseline="-25000" i="1" lang="it-IT"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224</a:t>
            </a:r>
            <a:r>
              <a:rPr b="1" lang="it-IT"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Ra</a:t>
            </a:r>
            <a:r>
              <a:rPr b="1" baseline="-25000" i="1" lang="it-IT"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rock</a:t>
            </a:r>
            <a:r>
              <a:rPr b="1" lang="it-IT"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·ρ</a:t>
            </a:r>
            <a:r>
              <a:rPr b="1" baseline="-25000" i="1" lang="it-IT"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rock</a:t>
            </a:r>
            <a:r>
              <a:rPr b="1" i="1" lang="it-IT"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endParaRPr/>
          </a:p>
        </p:txBody>
      </p:sp>
      <p:cxnSp>
        <p:nvCxnSpPr>
          <p:cNvPr id="7209" name="Google Shape;7209;p2"/>
          <p:cNvCxnSpPr/>
          <p:nvPr/>
        </p:nvCxnSpPr>
        <p:spPr>
          <a:xfrm>
            <a:off x="2439449" y="2747032"/>
            <a:ext cx="1728300" cy="1440300"/>
          </a:xfrm>
          <a:prstGeom prst="straightConnector1">
            <a:avLst/>
          </a:prstGeom>
          <a:noFill/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210" name="Google Shape;7210;p2"/>
          <p:cNvCxnSpPr/>
          <p:nvPr/>
        </p:nvCxnSpPr>
        <p:spPr>
          <a:xfrm flipH="1" rot="10800000">
            <a:off x="2439449" y="2746892"/>
            <a:ext cx="1728300" cy="1440300"/>
          </a:xfrm>
          <a:prstGeom prst="straightConnector1">
            <a:avLst/>
          </a:prstGeom>
          <a:noFill/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211" name="Google Shape;7211;p2"/>
          <p:cNvSpPr txBox="1"/>
          <p:nvPr/>
        </p:nvSpPr>
        <p:spPr>
          <a:xfrm>
            <a:off x="1588187" y="5490236"/>
            <a:ext cx="2295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>
                <a:solidFill>
                  <a:srgbClr val="C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/</a:t>
            </a:r>
            <a:endParaRPr sz="3600">
              <a:solidFill>
                <a:srgbClr val="C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descr="Risultati immagini per uno numero disegno" id="7212" name="Google Shape;72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3528" y="2970503"/>
            <a:ext cx="1687985" cy="12166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isultati immagini per uno numero disegno" id="7213" name="Google Shape;721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31432" y="5683717"/>
            <a:ext cx="445173" cy="3208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isultati immagini per uno numero disegno" id="7214" name="Google Shape;721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45557" y="5655050"/>
            <a:ext cx="445173" cy="3208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215" name="Google Shape;7215;p2"/>
          <p:cNvGrpSpPr/>
          <p:nvPr/>
        </p:nvGrpSpPr>
        <p:grpSpPr>
          <a:xfrm>
            <a:off x="323528" y="217993"/>
            <a:ext cx="2565511" cy="1335675"/>
            <a:chOff x="6548" y="1219199"/>
            <a:chExt cx="1962300" cy="1625700"/>
          </a:xfrm>
        </p:grpSpPr>
        <p:sp>
          <p:nvSpPr>
            <p:cNvPr id="7216" name="Google Shape;7216;p2"/>
            <p:cNvSpPr/>
            <p:nvPr/>
          </p:nvSpPr>
          <p:spPr>
            <a:xfrm>
              <a:off x="6548" y="1219199"/>
              <a:ext cx="1962300" cy="1625700"/>
            </a:xfrm>
            <a:prstGeom prst="roundRect">
              <a:avLst>
                <a:gd fmla="val 16667" name="adj"/>
              </a:avLst>
            </a:prstGeom>
            <a:solidFill>
              <a:srgbClr val="0070C0"/>
            </a:solidFill>
            <a:ln>
              <a:noFill/>
            </a:ln>
            <a:effectLst>
              <a:outerShdw blurRad="44450" algn="ctr" dir="5400000" dist="27940">
                <a:srgbClr val="000000">
                  <a:alpha val="3176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7" name="Google Shape;7217;p2"/>
            <p:cNvSpPr/>
            <p:nvPr/>
          </p:nvSpPr>
          <p:spPr>
            <a:xfrm>
              <a:off x="85903" y="1298554"/>
              <a:ext cx="1803300" cy="1467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44450" algn="ctr" dir="5400000" dist="27940">
                <a:srgbClr val="000000">
                  <a:alpha val="31760"/>
                </a:srgbClr>
              </a:outerShdw>
            </a:effectLst>
          </p:spPr>
          <p:txBody>
            <a:bodyPr anchorCtr="0" anchor="ctr" bIns="99050" lIns="99050" spcFirstLastPara="1" rIns="99050" wrap="square" tIns="9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600">
                <a:solidFill>
                  <a:srgbClr val="FFFF00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t-IT" sz="2600">
                  <a:solidFill>
                    <a:srgbClr val="FFFF00"/>
                  </a:solidFill>
                  <a:effectLst>
                    <a:outerShdw blurRad="38100" algn="tl" dir="2700000" dist="38100">
                      <a:srgbClr val="000000">
                        <a:alpha val="43137"/>
                      </a:srgbClr>
                    </a:outerShdw>
                  </a:effectLst>
                  <a:latin typeface="Libre Franklin"/>
                  <a:ea typeface="Libre Franklin"/>
                  <a:cs typeface="Libre Franklin"/>
                  <a:sym typeface="Libre Franklin"/>
                </a:rPr>
                <a:t>Water</a:t>
              </a:r>
              <a:endParaRPr b="1" sz="2600">
                <a:solidFill>
                  <a:srgbClr val="FFFF00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t-IT" sz="2600">
                  <a:solidFill>
                    <a:srgbClr val="FFFF00"/>
                  </a:solidFill>
                  <a:effectLst>
                    <a:outerShdw blurRad="38100" algn="tl" dir="2700000" dist="38100">
                      <a:srgbClr val="000000">
                        <a:alpha val="43137"/>
                      </a:srgbClr>
                    </a:outerShdw>
                  </a:effectLst>
                  <a:latin typeface="Libre Franklin"/>
                  <a:ea typeface="Libre Franklin"/>
                  <a:cs typeface="Libre Franklin"/>
                  <a:sym typeface="Libre Franklin"/>
                </a:rPr>
                <a:t>Residence time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91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000">
                <a:solidFill>
                  <a:srgbClr val="FFFF00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pic>
        <p:nvPicPr>
          <p:cNvPr descr="C:\Users\Mario\Downloads\egu22-13477-qr.png" id="7218" name="Google Shape;721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23312" y="6237312"/>
            <a:ext cx="620688" cy="620688"/>
          </a:xfrm>
          <a:prstGeom prst="rect">
            <a:avLst/>
          </a:prstGeom>
          <a:noFill/>
          <a:ln>
            <a:noFill/>
          </a:ln>
        </p:spPr>
      </p:pic>
      <p:sp>
        <p:nvSpPr>
          <p:cNvPr id="7219" name="Google Shape;7219;p2"/>
          <p:cNvSpPr/>
          <p:nvPr/>
        </p:nvSpPr>
        <p:spPr>
          <a:xfrm>
            <a:off x="0" y="6604084"/>
            <a:ext cx="32403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50">
                <a:solidFill>
                  <a:srgbClr val="00206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EGU General Assembly 2022, Vienna 23-27/05/2022</a:t>
            </a:r>
            <a:endParaRPr/>
          </a:p>
        </p:txBody>
      </p:sp>
      <p:sp>
        <p:nvSpPr>
          <p:cNvPr id="7220" name="Google Shape;7220;p2"/>
          <p:cNvSpPr/>
          <p:nvPr/>
        </p:nvSpPr>
        <p:spPr>
          <a:xfrm>
            <a:off x="6372200" y="6596390"/>
            <a:ext cx="20298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it-IT" sz="1100">
                <a:solidFill>
                  <a:srgbClr val="00206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alessandra.briganti@igag.cnr.it</a:t>
            </a:r>
            <a:endParaRPr b="1" i="1" sz="1100">
              <a:solidFill>
                <a:srgbClr val="00206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7221" name="Google Shape;7221;p2"/>
          <p:cNvGrpSpPr/>
          <p:nvPr/>
        </p:nvGrpSpPr>
        <p:grpSpPr>
          <a:xfrm>
            <a:off x="6588222" y="180273"/>
            <a:ext cx="2462479" cy="705600"/>
            <a:chOff x="49224" y="65618"/>
            <a:chExt cx="1665300" cy="705600"/>
          </a:xfrm>
        </p:grpSpPr>
        <p:sp>
          <p:nvSpPr>
            <p:cNvPr id="7222" name="Google Shape;7222;p2"/>
            <p:cNvSpPr/>
            <p:nvPr/>
          </p:nvSpPr>
          <p:spPr>
            <a:xfrm>
              <a:off x="49224" y="65618"/>
              <a:ext cx="1665300" cy="705600"/>
            </a:xfrm>
            <a:prstGeom prst="chevron">
              <a:avLst>
                <a:gd fmla="val 50000" name="adj"/>
              </a:avLst>
            </a:prstGeom>
            <a:gradFill>
              <a:gsLst>
                <a:gs pos="0">
                  <a:srgbClr val="8DFE53"/>
                </a:gs>
                <a:gs pos="25000">
                  <a:srgbClr val="70ED1E"/>
                </a:gs>
                <a:gs pos="50000">
                  <a:srgbClr val="63DD19"/>
                </a:gs>
                <a:gs pos="65000">
                  <a:srgbClr val="63DD19"/>
                </a:gs>
                <a:gs pos="80000">
                  <a:srgbClr val="6EEB1F"/>
                </a:gs>
                <a:gs pos="100000">
                  <a:srgbClr val="87F74B"/>
                </a:gs>
              </a:gsLst>
              <a:lin ang="5400012" scaled="0"/>
            </a:gradFill>
            <a:ln>
              <a:noFill/>
            </a:ln>
            <a:effectLst>
              <a:outerShdw blurRad="76200" rotWithShape="0" dir="5400000" dist="50800">
                <a:srgbClr val="4E3B3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3" name="Google Shape;7223;p2"/>
            <p:cNvSpPr/>
            <p:nvPr/>
          </p:nvSpPr>
          <p:spPr>
            <a:xfrm>
              <a:off x="401962" y="65618"/>
              <a:ext cx="1059300" cy="70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325" lIns="100000" spcFirstLastPara="1" rIns="33325" wrap="square" tIns="3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5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Method 2</a:t>
              </a:r>
              <a:endParaRPr sz="25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solidFill>
                  <a:schemeClr val="accent2">
                    <a:lumMod val="75000"/>
                  </a:schemeClr>
                </a:solidFill>
              </a:rPr>
              <a:t>Thanks</a:t>
            </a:r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accent2">
                    <a:lumMod val="75000"/>
                  </a:schemeClr>
                </a:solidFill>
              </a:rPr>
              <a:t>for</a:t>
            </a:r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accent2">
                    <a:lumMod val="75000"/>
                  </a:schemeClr>
                </a:solidFill>
              </a:rPr>
              <a:t>your</a:t>
            </a:r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accent2">
                    <a:lumMod val="75000"/>
                  </a:schemeClr>
                </a:solidFill>
              </a:rPr>
              <a:t>attention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b="1" i="1" dirty="0" err="1" smtClean="0">
                <a:solidFill>
                  <a:schemeClr val="accent2">
                    <a:lumMod val="75000"/>
                  </a:schemeClr>
                </a:solidFill>
              </a:rPr>
              <a:t>ANY</a:t>
            </a:r>
            <a:r>
              <a:rPr lang="it-IT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b="1" i="1" dirty="0" err="1" smtClean="0">
                <a:solidFill>
                  <a:schemeClr val="accent2">
                    <a:lumMod val="75000"/>
                  </a:schemeClr>
                </a:solidFill>
              </a:rPr>
              <a:t>QUESTIONS</a:t>
            </a:r>
            <a:r>
              <a:rPr lang="it-IT" b="1" i="1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en-GB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 descr="C:\Users\Mario\Downloads\egu22-13477-q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1772816"/>
            <a:ext cx="1556792" cy="1556792"/>
          </a:xfrm>
          <a:prstGeom prst="rect">
            <a:avLst/>
          </a:prstGeom>
          <a:noFill/>
        </p:spPr>
      </p:pic>
      <p:pic>
        <p:nvPicPr>
          <p:cNvPr id="5" name="Picture 6" descr="Emergenza Covid 19 - Invito alla compilazione del questionario C.N.R.  “MSA-COVID19” sugli effetti del &amp;quot;distanziamento sociale&amp;quot; – INARSI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93096"/>
            <a:ext cx="2936832" cy="1052736"/>
          </a:xfrm>
          <a:prstGeom prst="rect">
            <a:avLst/>
          </a:prstGeom>
          <a:noFill/>
        </p:spPr>
      </p:pic>
      <p:pic>
        <p:nvPicPr>
          <p:cNvPr id="6" name="Picture 2" descr="NEL MUNICIPIO VIII LA SCIENZA È ECCELLENZA | Cara Garbatell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5" y="4293096"/>
            <a:ext cx="4427985" cy="1053580"/>
          </a:xfrm>
          <a:prstGeom prst="rect">
            <a:avLst/>
          </a:prstGeom>
          <a:noFill/>
        </p:spPr>
      </p:pic>
      <p:pic>
        <p:nvPicPr>
          <p:cNvPr id="7" name="Picture 2" descr="C:\Users\Mario\Desktop\alessandra\ASSEGNO\CONVEGNI\Convegno_EGU2022\Logo Mares itali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4293096"/>
            <a:ext cx="1083084" cy="104580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4" descr="Istituto di geologia ambientale e geoingegneria (IGAG) | Consiglio  Nazionale delle Ricerch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4293096"/>
            <a:ext cx="1368152" cy="1052736"/>
          </a:xfrm>
          <a:prstGeom prst="rect">
            <a:avLst/>
          </a:prstGeom>
          <a:noFill/>
        </p:spPr>
      </p:pic>
      <p:sp>
        <p:nvSpPr>
          <p:cNvPr id="9" name="Rettangolo 8"/>
          <p:cNvSpPr/>
          <p:nvPr/>
        </p:nvSpPr>
        <p:spPr>
          <a:xfrm>
            <a:off x="0" y="6488668"/>
            <a:ext cx="3197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i="1" dirty="0" err="1" smtClean="0">
                <a:solidFill>
                  <a:schemeClr val="accent2">
                    <a:lumMod val="75000"/>
                  </a:schemeClr>
                </a:solidFill>
              </a:rPr>
              <a:t>alessandra.briganti@igag.cnr.it</a:t>
            </a:r>
            <a:endParaRPr lang="en-GB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3491880" y="6488668"/>
            <a:ext cx="5447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>
                <a:solidFill>
                  <a:srgbClr val="002060"/>
                </a:solidFill>
              </a:rPr>
              <a:t>EGU</a:t>
            </a:r>
            <a:r>
              <a:rPr lang="en-GB" dirty="0" smtClean="0">
                <a:solidFill>
                  <a:srgbClr val="002060"/>
                </a:solidFill>
              </a:rPr>
              <a:t> General Assembly 2022, Vienna 23-27/05/2022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220089"/>
            <a:ext cx="50040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 and anthropogenic 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radioisotopes</a:t>
            </a:r>
            <a:endParaRPr lang="it-IT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uppo 4"/>
          <p:cNvGrpSpPr/>
          <p:nvPr/>
        </p:nvGrpSpPr>
        <p:grpSpPr>
          <a:xfrm>
            <a:off x="7385438" y="180273"/>
            <a:ext cx="1665238" cy="705475"/>
            <a:chOff x="49224" y="65618"/>
            <a:chExt cx="1665238" cy="705475"/>
          </a:xfrm>
        </p:grpSpPr>
        <p:sp>
          <p:nvSpPr>
            <p:cNvPr id="6" name="Gallone 5"/>
            <p:cNvSpPr/>
            <p:nvPr/>
          </p:nvSpPr>
          <p:spPr>
            <a:xfrm>
              <a:off x="49224" y="65618"/>
              <a:ext cx="1665238" cy="705475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Gallone 4"/>
            <p:cNvSpPr/>
            <p:nvPr/>
          </p:nvSpPr>
          <p:spPr>
            <a:xfrm>
              <a:off x="401962" y="65618"/>
              <a:ext cx="1082296" cy="7054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0013" tIns="33338" rIns="33338" bIns="33338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500" kern="1200" dirty="0" smtClean="0"/>
                <a:t>INTRO</a:t>
              </a:r>
              <a:endParaRPr lang="it-IT" sz="2500" kern="1200" dirty="0"/>
            </a:p>
          </p:txBody>
        </p:sp>
      </p:grpSp>
      <p:graphicFrame>
        <p:nvGraphicFramePr>
          <p:cNvPr id="8" name="Diagramma 7"/>
          <p:cNvGraphicFramePr/>
          <p:nvPr>
            <p:extLst>
              <p:ext uri="{D42A27DB-BD31-4B8C-83A1-F6EECF244321}">
                <p14:modId xmlns:p14="http://schemas.microsoft.com/office/powerpoint/2010/main" val="342197987"/>
              </p:ext>
            </p:extLst>
          </p:nvPr>
        </p:nvGraphicFramePr>
        <p:xfrm>
          <a:off x="741103" y="1289287"/>
          <a:ext cx="7560840" cy="5223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2" descr="C:\Users\Mario\Downloads\egu22-13477-q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23312" y="6237312"/>
            <a:ext cx="620688" cy="620688"/>
          </a:xfrm>
          <a:prstGeom prst="rect">
            <a:avLst/>
          </a:prstGeom>
          <a:noFill/>
        </p:spPr>
      </p:pic>
      <p:sp>
        <p:nvSpPr>
          <p:cNvPr id="10" name="Rettangolo 9"/>
          <p:cNvSpPr/>
          <p:nvPr/>
        </p:nvSpPr>
        <p:spPr>
          <a:xfrm>
            <a:off x="0" y="6604084"/>
            <a:ext cx="324036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 err="1" smtClean="0">
                <a:solidFill>
                  <a:srgbClr val="002060"/>
                </a:solidFill>
              </a:rPr>
              <a:t>EGU</a:t>
            </a:r>
            <a:r>
              <a:rPr lang="en-GB" sz="1050" dirty="0" smtClean="0">
                <a:solidFill>
                  <a:srgbClr val="002060"/>
                </a:solidFill>
              </a:rPr>
              <a:t> General Assembly 2022, Vienna 23-27/05/2022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6372200" y="6596390"/>
            <a:ext cx="202972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b="1" i="1" dirty="0" err="1" smtClean="0">
                <a:solidFill>
                  <a:srgbClr val="002060"/>
                </a:solidFill>
              </a:rPr>
              <a:t>alessandra.briganti@igag.cnr.it</a:t>
            </a:r>
            <a:endParaRPr lang="en-GB" sz="11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26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86800" cy="838200"/>
          </a:xfrm>
        </p:spPr>
        <p:txBody>
          <a:bodyPr>
            <a:normAutofit/>
          </a:bodyPr>
          <a:lstStyle/>
          <a:p>
            <a:r>
              <a:rPr lang="it-IT" dirty="0" smtClean="0"/>
              <a:t>Ra </a:t>
            </a:r>
            <a:r>
              <a:rPr lang="it-IT" dirty="0" err="1" smtClean="0"/>
              <a:t>retardation</a:t>
            </a:r>
            <a:r>
              <a:rPr lang="it-IT" dirty="0" smtClean="0"/>
              <a:t> </a:t>
            </a:r>
            <a:r>
              <a:rPr lang="it-IT" dirty="0" err="1" smtClean="0"/>
              <a:t>factor</a:t>
            </a:r>
            <a:r>
              <a:rPr lang="it-IT" dirty="0" smtClean="0"/>
              <a:t> :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1442789"/>
          </a:xfrm>
        </p:spPr>
        <p:txBody>
          <a:bodyPr>
            <a:normAutofit lnSpcReduction="10000"/>
          </a:bodyPr>
          <a:lstStyle/>
          <a:p>
            <a:r>
              <a:rPr lang="en-GB" dirty="0" err="1" smtClean="0"/>
              <a:t>Krishnaswami</a:t>
            </a:r>
            <a:r>
              <a:rPr lang="en-GB" dirty="0" smtClean="0"/>
              <a:t> et al. 1982 proposed to correct the Ra retardation factor in groundwater using </a:t>
            </a:r>
            <a:r>
              <a:rPr lang="it-IT" dirty="0" err="1" smtClean="0"/>
              <a:t>Rn</a:t>
            </a:r>
            <a:r>
              <a:rPr lang="it-IT" dirty="0" smtClean="0"/>
              <a:t>.  </a:t>
            </a:r>
            <a:endParaRPr lang="en-GB" dirty="0"/>
          </a:p>
        </p:txBody>
      </p:sp>
      <p:pic>
        <p:nvPicPr>
          <p:cNvPr id="1026" name="Picture 2" descr="C:\Users\Mario\Desktop\alessandra\ASSEGNO\CONVEGNI\Convegno_EGU2022\Presentazzione\ritardaction facto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708920"/>
            <a:ext cx="5103551" cy="3968104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6" name="Gruppo 7"/>
          <p:cNvGrpSpPr/>
          <p:nvPr/>
        </p:nvGrpSpPr>
        <p:grpSpPr>
          <a:xfrm>
            <a:off x="6588224" y="180273"/>
            <a:ext cx="2462452" cy="705475"/>
            <a:chOff x="49224" y="65618"/>
            <a:chExt cx="1665238" cy="705475"/>
          </a:xfrm>
        </p:grpSpPr>
        <p:sp>
          <p:nvSpPr>
            <p:cNvPr id="7" name="Gallone 6"/>
            <p:cNvSpPr/>
            <p:nvPr/>
          </p:nvSpPr>
          <p:spPr>
            <a:xfrm>
              <a:off x="49224" y="65618"/>
              <a:ext cx="1665238" cy="705475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Gallone 4"/>
            <p:cNvSpPr/>
            <p:nvPr/>
          </p:nvSpPr>
          <p:spPr>
            <a:xfrm>
              <a:off x="401962" y="65618"/>
              <a:ext cx="1059433" cy="7054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0013" tIns="33338" rIns="33338" bIns="33338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500" dirty="0" smtClean="0"/>
                <a:t>Method 1</a:t>
              </a:r>
              <a:endParaRPr lang="it-IT" sz="2500" kern="1200" dirty="0"/>
            </a:p>
          </p:txBody>
        </p:sp>
      </p:grpSp>
      <p:pic>
        <p:nvPicPr>
          <p:cNvPr id="9" name="Picture 2" descr="C:\Users\Mario\Downloads\egu22-13477-q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23312" y="6237312"/>
            <a:ext cx="620688" cy="620688"/>
          </a:xfrm>
          <a:prstGeom prst="rect">
            <a:avLst/>
          </a:prstGeom>
          <a:noFill/>
        </p:spPr>
      </p:pic>
      <p:sp>
        <p:nvSpPr>
          <p:cNvPr id="10" name="Rettangolo 9"/>
          <p:cNvSpPr/>
          <p:nvPr/>
        </p:nvSpPr>
        <p:spPr>
          <a:xfrm>
            <a:off x="0" y="6604084"/>
            <a:ext cx="324036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 err="1" smtClean="0">
                <a:solidFill>
                  <a:srgbClr val="002060"/>
                </a:solidFill>
              </a:rPr>
              <a:t>EGU</a:t>
            </a:r>
            <a:r>
              <a:rPr lang="en-GB" sz="1050" dirty="0" smtClean="0">
                <a:solidFill>
                  <a:srgbClr val="002060"/>
                </a:solidFill>
              </a:rPr>
              <a:t> General Assembly 2022, Vienna 23-27/05/2022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6372200" y="6596390"/>
            <a:ext cx="202972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b="1" i="1" dirty="0" err="1" smtClean="0">
                <a:solidFill>
                  <a:srgbClr val="002060"/>
                </a:solidFill>
              </a:rPr>
              <a:t>alessandra.briganti@igag.cnr.it</a:t>
            </a:r>
            <a:endParaRPr lang="en-GB" sz="11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578852" y="1844824"/>
            <a:ext cx="80389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The </a:t>
            </a:r>
            <a:r>
              <a:rPr lang="it-IT" sz="2400" b="1" dirty="0" err="1">
                <a:solidFill>
                  <a:schemeClr val="accent6">
                    <a:lumMod val="75000"/>
                  </a:schemeClr>
                </a:solidFill>
              </a:rPr>
              <a:t>retardation</a:t>
            </a:r>
            <a:r>
              <a:rPr lang="it-IT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2400" b="1" dirty="0" err="1" smtClean="0">
                <a:solidFill>
                  <a:schemeClr val="accent6">
                    <a:lumMod val="75000"/>
                  </a:schemeClr>
                </a:solidFill>
              </a:rPr>
              <a:t>factor</a:t>
            </a:r>
            <a:r>
              <a:rPr lang="it-IT" sz="2400" dirty="0" smtClean="0"/>
              <a:t> of </a:t>
            </a:r>
            <a:r>
              <a:rPr lang="en-US" sz="2400" b="1" dirty="0" smtClean="0">
                <a:solidFill>
                  <a:srgbClr val="DC30C8"/>
                </a:solidFill>
              </a:rPr>
              <a:t>Ra</a:t>
            </a:r>
            <a:r>
              <a:rPr lang="en-US" sz="2400" dirty="0" smtClean="0"/>
              <a:t> isotopes (</a:t>
            </a:r>
            <a:r>
              <a:rPr lang="en-US" sz="2400" baseline="30000" dirty="0" smtClean="0"/>
              <a:t>224</a:t>
            </a:r>
            <a:r>
              <a:rPr lang="en-US" sz="2400" dirty="0" smtClean="0"/>
              <a:t>Ra, </a:t>
            </a:r>
            <a:r>
              <a:rPr lang="en-US" sz="2400" baseline="30000" dirty="0" smtClean="0"/>
              <a:t>228</a:t>
            </a:r>
            <a:r>
              <a:rPr lang="en-US" sz="2400" dirty="0" smtClean="0"/>
              <a:t>Ra, </a:t>
            </a:r>
            <a:r>
              <a:rPr lang="en-US" sz="2400" baseline="30000" dirty="0" smtClean="0"/>
              <a:t>226</a:t>
            </a:r>
            <a:r>
              <a:rPr lang="en-US" sz="2400" dirty="0" smtClean="0"/>
              <a:t>Ra) in groundwater are calculated in relation of their ratio with </a:t>
            </a:r>
            <a:r>
              <a:rPr lang="en-US" sz="2400" b="1" dirty="0" err="1" smtClean="0">
                <a:solidFill>
                  <a:schemeClr val="accent2"/>
                </a:solidFill>
              </a:rPr>
              <a:t>Rn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smtClean="0"/>
              <a:t>present in the </a:t>
            </a:r>
            <a:r>
              <a:rPr lang="en-US" sz="2400" dirty="0" smtClean="0"/>
              <a:t>aquifer. </a:t>
            </a:r>
            <a:endParaRPr lang="it-IT" sz="24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7761" y="408694"/>
            <a:ext cx="4536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According to the theory of </a:t>
            </a:r>
            <a:r>
              <a:rPr lang="en-US" sz="2800" dirty="0" err="1" smtClean="0"/>
              <a:t>Krishnawami</a:t>
            </a:r>
            <a:r>
              <a:rPr lang="en-US" sz="2800" dirty="0" smtClean="0"/>
              <a:t> et al. (1982):</a:t>
            </a:r>
            <a:endParaRPr lang="en-US" sz="2800" dirty="0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594265" y="4408132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it-IT" sz="3200" noProof="1">
              <a:solidFill>
                <a:schemeClr val="bg1"/>
              </a:solidFill>
            </a:endParaRPr>
          </a:p>
        </p:txBody>
      </p:sp>
      <p:sp>
        <p:nvSpPr>
          <p:cNvPr id="12" name="Text Box 25"/>
          <p:cNvSpPr txBox="1">
            <a:spLocks noChangeArrowheads="1"/>
          </p:cNvSpPr>
          <p:nvPr/>
        </p:nvSpPr>
        <p:spPr bwMode="auto">
          <a:xfrm>
            <a:off x="334049" y="3202391"/>
            <a:ext cx="33895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Conservative </a:t>
            </a:r>
            <a:r>
              <a:rPr lang="it-IT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element</a:t>
            </a:r>
            <a:r>
              <a:rPr lang="it-IT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  <p:sp>
        <p:nvSpPr>
          <p:cNvPr id="13" name="Text Box 40"/>
          <p:cNvSpPr txBox="1">
            <a:spLocks noChangeArrowheads="1"/>
          </p:cNvSpPr>
          <p:nvPr/>
        </p:nvSpPr>
        <p:spPr bwMode="auto">
          <a:xfrm>
            <a:off x="807170" y="4048572"/>
            <a:ext cx="2443298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000" b="1" dirty="0" err="1" smtClean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</a:t>
            </a:r>
            <a:r>
              <a:rPr lang="it-IT" sz="2000" b="1" baseline="-25000" dirty="0" err="1" smtClean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Rn</a:t>
            </a:r>
            <a:r>
              <a:rPr lang="it-IT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=</a:t>
            </a:r>
            <a:r>
              <a:rPr lang="it-IT" sz="2000" b="1" dirty="0" smtClean="0">
                <a:solidFill>
                  <a:srgbClr val="1026C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000" b="1" dirty="0" err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</a:t>
            </a:r>
            <a:r>
              <a:rPr lang="it-IT" sz="2000" b="1" baseline="-25000" dirty="0" err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ground</a:t>
            </a:r>
            <a:r>
              <a:rPr lang="it-IT" sz="2000" b="1" baseline="-25000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water</a:t>
            </a:r>
            <a:endParaRPr lang="it-IT" sz="2000" b="1" baseline="-25000" noProof="1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Line 53"/>
          <p:cNvSpPr>
            <a:spLocks noChangeShapeType="1"/>
          </p:cNvSpPr>
          <p:nvPr/>
        </p:nvSpPr>
        <p:spPr bwMode="auto">
          <a:xfrm>
            <a:off x="2078820" y="3750928"/>
            <a:ext cx="0" cy="2952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4598303" y="3202391"/>
            <a:ext cx="40687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it-IT" sz="2000" b="1" dirty="0">
                <a:solidFill>
                  <a:srgbClr val="DC30C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Non-conservative </a:t>
            </a:r>
            <a:r>
              <a:rPr lang="it-IT" sz="2000" b="1" dirty="0" err="1">
                <a:solidFill>
                  <a:srgbClr val="DC30C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element</a:t>
            </a:r>
            <a:r>
              <a:rPr lang="it-IT" sz="2000" b="1" dirty="0">
                <a:solidFill>
                  <a:srgbClr val="DC30C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  <p:sp>
        <p:nvSpPr>
          <p:cNvPr id="18" name="Rectangle 21"/>
          <p:cNvSpPr>
            <a:spLocks noChangeArrowheads="1"/>
          </p:cNvSpPr>
          <p:nvPr/>
        </p:nvSpPr>
        <p:spPr bwMode="auto">
          <a:xfrm>
            <a:off x="5068122" y="5589240"/>
            <a:ext cx="2895344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000" b="1" dirty="0" err="1" smtClean="0">
                <a:solidFill>
                  <a:srgbClr val="DC30C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it-IT" sz="2000" b="1" baseline="-25000" dirty="0" err="1" smtClean="0">
                <a:solidFill>
                  <a:srgbClr val="DC30C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</a:t>
            </a:r>
            <a:r>
              <a:rPr lang="it-IT" sz="2000" b="1" baseline="-25000" dirty="0" smtClean="0">
                <a:solidFill>
                  <a:srgbClr val="CC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=</a:t>
            </a:r>
            <a:r>
              <a:rPr lang="it-IT" sz="2000" b="1" dirty="0" smtClean="0">
                <a:solidFill>
                  <a:srgbClr val="CC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0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 </a:t>
            </a:r>
            <a:r>
              <a:rPr lang="it-IT" sz="2000" b="1" baseline="-25000" dirty="0" err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ground</a:t>
            </a:r>
            <a:r>
              <a:rPr lang="it-IT" sz="2000" b="1" baseline="-25000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water</a:t>
            </a:r>
            <a:r>
              <a:rPr lang="it-IT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*</a:t>
            </a:r>
            <a:r>
              <a:rPr lang="it-IT" sz="2000" b="1" dirty="0">
                <a:solidFill>
                  <a:srgbClr val="CC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</a:t>
            </a:r>
            <a:endParaRPr lang="it-IT" sz="2000" b="1" baseline="-25000" noProof="1">
              <a:solidFill>
                <a:schemeClr val="accent6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5132391" y="4048572"/>
            <a:ext cx="2699778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000" b="1" dirty="0" err="1" smtClean="0">
                <a:solidFill>
                  <a:srgbClr val="DC30C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</a:t>
            </a:r>
            <a:r>
              <a:rPr lang="it-IT" sz="2000" b="1" baseline="-25000" dirty="0" err="1" smtClean="0">
                <a:solidFill>
                  <a:srgbClr val="DC30C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</a:t>
            </a:r>
            <a:r>
              <a:rPr lang="it-IT" sz="2000" b="1" dirty="0" smtClean="0">
                <a:solidFill>
                  <a:srgbClr val="CC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≠</a:t>
            </a:r>
            <a:r>
              <a:rPr lang="it-IT" sz="2000" b="1" dirty="0">
                <a:solidFill>
                  <a:srgbClr val="CC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0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 </a:t>
            </a:r>
            <a:r>
              <a:rPr lang="it-IT" sz="2000" b="1" baseline="-25000" dirty="0" err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ground</a:t>
            </a:r>
            <a:r>
              <a:rPr lang="it-IT" sz="2000" b="1" baseline="-25000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water</a:t>
            </a:r>
            <a:r>
              <a:rPr lang="it-IT" sz="20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  <p:sp>
        <p:nvSpPr>
          <p:cNvPr id="20" name="Line 53"/>
          <p:cNvSpPr>
            <a:spLocks noChangeShapeType="1"/>
          </p:cNvSpPr>
          <p:nvPr/>
        </p:nvSpPr>
        <p:spPr bwMode="auto">
          <a:xfrm>
            <a:off x="6386935" y="3694458"/>
            <a:ext cx="0" cy="2952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4522228" y="4787515"/>
            <a:ext cx="3786614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it-IT" sz="2000" b="1" dirty="0" err="1">
                <a:solidFill>
                  <a:srgbClr val="DC30C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</a:t>
            </a:r>
            <a:r>
              <a:rPr lang="it-IT" sz="2000" b="1" baseline="-25000" dirty="0" err="1">
                <a:solidFill>
                  <a:srgbClr val="DC30C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</a:t>
            </a:r>
            <a:r>
              <a:rPr lang="it-IT" sz="2000" b="1" dirty="0" smtClean="0">
                <a:solidFill>
                  <a:srgbClr val="CC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= </a:t>
            </a:r>
            <a:r>
              <a:rPr lang="it-IT" sz="20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 </a:t>
            </a:r>
            <a:r>
              <a:rPr lang="it-IT" sz="2000" b="1" baseline="-25000" dirty="0" err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ground</a:t>
            </a:r>
            <a:r>
              <a:rPr lang="it-IT" sz="2000" b="1" baseline="-25000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water</a:t>
            </a:r>
            <a:r>
              <a:rPr lang="it-IT" sz="2000" b="1" dirty="0" smtClean="0">
                <a:solidFill>
                  <a:srgbClr val="CC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it-IT" sz="2000" b="1" dirty="0" smtClean="0">
                <a:solidFill>
                  <a:srgbClr val="CC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</a:t>
            </a:r>
          </a:p>
        </p:txBody>
      </p:sp>
      <p:sp>
        <p:nvSpPr>
          <p:cNvPr id="22" name="Rectangle 64"/>
          <p:cNvSpPr>
            <a:spLocks noChangeArrowheads="1"/>
          </p:cNvSpPr>
          <p:nvPr/>
        </p:nvSpPr>
        <p:spPr bwMode="auto">
          <a:xfrm>
            <a:off x="876100" y="4776888"/>
            <a:ext cx="2374368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000" b="1" dirty="0" err="1" smtClean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it-IT" sz="2000" b="1" baseline="-25000" dirty="0" err="1" smtClean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Rn</a:t>
            </a:r>
            <a:r>
              <a:rPr lang="it-IT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=</a:t>
            </a:r>
            <a:r>
              <a:rPr lang="it-IT" sz="2000" b="1" dirty="0" smtClean="0">
                <a:solidFill>
                  <a:srgbClr val="1026C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0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 </a:t>
            </a:r>
            <a:r>
              <a:rPr lang="it-IT" sz="2000" b="1" baseline="-25000" dirty="0" err="1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ground</a:t>
            </a:r>
            <a:r>
              <a:rPr lang="it-IT" sz="2000" b="1" baseline="-250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water</a:t>
            </a:r>
            <a:endParaRPr lang="it-IT" sz="2000" b="1" baseline="-25000" noProof="1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3" name="Picture 2" descr="C:\Users\Mario\Downloads\egu22-13477-q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23312" y="6237312"/>
            <a:ext cx="620688" cy="620688"/>
          </a:xfrm>
          <a:prstGeom prst="rect">
            <a:avLst/>
          </a:prstGeom>
          <a:noFill/>
        </p:spPr>
      </p:pic>
      <p:sp>
        <p:nvSpPr>
          <p:cNvPr id="24" name="Rettangolo 23"/>
          <p:cNvSpPr/>
          <p:nvPr/>
        </p:nvSpPr>
        <p:spPr>
          <a:xfrm>
            <a:off x="0" y="6604084"/>
            <a:ext cx="324036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 err="1" smtClean="0">
                <a:solidFill>
                  <a:srgbClr val="002060"/>
                </a:solidFill>
              </a:rPr>
              <a:t>EGU</a:t>
            </a:r>
            <a:r>
              <a:rPr lang="en-GB" sz="1050" dirty="0" smtClean="0">
                <a:solidFill>
                  <a:srgbClr val="002060"/>
                </a:solidFill>
              </a:rPr>
              <a:t> General Assembly 2022, Vienna 23-27/05/2022</a:t>
            </a:r>
          </a:p>
        </p:txBody>
      </p:sp>
      <p:sp>
        <p:nvSpPr>
          <p:cNvPr id="25" name="Rettangolo 24"/>
          <p:cNvSpPr/>
          <p:nvPr/>
        </p:nvSpPr>
        <p:spPr>
          <a:xfrm>
            <a:off x="6372200" y="6596390"/>
            <a:ext cx="202972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b="1" i="1" dirty="0" err="1" smtClean="0">
                <a:solidFill>
                  <a:srgbClr val="002060"/>
                </a:solidFill>
              </a:rPr>
              <a:t>alessandra.briganti@igag.cnr.it</a:t>
            </a:r>
            <a:endParaRPr lang="en-GB" sz="1100" b="1" i="1" dirty="0">
              <a:solidFill>
                <a:srgbClr val="002060"/>
              </a:solidFill>
            </a:endParaRPr>
          </a:p>
        </p:txBody>
      </p:sp>
      <p:grpSp>
        <p:nvGrpSpPr>
          <p:cNvPr id="26" name="Gruppo 7"/>
          <p:cNvGrpSpPr/>
          <p:nvPr/>
        </p:nvGrpSpPr>
        <p:grpSpPr>
          <a:xfrm>
            <a:off x="6588224" y="180273"/>
            <a:ext cx="2462452" cy="705475"/>
            <a:chOff x="49224" y="65618"/>
            <a:chExt cx="1665238" cy="705475"/>
          </a:xfrm>
        </p:grpSpPr>
        <p:sp>
          <p:nvSpPr>
            <p:cNvPr id="27" name="Gallone 26"/>
            <p:cNvSpPr/>
            <p:nvPr/>
          </p:nvSpPr>
          <p:spPr>
            <a:xfrm>
              <a:off x="49224" y="65618"/>
              <a:ext cx="1665238" cy="705475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Gallone 4"/>
            <p:cNvSpPr/>
            <p:nvPr/>
          </p:nvSpPr>
          <p:spPr>
            <a:xfrm>
              <a:off x="401962" y="65618"/>
              <a:ext cx="1059433" cy="7054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0013" tIns="33338" rIns="33338" bIns="33338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500" dirty="0" smtClean="0"/>
                <a:t>Method 1</a:t>
              </a:r>
              <a:endParaRPr lang="it-IT" sz="2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4737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3798" y="533010"/>
            <a:ext cx="6193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Ra-</a:t>
            </a:r>
            <a:r>
              <a:rPr lang="en-US" sz="3600" b="1" dirty="0" err="1" smtClean="0">
                <a:solidFill>
                  <a:srgbClr val="002060"/>
                </a:solidFill>
              </a:rPr>
              <a:t>Rn</a:t>
            </a:r>
            <a:r>
              <a:rPr lang="en-US" sz="3600" b="1" dirty="0" smtClean="0">
                <a:solidFill>
                  <a:srgbClr val="002060"/>
                </a:solidFill>
              </a:rPr>
              <a:t> supply mechanisms in groundwater</a:t>
            </a:r>
            <a:endParaRPr lang="en-US" sz="3600" b="1" dirty="0">
              <a:solidFill>
                <a:srgbClr val="002060"/>
              </a:solidFill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6876256" y="180273"/>
            <a:ext cx="2174420" cy="705475"/>
            <a:chOff x="49224" y="65618"/>
            <a:chExt cx="1665238" cy="705475"/>
          </a:xfrm>
        </p:grpSpPr>
        <p:sp>
          <p:nvSpPr>
            <p:cNvPr id="4" name="Gallone 3"/>
            <p:cNvSpPr/>
            <p:nvPr/>
          </p:nvSpPr>
          <p:spPr>
            <a:xfrm>
              <a:off x="49224" y="65618"/>
              <a:ext cx="1665238" cy="705475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Gallone 4"/>
            <p:cNvSpPr/>
            <p:nvPr/>
          </p:nvSpPr>
          <p:spPr>
            <a:xfrm>
              <a:off x="401962" y="65618"/>
              <a:ext cx="959763" cy="7054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0013" tIns="33338" rIns="33338" bIns="33338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500" dirty="0" err="1" smtClean="0"/>
                <a:t>Intro</a:t>
              </a:r>
              <a:r>
                <a:rPr lang="it-IT" sz="2500" dirty="0" smtClean="0"/>
                <a:t> 2</a:t>
              </a:r>
              <a:endParaRPr lang="it-IT" sz="2500" kern="1200" dirty="0"/>
            </a:p>
          </p:txBody>
        </p:sp>
      </p:grpSp>
      <p:graphicFrame>
        <p:nvGraphicFramePr>
          <p:cNvPr id="7" name="Diagramma 6"/>
          <p:cNvGraphicFramePr/>
          <p:nvPr>
            <p:extLst>
              <p:ext uri="{D42A27DB-BD31-4B8C-83A1-F6EECF244321}">
                <p14:modId xmlns:p14="http://schemas.microsoft.com/office/powerpoint/2010/main" val="1813037790"/>
              </p:ext>
            </p:extLst>
          </p:nvPr>
        </p:nvGraphicFramePr>
        <p:xfrm>
          <a:off x="827584" y="1556792"/>
          <a:ext cx="7354114" cy="5170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" descr="C:\Users\Mario\Downloads\egu22-13477-q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23312" y="6237312"/>
            <a:ext cx="620688" cy="620688"/>
          </a:xfrm>
          <a:prstGeom prst="rect">
            <a:avLst/>
          </a:prstGeom>
          <a:noFill/>
        </p:spPr>
      </p:pic>
      <p:sp>
        <p:nvSpPr>
          <p:cNvPr id="9" name="Rettangolo 8"/>
          <p:cNvSpPr/>
          <p:nvPr/>
        </p:nvSpPr>
        <p:spPr>
          <a:xfrm>
            <a:off x="0" y="6604084"/>
            <a:ext cx="324036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 err="1" smtClean="0">
                <a:solidFill>
                  <a:srgbClr val="002060"/>
                </a:solidFill>
              </a:rPr>
              <a:t>EGU</a:t>
            </a:r>
            <a:r>
              <a:rPr lang="en-GB" sz="1050" dirty="0" smtClean="0">
                <a:solidFill>
                  <a:srgbClr val="002060"/>
                </a:solidFill>
              </a:rPr>
              <a:t> General Assembly 2022, Vienna 23-27/05/2022</a:t>
            </a:r>
          </a:p>
        </p:txBody>
      </p:sp>
      <p:sp>
        <p:nvSpPr>
          <p:cNvPr id="10" name="Rettangolo 9"/>
          <p:cNvSpPr/>
          <p:nvPr/>
        </p:nvSpPr>
        <p:spPr>
          <a:xfrm>
            <a:off x="6372200" y="6596390"/>
            <a:ext cx="202972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b="1" i="1" dirty="0" err="1" smtClean="0">
                <a:solidFill>
                  <a:srgbClr val="002060"/>
                </a:solidFill>
              </a:rPr>
              <a:t>alessandra.briganti@igag.cnr.it</a:t>
            </a:r>
            <a:endParaRPr lang="en-GB" sz="11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53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a 2"/>
          <p:cNvGraphicFramePr/>
          <p:nvPr>
            <p:extLst>
              <p:ext uri="{D42A27DB-BD31-4B8C-83A1-F6EECF244321}">
                <p14:modId xmlns:p14="http://schemas.microsoft.com/office/powerpoint/2010/main" val="3174295828"/>
              </p:ext>
            </p:extLst>
          </p:nvPr>
        </p:nvGraphicFramePr>
        <p:xfrm>
          <a:off x="395536" y="1729656"/>
          <a:ext cx="8371194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ttangolo 5"/>
          <p:cNvSpPr/>
          <p:nvPr/>
        </p:nvSpPr>
        <p:spPr>
          <a:xfrm>
            <a:off x="6444208" y="1586409"/>
            <a:ext cx="13724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GAS</a:t>
            </a:r>
            <a:endParaRPr lang="it-IT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209463" y="1586409"/>
            <a:ext cx="18934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SOLID</a:t>
            </a:r>
            <a:endParaRPr lang="it-IT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2" name="Gruppo 7"/>
          <p:cNvGrpSpPr/>
          <p:nvPr/>
        </p:nvGrpSpPr>
        <p:grpSpPr>
          <a:xfrm>
            <a:off x="6876256" y="180273"/>
            <a:ext cx="2174420" cy="705475"/>
            <a:chOff x="49224" y="65618"/>
            <a:chExt cx="1665238" cy="705475"/>
          </a:xfrm>
        </p:grpSpPr>
        <p:sp>
          <p:nvSpPr>
            <p:cNvPr id="9" name="Gallone 8"/>
            <p:cNvSpPr/>
            <p:nvPr/>
          </p:nvSpPr>
          <p:spPr>
            <a:xfrm>
              <a:off x="49224" y="65618"/>
              <a:ext cx="1665238" cy="705475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Gallone 4"/>
            <p:cNvSpPr/>
            <p:nvPr/>
          </p:nvSpPr>
          <p:spPr>
            <a:xfrm>
              <a:off x="401962" y="65618"/>
              <a:ext cx="959763" cy="7054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0013" tIns="33338" rIns="33338" bIns="33338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500" dirty="0" err="1" smtClean="0"/>
                <a:t>Intro</a:t>
              </a:r>
              <a:r>
                <a:rPr lang="it-IT" sz="2500" dirty="0" smtClean="0"/>
                <a:t> 2</a:t>
              </a:r>
              <a:endParaRPr lang="it-IT" sz="2500" kern="1200" dirty="0"/>
            </a:p>
          </p:txBody>
        </p:sp>
      </p:grpSp>
      <p:sp>
        <p:nvSpPr>
          <p:cNvPr id="11" name="CasellaDiTesto 10"/>
          <p:cNvSpPr txBox="1"/>
          <p:nvPr/>
        </p:nvSpPr>
        <p:spPr>
          <a:xfrm>
            <a:off x="0" y="547194"/>
            <a:ext cx="543609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 and </a:t>
            </a:r>
            <a:r>
              <a:rPr lang="en-US" sz="3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Rn</a:t>
            </a:r>
            <a:r>
              <a:rPr lang="en-US" sz="3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groundwater</a:t>
            </a:r>
            <a:endParaRPr lang="en-US" sz="3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2" descr="C:\Users\Mario\Downloads\egu22-13477-q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23312" y="6237312"/>
            <a:ext cx="620688" cy="620688"/>
          </a:xfrm>
          <a:prstGeom prst="rect">
            <a:avLst/>
          </a:prstGeom>
          <a:noFill/>
        </p:spPr>
      </p:pic>
      <p:sp>
        <p:nvSpPr>
          <p:cNvPr id="13" name="Rettangolo 12"/>
          <p:cNvSpPr/>
          <p:nvPr/>
        </p:nvSpPr>
        <p:spPr>
          <a:xfrm>
            <a:off x="0" y="6604084"/>
            <a:ext cx="324036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 err="1" smtClean="0">
                <a:solidFill>
                  <a:srgbClr val="002060"/>
                </a:solidFill>
              </a:rPr>
              <a:t>EGU</a:t>
            </a:r>
            <a:r>
              <a:rPr lang="en-GB" sz="1050" dirty="0" smtClean="0">
                <a:solidFill>
                  <a:srgbClr val="002060"/>
                </a:solidFill>
              </a:rPr>
              <a:t> General Assembly 2022, Vienna 23-27/05/2022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6372200" y="6596390"/>
            <a:ext cx="202972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b="1" i="1" dirty="0" err="1" smtClean="0">
                <a:solidFill>
                  <a:srgbClr val="002060"/>
                </a:solidFill>
              </a:rPr>
              <a:t>alessandra.briganti@igag.cnr.it</a:t>
            </a:r>
            <a:endParaRPr lang="en-GB" sz="11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18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196752"/>
            <a:ext cx="8686800" cy="1658814"/>
          </a:xfrm>
        </p:spPr>
        <p:txBody>
          <a:bodyPr/>
          <a:lstStyle/>
          <a:p>
            <a:r>
              <a:rPr lang="it-IT" dirty="0" smtClean="0"/>
              <a:t>Briganti </a:t>
            </a:r>
            <a:r>
              <a:rPr lang="it-IT" dirty="0" err="1" smtClean="0"/>
              <a:t>et</a:t>
            </a:r>
            <a:r>
              <a:rPr lang="it-IT" dirty="0" smtClean="0"/>
              <a:t> al. 2020 </a:t>
            </a:r>
            <a:r>
              <a:rPr lang="it-IT" dirty="0" err="1" smtClean="0"/>
              <a:t>proposed</a:t>
            </a:r>
            <a:r>
              <a:rPr lang="it-IT" dirty="0" smtClean="0"/>
              <a:t> a </a:t>
            </a:r>
            <a:r>
              <a:rPr lang="it-IT" dirty="0" err="1" smtClean="0"/>
              <a:t>new</a:t>
            </a:r>
            <a:r>
              <a:rPr lang="it-IT" dirty="0" smtClean="0"/>
              <a:t> </a:t>
            </a:r>
            <a:r>
              <a:rPr lang="it-IT" dirty="0" err="1" smtClean="0"/>
              <a:t>method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measure</a:t>
            </a:r>
            <a:r>
              <a:rPr lang="it-IT" dirty="0" smtClean="0"/>
              <a:t> the </a:t>
            </a:r>
            <a:r>
              <a:rPr lang="it-IT" dirty="0" err="1" smtClean="0"/>
              <a:t>retardation</a:t>
            </a:r>
            <a:r>
              <a:rPr lang="it-IT" dirty="0" smtClean="0"/>
              <a:t> </a:t>
            </a:r>
            <a:r>
              <a:rPr lang="it-IT" dirty="0" err="1" smtClean="0"/>
              <a:t>factor</a:t>
            </a:r>
            <a:r>
              <a:rPr lang="it-IT" dirty="0" smtClean="0"/>
              <a:t> in </a:t>
            </a:r>
            <a:r>
              <a:rPr lang="it-IT" dirty="0" err="1" smtClean="0"/>
              <a:t>porous</a:t>
            </a:r>
            <a:r>
              <a:rPr lang="it-IT" dirty="0" smtClean="0"/>
              <a:t> media </a:t>
            </a:r>
            <a:r>
              <a:rPr lang="it-IT" dirty="0" err="1" smtClean="0"/>
              <a:t>directly</a:t>
            </a:r>
            <a:r>
              <a:rPr lang="it-IT" dirty="0" smtClean="0"/>
              <a:t> in </a:t>
            </a:r>
            <a:r>
              <a:rPr lang="it-IT" dirty="0" err="1" smtClean="0"/>
              <a:t>laboratory</a:t>
            </a:r>
            <a:r>
              <a:rPr lang="it-IT" dirty="0" smtClean="0"/>
              <a:t>. </a:t>
            </a:r>
            <a:endParaRPr lang="en-GB" dirty="0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0" y="116632"/>
            <a:ext cx="8686800" cy="838200"/>
          </a:xfrm>
        </p:spPr>
        <p:txBody>
          <a:bodyPr>
            <a:normAutofit/>
          </a:bodyPr>
          <a:lstStyle/>
          <a:p>
            <a:r>
              <a:rPr lang="it-IT" dirty="0" smtClean="0"/>
              <a:t>Ra </a:t>
            </a:r>
            <a:r>
              <a:rPr lang="it-IT" dirty="0" err="1" smtClean="0"/>
              <a:t>retardation</a:t>
            </a:r>
            <a:r>
              <a:rPr lang="it-IT" dirty="0" smtClean="0"/>
              <a:t> </a:t>
            </a:r>
            <a:r>
              <a:rPr lang="it-IT" dirty="0" err="1" smtClean="0"/>
              <a:t>factor</a:t>
            </a:r>
            <a:r>
              <a:rPr lang="it-IT" dirty="0" smtClean="0"/>
              <a:t> :</a:t>
            </a:r>
            <a:endParaRPr lang="en-GB" dirty="0"/>
          </a:p>
        </p:txBody>
      </p:sp>
      <p:pic>
        <p:nvPicPr>
          <p:cNvPr id="2050" name="Picture 2" descr="C:\Users\Mario\Desktop\alessandra\ASSEGNO\CONVEGNI\Convegno_EGU2022\Presentazzione\liquid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068960"/>
            <a:ext cx="5442446" cy="3319071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12" name="Gruppo 7"/>
          <p:cNvGrpSpPr/>
          <p:nvPr/>
        </p:nvGrpSpPr>
        <p:grpSpPr>
          <a:xfrm>
            <a:off x="6588224" y="180273"/>
            <a:ext cx="2462452" cy="705475"/>
            <a:chOff x="49224" y="65618"/>
            <a:chExt cx="1665238" cy="705475"/>
          </a:xfrm>
        </p:grpSpPr>
        <p:sp>
          <p:nvSpPr>
            <p:cNvPr id="13" name="Gallone 12"/>
            <p:cNvSpPr/>
            <p:nvPr/>
          </p:nvSpPr>
          <p:spPr>
            <a:xfrm>
              <a:off x="49224" y="65618"/>
              <a:ext cx="1665238" cy="705475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Gallone 4"/>
            <p:cNvSpPr/>
            <p:nvPr/>
          </p:nvSpPr>
          <p:spPr>
            <a:xfrm>
              <a:off x="401962" y="65618"/>
              <a:ext cx="1059433" cy="7054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0013" tIns="33338" rIns="33338" bIns="33338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500" dirty="0" err="1" smtClean="0"/>
                <a:t>Method</a:t>
              </a:r>
              <a:r>
                <a:rPr lang="it-IT" sz="2500" dirty="0" smtClean="0"/>
                <a:t> 2</a:t>
              </a:r>
              <a:endParaRPr lang="it-IT" sz="2500" kern="1200" dirty="0"/>
            </a:p>
          </p:txBody>
        </p:sp>
      </p:grpSp>
      <p:pic>
        <p:nvPicPr>
          <p:cNvPr id="8" name="Picture 2" descr="C:\Users\Mario\Downloads\egu22-13477-q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23312" y="6237312"/>
            <a:ext cx="620688" cy="620688"/>
          </a:xfrm>
          <a:prstGeom prst="rect">
            <a:avLst/>
          </a:prstGeom>
          <a:noFill/>
        </p:spPr>
      </p:pic>
      <p:sp>
        <p:nvSpPr>
          <p:cNvPr id="9" name="Rettangolo 8"/>
          <p:cNvSpPr/>
          <p:nvPr/>
        </p:nvSpPr>
        <p:spPr>
          <a:xfrm>
            <a:off x="0" y="6604084"/>
            <a:ext cx="324036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 err="1" smtClean="0">
                <a:solidFill>
                  <a:srgbClr val="002060"/>
                </a:solidFill>
              </a:rPr>
              <a:t>EGU</a:t>
            </a:r>
            <a:r>
              <a:rPr lang="en-GB" sz="1050" dirty="0" smtClean="0">
                <a:solidFill>
                  <a:srgbClr val="002060"/>
                </a:solidFill>
              </a:rPr>
              <a:t> General Assembly 2022, Vienna 23-27/05/2022</a:t>
            </a:r>
          </a:p>
        </p:txBody>
      </p:sp>
      <p:sp>
        <p:nvSpPr>
          <p:cNvPr id="10" name="Rettangolo 9"/>
          <p:cNvSpPr/>
          <p:nvPr/>
        </p:nvSpPr>
        <p:spPr>
          <a:xfrm>
            <a:off x="6372200" y="6596390"/>
            <a:ext cx="202972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b="1" i="1" dirty="0" err="1" smtClean="0">
                <a:solidFill>
                  <a:srgbClr val="002060"/>
                </a:solidFill>
              </a:rPr>
              <a:t>alessandra.briganti@igag.cnr.it</a:t>
            </a:r>
            <a:endParaRPr lang="en-GB" sz="11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80" name="Shape 7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81" name="Google Shape;7181;p1"/>
          <p:cNvGrpSpPr/>
          <p:nvPr/>
        </p:nvGrpSpPr>
        <p:grpSpPr>
          <a:xfrm>
            <a:off x="258068" y="1484784"/>
            <a:ext cx="6083053" cy="4064100"/>
            <a:chOff x="6548" y="0"/>
            <a:chExt cx="6083053" cy="4064100"/>
          </a:xfrm>
        </p:grpSpPr>
        <p:sp>
          <p:nvSpPr>
            <p:cNvPr id="7182" name="Google Shape;7182;p1"/>
            <p:cNvSpPr/>
            <p:nvPr/>
          </p:nvSpPr>
          <p:spPr>
            <a:xfrm>
              <a:off x="527721" y="0"/>
              <a:ext cx="5181600" cy="40641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D7E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3" name="Google Shape;7183;p1"/>
            <p:cNvSpPr/>
            <p:nvPr/>
          </p:nvSpPr>
          <p:spPr>
            <a:xfrm>
              <a:off x="6548" y="1219199"/>
              <a:ext cx="1962300" cy="1625700"/>
            </a:xfrm>
            <a:prstGeom prst="roundRect">
              <a:avLst>
                <a:gd fmla="val 16667" name="adj"/>
              </a:avLst>
            </a:prstGeom>
            <a:solidFill>
              <a:srgbClr val="C6CF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4" name="Google Shape;7184;p1"/>
            <p:cNvSpPr txBox="1"/>
            <p:nvPr/>
          </p:nvSpPr>
          <p:spPr>
            <a:xfrm>
              <a:off x="85903" y="1298554"/>
              <a:ext cx="1803300" cy="14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250" lIns="95250" spcFirstLastPara="1" rIns="95250" wrap="square" tIns="952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t-IT" sz="2500">
                  <a:solidFill>
                    <a:srgbClr val="FF0000"/>
                  </a:solidFill>
                  <a:effectLst>
                    <a:outerShdw blurRad="38100" algn="tl" dir="2700000" dist="38100">
                      <a:srgbClr val="000000">
                        <a:alpha val="43137"/>
                      </a:srgbClr>
                    </a:outerShdw>
                  </a:effectLst>
                  <a:latin typeface="Libre Franklin"/>
                  <a:ea typeface="Libre Franklin"/>
                  <a:cs typeface="Libre Franklin"/>
                  <a:sym typeface="Libre Franklin"/>
                </a:rPr>
                <a:t>Retardation factor</a:t>
              </a:r>
              <a:endParaRPr b="1" sz="2500">
                <a:solidFill>
                  <a:srgbClr val="FF0000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185" name="Google Shape;7185;p1"/>
            <p:cNvSpPr/>
            <p:nvPr/>
          </p:nvSpPr>
          <p:spPr>
            <a:xfrm>
              <a:off x="2066925" y="1219199"/>
              <a:ext cx="1962300" cy="1625700"/>
            </a:xfrm>
            <a:prstGeom prst="roundRect">
              <a:avLst>
                <a:gd fmla="val 16667" name="adj"/>
              </a:avLst>
            </a:prstGeom>
            <a:solidFill>
              <a:srgbClr val="C6CF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6" name="Google Shape;7186;p1"/>
            <p:cNvSpPr txBox="1"/>
            <p:nvPr/>
          </p:nvSpPr>
          <p:spPr>
            <a:xfrm>
              <a:off x="2146280" y="1298554"/>
              <a:ext cx="1803300" cy="14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250" lIns="95250" spcFirstLastPara="1" rIns="95250" wrap="square" tIns="952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t-IT" sz="2500">
                  <a:solidFill>
                    <a:srgbClr val="00B050"/>
                  </a:solidFill>
                  <a:effectLst>
                    <a:outerShdw blurRad="38100" algn="tl" dir="2700000" dist="38100">
                      <a:srgbClr val="000000">
                        <a:alpha val="43137"/>
                      </a:srgbClr>
                    </a:outerShdw>
                  </a:effectLst>
                  <a:latin typeface="Libre Franklin"/>
                  <a:ea typeface="Libre Franklin"/>
                  <a:cs typeface="Libre Franklin"/>
                  <a:sym typeface="Libre Franklin"/>
                </a:rPr>
                <a:t>Dissolution rate</a:t>
              </a:r>
              <a:endParaRPr b="1" sz="2500">
                <a:solidFill>
                  <a:srgbClr val="00B050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187" name="Google Shape;7187;p1"/>
            <p:cNvSpPr/>
            <p:nvPr/>
          </p:nvSpPr>
          <p:spPr>
            <a:xfrm>
              <a:off x="4127301" y="1219199"/>
              <a:ext cx="1962300" cy="1625700"/>
            </a:xfrm>
            <a:prstGeom prst="roundRect">
              <a:avLst>
                <a:gd fmla="val 16667" name="adj"/>
              </a:avLst>
            </a:prstGeom>
            <a:solidFill>
              <a:srgbClr val="C6CF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8" name="Google Shape;7188;p1"/>
            <p:cNvSpPr txBox="1"/>
            <p:nvPr/>
          </p:nvSpPr>
          <p:spPr>
            <a:xfrm>
              <a:off x="4206656" y="1298554"/>
              <a:ext cx="1803300" cy="14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250" lIns="95250" spcFirstLastPara="1" rIns="95250" wrap="square" tIns="952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t-IT" sz="2500">
                  <a:solidFill>
                    <a:srgbClr val="DC30C8"/>
                  </a:solidFill>
                  <a:effectLst>
                    <a:outerShdw blurRad="38100" algn="tl" dir="2700000" dist="38100">
                      <a:srgbClr val="000000">
                        <a:alpha val="43137"/>
                      </a:srgbClr>
                    </a:outerShdw>
                  </a:effectLst>
                  <a:latin typeface="Libre Franklin"/>
                  <a:ea typeface="Libre Franklin"/>
                  <a:cs typeface="Libre Franklin"/>
                  <a:sym typeface="Libre Franklin"/>
                </a:rPr>
                <a:t>Recoil rate</a:t>
              </a:r>
              <a:endParaRPr b="1" sz="2500">
                <a:solidFill>
                  <a:srgbClr val="DC30C8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7189" name="Google Shape;7189;p1"/>
          <p:cNvSpPr/>
          <p:nvPr/>
        </p:nvSpPr>
        <p:spPr>
          <a:xfrm>
            <a:off x="453503" y="5589240"/>
            <a:ext cx="8400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baseline="30000" i="1" lang="it-IT"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224</a:t>
            </a:r>
            <a:r>
              <a:rPr b="1" lang="it-IT"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Ra</a:t>
            </a:r>
            <a:r>
              <a:rPr b="1" baseline="-25000" i="1" lang="it-IT"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Liq</a:t>
            </a:r>
            <a:r>
              <a:rPr b="1" lang="it-IT"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=[(</a:t>
            </a:r>
            <a:r>
              <a:rPr b="1" lang="it-IT" sz="2400">
                <a:solidFill>
                  <a:srgbClr val="00B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Δ</a:t>
            </a:r>
            <a:r>
              <a:rPr b="1" lang="it-IT"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+</a:t>
            </a:r>
            <a:r>
              <a:rPr b="1" lang="it-IT" sz="2400">
                <a:solidFill>
                  <a:srgbClr val="DC30C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Γ</a:t>
            </a:r>
            <a:r>
              <a:rPr b="1" baseline="-25000" i="1" lang="it-IT"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224</a:t>
            </a:r>
            <a:r>
              <a:rPr b="1" lang="it-IT"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)/(Φ·λ</a:t>
            </a:r>
            <a:r>
              <a:rPr b="1" baseline="-25000" i="1" lang="it-IT"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224</a:t>
            </a:r>
            <a:r>
              <a:rPr b="1" i="1" lang="it-IT"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·</a:t>
            </a:r>
            <a:r>
              <a:rPr b="1" lang="it-IT" sz="2400">
                <a:solidFill>
                  <a:srgbClr val="FF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</a:t>
            </a:r>
            <a:r>
              <a:rPr b="1" baseline="-25000" i="1" lang="it-IT"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224</a:t>
            </a:r>
            <a:r>
              <a:rPr b="1" lang="it-IT"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)]·[1-exp(-λ</a:t>
            </a:r>
            <a:r>
              <a:rPr b="1" baseline="-25000" i="1" lang="it-IT"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224</a:t>
            </a:r>
            <a:r>
              <a:rPr b="1" i="1" lang="it-IT"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·</a:t>
            </a:r>
            <a:r>
              <a:rPr b="1" lang="it-IT" sz="2400">
                <a:solidFill>
                  <a:srgbClr val="FF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</a:t>
            </a:r>
            <a:r>
              <a:rPr b="1" baseline="-25000" i="1" lang="it-IT"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224</a:t>
            </a:r>
            <a:r>
              <a:rPr b="1" lang="it-IT"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·T)]·</a:t>
            </a:r>
            <a:r>
              <a:rPr b="1" baseline="30000" i="1" lang="it-IT"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224</a:t>
            </a:r>
            <a:r>
              <a:rPr b="1" lang="it-IT"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Ra</a:t>
            </a:r>
            <a:r>
              <a:rPr b="1" baseline="-25000" i="1" lang="it-IT"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rock</a:t>
            </a:r>
            <a:r>
              <a:rPr b="1" lang="it-IT"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·ρ</a:t>
            </a:r>
            <a:r>
              <a:rPr b="1" baseline="-25000" i="1" lang="it-IT"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rock</a:t>
            </a:r>
            <a:r>
              <a:rPr b="1" i="1" lang="it-IT"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endParaRPr/>
          </a:p>
        </p:txBody>
      </p:sp>
      <p:grpSp>
        <p:nvGrpSpPr>
          <p:cNvPr id="7190" name="Google Shape;7190;p1"/>
          <p:cNvGrpSpPr/>
          <p:nvPr/>
        </p:nvGrpSpPr>
        <p:grpSpPr>
          <a:xfrm>
            <a:off x="323528" y="217993"/>
            <a:ext cx="2565511" cy="1335675"/>
            <a:chOff x="6548" y="1219199"/>
            <a:chExt cx="1962300" cy="1625700"/>
          </a:xfrm>
        </p:grpSpPr>
        <p:sp>
          <p:nvSpPr>
            <p:cNvPr id="7191" name="Google Shape;7191;p1"/>
            <p:cNvSpPr/>
            <p:nvPr/>
          </p:nvSpPr>
          <p:spPr>
            <a:xfrm>
              <a:off x="6548" y="1219199"/>
              <a:ext cx="1962300" cy="16257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>
              <a:noFill/>
            </a:ln>
            <a:effectLst>
              <a:outerShdw blurRad="44450" algn="ctr" dir="5400000" dist="27940">
                <a:srgbClr val="000000">
                  <a:alpha val="3176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2" name="Google Shape;7192;p1"/>
            <p:cNvSpPr/>
            <p:nvPr/>
          </p:nvSpPr>
          <p:spPr>
            <a:xfrm>
              <a:off x="85903" y="1298554"/>
              <a:ext cx="1803300" cy="1467000"/>
            </a:xfrm>
            <a:prstGeom prst="rect">
              <a:avLst/>
            </a:prstGeom>
            <a:noFill/>
            <a:ln>
              <a:noFill/>
            </a:ln>
            <a:effectLst>
              <a:outerShdw blurRad="44450" algn="ctr" dir="5400000" dist="27940">
                <a:srgbClr val="000000">
                  <a:alpha val="31760"/>
                </a:srgbClr>
              </a:outerShdw>
            </a:effectLst>
          </p:spPr>
          <p:txBody>
            <a:bodyPr anchorCtr="0" anchor="ctr" bIns="99050" lIns="99050" spcFirstLastPara="1" rIns="99050" wrap="square" tIns="9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6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Water Residence time</a:t>
              </a:r>
              <a:endParaRPr sz="26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pic>
        <p:nvPicPr>
          <p:cNvPr descr="C:\Users\Mario\Downloads\egu22-13477-qr.png" id="7193" name="Google Shape;7193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23312" y="6237312"/>
            <a:ext cx="620688" cy="620688"/>
          </a:xfrm>
          <a:prstGeom prst="rect">
            <a:avLst/>
          </a:prstGeom>
          <a:noFill/>
          <a:ln>
            <a:noFill/>
          </a:ln>
        </p:spPr>
      </p:pic>
      <p:sp>
        <p:nvSpPr>
          <p:cNvPr id="7194" name="Google Shape;7194;p1"/>
          <p:cNvSpPr/>
          <p:nvPr/>
        </p:nvSpPr>
        <p:spPr>
          <a:xfrm>
            <a:off x="0" y="6604084"/>
            <a:ext cx="32403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50">
                <a:solidFill>
                  <a:srgbClr val="00206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EGU General Assembly 2022, Vienna 23-27/05/2022</a:t>
            </a:r>
            <a:endParaRPr/>
          </a:p>
        </p:txBody>
      </p:sp>
      <p:sp>
        <p:nvSpPr>
          <p:cNvPr id="7195" name="Google Shape;7195;p1"/>
          <p:cNvSpPr/>
          <p:nvPr/>
        </p:nvSpPr>
        <p:spPr>
          <a:xfrm>
            <a:off x="6372200" y="6596390"/>
            <a:ext cx="20298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it-IT" sz="1100">
                <a:solidFill>
                  <a:srgbClr val="00206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alessandra.briganti@igag.cnr.it</a:t>
            </a:r>
            <a:endParaRPr b="1" i="1" sz="1100">
              <a:solidFill>
                <a:srgbClr val="00206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7196" name="Google Shape;7196;p1"/>
          <p:cNvGrpSpPr/>
          <p:nvPr/>
        </p:nvGrpSpPr>
        <p:grpSpPr>
          <a:xfrm>
            <a:off x="6588222" y="180273"/>
            <a:ext cx="2462479" cy="705600"/>
            <a:chOff x="49224" y="65618"/>
            <a:chExt cx="1665300" cy="705600"/>
          </a:xfrm>
        </p:grpSpPr>
        <p:sp>
          <p:nvSpPr>
            <p:cNvPr id="7197" name="Google Shape;7197;p1"/>
            <p:cNvSpPr/>
            <p:nvPr/>
          </p:nvSpPr>
          <p:spPr>
            <a:xfrm>
              <a:off x="49224" y="65618"/>
              <a:ext cx="1665300" cy="705600"/>
            </a:xfrm>
            <a:prstGeom prst="chevron">
              <a:avLst>
                <a:gd fmla="val 50000" name="adj"/>
              </a:avLst>
            </a:prstGeom>
            <a:gradFill>
              <a:gsLst>
                <a:gs pos="0">
                  <a:srgbClr val="8DFE53"/>
                </a:gs>
                <a:gs pos="25000">
                  <a:srgbClr val="70ED1E"/>
                </a:gs>
                <a:gs pos="50000">
                  <a:srgbClr val="63DD19"/>
                </a:gs>
                <a:gs pos="65000">
                  <a:srgbClr val="63DD19"/>
                </a:gs>
                <a:gs pos="80000">
                  <a:srgbClr val="6EEB1F"/>
                </a:gs>
                <a:gs pos="100000">
                  <a:srgbClr val="87F74B"/>
                </a:gs>
              </a:gsLst>
              <a:lin ang="5400012" scaled="0"/>
            </a:gradFill>
            <a:ln>
              <a:noFill/>
            </a:ln>
            <a:effectLst>
              <a:outerShdw blurRad="76200" rotWithShape="0" dir="5400000" dist="50800">
                <a:srgbClr val="4E3B3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8" name="Google Shape;7198;p1"/>
            <p:cNvSpPr/>
            <p:nvPr/>
          </p:nvSpPr>
          <p:spPr>
            <a:xfrm>
              <a:off x="401962" y="65618"/>
              <a:ext cx="1059300" cy="70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325" lIns="100000" spcFirstLastPara="1" rIns="33325" wrap="square" tIns="3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5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Method 2</a:t>
              </a:r>
              <a:endParaRPr sz="25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rra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Terr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err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