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9753600" cx="17340250"/>
  <p:notesSz cx="7559675" cy="106918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2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3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5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6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7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7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9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9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2d5d784455_1_9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g12d5d784455_1_9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12db112ca48_0_15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12db112ca48_0_15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type="title"/>
          </p:nvPr>
        </p:nvSpPr>
        <p:spPr>
          <a:xfrm>
            <a:off x="1192320" y="519120"/>
            <a:ext cx="14955480" cy="1885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1192320" y="2597040"/>
            <a:ext cx="7297920" cy="2951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2" type="body"/>
          </p:nvPr>
        </p:nvSpPr>
        <p:spPr>
          <a:xfrm>
            <a:off x="8855640" y="2597040"/>
            <a:ext cx="7297920" cy="2951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3" type="body"/>
          </p:nvPr>
        </p:nvSpPr>
        <p:spPr>
          <a:xfrm>
            <a:off x="1192320" y="5829120"/>
            <a:ext cx="14955480" cy="2951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type="title"/>
          </p:nvPr>
        </p:nvSpPr>
        <p:spPr>
          <a:xfrm>
            <a:off x="1192320" y="519120"/>
            <a:ext cx="14955480" cy="1885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2"/>
          <p:cNvSpPr txBox="1"/>
          <p:nvPr>
            <p:ph idx="1" type="body"/>
          </p:nvPr>
        </p:nvSpPr>
        <p:spPr>
          <a:xfrm>
            <a:off x="1192320" y="2597040"/>
            <a:ext cx="14955480" cy="2951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2"/>
          <p:cNvSpPr txBox="1"/>
          <p:nvPr>
            <p:ph idx="2" type="body"/>
          </p:nvPr>
        </p:nvSpPr>
        <p:spPr>
          <a:xfrm>
            <a:off x="1192320" y="5829120"/>
            <a:ext cx="14955480" cy="2951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title"/>
          </p:nvPr>
        </p:nvSpPr>
        <p:spPr>
          <a:xfrm>
            <a:off x="1192320" y="519120"/>
            <a:ext cx="14955480" cy="1885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3"/>
          <p:cNvSpPr txBox="1"/>
          <p:nvPr>
            <p:ph idx="1" type="body"/>
          </p:nvPr>
        </p:nvSpPr>
        <p:spPr>
          <a:xfrm>
            <a:off x="1192320" y="2597040"/>
            <a:ext cx="7297920" cy="2951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2" type="body"/>
          </p:nvPr>
        </p:nvSpPr>
        <p:spPr>
          <a:xfrm>
            <a:off x="8855640" y="2597040"/>
            <a:ext cx="7297920" cy="2951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3"/>
          <p:cNvSpPr txBox="1"/>
          <p:nvPr>
            <p:ph idx="3" type="body"/>
          </p:nvPr>
        </p:nvSpPr>
        <p:spPr>
          <a:xfrm>
            <a:off x="8855640" y="5829120"/>
            <a:ext cx="7297920" cy="2951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3"/>
          <p:cNvSpPr txBox="1"/>
          <p:nvPr>
            <p:ph idx="4" type="body"/>
          </p:nvPr>
        </p:nvSpPr>
        <p:spPr>
          <a:xfrm>
            <a:off x="1192320" y="5829120"/>
            <a:ext cx="7297920" cy="2951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1192320" y="519120"/>
            <a:ext cx="14955480" cy="1885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1192320" y="2597040"/>
            <a:ext cx="4815360" cy="2951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2" type="body"/>
          </p:nvPr>
        </p:nvSpPr>
        <p:spPr>
          <a:xfrm>
            <a:off x="6248880" y="2597040"/>
            <a:ext cx="4815360" cy="2951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3" type="body"/>
          </p:nvPr>
        </p:nvSpPr>
        <p:spPr>
          <a:xfrm>
            <a:off x="11305440" y="2597040"/>
            <a:ext cx="4815360" cy="2951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4" type="body"/>
          </p:nvPr>
        </p:nvSpPr>
        <p:spPr>
          <a:xfrm>
            <a:off x="11305440" y="5829120"/>
            <a:ext cx="4815360" cy="2951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5" type="body"/>
          </p:nvPr>
        </p:nvSpPr>
        <p:spPr>
          <a:xfrm>
            <a:off x="6248880" y="5829120"/>
            <a:ext cx="4815360" cy="2951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6" type="body"/>
          </p:nvPr>
        </p:nvSpPr>
        <p:spPr>
          <a:xfrm>
            <a:off x="1192320" y="5829120"/>
            <a:ext cx="4815360" cy="2951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/>
          <p:nvPr>
            <p:ph type="title"/>
          </p:nvPr>
        </p:nvSpPr>
        <p:spPr>
          <a:xfrm>
            <a:off x="1192320" y="519120"/>
            <a:ext cx="14955480" cy="1885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subTitle"/>
          </p:nvPr>
        </p:nvSpPr>
        <p:spPr>
          <a:xfrm>
            <a:off x="1192320" y="2597040"/>
            <a:ext cx="14955480" cy="6187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1192320" y="519120"/>
            <a:ext cx="14955480" cy="1885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1192320" y="2597040"/>
            <a:ext cx="14955480" cy="6187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1192320" y="519120"/>
            <a:ext cx="14955480" cy="1885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" type="body"/>
          </p:nvPr>
        </p:nvSpPr>
        <p:spPr>
          <a:xfrm>
            <a:off x="1192320" y="2597040"/>
            <a:ext cx="7297920" cy="6187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2" type="body"/>
          </p:nvPr>
        </p:nvSpPr>
        <p:spPr>
          <a:xfrm>
            <a:off x="8855640" y="2597040"/>
            <a:ext cx="7297920" cy="6187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type="title"/>
          </p:nvPr>
        </p:nvSpPr>
        <p:spPr>
          <a:xfrm>
            <a:off x="1192320" y="519120"/>
            <a:ext cx="14955480" cy="1885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idx="1" type="subTitle"/>
          </p:nvPr>
        </p:nvSpPr>
        <p:spPr>
          <a:xfrm>
            <a:off x="1192320" y="519120"/>
            <a:ext cx="14955480" cy="8742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/>
          <p:nvPr>
            <p:ph type="title"/>
          </p:nvPr>
        </p:nvSpPr>
        <p:spPr>
          <a:xfrm>
            <a:off x="1192320" y="519120"/>
            <a:ext cx="14955480" cy="1885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" type="body"/>
          </p:nvPr>
        </p:nvSpPr>
        <p:spPr>
          <a:xfrm>
            <a:off x="1192320" y="2597040"/>
            <a:ext cx="7297920" cy="2951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1192320" y="5829120"/>
            <a:ext cx="7297920" cy="2951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3" type="body"/>
          </p:nvPr>
        </p:nvSpPr>
        <p:spPr>
          <a:xfrm>
            <a:off x="8855640" y="2597040"/>
            <a:ext cx="7297920" cy="6187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type="title"/>
          </p:nvPr>
        </p:nvSpPr>
        <p:spPr>
          <a:xfrm>
            <a:off x="1192320" y="519120"/>
            <a:ext cx="14955480" cy="1885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0"/>
          <p:cNvSpPr txBox="1"/>
          <p:nvPr>
            <p:ph idx="1" type="body"/>
          </p:nvPr>
        </p:nvSpPr>
        <p:spPr>
          <a:xfrm>
            <a:off x="1192320" y="2597040"/>
            <a:ext cx="7297920" cy="6187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0"/>
          <p:cNvSpPr txBox="1"/>
          <p:nvPr>
            <p:ph idx="2" type="body"/>
          </p:nvPr>
        </p:nvSpPr>
        <p:spPr>
          <a:xfrm>
            <a:off x="8855640" y="2597040"/>
            <a:ext cx="7297920" cy="2951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3" type="body"/>
          </p:nvPr>
        </p:nvSpPr>
        <p:spPr>
          <a:xfrm>
            <a:off x="8855640" y="5829120"/>
            <a:ext cx="7297920" cy="2951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2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376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16687800" y="9278640"/>
            <a:ext cx="182880" cy="213840"/>
          </a:xfrm>
          <a:prstGeom prst="rect">
            <a:avLst/>
          </a:prstGeom>
          <a:blipFill rotWithShape="1">
            <a:blip r:embed="rId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" name="Google Shape;7;p1"/>
          <p:cNvSpPr/>
          <p:nvPr/>
        </p:nvSpPr>
        <p:spPr>
          <a:xfrm>
            <a:off x="16518600" y="9159840"/>
            <a:ext cx="409320" cy="400320"/>
          </a:xfrm>
          <a:custGeom>
            <a:rect b="b" l="l" r="r" t="t"/>
            <a:pathLst>
              <a:path extrusionOk="0" h="400684" w="409575">
                <a:moveTo>
                  <a:pt x="198881" y="25819"/>
                </a:moveTo>
                <a:lnTo>
                  <a:pt x="150358" y="33644"/>
                </a:lnTo>
                <a:lnTo>
                  <a:pt x="108216" y="55434"/>
                </a:lnTo>
                <a:lnTo>
                  <a:pt x="74984" y="88663"/>
                </a:lnTo>
                <a:lnTo>
                  <a:pt x="53190" y="130801"/>
                </a:lnTo>
                <a:lnTo>
                  <a:pt x="45364" y="179323"/>
                </a:lnTo>
                <a:lnTo>
                  <a:pt x="46736" y="199888"/>
                </a:lnTo>
                <a:lnTo>
                  <a:pt x="50731" y="219617"/>
                </a:lnTo>
                <a:lnTo>
                  <a:pt x="57167" y="238342"/>
                </a:lnTo>
                <a:lnTo>
                  <a:pt x="65861" y="255892"/>
                </a:lnTo>
                <a:lnTo>
                  <a:pt x="40167" y="287043"/>
                </a:lnTo>
                <a:lnTo>
                  <a:pt x="13871" y="330314"/>
                </a:lnTo>
                <a:lnTo>
                  <a:pt x="0" y="372013"/>
                </a:lnTo>
                <a:lnTo>
                  <a:pt x="11582" y="398449"/>
                </a:lnTo>
                <a:lnTo>
                  <a:pt x="35511" y="400422"/>
                </a:lnTo>
                <a:lnTo>
                  <a:pt x="65879" y="387888"/>
                </a:lnTo>
                <a:lnTo>
                  <a:pt x="101233" y="363322"/>
                </a:lnTo>
                <a:lnTo>
                  <a:pt x="111006" y="354745"/>
                </a:lnTo>
                <a:lnTo>
                  <a:pt x="54136" y="354745"/>
                </a:lnTo>
                <a:lnTo>
                  <a:pt x="40779" y="353644"/>
                </a:lnTo>
                <a:lnTo>
                  <a:pt x="34377" y="335857"/>
                </a:lnTo>
                <a:lnTo>
                  <a:pt x="44217" y="308522"/>
                </a:lnTo>
                <a:lnTo>
                  <a:pt x="59863" y="281333"/>
                </a:lnTo>
                <a:lnTo>
                  <a:pt x="70878" y="263982"/>
                </a:lnTo>
                <a:lnTo>
                  <a:pt x="202872" y="263982"/>
                </a:lnTo>
                <a:lnTo>
                  <a:pt x="222677" y="242162"/>
                </a:lnTo>
                <a:lnTo>
                  <a:pt x="263441" y="194199"/>
                </a:lnTo>
                <a:lnTo>
                  <a:pt x="301925" y="146570"/>
                </a:lnTo>
                <a:lnTo>
                  <a:pt x="336675" y="101748"/>
                </a:lnTo>
                <a:lnTo>
                  <a:pt x="342151" y="94424"/>
                </a:lnTo>
                <a:lnTo>
                  <a:pt x="326732" y="94424"/>
                </a:lnTo>
                <a:lnTo>
                  <a:pt x="302657" y="66265"/>
                </a:lnTo>
                <a:lnTo>
                  <a:pt x="272508" y="44619"/>
                </a:lnTo>
                <a:lnTo>
                  <a:pt x="237508" y="30725"/>
                </a:lnTo>
                <a:lnTo>
                  <a:pt x="198881" y="25819"/>
                </a:lnTo>
                <a:close/>
                <a:moveTo>
                  <a:pt x="202872" y="263982"/>
                </a:moveTo>
                <a:lnTo>
                  <a:pt x="70878" y="263982"/>
                </a:lnTo>
                <a:lnTo>
                  <a:pt x="81316" y="277941"/>
                </a:lnTo>
                <a:lnTo>
                  <a:pt x="93231" y="290609"/>
                </a:lnTo>
                <a:lnTo>
                  <a:pt x="106502" y="301860"/>
                </a:lnTo>
                <a:lnTo>
                  <a:pt x="121005" y="311569"/>
                </a:lnTo>
                <a:lnTo>
                  <a:pt x="95046" y="332541"/>
                </a:lnTo>
                <a:lnTo>
                  <a:pt x="72491" y="347322"/>
                </a:lnTo>
                <a:lnTo>
                  <a:pt x="54136" y="354745"/>
                </a:lnTo>
                <a:lnTo>
                  <a:pt x="111006" y="354745"/>
                </a:lnTo>
                <a:lnTo>
                  <a:pt x="140119" y="329197"/>
                </a:lnTo>
                <a:lnTo>
                  <a:pt x="181085" y="287986"/>
                </a:lnTo>
                <a:lnTo>
                  <a:pt x="202872" y="263982"/>
                </a:lnTo>
                <a:close/>
                <a:moveTo>
                  <a:pt x="409269" y="0"/>
                </a:moveTo>
                <a:lnTo>
                  <a:pt x="403154" y="5683"/>
                </a:lnTo>
                <a:lnTo>
                  <a:pt x="386055" y="25223"/>
                </a:lnTo>
                <a:lnTo>
                  <a:pt x="326732" y="94424"/>
                </a:lnTo>
                <a:lnTo>
                  <a:pt x="342151" y="94424"/>
                </a:lnTo>
                <a:lnTo>
                  <a:pt x="366237" y="62207"/>
                </a:lnTo>
                <a:lnTo>
                  <a:pt x="389160" y="30420"/>
                </a:lnTo>
                <a:lnTo>
                  <a:pt x="403988" y="8859"/>
                </a:lnTo>
                <a:lnTo>
                  <a:pt x="409269" y="0"/>
                </a:lnTo>
                <a:close/>
              </a:path>
            </a:pathLst>
          </a:custGeom>
          <a:solidFill>
            <a:srgbClr val="0069B4"/>
          </a:solidFill>
          <a:ln>
            <a:noFill/>
          </a:ln>
        </p:spPr>
      </p:sp>
      <p:sp>
        <p:nvSpPr>
          <p:cNvPr id="8" name="Google Shape;8;p1"/>
          <p:cNvSpPr/>
          <p:nvPr/>
        </p:nvSpPr>
        <p:spPr>
          <a:xfrm>
            <a:off x="16805520" y="9021240"/>
            <a:ext cx="280440" cy="232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p1"/>
          <p:cNvSpPr/>
          <p:nvPr/>
        </p:nvSpPr>
        <p:spPr>
          <a:xfrm>
            <a:off x="0" y="0"/>
            <a:ext cx="5743080" cy="2404800"/>
          </a:xfrm>
          <a:custGeom>
            <a:rect b="b" l="l" r="r" t="t"/>
            <a:pathLst>
              <a:path extrusionOk="0" h="2605405" w="3912870">
                <a:moveTo>
                  <a:pt x="3912425" y="0"/>
                </a:moveTo>
                <a:lnTo>
                  <a:pt x="0" y="0"/>
                </a:lnTo>
                <a:lnTo>
                  <a:pt x="0" y="2605330"/>
                </a:lnTo>
                <a:lnTo>
                  <a:pt x="21518" y="2568656"/>
                </a:lnTo>
                <a:lnTo>
                  <a:pt x="46329" y="2527236"/>
                </a:lnTo>
                <a:lnTo>
                  <a:pt x="71504" y="2486061"/>
                </a:lnTo>
                <a:lnTo>
                  <a:pt x="97040" y="2445132"/>
                </a:lnTo>
                <a:lnTo>
                  <a:pt x="122934" y="2404453"/>
                </a:lnTo>
                <a:lnTo>
                  <a:pt x="149186" y="2364025"/>
                </a:lnTo>
                <a:lnTo>
                  <a:pt x="175792" y="2323851"/>
                </a:lnTo>
                <a:lnTo>
                  <a:pt x="202751" y="2283932"/>
                </a:lnTo>
                <a:lnTo>
                  <a:pt x="230059" y="2244272"/>
                </a:lnTo>
                <a:lnTo>
                  <a:pt x="257716" y="2204871"/>
                </a:lnTo>
                <a:lnTo>
                  <a:pt x="285718" y="2165733"/>
                </a:lnTo>
                <a:lnTo>
                  <a:pt x="314064" y="2126859"/>
                </a:lnTo>
                <a:lnTo>
                  <a:pt x="342750" y="2088253"/>
                </a:lnTo>
                <a:lnTo>
                  <a:pt x="371777" y="2049915"/>
                </a:lnTo>
                <a:lnTo>
                  <a:pt x="401139" y="2011848"/>
                </a:lnTo>
                <a:lnTo>
                  <a:pt x="430837" y="1974055"/>
                </a:lnTo>
                <a:lnTo>
                  <a:pt x="460867" y="1936538"/>
                </a:lnTo>
                <a:lnTo>
                  <a:pt x="491227" y="1899299"/>
                </a:lnTo>
                <a:lnTo>
                  <a:pt x="521915" y="1862339"/>
                </a:lnTo>
                <a:lnTo>
                  <a:pt x="552929" y="1825663"/>
                </a:lnTo>
                <a:lnTo>
                  <a:pt x="584266" y="1789270"/>
                </a:lnTo>
                <a:lnTo>
                  <a:pt x="615925" y="1753164"/>
                </a:lnTo>
                <a:lnTo>
                  <a:pt x="647902" y="1717348"/>
                </a:lnTo>
                <a:lnTo>
                  <a:pt x="680197" y="1681822"/>
                </a:lnTo>
                <a:lnTo>
                  <a:pt x="712806" y="1646590"/>
                </a:lnTo>
                <a:lnTo>
                  <a:pt x="745728" y="1611654"/>
                </a:lnTo>
                <a:lnTo>
                  <a:pt x="778960" y="1577015"/>
                </a:lnTo>
                <a:lnTo>
                  <a:pt x="812500" y="1542676"/>
                </a:lnTo>
                <a:lnTo>
                  <a:pt x="846346" y="1508640"/>
                </a:lnTo>
                <a:lnTo>
                  <a:pt x="880495" y="1474908"/>
                </a:lnTo>
                <a:lnTo>
                  <a:pt x="914946" y="1441483"/>
                </a:lnTo>
                <a:lnTo>
                  <a:pt x="949696" y="1408367"/>
                </a:lnTo>
                <a:lnTo>
                  <a:pt x="984743" y="1375562"/>
                </a:lnTo>
                <a:lnTo>
                  <a:pt x="1020085" y="1343070"/>
                </a:lnTo>
                <a:lnTo>
                  <a:pt x="1055719" y="1310894"/>
                </a:lnTo>
                <a:lnTo>
                  <a:pt x="1091643" y="1279035"/>
                </a:lnTo>
                <a:lnTo>
                  <a:pt x="1127856" y="1247497"/>
                </a:lnTo>
                <a:lnTo>
                  <a:pt x="1164354" y="1216281"/>
                </a:lnTo>
                <a:lnTo>
                  <a:pt x="1201136" y="1185389"/>
                </a:lnTo>
                <a:lnTo>
                  <a:pt x="1238200" y="1154824"/>
                </a:lnTo>
                <a:lnTo>
                  <a:pt x="1275542" y="1124588"/>
                </a:lnTo>
                <a:lnTo>
                  <a:pt x="1313162" y="1094683"/>
                </a:lnTo>
                <a:lnTo>
                  <a:pt x="1351056" y="1065111"/>
                </a:lnTo>
                <a:lnTo>
                  <a:pt x="1389223" y="1035874"/>
                </a:lnTo>
                <a:lnTo>
                  <a:pt x="1427661" y="1006976"/>
                </a:lnTo>
                <a:lnTo>
                  <a:pt x="1466366" y="978417"/>
                </a:lnTo>
                <a:lnTo>
                  <a:pt x="1505337" y="950200"/>
                </a:lnTo>
                <a:lnTo>
                  <a:pt x="1544572" y="922328"/>
                </a:lnTo>
                <a:lnTo>
                  <a:pt x="1584069" y="894803"/>
                </a:lnTo>
                <a:lnTo>
                  <a:pt x="1623825" y="867626"/>
                </a:lnTo>
                <a:lnTo>
                  <a:pt x="1663838" y="840800"/>
                </a:lnTo>
                <a:lnTo>
                  <a:pt x="1704105" y="814327"/>
                </a:lnTo>
                <a:lnTo>
                  <a:pt x="1744626" y="788210"/>
                </a:lnTo>
                <a:lnTo>
                  <a:pt x="1785396" y="762451"/>
                </a:lnTo>
                <a:lnTo>
                  <a:pt x="1826415" y="737051"/>
                </a:lnTo>
                <a:lnTo>
                  <a:pt x="1867680" y="712014"/>
                </a:lnTo>
                <a:lnTo>
                  <a:pt x="1909188" y="687341"/>
                </a:lnTo>
                <a:lnTo>
                  <a:pt x="1950938" y="663034"/>
                </a:lnTo>
                <a:lnTo>
                  <a:pt x="1992928" y="639096"/>
                </a:lnTo>
                <a:lnTo>
                  <a:pt x="2035154" y="615529"/>
                </a:lnTo>
                <a:lnTo>
                  <a:pt x="2077616" y="592336"/>
                </a:lnTo>
                <a:lnTo>
                  <a:pt x="2120310" y="569517"/>
                </a:lnTo>
                <a:lnTo>
                  <a:pt x="2163234" y="547076"/>
                </a:lnTo>
                <a:lnTo>
                  <a:pt x="2206387" y="525016"/>
                </a:lnTo>
                <a:lnTo>
                  <a:pt x="2249766" y="503337"/>
                </a:lnTo>
                <a:lnTo>
                  <a:pt x="2293368" y="482042"/>
                </a:lnTo>
                <a:lnTo>
                  <a:pt x="2337192" y="461134"/>
                </a:lnTo>
                <a:lnTo>
                  <a:pt x="2381236" y="440614"/>
                </a:lnTo>
                <a:lnTo>
                  <a:pt x="2425496" y="420486"/>
                </a:lnTo>
                <a:lnTo>
                  <a:pt x="2469972" y="400750"/>
                </a:lnTo>
                <a:lnTo>
                  <a:pt x="2514660" y="381410"/>
                </a:lnTo>
                <a:lnTo>
                  <a:pt x="2559559" y="362468"/>
                </a:lnTo>
                <a:lnTo>
                  <a:pt x="2604666" y="343925"/>
                </a:lnTo>
                <a:lnTo>
                  <a:pt x="2649979" y="325784"/>
                </a:lnTo>
                <a:lnTo>
                  <a:pt x="2695496" y="308048"/>
                </a:lnTo>
                <a:lnTo>
                  <a:pt x="2741215" y="290718"/>
                </a:lnTo>
                <a:lnTo>
                  <a:pt x="2787133" y="273796"/>
                </a:lnTo>
                <a:lnTo>
                  <a:pt x="2833248" y="257285"/>
                </a:lnTo>
                <a:lnTo>
                  <a:pt x="2879558" y="241188"/>
                </a:lnTo>
                <a:lnTo>
                  <a:pt x="2926061" y="225505"/>
                </a:lnTo>
                <a:lnTo>
                  <a:pt x="2972755" y="210240"/>
                </a:lnTo>
                <a:lnTo>
                  <a:pt x="3019636" y="195395"/>
                </a:lnTo>
                <a:lnTo>
                  <a:pt x="3066704" y="180972"/>
                </a:lnTo>
                <a:lnTo>
                  <a:pt x="3113956" y="166973"/>
                </a:lnTo>
                <a:lnTo>
                  <a:pt x="3161390" y="153400"/>
                </a:lnTo>
                <a:lnTo>
                  <a:pt x="3209003" y="140256"/>
                </a:lnTo>
                <a:lnTo>
                  <a:pt x="3304758" y="115262"/>
                </a:lnTo>
                <a:lnTo>
                  <a:pt x="3401205" y="92009"/>
                </a:lnTo>
                <a:lnTo>
                  <a:pt x="3498326" y="70515"/>
                </a:lnTo>
                <a:lnTo>
                  <a:pt x="3596102" y="50797"/>
                </a:lnTo>
                <a:lnTo>
                  <a:pt x="3694516" y="32873"/>
                </a:lnTo>
                <a:lnTo>
                  <a:pt x="3793551" y="16761"/>
                </a:lnTo>
                <a:lnTo>
                  <a:pt x="3893188" y="2479"/>
                </a:lnTo>
                <a:lnTo>
                  <a:pt x="3912425" y="0"/>
                </a:lnTo>
                <a:close/>
              </a:path>
            </a:pathLst>
          </a:custGeom>
          <a:solidFill>
            <a:srgbClr val="0069B4"/>
          </a:solidFill>
          <a:ln>
            <a:noFill/>
          </a:ln>
        </p:spPr>
      </p:sp>
      <p:sp>
        <p:nvSpPr>
          <p:cNvPr id="10" name="Google Shape;10;p1"/>
          <p:cNvSpPr txBox="1"/>
          <p:nvPr>
            <p:ph type="title"/>
          </p:nvPr>
        </p:nvSpPr>
        <p:spPr>
          <a:xfrm>
            <a:off x="1192320" y="519120"/>
            <a:ext cx="14955480" cy="1885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1192320" y="2597040"/>
            <a:ext cx="14955480" cy="6187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1192320" y="9040680"/>
            <a:ext cx="1922400" cy="518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485520" y="9040680"/>
            <a:ext cx="10368720" cy="518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14232600" y="9040680"/>
            <a:ext cx="1914840" cy="518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None/>
              <a:defRPr b="1" i="0" sz="1600" u="none" cap="none" strike="noStrike">
                <a:solidFill>
                  <a:srgbClr val="0069B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None/>
              <a:defRPr b="1" i="0" sz="1600" u="none" cap="none" strike="noStrike">
                <a:solidFill>
                  <a:srgbClr val="0069B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None/>
              <a:defRPr b="1" i="0" sz="1600" u="none" cap="none" strike="noStrike">
                <a:solidFill>
                  <a:srgbClr val="0069B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None/>
              <a:defRPr b="1" i="0" sz="1600" u="none" cap="none" strike="noStrike">
                <a:solidFill>
                  <a:srgbClr val="0069B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None/>
              <a:defRPr b="1" i="0" sz="1600" u="none" cap="none" strike="noStrike">
                <a:solidFill>
                  <a:srgbClr val="0069B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None/>
              <a:defRPr b="1" i="0" sz="1600" u="none" cap="none" strike="noStrike">
                <a:solidFill>
                  <a:srgbClr val="0069B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None/>
              <a:defRPr b="1" i="0" sz="1600" u="none" cap="none" strike="noStrike">
                <a:solidFill>
                  <a:srgbClr val="0069B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None/>
              <a:defRPr b="1" i="0" sz="1600" u="none" cap="none" strike="noStrike">
                <a:solidFill>
                  <a:srgbClr val="0069B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None/>
              <a:defRPr b="1" i="0" sz="1600" u="none" cap="none" strike="noStrike">
                <a:solidFill>
                  <a:srgbClr val="0069B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 b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cedricgarcial49@gmail.com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/>
        </p:nvSpPr>
        <p:spPr>
          <a:xfrm>
            <a:off x="964495" y="-130200"/>
            <a:ext cx="15819600" cy="18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6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Seasonal forecasts of the Saharan heat low characteristics : a multi-model assessment.</a:t>
            </a:r>
            <a:endParaRPr b="0" i="0" sz="6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-201900" y="1838500"/>
            <a:ext cx="16986000" cy="12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3100" u="sng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Cedric G. Ngoungue Langue</a:t>
            </a:r>
            <a:r>
              <a:rPr b="0" i="0" lang="fr-FR" sz="3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Christophe Lavaysse, Mathieu Vrac, Philippe Peyrillé and Cyrille</a:t>
            </a:r>
            <a:r>
              <a:rPr lang="fr-FR" sz="3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fr-FR" sz="3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Flamant</a:t>
            </a:r>
            <a:endParaRPr b="0" i="0" sz="31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1417"/>
              </a:spcBef>
              <a:spcAft>
                <a:spcPts val="0"/>
              </a:spcAft>
              <a:buNone/>
            </a:pPr>
            <a:r>
              <a:t/>
            </a:r>
            <a:endParaRPr b="0" i="0" sz="31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1192320" y="9040680"/>
            <a:ext cx="1922400" cy="518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rgbClr val="AAB2BF"/>
                </a:solidFill>
                <a:latin typeface="Calibri"/>
                <a:ea typeface="Calibri"/>
                <a:cs typeface="Calibri"/>
                <a:sym typeface="Calibri"/>
              </a:rPr>
              <a:t>23</a:t>
            </a:r>
            <a:r>
              <a:rPr b="0" i="0" lang="fr-FR" sz="1600" u="none" cap="none" strike="noStrike">
                <a:solidFill>
                  <a:srgbClr val="AAB2BF"/>
                </a:solidFill>
                <a:latin typeface="Calibri"/>
                <a:ea typeface="Calibri"/>
                <a:cs typeface="Calibri"/>
                <a:sym typeface="Calibri"/>
              </a:rPr>
              <a:t>/05/2022</a:t>
            </a:r>
            <a:endParaRPr b="0" i="0" sz="16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3485520" y="9040680"/>
            <a:ext cx="10368720" cy="518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rgbClr val="AAB2BF"/>
                </a:solidFill>
                <a:latin typeface="Calibri"/>
                <a:ea typeface="Calibri"/>
                <a:cs typeface="Calibri"/>
                <a:sym typeface="Calibri"/>
              </a:rPr>
              <a:t>EGU, 2022, Vienna</a:t>
            </a:r>
            <a:endParaRPr b="0" i="0" sz="16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14232600" y="9040680"/>
            <a:ext cx="1914840" cy="518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fr-FR" sz="1600" u="none" cap="none" strike="noStrike">
                <a:solidFill>
                  <a:srgbClr val="0069B4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6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" name="Google Shape;72;p14"/>
          <p:cNvSpPr txBox="1"/>
          <p:nvPr/>
        </p:nvSpPr>
        <p:spPr>
          <a:xfrm>
            <a:off x="401075" y="2972450"/>
            <a:ext cx="8629200" cy="46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141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4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 </a:t>
            </a:r>
            <a:r>
              <a:rPr lang="fr-FR" sz="17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Laboratoire Atmosphères, Milieux, Observations Spatiales (LATMOS) – UMR 8190 CNRS–Sorbonne Université–UVSQ, 78280 Guyancourt, France</a:t>
            </a:r>
            <a:endParaRPr sz="17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41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4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 </a:t>
            </a:r>
            <a:r>
              <a:rPr lang="fr-FR" sz="17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Laboratoire des Sciences du Climat et de l’Environnement, CEA Paris-Saclay l’Orme des Merisiers, UMR 8212, CEA–CNRS–UVSQ, Université Paris-Saclay &amp; IPSL, 91191 Gif-sur-Yvette, France</a:t>
            </a:r>
            <a:endParaRPr sz="17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41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4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 </a:t>
            </a:r>
            <a:r>
              <a:rPr lang="fr-FR" sz="17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Centre National de Recherches Météorologiques (CNRM) – Université de Toulouse, Météo-France, CNRS, 31057 Toulouse CEDEX 1, France</a:t>
            </a:r>
            <a:endParaRPr sz="17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41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4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 </a:t>
            </a:r>
            <a:r>
              <a:rPr lang="fr-FR" sz="17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Université Grenoble Alpes, CNRS, IRD, G-INP, IGE, 38000 Grenoble, France</a:t>
            </a:r>
            <a:endParaRPr sz="17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41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4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 </a:t>
            </a:r>
            <a:r>
              <a:rPr lang="fr-FR" sz="17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European Commission, Joint Research Centre (JRC), 21027 Ispra, VA, Italy</a:t>
            </a:r>
            <a:endParaRPr sz="12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41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8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Weather Clim. Dynam., 2, 893–912, 2021:  https://doi.org/10.5194/wcd-2-893-2021</a:t>
            </a:r>
            <a:endParaRPr sz="3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41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4"/>
          <p:cNvSpPr txBox="1"/>
          <p:nvPr/>
        </p:nvSpPr>
        <p:spPr>
          <a:xfrm>
            <a:off x="401075" y="7534050"/>
            <a:ext cx="159918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141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3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Correspondence: </a:t>
            </a:r>
            <a:r>
              <a:rPr lang="fr-FR" sz="31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cedricgarcial49@gmail.com</a:t>
            </a:r>
            <a:r>
              <a:rPr lang="fr-FR" sz="3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/ cedric-gacial.ngoungue-langue@latmos.ipsl.fr</a:t>
            </a:r>
            <a:endParaRPr/>
          </a:p>
        </p:txBody>
      </p:sp>
      <p:pic>
        <p:nvPicPr>
          <p:cNvPr id="74" name="Google Shape;7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94375" y="3094312"/>
            <a:ext cx="8044226" cy="394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/>
        </p:nvSpPr>
        <p:spPr>
          <a:xfrm>
            <a:off x="72000" y="0"/>
            <a:ext cx="17208000" cy="13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1192320" y="9040680"/>
            <a:ext cx="1922400" cy="518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rgbClr val="AAB2BF"/>
                </a:solidFill>
                <a:latin typeface="Calibri"/>
                <a:ea typeface="Calibri"/>
                <a:cs typeface="Calibri"/>
                <a:sym typeface="Calibri"/>
              </a:rPr>
              <a:t>23</a:t>
            </a:r>
            <a:r>
              <a:rPr b="0" lang="fr-FR" sz="1600" strike="noStrike">
                <a:solidFill>
                  <a:srgbClr val="AAB2BF"/>
                </a:solidFill>
                <a:latin typeface="Calibri"/>
                <a:ea typeface="Calibri"/>
                <a:cs typeface="Calibri"/>
                <a:sym typeface="Calibri"/>
              </a:rPr>
              <a:t>/05/2022</a:t>
            </a:r>
            <a:endParaRPr b="0" sz="1600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1" name="Google Shape;81;p15"/>
          <p:cNvSpPr txBox="1"/>
          <p:nvPr/>
        </p:nvSpPr>
        <p:spPr>
          <a:xfrm>
            <a:off x="3485520" y="9040680"/>
            <a:ext cx="10368720" cy="518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rgbClr val="AAB2BF"/>
                </a:solidFill>
                <a:latin typeface="Calibri"/>
                <a:ea typeface="Calibri"/>
                <a:cs typeface="Calibri"/>
                <a:sym typeface="Calibri"/>
              </a:rPr>
              <a:t>EGU, 2022, Vienna</a:t>
            </a:r>
            <a:endParaRPr sz="1600">
              <a:solidFill>
                <a:srgbClr val="AAB2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5"/>
          <p:cNvSpPr txBox="1"/>
          <p:nvPr/>
        </p:nvSpPr>
        <p:spPr>
          <a:xfrm>
            <a:off x="14232600" y="9040680"/>
            <a:ext cx="1914840" cy="518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fr-FR" sz="1600" strike="noStrike">
                <a:solidFill>
                  <a:srgbClr val="0069B4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sz="1600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3" name="Google Shape;83;p15"/>
          <p:cNvSpPr/>
          <p:nvPr/>
        </p:nvSpPr>
        <p:spPr>
          <a:xfrm>
            <a:off x="0" y="0"/>
            <a:ext cx="3384000" cy="1368000"/>
          </a:xfrm>
          <a:prstGeom prst="rect">
            <a:avLst/>
          </a:prstGeom>
          <a:solidFill>
            <a:srgbClr val="003F80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fr-FR" sz="20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sz="200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5"/>
          <p:cNvSpPr/>
          <p:nvPr/>
        </p:nvSpPr>
        <p:spPr>
          <a:xfrm>
            <a:off x="3384000" y="0"/>
            <a:ext cx="3456000" cy="1368000"/>
          </a:xfrm>
          <a:prstGeom prst="rect">
            <a:avLst/>
          </a:prstGeom>
          <a:solidFill>
            <a:srgbClr val="CCCCCC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5"/>
          <p:cNvSpPr/>
          <p:nvPr/>
        </p:nvSpPr>
        <p:spPr>
          <a:xfrm>
            <a:off x="6840000" y="0"/>
            <a:ext cx="3528000" cy="1368000"/>
          </a:xfrm>
          <a:prstGeom prst="rect">
            <a:avLst/>
          </a:prstGeom>
          <a:solidFill>
            <a:srgbClr val="CCCCCC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5"/>
          <p:cNvSpPr/>
          <p:nvPr/>
        </p:nvSpPr>
        <p:spPr>
          <a:xfrm>
            <a:off x="10368000" y="0"/>
            <a:ext cx="3528000" cy="1368000"/>
          </a:xfrm>
          <a:prstGeom prst="rect">
            <a:avLst/>
          </a:prstGeom>
          <a:solidFill>
            <a:srgbClr val="CCCCCC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5"/>
          <p:cNvSpPr/>
          <p:nvPr/>
        </p:nvSpPr>
        <p:spPr>
          <a:xfrm>
            <a:off x="13885920" y="0"/>
            <a:ext cx="3456000" cy="1368000"/>
          </a:xfrm>
          <a:prstGeom prst="rect">
            <a:avLst/>
          </a:prstGeom>
          <a:solidFill>
            <a:srgbClr val="CCCCCC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5"/>
          <p:cNvSpPr txBox="1"/>
          <p:nvPr/>
        </p:nvSpPr>
        <p:spPr>
          <a:xfrm>
            <a:off x="72000" y="216000"/>
            <a:ext cx="3168000" cy="776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4400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Introduction</a:t>
            </a:r>
            <a:endParaRPr b="0" sz="44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5"/>
          <p:cNvSpPr txBox="1"/>
          <p:nvPr/>
        </p:nvSpPr>
        <p:spPr>
          <a:xfrm>
            <a:off x="72000" y="216000"/>
            <a:ext cx="3168000" cy="776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4400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Introduction</a:t>
            </a:r>
            <a:endParaRPr b="0" sz="44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5"/>
          <p:cNvSpPr txBox="1"/>
          <p:nvPr/>
        </p:nvSpPr>
        <p:spPr>
          <a:xfrm>
            <a:off x="4032000" y="231120"/>
            <a:ext cx="2304000" cy="776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4400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Methods</a:t>
            </a:r>
            <a:endParaRPr b="0" sz="44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5"/>
          <p:cNvSpPr txBox="1"/>
          <p:nvPr/>
        </p:nvSpPr>
        <p:spPr>
          <a:xfrm>
            <a:off x="7884000" y="231120"/>
            <a:ext cx="1476000" cy="776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4400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Data</a:t>
            </a:r>
            <a:endParaRPr b="0" sz="44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5"/>
          <p:cNvSpPr txBox="1"/>
          <p:nvPr/>
        </p:nvSpPr>
        <p:spPr>
          <a:xfrm>
            <a:off x="11268000" y="231120"/>
            <a:ext cx="1944000" cy="776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4400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Results</a:t>
            </a:r>
            <a:endParaRPr b="0" sz="44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5"/>
          <p:cNvSpPr txBox="1"/>
          <p:nvPr/>
        </p:nvSpPr>
        <p:spPr>
          <a:xfrm>
            <a:off x="14112000" y="231120"/>
            <a:ext cx="3024000" cy="776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4400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Conclusion</a:t>
            </a:r>
            <a:endParaRPr b="0" sz="44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15"/>
          <p:cNvPicPr preferRelativeResize="0"/>
          <p:nvPr/>
        </p:nvPicPr>
        <p:blipFill rotWithShape="1">
          <a:blip r:embed="rId3">
            <a:alphaModFix/>
          </a:blip>
          <a:srcRect b="18280" l="0" r="0" t="0"/>
          <a:stretch/>
        </p:blipFill>
        <p:spPr>
          <a:xfrm>
            <a:off x="10490575" y="1862150"/>
            <a:ext cx="6528300" cy="315482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5"/>
          <p:cNvSpPr/>
          <p:nvPr/>
        </p:nvSpPr>
        <p:spPr>
          <a:xfrm>
            <a:off x="8098125" y="3724250"/>
            <a:ext cx="2196900" cy="1002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5"/>
          <p:cNvSpPr/>
          <p:nvPr/>
        </p:nvSpPr>
        <p:spPr>
          <a:xfrm>
            <a:off x="445225" y="7633875"/>
            <a:ext cx="16573800" cy="1368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5"/>
          <p:cNvSpPr txBox="1"/>
          <p:nvPr/>
        </p:nvSpPr>
        <p:spPr>
          <a:xfrm>
            <a:off x="1008825" y="8018800"/>
            <a:ext cx="142515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3300">
                <a:latin typeface="Calibri"/>
                <a:ea typeface="Calibri"/>
                <a:cs typeface="Calibri"/>
                <a:sym typeface="Calibri"/>
              </a:rPr>
              <a:t>How seasonal forecasts models represent the evolution of the Saharan heat low</a:t>
            </a:r>
            <a:endParaRPr b="1" sz="33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11625" y="7667450"/>
            <a:ext cx="1249450" cy="1334426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5"/>
          <p:cNvSpPr/>
          <p:nvPr/>
        </p:nvSpPr>
        <p:spPr>
          <a:xfrm>
            <a:off x="445225" y="1862138"/>
            <a:ext cx="7327200" cy="5068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3200">
                <a:latin typeface="Calibri"/>
                <a:ea typeface="Calibri"/>
                <a:cs typeface="Calibri"/>
                <a:sym typeface="Calibri"/>
              </a:rPr>
              <a:t>Motivation of the study</a:t>
            </a:r>
            <a:endParaRPr b="1" sz="3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fr-F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 is a region of strong convective activity and large climate variability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fr-F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climate models suffer in reproducing the variability of the WAM system;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fr-F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During the AMMA-CATCH project, the SHL has been used to assess the variability in the WAM system.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fr-F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SHL is a key component of the WAM (Lavaysse et al., 2009)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5"/>
          <p:cNvSpPr/>
          <p:nvPr/>
        </p:nvSpPr>
        <p:spPr>
          <a:xfrm>
            <a:off x="10502488" y="5552225"/>
            <a:ext cx="6528300" cy="1334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5"/>
          <p:cNvSpPr txBox="1"/>
          <p:nvPr/>
        </p:nvSpPr>
        <p:spPr>
          <a:xfrm>
            <a:off x="10490563" y="5511125"/>
            <a:ext cx="65283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●"/>
            </a:pPr>
            <a:r>
              <a:rPr lang="fr-FR" sz="2100">
                <a:latin typeface="Calibri"/>
                <a:ea typeface="Calibri"/>
                <a:cs typeface="Calibri"/>
                <a:sym typeface="Calibri"/>
              </a:rPr>
              <a:t>Lavaysse et al., 2009 : Climatological state of the SHL; 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●"/>
            </a:pPr>
            <a:r>
              <a:rPr lang="fr-FR" sz="2100">
                <a:latin typeface="Calibri"/>
                <a:ea typeface="Calibri"/>
                <a:cs typeface="Calibri"/>
                <a:sym typeface="Calibri"/>
              </a:rPr>
              <a:t>Taylor et al. 2017 : SHL and extreme precipitations in the Sahel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3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/>
          <p:nvPr/>
        </p:nvSpPr>
        <p:spPr>
          <a:xfrm>
            <a:off x="72000" y="0"/>
            <a:ext cx="17208000" cy="13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6"/>
          <p:cNvSpPr txBox="1"/>
          <p:nvPr/>
        </p:nvSpPr>
        <p:spPr>
          <a:xfrm>
            <a:off x="1192320" y="9040680"/>
            <a:ext cx="1922400" cy="518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rgbClr val="AAB2BF"/>
                </a:solidFill>
                <a:latin typeface="Calibri"/>
                <a:ea typeface="Calibri"/>
                <a:cs typeface="Calibri"/>
                <a:sym typeface="Calibri"/>
              </a:rPr>
              <a:t>23</a:t>
            </a:r>
            <a:r>
              <a:rPr b="0" lang="fr-FR" sz="1600" strike="noStrike">
                <a:solidFill>
                  <a:srgbClr val="AAB2BF"/>
                </a:solidFill>
                <a:latin typeface="Calibri"/>
                <a:ea typeface="Calibri"/>
                <a:cs typeface="Calibri"/>
                <a:sym typeface="Calibri"/>
              </a:rPr>
              <a:t>/05/2022</a:t>
            </a:r>
            <a:endParaRPr b="0" sz="1600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8" name="Google Shape;108;p16"/>
          <p:cNvSpPr txBox="1"/>
          <p:nvPr/>
        </p:nvSpPr>
        <p:spPr>
          <a:xfrm>
            <a:off x="3485520" y="9040680"/>
            <a:ext cx="10368720" cy="518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rgbClr val="AAB2BF"/>
                </a:solidFill>
                <a:latin typeface="Calibri"/>
                <a:ea typeface="Calibri"/>
                <a:cs typeface="Calibri"/>
                <a:sym typeface="Calibri"/>
              </a:rPr>
              <a:t>EGU, 2022, Vienna</a:t>
            </a:r>
            <a:endParaRPr sz="1600">
              <a:solidFill>
                <a:srgbClr val="AAB2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6"/>
          <p:cNvSpPr txBox="1"/>
          <p:nvPr/>
        </p:nvSpPr>
        <p:spPr>
          <a:xfrm>
            <a:off x="14232600" y="9040680"/>
            <a:ext cx="1914840" cy="518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fr-FR" sz="1600" strike="noStrike">
                <a:solidFill>
                  <a:srgbClr val="0069B4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sz="1600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0" name="Google Shape;110;p16"/>
          <p:cNvSpPr/>
          <p:nvPr/>
        </p:nvSpPr>
        <p:spPr>
          <a:xfrm>
            <a:off x="0" y="0"/>
            <a:ext cx="3384000" cy="1368000"/>
          </a:xfrm>
          <a:prstGeom prst="rect">
            <a:avLst/>
          </a:prstGeom>
          <a:solidFill>
            <a:srgbClr val="CCCCCC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fr-FR" sz="20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sz="200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6"/>
          <p:cNvSpPr/>
          <p:nvPr/>
        </p:nvSpPr>
        <p:spPr>
          <a:xfrm>
            <a:off x="3384000" y="0"/>
            <a:ext cx="3456000" cy="1368000"/>
          </a:xfrm>
          <a:prstGeom prst="rect">
            <a:avLst/>
          </a:prstGeom>
          <a:solidFill>
            <a:srgbClr val="003F80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6"/>
          <p:cNvSpPr/>
          <p:nvPr/>
        </p:nvSpPr>
        <p:spPr>
          <a:xfrm>
            <a:off x="6840000" y="0"/>
            <a:ext cx="3528000" cy="1368000"/>
          </a:xfrm>
          <a:prstGeom prst="rect">
            <a:avLst/>
          </a:prstGeom>
          <a:solidFill>
            <a:srgbClr val="CCCCCC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6"/>
          <p:cNvSpPr/>
          <p:nvPr/>
        </p:nvSpPr>
        <p:spPr>
          <a:xfrm>
            <a:off x="10368000" y="0"/>
            <a:ext cx="3528000" cy="1368000"/>
          </a:xfrm>
          <a:prstGeom prst="rect">
            <a:avLst/>
          </a:prstGeom>
          <a:solidFill>
            <a:srgbClr val="CCCCCC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6"/>
          <p:cNvSpPr/>
          <p:nvPr/>
        </p:nvSpPr>
        <p:spPr>
          <a:xfrm>
            <a:off x="13885920" y="0"/>
            <a:ext cx="3456000" cy="1368000"/>
          </a:xfrm>
          <a:prstGeom prst="rect">
            <a:avLst/>
          </a:prstGeom>
          <a:solidFill>
            <a:srgbClr val="CCCCCC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6"/>
          <p:cNvSpPr txBox="1"/>
          <p:nvPr/>
        </p:nvSpPr>
        <p:spPr>
          <a:xfrm>
            <a:off x="72000" y="216000"/>
            <a:ext cx="3168000" cy="776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4400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Introduction</a:t>
            </a:r>
            <a:endParaRPr b="0" sz="44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6"/>
          <p:cNvSpPr txBox="1"/>
          <p:nvPr/>
        </p:nvSpPr>
        <p:spPr>
          <a:xfrm>
            <a:off x="72000" y="216000"/>
            <a:ext cx="3168000" cy="776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4400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Introduction</a:t>
            </a:r>
            <a:endParaRPr b="0" sz="44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6"/>
          <p:cNvSpPr txBox="1"/>
          <p:nvPr/>
        </p:nvSpPr>
        <p:spPr>
          <a:xfrm>
            <a:off x="4032000" y="231120"/>
            <a:ext cx="2304000" cy="776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4400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Methods</a:t>
            </a:r>
            <a:endParaRPr b="0" sz="44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6"/>
          <p:cNvSpPr txBox="1"/>
          <p:nvPr/>
        </p:nvSpPr>
        <p:spPr>
          <a:xfrm>
            <a:off x="7884000" y="231120"/>
            <a:ext cx="1476000" cy="776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4400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Data</a:t>
            </a:r>
            <a:endParaRPr b="0" sz="44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6"/>
          <p:cNvSpPr txBox="1"/>
          <p:nvPr/>
        </p:nvSpPr>
        <p:spPr>
          <a:xfrm>
            <a:off x="11268000" y="231120"/>
            <a:ext cx="1944000" cy="776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4400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Results</a:t>
            </a:r>
            <a:endParaRPr b="0" sz="44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6"/>
          <p:cNvSpPr txBox="1"/>
          <p:nvPr/>
        </p:nvSpPr>
        <p:spPr>
          <a:xfrm>
            <a:off x="14112000" y="231120"/>
            <a:ext cx="3024000" cy="776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4400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Conclusion</a:t>
            </a:r>
            <a:endParaRPr b="0" sz="44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6"/>
          <p:cNvSpPr/>
          <p:nvPr/>
        </p:nvSpPr>
        <p:spPr>
          <a:xfrm>
            <a:off x="175400" y="3021650"/>
            <a:ext cx="4306200" cy="2383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6"/>
          <p:cNvSpPr txBox="1"/>
          <p:nvPr/>
        </p:nvSpPr>
        <p:spPr>
          <a:xfrm>
            <a:off x="285875" y="3140025"/>
            <a:ext cx="4095300" cy="24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3000">
                <a:latin typeface="Calibri"/>
                <a:ea typeface="Calibri"/>
                <a:cs typeface="Calibri"/>
                <a:sym typeface="Calibri"/>
              </a:rPr>
              <a:t>SHL metric of evaluation</a:t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Temperature field at  850 hPa ( very correlated to the Low Level Atmospheric Thickness) 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6"/>
          <p:cNvSpPr/>
          <p:nvPr/>
        </p:nvSpPr>
        <p:spPr>
          <a:xfrm>
            <a:off x="4713225" y="4131075"/>
            <a:ext cx="999300" cy="5187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6"/>
          <p:cNvSpPr/>
          <p:nvPr/>
        </p:nvSpPr>
        <p:spPr>
          <a:xfrm>
            <a:off x="5861525" y="2705725"/>
            <a:ext cx="4770300" cy="2856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6"/>
          <p:cNvSpPr txBox="1"/>
          <p:nvPr/>
        </p:nvSpPr>
        <p:spPr>
          <a:xfrm>
            <a:off x="6208275" y="2931775"/>
            <a:ext cx="41334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30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fr-FR" sz="3000">
                <a:latin typeface="Calibri"/>
                <a:ea typeface="Calibri"/>
                <a:cs typeface="Calibri"/>
                <a:sym typeface="Calibri"/>
              </a:rPr>
              <a:t>Forecast strategy</a:t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Target period : JJAS 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Re-forecasts initialized on 1 April, 1 May and 1 June for JJAS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6"/>
          <p:cNvSpPr txBox="1"/>
          <p:nvPr/>
        </p:nvSpPr>
        <p:spPr>
          <a:xfrm>
            <a:off x="5861475" y="3839525"/>
            <a:ext cx="4827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6"/>
          <p:cNvSpPr/>
          <p:nvPr/>
        </p:nvSpPr>
        <p:spPr>
          <a:xfrm>
            <a:off x="12068525" y="2796588"/>
            <a:ext cx="5075700" cy="2353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6"/>
          <p:cNvSpPr txBox="1"/>
          <p:nvPr/>
        </p:nvSpPr>
        <p:spPr>
          <a:xfrm>
            <a:off x="12192875" y="2904663"/>
            <a:ext cx="4827000" cy="20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3000">
                <a:latin typeface="Calibri"/>
                <a:ea typeface="Calibri"/>
                <a:cs typeface="Calibri"/>
                <a:sym typeface="Calibri"/>
              </a:rPr>
              <a:t>Bias correction</a:t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fr-F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CDF-t 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fr-F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QMAP</a:t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6"/>
          <p:cNvSpPr/>
          <p:nvPr/>
        </p:nvSpPr>
        <p:spPr>
          <a:xfrm>
            <a:off x="12039125" y="6938675"/>
            <a:ext cx="4770300" cy="2077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6"/>
          <p:cNvSpPr txBox="1"/>
          <p:nvPr/>
        </p:nvSpPr>
        <p:spPr>
          <a:xfrm>
            <a:off x="12250025" y="7074775"/>
            <a:ext cx="41334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3000">
                <a:latin typeface="Calibri"/>
                <a:ea typeface="Calibri"/>
                <a:cs typeface="Calibri"/>
                <a:sym typeface="Calibri"/>
              </a:rPr>
              <a:t> Ensemble forecast Verification </a:t>
            </a:r>
            <a:r>
              <a:rPr lang="fr-FR" sz="3000"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fr-FR" sz="2400">
                <a:latin typeface="Calibri"/>
                <a:ea typeface="Calibri"/>
                <a:cs typeface="Calibri"/>
                <a:sym typeface="Calibri"/>
              </a:rPr>
              <a:t>CRPS, BRIER, RANK, Reliability</a:t>
            </a:r>
            <a:r>
              <a:rPr lang="fr-FR" sz="3000">
                <a:latin typeface="Calibri"/>
                <a:ea typeface="Calibri"/>
                <a:cs typeface="Calibri"/>
                <a:sym typeface="Calibri"/>
              </a:rPr>
              <a:t>)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6"/>
          <p:cNvSpPr/>
          <p:nvPr/>
        </p:nvSpPr>
        <p:spPr>
          <a:xfrm>
            <a:off x="10837425" y="4052850"/>
            <a:ext cx="999300" cy="5187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6"/>
          <p:cNvSpPr/>
          <p:nvPr/>
        </p:nvSpPr>
        <p:spPr>
          <a:xfrm>
            <a:off x="14366975" y="5623888"/>
            <a:ext cx="478800" cy="9771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7"/>
          <p:cNvSpPr txBox="1"/>
          <p:nvPr/>
        </p:nvSpPr>
        <p:spPr>
          <a:xfrm>
            <a:off x="72000" y="0"/>
            <a:ext cx="17208000" cy="13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7"/>
          <p:cNvSpPr txBox="1"/>
          <p:nvPr/>
        </p:nvSpPr>
        <p:spPr>
          <a:xfrm>
            <a:off x="1192320" y="9040680"/>
            <a:ext cx="1922400" cy="518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rgbClr val="AAB2BF"/>
                </a:solidFill>
                <a:latin typeface="Calibri"/>
                <a:ea typeface="Calibri"/>
                <a:cs typeface="Calibri"/>
                <a:sym typeface="Calibri"/>
              </a:rPr>
              <a:t>23</a:t>
            </a:r>
            <a:r>
              <a:rPr b="0" lang="fr-FR" sz="1600" strike="noStrike">
                <a:solidFill>
                  <a:srgbClr val="AAB2BF"/>
                </a:solidFill>
                <a:latin typeface="Calibri"/>
                <a:ea typeface="Calibri"/>
                <a:cs typeface="Calibri"/>
                <a:sym typeface="Calibri"/>
              </a:rPr>
              <a:t>/05/2022</a:t>
            </a:r>
            <a:endParaRPr b="0" sz="1600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" name="Google Shape;139;p17"/>
          <p:cNvSpPr txBox="1"/>
          <p:nvPr/>
        </p:nvSpPr>
        <p:spPr>
          <a:xfrm>
            <a:off x="3485520" y="9040680"/>
            <a:ext cx="10368720" cy="518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rgbClr val="AAB2BF"/>
                </a:solidFill>
                <a:latin typeface="Calibri"/>
                <a:ea typeface="Calibri"/>
                <a:cs typeface="Calibri"/>
                <a:sym typeface="Calibri"/>
              </a:rPr>
              <a:t>EGU, 2022, Vienna</a:t>
            </a:r>
            <a:endParaRPr sz="1600">
              <a:solidFill>
                <a:srgbClr val="AAB2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7"/>
          <p:cNvSpPr txBox="1"/>
          <p:nvPr/>
        </p:nvSpPr>
        <p:spPr>
          <a:xfrm>
            <a:off x="14232600" y="9040680"/>
            <a:ext cx="1914840" cy="518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fr-FR" sz="1600" strike="noStrike">
                <a:solidFill>
                  <a:srgbClr val="0069B4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sz="1600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1" name="Google Shape;141;p17"/>
          <p:cNvSpPr/>
          <p:nvPr/>
        </p:nvSpPr>
        <p:spPr>
          <a:xfrm>
            <a:off x="0" y="0"/>
            <a:ext cx="3384000" cy="1368000"/>
          </a:xfrm>
          <a:prstGeom prst="rect">
            <a:avLst/>
          </a:prstGeom>
          <a:solidFill>
            <a:srgbClr val="CCCCCC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fr-FR" sz="20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sz="200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7"/>
          <p:cNvSpPr/>
          <p:nvPr/>
        </p:nvSpPr>
        <p:spPr>
          <a:xfrm>
            <a:off x="3384000" y="0"/>
            <a:ext cx="3456000" cy="1368000"/>
          </a:xfrm>
          <a:prstGeom prst="rect">
            <a:avLst/>
          </a:prstGeom>
          <a:solidFill>
            <a:srgbClr val="CCCCCC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7"/>
          <p:cNvSpPr/>
          <p:nvPr/>
        </p:nvSpPr>
        <p:spPr>
          <a:xfrm>
            <a:off x="6840000" y="0"/>
            <a:ext cx="3528000" cy="1368000"/>
          </a:xfrm>
          <a:prstGeom prst="rect">
            <a:avLst/>
          </a:prstGeom>
          <a:solidFill>
            <a:srgbClr val="003F80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7"/>
          <p:cNvSpPr/>
          <p:nvPr/>
        </p:nvSpPr>
        <p:spPr>
          <a:xfrm>
            <a:off x="10368000" y="0"/>
            <a:ext cx="3528000" cy="1368000"/>
          </a:xfrm>
          <a:prstGeom prst="rect">
            <a:avLst/>
          </a:prstGeom>
          <a:solidFill>
            <a:srgbClr val="CCCCCC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7"/>
          <p:cNvSpPr/>
          <p:nvPr/>
        </p:nvSpPr>
        <p:spPr>
          <a:xfrm>
            <a:off x="13885920" y="0"/>
            <a:ext cx="3456000" cy="1368000"/>
          </a:xfrm>
          <a:prstGeom prst="rect">
            <a:avLst/>
          </a:prstGeom>
          <a:solidFill>
            <a:srgbClr val="CCCCCC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7"/>
          <p:cNvSpPr txBox="1"/>
          <p:nvPr/>
        </p:nvSpPr>
        <p:spPr>
          <a:xfrm>
            <a:off x="72000" y="216000"/>
            <a:ext cx="3168000" cy="776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4400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Introduction</a:t>
            </a:r>
            <a:endParaRPr b="0" sz="44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7"/>
          <p:cNvSpPr txBox="1"/>
          <p:nvPr/>
        </p:nvSpPr>
        <p:spPr>
          <a:xfrm>
            <a:off x="72000" y="216000"/>
            <a:ext cx="3168000" cy="776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4400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Introduction</a:t>
            </a:r>
            <a:endParaRPr b="0" sz="44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7"/>
          <p:cNvSpPr txBox="1"/>
          <p:nvPr/>
        </p:nvSpPr>
        <p:spPr>
          <a:xfrm>
            <a:off x="4032000" y="231120"/>
            <a:ext cx="2304000" cy="776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4400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Methods</a:t>
            </a:r>
            <a:endParaRPr b="0" sz="44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7"/>
          <p:cNvSpPr txBox="1"/>
          <p:nvPr/>
        </p:nvSpPr>
        <p:spPr>
          <a:xfrm>
            <a:off x="7884000" y="231120"/>
            <a:ext cx="1476000" cy="776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4400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Data</a:t>
            </a:r>
            <a:endParaRPr b="0" sz="44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7"/>
          <p:cNvSpPr txBox="1"/>
          <p:nvPr/>
        </p:nvSpPr>
        <p:spPr>
          <a:xfrm>
            <a:off x="11268000" y="231120"/>
            <a:ext cx="1944000" cy="776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4400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Results</a:t>
            </a:r>
            <a:endParaRPr b="0" sz="44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7"/>
          <p:cNvSpPr txBox="1"/>
          <p:nvPr/>
        </p:nvSpPr>
        <p:spPr>
          <a:xfrm>
            <a:off x="14112000" y="231120"/>
            <a:ext cx="3024000" cy="776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4400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Conclusion</a:t>
            </a:r>
            <a:endParaRPr b="0" sz="44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7"/>
          <p:cNvSpPr/>
          <p:nvPr/>
        </p:nvSpPr>
        <p:spPr>
          <a:xfrm>
            <a:off x="687250" y="1863325"/>
            <a:ext cx="5220000" cy="6823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7"/>
          <p:cNvSpPr txBox="1"/>
          <p:nvPr/>
        </p:nvSpPr>
        <p:spPr>
          <a:xfrm>
            <a:off x="1148875" y="1949875"/>
            <a:ext cx="4344000" cy="69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200">
                <a:latin typeface="Calibri"/>
                <a:ea typeface="Calibri"/>
                <a:cs typeface="Calibri"/>
                <a:sym typeface="Calibri"/>
              </a:rPr>
              <a:t>Data</a:t>
            </a:r>
            <a:endParaRPr b="1"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Reanalyses : 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fr-F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ERA5 from ECMWF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fr-F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MERRA-2 from NASA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Seasonal forecast simulations: 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fr-F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SESA5 from ECMWF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fr-F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MF7 from Météo-France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Spatial resolution :   1°x1°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Temporal coverage:  1993-2016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7"/>
          <p:cNvSpPr txBox="1"/>
          <p:nvPr/>
        </p:nvSpPr>
        <p:spPr>
          <a:xfrm>
            <a:off x="787750" y="2688000"/>
            <a:ext cx="5019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p17"/>
          <p:cNvPicPr preferRelativeResize="0"/>
          <p:nvPr/>
        </p:nvPicPr>
        <p:blipFill rotWithShape="1">
          <a:blip r:embed="rId3">
            <a:alphaModFix/>
          </a:blip>
          <a:srcRect b="6822" l="10176" r="0" t="9150"/>
          <a:stretch/>
        </p:blipFill>
        <p:spPr>
          <a:xfrm>
            <a:off x="8530613" y="2058538"/>
            <a:ext cx="8031375" cy="456165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7"/>
          <p:cNvSpPr/>
          <p:nvPr/>
        </p:nvSpPr>
        <p:spPr>
          <a:xfrm>
            <a:off x="10819880" y="3906253"/>
            <a:ext cx="4280100" cy="107790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7"/>
          <p:cNvSpPr txBox="1"/>
          <p:nvPr/>
        </p:nvSpPr>
        <p:spPr>
          <a:xfrm>
            <a:off x="13088297" y="4082585"/>
            <a:ext cx="986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3000">
                <a:solidFill>
                  <a:srgbClr val="0069B4"/>
                </a:solidFill>
                <a:latin typeface="Calibri"/>
                <a:ea typeface="Calibri"/>
                <a:cs typeface="Calibri"/>
                <a:sym typeface="Calibri"/>
              </a:rPr>
              <a:t>SAH</a:t>
            </a:r>
            <a:endParaRPr b="1" sz="3000">
              <a:solidFill>
                <a:srgbClr val="0069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7"/>
          <p:cNvSpPr/>
          <p:nvPr/>
        </p:nvSpPr>
        <p:spPr>
          <a:xfrm>
            <a:off x="11295432" y="3900898"/>
            <a:ext cx="1101900" cy="10779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7"/>
          <p:cNvSpPr txBox="1"/>
          <p:nvPr/>
        </p:nvSpPr>
        <p:spPr>
          <a:xfrm>
            <a:off x="11571944" y="4101073"/>
            <a:ext cx="635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3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CS</a:t>
            </a:r>
            <a:endParaRPr b="1" sz="3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7"/>
          <p:cNvSpPr/>
          <p:nvPr/>
        </p:nvSpPr>
        <p:spPr>
          <a:xfrm>
            <a:off x="10843008" y="3911475"/>
            <a:ext cx="811800" cy="1067400"/>
          </a:xfrm>
          <a:prstGeom prst="rect">
            <a:avLst/>
          </a:prstGeom>
          <a:noFill/>
          <a:ln cap="flat" cmpd="sng" w="28575">
            <a:solidFill>
              <a:srgbClr val="00FF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7"/>
          <p:cNvSpPr txBox="1"/>
          <p:nvPr/>
        </p:nvSpPr>
        <p:spPr>
          <a:xfrm>
            <a:off x="10576076" y="4101073"/>
            <a:ext cx="924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3000">
                <a:solidFill>
                  <a:srgbClr val="00FF00"/>
                </a:solidFill>
                <a:latin typeface="Calibri"/>
                <a:ea typeface="Calibri"/>
                <a:cs typeface="Calibri"/>
                <a:sym typeface="Calibri"/>
              </a:rPr>
              <a:t>WS</a:t>
            </a:r>
            <a:endParaRPr b="1" sz="3000">
              <a:solidFill>
                <a:srgbClr val="00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7"/>
          <p:cNvSpPr/>
          <p:nvPr/>
        </p:nvSpPr>
        <p:spPr>
          <a:xfrm>
            <a:off x="11888489" y="3911475"/>
            <a:ext cx="811800" cy="1067400"/>
          </a:xfrm>
          <a:prstGeom prst="rect">
            <a:avLst/>
          </a:prstGeom>
          <a:noFill/>
          <a:ln cap="flat" cmpd="sng" w="28575">
            <a:solidFill>
              <a:srgbClr val="00FFF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7"/>
          <p:cNvSpPr txBox="1"/>
          <p:nvPr/>
        </p:nvSpPr>
        <p:spPr>
          <a:xfrm>
            <a:off x="12278510" y="4082574"/>
            <a:ext cx="556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3000">
                <a:solidFill>
                  <a:srgbClr val="00FFFF"/>
                </a:solidFill>
                <a:latin typeface="Calibri"/>
                <a:ea typeface="Calibri"/>
                <a:cs typeface="Calibri"/>
                <a:sym typeface="Calibri"/>
              </a:rPr>
              <a:t>ES</a:t>
            </a:r>
            <a:endParaRPr b="1" sz="3000">
              <a:solidFill>
                <a:srgbClr val="00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7"/>
          <p:cNvSpPr/>
          <p:nvPr/>
        </p:nvSpPr>
        <p:spPr>
          <a:xfrm>
            <a:off x="8530650" y="7029313"/>
            <a:ext cx="8031300" cy="1657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7"/>
          <p:cNvSpPr txBox="1"/>
          <p:nvPr/>
        </p:nvSpPr>
        <p:spPr>
          <a:xfrm>
            <a:off x="8691700" y="7136463"/>
            <a:ext cx="68181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003F80"/>
              </a:buClr>
              <a:buSzPts val="2100"/>
              <a:buFont typeface="Calibri"/>
              <a:buChar char="●"/>
            </a:pPr>
            <a:r>
              <a:rPr b="1" i="1" lang="fr-FR" sz="2100">
                <a:solidFill>
                  <a:srgbClr val="003F80"/>
                </a:solidFill>
                <a:latin typeface="Calibri"/>
                <a:ea typeface="Calibri"/>
                <a:cs typeface="Calibri"/>
                <a:sym typeface="Calibri"/>
              </a:rPr>
              <a:t>SAH:</a:t>
            </a:r>
            <a:r>
              <a:rPr i="1" lang="fr-FR" sz="2100">
                <a:solidFill>
                  <a:srgbClr val="003F80"/>
                </a:solidFill>
                <a:latin typeface="Calibri"/>
                <a:ea typeface="Calibri"/>
                <a:cs typeface="Calibri"/>
                <a:sym typeface="Calibri"/>
              </a:rPr>
              <a:t> SAHARA (Taylor et al., 2017)</a:t>
            </a:r>
            <a:endParaRPr i="1" sz="2100">
              <a:solidFill>
                <a:srgbClr val="003F8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100"/>
              <a:buFont typeface="Calibri"/>
              <a:buChar char="●"/>
            </a:pPr>
            <a:r>
              <a:rPr b="1" i="1" lang="fr-FR" sz="21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CS: </a:t>
            </a:r>
            <a:r>
              <a:rPr i="1" lang="fr-FR" sz="21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CENTRAL SHL  (Lavaysse et al. 2009)</a:t>
            </a:r>
            <a:endParaRPr i="1" sz="21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2100"/>
              <a:buFont typeface="Calibri"/>
              <a:buChar char="●"/>
            </a:pPr>
            <a:r>
              <a:rPr b="1" i="1" lang="fr-FR" sz="2100">
                <a:solidFill>
                  <a:srgbClr val="00FF00"/>
                </a:solidFill>
                <a:latin typeface="Calibri"/>
                <a:ea typeface="Calibri"/>
                <a:cs typeface="Calibri"/>
                <a:sym typeface="Calibri"/>
              </a:rPr>
              <a:t>WS: </a:t>
            </a:r>
            <a:r>
              <a:rPr i="1" lang="fr-FR" sz="2100">
                <a:solidFill>
                  <a:srgbClr val="00FF00"/>
                </a:solidFill>
                <a:latin typeface="Calibri"/>
                <a:ea typeface="Calibri"/>
                <a:cs typeface="Calibri"/>
                <a:sym typeface="Calibri"/>
              </a:rPr>
              <a:t>WEST SHL (Roehrig et al.,2011)</a:t>
            </a:r>
            <a:endParaRPr i="1" sz="2100">
              <a:solidFill>
                <a:srgbClr val="00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2100"/>
              <a:buFont typeface="Calibri"/>
              <a:buChar char="●"/>
            </a:pPr>
            <a:r>
              <a:rPr b="1" i="1" lang="fr-FR" sz="2100">
                <a:solidFill>
                  <a:srgbClr val="00FFFF"/>
                </a:solidFill>
                <a:latin typeface="Calibri"/>
                <a:ea typeface="Calibri"/>
                <a:cs typeface="Calibri"/>
                <a:sym typeface="Calibri"/>
              </a:rPr>
              <a:t>ES: </a:t>
            </a:r>
            <a:r>
              <a:rPr i="1" lang="fr-FR" sz="2100">
                <a:solidFill>
                  <a:srgbClr val="00FFFF"/>
                </a:solidFill>
                <a:latin typeface="Calibri"/>
                <a:ea typeface="Calibri"/>
                <a:cs typeface="Calibri"/>
                <a:sym typeface="Calibri"/>
              </a:rPr>
              <a:t>EAST SHL (Roehrig et al.,2011)</a:t>
            </a:r>
            <a:endParaRPr i="1">
              <a:solidFill>
                <a:srgbClr val="00FFFF"/>
              </a:solidFill>
            </a:endParaRPr>
          </a:p>
        </p:txBody>
      </p:sp>
      <p:sp>
        <p:nvSpPr>
          <p:cNvPr id="166" name="Google Shape;166;p17"/>
          <p:cNvSpPr/>
          <p:nvPr/>
        </p:nvSpPr>
        <p:spPr>
          <a:xfrm>
            <a:off x="6355025" y="4183350"/>
            <a:ext cx="1529100" cy="777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8"/>
          <p:cNvSpPr txBox="1"/>
          <p:nvPr/>
        </p:nvSpPr>
        <p:spPr>
          <a:xfrm>
            <a:off x="71163" y="-247100"/>
            <a:ext cx="17208000" cy="9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8"/>
          <p:cNvSpPr txBox="1"/>
          <p:nvPr/>
        </p:nvSpPr>
        <p:spPr>
          <a:xfrm>
            <a:off x="1192320" y="9040680"/>
            <a:ext cx="1922400" cy="518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rgbClr val="AAB2BF"/>
                </a:solidFill>
                <a:latin typeface="Calibri"/>
                <a:ea typeface="Calibri"/>
                <a:cs typeface="Calibri"/>
                <a:sym typeface="Calibri"/>
              </a:rPr>
              <a:t>23</a:t>
            </a:r>
            <a:r>
              <a:rPr b="0" lang="fr-FR" sz="1600" strike="noStrike">
                <a:solidFill>
                  <a:srgbClr val="AAB2BF"/>
                </a:solidFill>
                <a:latin typeface="Calibri"/>
                <a:ea typeface="Calibri"/>
                <a:cs typeface="Calibri"/>
                <a:sym typeface="Calibri"/>
              </a:rPr>
              <a:t>/05/2022</a:t>
            </a:r>
            <a:endParaRPr b="0" sz="1600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3" name="Google Shape;173;p18"/>
          <p:cNvSpPr txBox="1"/>
          <p:nvPr/>
        </p:nvSpPr>
        <p:spPr>
          <a:xfrm>
            <a:off x="14441650" y="9123180"/>
            <a:ext cx="1914900" cy="51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fr-FR" sz="1600" strike="noStrike">
                <a:solidFill>
                  <a:srgbClr val="0069B4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sz="1600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4" name="Google Shape;174;p18"/>
          <p:cNvSpPr/>
          <p:nvPr/>
        </p:nvSpPr>
        <p:spPr>
          <a:xfrm>
            <a:off x="-837" y="-14900"/>
            <a:ext cx="3384000" cy="835800"/>
          </a:xfrm>
          <a:prstGeom prst="rect">
            <a:avLst/>
          </a:prstGeom>
          <a:solidFill>
            <a:srgbClr val="CCCCCC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fr-FR" sz="20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sz="200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8"/>
          <p:cNvSpPr/>
          <p:nvPr/>
        </p:nvSpPr>
        <p:spPr>
          <a:xfrm>
            <a:off x="3383163" y="-14900"/>
            <a:ext cx="3456000" cy="848400"/>
          </a:xfrm>
          <a:prstGeom prst="rect">
            <a:avLst/>
          </a:prstGeom>
          <a:solidFill>
            <a:srgbClr val="CCCCCC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8"/>
          <p:cNvSpPr/>
          <p:nvPr/>
        </p:nvSpPr>
        <p:spPr>
          <a:xfrm>
            <a:off x="6839163" y="-14900"/>
            <a:ext cx="3528000" cy="848400"/>
          </a:xfrm>
          <a:prstGeom prst="rect">
            <a:avLst/>
          </a:prstGeom>
          <a:solidFill>
            <a:srgbClr val="CCCCCC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8"/>
          <p:cNvSpPr/>
          <p:nvPr/>
        </p:nvSpPr>
        <p:spPr>
          <a:xfrm>
            <a:off x="10367165" y="-14900"/>
            <a:ext cx="3528000" cy="848400"/>
          </a:xfrm>
          <a:prstGeom prst="rect">
            <a:avLst/>
          </a:prstGeom>
          <a:solidFill>
            <a:srgbClr val="003F80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8"/>
          <p:cNvSpPr/>
          <p:nvPr/>
        </p:nvSpPr>
        <p:spPr>
          <a:xfrm>
            <a:off x="13885087" y="-14900"/>
            <a:ext cx="3456000" cy="848400"/>
          </a:xfrm>
          <a:prstGeom prst="rect">
            <a:avLst/>
          </a:prstGeom>
          <a:solidFill>
            <a:srgbClr val="CCCCCC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8"/>
          <p:cNvSpPr txBox="1"/>
          <p:nvPr/>
        </p:nvSpPr>
        <p:spPr>
          <a:xfrm>
            <a:off x="107163" y="-44400"/>
            <a:ext cx="3168000" cy="7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4400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Introduction</a:t>
            </a:r>
            <a:endParaRPr b="0" sz="44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18"/>
          <p:cNvSpPr txBox="1"/>
          <p:nvPr/>
        </p:nvSpPr>
        <p:spPr>
          <a:xfrm>
            <a:off x="4019313" y="-94693"/>
            <a:ext cx="2304000" cy="7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4400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Methods</a:t>
            </a:r>
            <a:endParaRPr b="0" sz="44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18"/>
          <p:cNvSpPr txBox="1"/>
          <p:nvPr/>
        </p:nvSpPr>
        <p:spPr>
          <a:xfrm>
            <a:off x="7865163" y="-94643"/>
            <a:ext cx="1476000" cy="7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4400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Data</a:t>
            </a:r>
            <a:endParaRPr b="0" sz="44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8"/>
          <p:cNvSpPr txBox="1"/>
          <p:nvPr/>
        </p:nvSpPr>
        <p:spPr>
          <a:xfrm>
            <a:off x="11219813" y="-94643"/>
            <a:ext cx="1944000" cy="7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4400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Results</a:t>
            </a:r>
            <a:endParaRPr b="0" sz="44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18"/>
          <p:cNvSpPr txBox="1"/>
          <p:nvPr/>
        </p:nvSpPr>
        <p:spPr>
          <a:xfrm>
            <a:off x="14101088" y="-94705"/>
            <a:ext cx="3024000" cy="7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4400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Conclusion</a:t>
            </a:r>
            <a:endParaRPr b="0" sz="44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4" name="Google Shape;184;p18"/>
          <p:cNvPicPr preferRelativeResize="0"/>
          <p:nvPr/>
        </p:nvPicPr>
        <p:blipFill rotWithShape="1">
          <a:blip r:embed="rId3">
            <a:alphaModFix/>
          </a:blip>
          <a:srcRect b="49642" l="0" r="0" t="0"/>
          <a:stretch/>
        </p:blipFill>
        <p:spPr>
          <a:xfrm>
            <a:off x="202800" y="1975025"/>
            <a:ext cx="7183501" cy="3815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8"/>
          <p:cNvPicPr preferRelativeResize="0"/>
          <p:nvPr/>
        </p:nvPicPr>
        <p:blipFill rotWithShape="1">
          <a:blip r:embed="rId4">
            <a:alphaModFix/>
          </a:blip>
          <a:srcRect b="36892" l="0" r="0" t="0"/>
          <a:stretch/>
        </p:blipFill>
        <p:spPr>
          <a:xfrm>
            <a:off x="7769800" y="2312850"/>
            <a:ext cx="9480051" cy="3030713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8"/>
          <p:cNvSpPr/>
          <p:nvPr/>
        </p:nvSpPr>
        <p:spPr>
          <a:xfrm>
            <a:off x="202800" y="1245700"/>
            <a:ext cx="7127400" cy="609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8"/>
          <p:cNvSpPr txBox="1"/>
          <p:nvPr/>
        </p:nvSpPr>
        <p:spPr>
          <a:xfrm>
            <a:off x="178350" y="1327163"/>
            <a:ext cx="72324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700">
                <a:latin typeface="Calibri"/>
                <a:ea typeface="Calibri"/>
                <a:cs typeface="Calibri"/>
                <a:sym typeface="Calibri"/>
              </a:rPr>
              <a:t>Is there any bias in the representation of the SHL in </a:t>
            </a:r>
            <a:r>
              <a:rPr b="1" lang="fr-FR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Seasonal forecast models </a:t>
            </a:r>
            <a:r>
              <a:rPr b="1" lang="fr-FR" sz="1700">
                <a:latin typeface="Calibri"/>
                <a:ea typeface="Calibri"/>
                <a:cs typeface="Calibri"/>
                <a:sym typeface="Calibri"/>
              </a:rPr>
              <a:t>?</a:t>
            </a:r>
            <a:endParaRPr b="1" sz="1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8"/>
          <p:cNvSpPr/>
          <p:nvPr/>
        </p:nvSpPr>
        <p:spPr>
          <a:xfrm>
            <a:off x="7769825" y="1252025"/>
            <a:ext cx="9480000" cy="609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8"/>
          <p:cNvSpPr txBox="1"/>
          <p:nvPr/>
        </p:nvSpPr>
        <p:spPr>
          <a:xfrm>
            <a:off x="9255775" y="1333463"/>
            <a:ext cx="6829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700">
                <a:latin typeface="Calibri"/>
                <a:ea typeface="Calibri"/>
                <a:cs typeface="Calibri"/>
                <a:sym typeface="Calibri"/>
              </a:rPr>
              <a:t>What is there added value of bias correction compared to raw forecasts?</a:t>
            </a:r>
            <a:endParaRPr b="1" sz="1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8"/>
          <p:cNvSpPr/>
          <p:nvPr/>
        </p:nvSpPr>
        <p:spPr>
          <a:xfrm>
            <a:off x="8304125" y="2307037"/>
            <a:ext cx="2953200" cy="2788200"/>
          </a:xfrm>
          <a:prstGeom prst="ellipse">
            <a:avLst/>
          </a:prstGeom>
          <a:noFill/>
          <a:ln cap="flat" cmpd="sng" w="38100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8"/>
          <p:cNvSpPr/>
          <p:nvPr/>
        </p:nvSpPr>
        <p:spPr>
          <a:xfrm>
            <a:off x="11395024" y="2252050"/>
            <a:ext cx="2809800" cy="27882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8"/>
          <p:cNvSpPr/>
          <p:nvPr/>
        </p:nvSpPr>
        <p:spPr>
          <a:xfrm>
            <a:off x="14342524" y="2252050"/>
            <a:ext cx="2809800" cy="2788200"/>
          </a:xfrm>
          <a:prstGeom prst="ellipse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8"/>
          <p:cNvSpPr txBox="1"/>
          <p:nvPr/>
        </p:nvSpPr>
        <p:spPr>
          <a:xfrm>
            <a:off x="3485520" y="9040680"/>
            <a:ext cx="10368600" cy="51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rgbClr val="AAB2BF"/>
                </a:solidFill>
                <a:latin typeface="Calibri"/>
                <a:ea typeface="Calibri"/>
                <a:cs typeface="Calibri"/>
                <a:sym typeface="Calibri"/>
              </a:rPr>
              <a:t>EGU, 2022, Vienna</a:t>
            </a:r>
            <a:endParaRPr sz="1600">
              <a:solidFill>
                <a:srgbClr val="AAB2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8"/>
          <p:cNvSpPr/>
          <p:nvPr/>
        </p:nvSpPr>
        <p:spPr>
          <a:xfrm>
            <a:off x="202800" y="6123975"/>
            <a:ext cx="7291500" cy="1715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8"/>
          <p:cNvSpPr txBox="1"/>
          <p:nvPr/>
        </p:nvSpPr>
        <p:spPr>
          <a:xfrm>
            <a:off x="306375" y="6217525"/>
            <a:ext cx="70800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fr-FR" sz="2200">
                <a:latin typeface="Calibri"/>
                <a:ea typeface="Calibri"/>
                <a:cs typeface="Calibri"/>
                <a:sym typeface="Calibri"/>
              </a:rPr>
              <a:t>Cold bias of SEAS5 wrt ERA5 over the Sahara;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2200"/>
              <a:buFont typeface="Calibri"/>
              <a:buChar char="●"/>
            </a:pPr>
            <a:r>
              <a:rPr lang="fr-FR" sz="220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Intensification of the cold bias during the monsoon period (June to September).</a:t>
            </a:r>
            <a:endParaRPr sz="2200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18"/>
          <p:cNvSpPr/>
          <p:nvPr/>
        </p:nvSpPr>
        <p:spPr>
          <a:xfrm>
            <a:off x="2141100" y="3308600"/>
            <a:ext cx="4841400" cy="1171800"/>
          </a:xfrm>
          <a:prstGeom prst="rect">
            <a:avLst/>
          </a:prstGeom>
          <a:noFill/>
          <a:ln cap="flat" cmpd="sng" w="38100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8"/>
          <p:cNvSpPr/>
          <p:nvPr/>
        </p:nvSpPr>
        <p:spPr>
          <a:xfrm>
            <a:off x="483925" y="4515975"/>
            <a:ext cx="1586100" cy="1171800"/>
          </a:xfrm>
          <a:prstGeom prst="rect">
            <a:avLst/>
          </a:prstGeom>
          <a:noFill/>
          <a:ln cap="flat" cmpd="sng" w="38100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8"/>
          <p:cNvSpPr/>
          <p:nvPr/>
        </p:nvSpPr>
        <p:spPr>
          <a:xfrm>
            <a:off x="7856825" y="5622375"/>
            <a:ext cx="9306000" cy="2575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8"/>
          <p:cNvSpPr txBox="1"/>
          <p:nvPr/>
        </p:nvSpPr>
        <p:spPr>
          <a:xfrm>
            <a:off x="7994075" y="5622375"/>
            <a:ext cx="90315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2200"/>
              <a:buFont typeface="Calibri"/>
              <a:buChar char="●"/>
            </a:pPr>
            <a:r>
              <a:rPr lang="fr-FR" sz="220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similar behavior between ERA5 and MERRA </a:t>
            </a:r>
            <a:endParaRPr sz="2200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200"/>
              <a:buFont typeface="Calibri"/>
              <a:buChar char="●"/>
            </a:pPr>
            <a:r>
              <a:rPr lang="fr-FR" sz="2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Underestimation of the interannual variability of the T850 hPa in raw forecasts; SEAS5 looks closer to ERA5 than MF7</a:t>
            </a:r>
            <a:endParaRPr sz="2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2200"/>
              <a:buFont typeface="Calibri"/>
              <a:buChar char="●"/>
            </a:pPr>
            <a:r>
              <a:rPr lang="fr-FR" sz="2200">
                <a:solidFill>
                  <a:srgbClr val="00FF00"/>
                </a:solidFill>
                <a:latin typeface="Calibri"/>
                <a:ea typeface="Calibri"/>
                <a:cs typeface="Calibri"/>
                <a:sym typeface="Calibri"/>
              </a:rPr>
              <a:t>CDF-t considerably improved the interannual variability of T850 hPa in the forecasts</a:t>
            </a:r>
            <a:endParaRPr sz="2200">
              <a:solidFill>
                <a:srgbClr val="00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9"/>
          <p:cNvSpPr txBox="1"/>
          <p:nvPr/>
        </p:nvSpPr>
        <p:spPr>
          <a:xfrm>
            <a:off x="66125" y="25"/>
            <a:ext cx="17208000" cy="9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19"/>
          <p:cNvSpPr txBox="1"/>
          <p:nvPr/>
        </p:nvSpPr>
        <p:spPr>
          <a:xfrm>
            <a:off x="1192320" y="9040680"/>
            <a:ext cx="1922400" cy="518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rgbClr val="AAB2BF"/>
                </a:solidFill>
                <a:latin typeface="Calibri"/>
                <a:ea typeface="Calibri"/>
                <a:cs typeface="Calibri"/>
                <a:sym typeface="Calibri"/>
              </a:rPr>
              <a:t>23</a:t>
            </a:r>
            <a:r>
              <a:rPr b="0" lang="fr-FR" sz="1600" strike="noStrike">
                <a:solidFill>
                  <a:srgbClr val="AAB2BF"/>
                </a:solidFill>
                <a:latin typeface="Calibri"/>
                <a:ea typeface="Calibri"/>
                <a:cs typeface="Calibri"/>
                <a:sym typeface="Calibri"/>
              </a:rPr>
              <a:t>/05/2022</a:t>
            </a:r>
            <a:endParaRPr b="0" sz="1600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6" name="Google Shape;206;p19"/>
          <p:cNvSpPr txBox="1"/>
          <p:nvPr/>
        </p:nvSpPr>
        <p:spPr>
          <a:xfrm>
            <a:off x="3485520" y="9040680"/>
            <a:ext cx="10368720" cy="518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r-FR" sz="1600">
                <a:solidFill>
                  <a:srgbClr val="AAB2BF"/>
                </a:solidFill>
                <a:latin typeface="Calibri"/>
                <a:ea typeface="Calibri"/>
                <a:cs typeface="Calibri"/>
                <a:sym typeface="Calibri"/>
              </a:rPr>
              <a:t>EGU, 2022, Vienna</a:t>
            </a:r>
            <a:endParaRPr b="0" sz="1600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7" name="Google Shape;207;p19"/>
          <p:cNvSpPr txBox="1"/>
          <p:nvPr/>
        </p:nvSpPr>
        <p:spPr>
          <a:xfrm>
            <a:off x="14232600" y="9040680"/>
            <a:ext cx="1914840" cy="518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fr-FR" sz="1600" strike="noStrike">
                <a:solidFill>
                  <a:srgbClr val="0069B4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sz="1600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8" name="Google Shape;208;p19"/>
          <p:cNvSpPr/>
          <p:nvPr/>
        </p:nvSpPr>
        <p:spPr>
          <a:xfrm>
            <a:off x="0" y="0"/>
            <a:ext cx="3384000" cy="857100"/>
          </a:xfrm>
          <a:prstGeom prst="rect">
            <a:avLst/>
          </a:prstGeom>
          <a:solidFill>
            <a:srgbClr val="CCCCCC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fr-FR" sz="20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sz="200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19"/>
          <p:cNvSpPr/>
          <p:nvPr/>
        </p:nvSpPr>
        <p:spPr>
          <a:xfrm>
            <a:off x="3384001" y="0"/>
            <a:ext cx="3456000" cy="857100"/>
          </a:xfrm>
          <a:prstGeom prst="rect">
            <a:avLst/>
          </a:prstGeom>
          <a:solidFill>
            <a:srgbClr val="CCCCCC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9"/>
          <p:cNvSpPr/>
          <p:nvPr/>
        </p:nvSpPr>
        <p:spPr>
          <a:xfrm>
            <a:off x="6840002" y="0"/>
            <a:ext cx="3528000" cy="857100"/>
          </a:xfrm>
          <a:prstGeom prst="rect">
            <a:avLst/>
          </a:prstGeom>
          <a:solidFill>
            <a:srgbClr val="CCCCCC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9"/>
          <p:cNvSpPr/>
          <p:nvPr/>
        </p:nvSpPr>
        <p:spPr>
          <a:xfrm>
            <a:off x="10368003" y="0"/>
            <a:ext cx="3528000" cy="857100"/>
          </a:xfrm>
          <a:prstGeom prst="rect">
            <a:avLst/>
          </a:prstGeom>
          <a:solidFill>
            <a:srgbClr val="003F80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9"/>
          <p:cNvSpPr/>
          <p:nvPr/>
        </p:nvSpPr>
        <p:spPr>
          <a:xfrm>
            <a:off x="13885924" y="0"/>
            <a:ext cx="3456000" cy="857100"/>
          </a:xfrm>
          <a:prstGeom prst="rect">
            <a:avLst/>
          </a:prstGeom>
          <a:solidFill>
            <a:srgbClr val="CCCCCC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9"/>
          <p:cNvSpPr txBox="1"/>
          <p:nvPr/>
        </p:nvSpPr>
        <p:spPr>
          <a:xfrm>
            <a:off x="72000" y="63600"/>
            <a:ext cx="3168000" cy="7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4400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Introduction</a:t>
            </a:r>
            <a:endParaRPr b="0" sz="44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9"/>
          <p:cNvSpPr txBox="1"/>
          <p:nvPr/>
        </p:nvSpPr>
        <p:spPr>
          <a:xfrm>
            <a:off x="4032000" y="78720"/>
            <a:ext cx="2304000" cy="7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4400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Methods</a:t>
            </a:r>
            <a:endParaRPr b="0" sz="44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9"/>
          <p:cNvSpPr txBox="1"/>
          <p:nvPr/>
        </p:nvSpPr>
        <p:spPr>
          <a:xfrm>
            <a:off x="7884000" y="78720"/>
            <a:ext cx="1476000" cy="7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4400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Data</a:t>
            </a:r>
            <a:endParaRPr b="0" sz="44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9"/>
          <p:cNvSpPr txBox="1"/>
          <p:nvPr/>
        </p:nvSpPr>
        <p:spPr>
          <a:xfrm>
            <a:off x="11268000" y="78720"/>
            <a:ext cx="1944000" cy="7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4400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Results</a:t>
            </a:r>
            <a:endParaRPr b="0" sz="44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9"/>
          <p:cNvSpPr txBox="1"/>
          <p:nvPr/>
        </p:nvSpPr>
        <p:spPr>
          <a:xfrm>
            <a:off x="14112000" y="78720"/>
            <a:ext cx="3024000" cy="7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4400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Conclusion</a:t>
            </a:r>
            <a:endParaRPr b="0" sz="44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8" name="Google Shape;21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475" y="1969600"/>
            <a:ext cx="11243227" cy="563462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9"/>
          <p:cNvSpPr/>
          <p:nvPr/>
        </p:nvSpPr>
        <p:spPr>
          <a:xfrm>
            <a:off x="25925" y="1115150"/>
            <a:ext cx="11742300" cy="579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200">
                <a:latin typeface="Calibri"/>
                <a:ea typeface="Calibri"/>
                <a:cs typeface="Calibri"/>
                <a:sym typeface="Calibri"/>
              </a:rPr>
              <a:t>What is the relative error of the seasonal forecasting models compared to the observations (ERA5)?</a:t>
            </a:r>
            <a:endParaRPr b="1" sz="2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9"/>
          <p:cNvSpPr/>
          <p:nvPr/>
        </p:nvSpPr>
        <p:spPr>
          <a:xfrm>
            <a:off x="275488" y="2015409"/>
            <a:ext cx="2706000" cy="55431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9"/>
          <p:cNvSpPr/>
          <p:nvPr/>
        </p:nvSpPr>
        <p:spPr>
          <a:xfrm>
            <a:off x="12325575" y="2702325"/>
            <a:ext cx="4739400" cy="4012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9"/>
          <p:cNvSpPr txBox="1"/>
          <p:nvPr/>
        </p:nvSpPr>
        <p:spPr>
          <a:xfrm>
            <a:off x="12406125" y="2739824"/>
            <a:ext cx="4578300" cy="44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3349" lvl="0" marL="179999" rtl="0" algn="l"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2100"/>
              <a:buFont typeface="Calibri"/>
              <a:buChar char="●"/>
            </a:pPr>
            <a:r>
              <a:rPr lang="fr-FR" sz="2100">
                <a:solidFill>
                  <a:srgbClr val="00FFFF"/>
                </a:solidFill>
                <a:latin typeface="Calibri"/>
                <a:ea typeface="Calibri"/>
                <a:cs typeface="Calibri"/>
                <a:sym typeface="Calibri"/>
              </a:rPr>
              <a:t>No amelioration of the skills of raw forecasts with the lead times</a:t>
            </a:r>
            <a:endParaRPr sz="2100">
              <a:solidFill>
                <a:srgbClr val="00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3349" lvl="0" marL="179999" rtl="0" algn="l"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2100"/>
              <a:buFont typeface="Calibri"/>
              <a:buChar char="●"/>
            </a:pPr>
            <a:r>
              <a:rPr lang="fr-FR" sz="2100">
                <a:solidFill>
                  <a:srgbClr val="00FF00"/>
                </a:solidFill>
                <a:latin typeface="Calibri"/>
                <a:ea typeface="Calibri"/>
                <a:cs typeface="Calibri"/>
                <a:sym typeface="Calibri"/>
              </a:rPr>
              <a:t>Bias correction brings an added value to the skills of the forecasts</a:t>
            </a:r>
            <a:endParaRPr sz="2100">
              <a:solidFill>
                <a:srgbClr val="00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3349" lvl="0" marL="179999" rtl="0" algn="l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2100"/>
              <a:buFont typeface="Calibri"/>
              <a:buChar char="●"/>
            </a:pPr>
            <a:r>
              <a:rPr lang="fr-FR" sz="210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S5 shows more skills than  MF7 for short lead times (0-2)</a:t>
            </a:r>
            <a:endParaRPr sz="2100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3349" lvl="0" marL="179999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Calibri"/>
              <a:buChar char="●"/>
            </a:pPr>
            <a:r>
              <a:rPr lang="fr-FR" sz="21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Loss of skills when going from seasonal time scale to monthly time scale</a:t>
            </a:r>
            <a:endParaRPr sz="21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19"/>
          <p:cNvSpPr/>
          <p:nvPr/>
        </p:nvSpPr>
        <p:spPr>
          <a:xfrm>
            <a:off x="992112" y="2956353"/>
            <a:ext cx="710100" cy="4130700"/>
          </a:xfrm>
          <a:prstGeom prst="rect">
            <a:avLst/>
          </a:prstGeom>
          <a:noFill/>
          <a:ln cap="flat" cmpd="sng" w="38100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9"/>
          <p:cNvSpPr/>
          <p:nvPr/>
        </p:nvSpPr>
        <p:spPr>
          <a:xfrm>
            <a:off x="3064387" y="2002775"/>
            <a:ext cx="8368800" cy="5543100"/>
          </a:xfrm>
          <a:prstGeom prst="rect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9"/>
          <p:cNvSpPr/>
          <p:nvPr/>
        </p:nvSpPr>
        <p:spPr>
          <a:xfrm>
            <a:off x="1857687" y="2956399"/>
            <a:ext cx="710100" cy="4130700"/>
          </a:xfrm>
          <a:prstGeom prst="rect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19"/>
          <p:cNvSpPr/>
          <p:nvPr/>
        </p:nvSpPr>
        <p:spPr>
          <a:xfrm>
            <a:off x="3114737" y="2687455"/>
            <a:ext cx="710100" cy="4399500"/>
          </a:xfrm>
          <a:prstGeom prst="rect">
            <a:avLst/>
          </a:prstGeom>
          <a:noFill/>
          <a:ln cap="flat" cmpd="sng" w="38100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9"/>
          <p:cNvSpPr/>
          <p:nvPr/>
        </p:nvSpPr>
        <p:spPr>
          <a:xfrm>
            <a:off x="259025" y="7878775"/>
            <a:ext cx="16346700" cy="1680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19"/>
          <p:cNvSpPr txBox="1"/>
          <p:nvPr/>
        </p:nvSpPr>
        <p:spPr>
          <a:xfrm>
            <a:off x="302825" y="7958650"/>
            <a:ext cx="16259100" cy="1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400"/>
              <a:buFont typeface="Calibri"/>
              <a:buChar char="●"/>
            </a:pPr>
            <a:r>
              <a:rPr lang="fr-FR" sz="23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Seasonal forecast models show predictive skills at an intraseasonal timescale for short periods;</a:t>
            </a:r>
            <a:endParaRPr sz="2300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400"/>
              <a:buFont typeface="Calibri"/>
              <a:buChar char="●"/>
            </a:pPr>
            <a:r>
              <a:rPr lang="fr-FR" sz="23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Bias correction contributes to improving the ensemble forecast score (CRPS), but the forecast skill remains weak for a lead time beyond 1 month.</a:t>
            </a:r>
            <a:endParaRPr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0"/>
          <p:cNvSpPr txBox="1"/>
          <p:nvPr/>
        </p:nvSpPr>
        <p:spPr>
          <a:xfrm>
            <a:off x="0" y="3555150"/>
            <a:ext cx="18059100" cy="17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9600">
                <a:solidFill>
                  <a:srgbClr val="FFFFFF"/>
                </a:solidFill>
              </a:rPr>
              <a:t> Thank you for kind attention !!!</a:t>
            </a:r>
            <a:endParaRPr b="0" sz="1162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20"/>
          <p:cNvSpPr txBox="1"/>
          <p:nvPr/>
        </p:nvSpPr>
        <p:spPr>
          <a:xfrm>
            <a:off x="1192320" y="9040680"/>
            <a:ext cx="1922400" cy="51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rgbClr val="AAB2BF"/>
                </a:solidFill>
                <a:latin typeface="Calibri"/>
                <a:ea typeface="Calibri"/>
                <a:cs typeface="Calibri"/>
                <a:sym typeface="Calibri"/>
              </a:rPr>
              <a:t>23</a:t>
            </a:r>
            <a:r>
              <a:rPr b="0" lang="fr-FR" sz="1600" strike="noStrike">
                <a:solidFill>
                  <a:srgbClr val="AAB2BF"/>
                </a:solidFill>
                <a:latin typeface="Calibri"/>
                <a:ea typeface="Calibri"/>
                <a:cs typeface="Calibri"/>
                <a:sym typeface="Calibri"/>
              </a:rPr>
              <a:t>/05/2022</a:t>
            </a:r>
            <a:endParaRPr b="0" sz="1600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5" name="Google Shape;235;p20"/>
          <p:cNvSpPr txBox="1"/>
          <p:nvPr/>
        </p:nvSpPr>
        <p:spPr>
          <a:xfrm>
            <a:off x="14441650" y="9123180"/>
            <a:ext cx="1914900" cy="51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fr-FR" sz="1600" strike="noStrike">
                <a:solidFill>
                  <a:srgbClr val="0069B4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sz="1600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6" name="Google Shape;236;p20"/>
          <p:cNvSpPr txBox="1"/>
          <p:nvPr/>
        </p:nvSpPr>
        <p:spPr>
          <a:xfrm>
            <a:off x="3485520" y="9040680"/>
            <a:ext cx="10368600" cy="51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rgbClr val="AAB2BF"/>
                </a:solidFill>
                <a:latin typeface="Calibri"/>
                <a:ea typeface="Calibri"/>
                <a:cs typeface="Calibri"/>
                <a:sym typeface="Calibri"/>
              </a:rPr>
              <a:t>EGU, 2022, Vienna</a:t>
            </a:r>
            <a:endParaRPr sz="1600">
              <a:solidFill>
                <a:srgbClr val="AAB2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1"/>
          <p:cNvSpPr txBox="1"/>
          <p:nvPr/>
        </p:nvSpPr>
        <p:spPr>
          <a:xfrm>
            <a:off x="0" y="3555150"/>
            <a:ext cx="18059100" cy="17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9600">
                <a:solidFill>
                  <a:srgbClr val="FFFFFF"/>
                </a:solidFill>
              </a:rPr>
              <a:t> Annexe</a:t>
            </a:r>
            <a:endParaRPr b="0" sz="1162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21"/>
          <p:cNvSpPr txBox="1"/>
          <p:nvPr/>
        </p:nvSpPr>
        <p:spPr>
          <a:xfrm>
            <a:off x="1192320" y="9040680"/>
            <a:ext cx="1922400" cy="51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rgbClr val="AAB2BF"/>
                </a:solidFill>
                <a:latin typeface="Calibri"/>
                <a:ea typeface="Calibri"/>
                <a:cs typeface="Calibri"/>
                <a:sym typeface="Calibri"/>
              </a:rPr>
              <a:t>23</a:t>
            </a:r>
            <a:r>
              <a:rPr b="0" lang="fr-FR" sz="1600" strike="noStrike">
                <a:solidFill>
                  <a:srgbClr val="AAB2BF"/>
                </a:solidFill>
                <a:latin typeface="Calibri"/>
                <a:ea typeface="Calibri"/>
                <a:cs typeface="Calibri"/>
                <a:sym typeface="Calibri"/>
              </a:rPr>
              <a:t>/05/2022</a:t>
            </a:r>
            <a:endParaRPr b="0" sz="1600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3" name="Google Shape;243;p21"/>
          <p:cNvSpPr txBox="1"/>
          <p:nvPr/>
        </p:nvSpPr>
        <p:spPr>
          <a:xfrm>
            <a:off x="14441650" y="9123180"/>
            <a:ext cx="1914900" cy="51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fr-FR" sz="1600" strike="noStrike">
                <a:solidFill>
                  <a:srgbClr val="0069B4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sz="1600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4" name="Google Shape;244;p21"/>
          <p:cNvSpPr txBox="1"/>
          <p:nvPr/>
        </p:nvSpPr>
        <p:spPr>
          <a:xfrm>
            <a:off x="3485520" y="9040680"/>
            <a:ext cx="10368600" cy="51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rgbClr val="AAB2BF"/>
                </a:solidFill>
                <a:latin typeface="Calibri"/>
                <a:ea typeface="Calibri"/>
                <a:cs typeface="Calibri"/>
                <a:sym typeface="Calibri"/>
              </a:rPr>
              <a:t>EGU, 2022, Vienna</a:t>
            </a:r>
            <a:endParaRPr sz="1600">
              <a:solidFill>
                <a:srgbClr val="AAB2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22"/>
          <p:cNvPicPr preferRelativeResize="0"/>
          <p:nvPr/>
        </p:nvPicPr>
        <p:blipFill rotWithShape="1">
          <a:blip r:embed="rId3">
            <a:alphaModFix/>
          </a:blip>
          <a:srcRect b="0" l="0" r="0" t="50648"/>
          <a:stretch/>
        </p:blipFill>
        <p:spPr>
          <a:xfrm>
            <a:off x="2307450" y="1532826"/>
            <a:ext cx="13073250" cy="6804849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22"/>
          <p:cNvSpPr txBox="1"/>
          <p:nvPr/>
        </p:nvSpPr>
        <p:spPr>
          <a:xfrm>
            <a:off x="1192320" y="9040680"/>
            <a:ext cx="1922400" cy="51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rgbClr val="AAB2BF"/>
                </a:solidFill>
                <a:latin typeface="Calibri"/>
                <a:ea typeface="Calibri"/>
                <a:cs typeface="Calibri"/>
                <a:sym typeface="Calibri"/>
              </a:rPr>
              <a:t>23</a:t>
            </a:r>
            <a:r>
              <a:rPr b="0" lang="fr-FR" sz="1600" strike="noStrike">
                <a:solidFill>
                  <a:srgbClr val="AAB2BF"/>
                </a:solidFill>
                <a:latin typeface="Calibri"/>
                <a:ea typeface="Calibri"/>
                <a:cs typeface="Calibri"/>
                <a:sym typeface="Calibri"/>
              </a:rPr>
              <a:t>/05/2022</a:t>
            </a:r>
            <a:endParaRPr b="0" sz="1600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1" name="Google Shape;251;p22"/>
          <p:cNvSpPr txBox="1"/>
          <p:nvPr/>
        </p:nvSpPr>
        <p:spPr>
          <a:xfrm>
            <a:off x="14441650" y="9123180"/>
            <a:ext cx="1914900" cy="51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fr-FR" sz="1600" strike="noStrike">
                <a:solidFill>
                  <a:srgbClr val="0069B4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sz="1600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2" name="Google Shape;252;p22"/>
          <p:cNvSpPr txBox="1"/>
          <p:nvPr/>
        </p:nvSpPr>
        <p:spPr>
          <a:xfrm>
            <a:off x="3485520" y="9040680"/>
            <a:ext cx="10368600" cy="51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rgbClr val="AAB2BF"/>
                </a:solidFill>
                <a:latin typeface="Calibri"/>
                <a:ea typeface="Calibri"/>
                <a:cs typeface="Calibri"/>
                <a:sym typeface="Calibri"/>
              </a:rPr>
              <a:t>EGU, 2022, Vienna</a:t>
            </a:r>
            <a:endParaRPr sz="1600">
              <a:solidFill>
                <a:srgbClr val="AAB2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22"/>
          <p:cNvSpPr/>
          <p:nvPr/>
        </p:nvSpPr>
        <p:spPr>
          <a:xfrm>
            <a:off x="2307450" y="452625"/>
            <a:ext cx="13073400" cy="609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22"/>
          <p:cNvSpPr txBox="1"/>
          <p:nvPr/>
        </p:nvSpPr>
        <p:spPr>
          <a:xfrm>
            <a:off x="3348450" y="534075"/>
            <a:ext cx="10878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200">
                <a:latin typeface="Calibri"/>
                <a:ea typeface="Calibri"/>
                <a:cs typeface="Calibri"/>
                <a:sym typeface="Calibri"/>
              </a:rPr>
              <a:t>Is there any bias in the representation of the SHL in </a:t>
            </a:r>
            <a:r>
              <a:rPr b="1" lang="fr-F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Seasonal forecast models ( MF7 ) </a:t>
            </a:r>
            <a:r>
              <a:rPr b="1" lang="fr-FR" sz="2200">
                <a:latin typeface="Calibri"/>
                <a:ea typeface="Calibri"/>
                <a:cs typeface="Calibri"/>
                <a:sym typeface="Calibri"/>
              </a:rPr>
              <a:t>?</a:t>
            </a:r>
            <a:endParaRPr b="1" sz="2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