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 id="2147483686" r:id="rId2"/>
  </p:sldMasterIdLst>
  <p:notesMasterIdLst>
    <p:notesMasterId r:id="rId22"/>
  </p:notesMasterIdLst>
  <p:handoutMasterIdLst>
    <p:handoutMasterId r:id="rId23"/>
  </p:handoutMasterIdLst>
  <p:sldIdLst>
    <p:sldId id="262" r:id="rId3"/>
    <p:sldId id="265" r:id="rId4"/>
    <p:sldId id="266" r:id="rId5"/>
    <p:sldId id="281" r:id="rId6"/>
    <p:sldId id="268" r:id="rId7"/>
    <p:sldId id="273" r:id="rId8"/>
    <p:sldId id="286" r:id="rId9"/>
    <p:sldId id="274" r:id="rId10"/>
    <p:sldId id="275" r:id="rId11"/>
    <p:sldId id="283" r:id="rId12"/>
    <p:sldId id="284" r:id="rId13"/>
    <p:sldId id="285" r:id="rId14"/>
    <p:sldId id="277" r:id="rId15"/>
    <p:sldId id="279" r:id="rId16"/>
    <p:sldId id="280" r:id="rId17"/>
    <p:sldId id="287" r:id="rId18"/>
    <p:sldId id="288" r:id="rId19"/>
    <p:sldId id="289" r:id="rId20"/>
    <p:sldId id="264"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
      <p:font typeface="Franklin Gothic Medium" panose="020B0603020102020204" pitchFamily="34" charset="0"/>
      <p:regular r:id="rId29"/>
      <p:italic r:id="rId30"/>
    </p:embeddedFont>
    <p:embeddedFont>
      <p:font typeface="等线" panose="02010600030101010101" pitchFamily="2" charset="-122"/>
      <p:regular r:id="rId31"/>
      <p:bold r:id="rId32"/>
    </p:embeddedFont>
    <p:embeddedFont>
      <p:font typeface="黑体" panose="02010609060101010101" pitchFamily="49" charset="-122"/>
      <p:regular r:id="rId33"/>
    </p:embeddedFont>
    <p:embeddedFont>
      <p:font typeface="微软雅黑" panose="020B0503020204020204" pitchFamily="34" charset="-122"/>
      <p:regular r:id="rId34"/>
      <p:bold r:id="rId35"/>
    </p:embeddedFont>
  </p:embeddedFontLst>
  <p:kinsoku lang="zh-CN" invalStChars="!),.:;?]}、。—ˇ¨〃々～‖…’”〕〉》」』〗】∶！＂＇），．：；？］｀｜｝·" invalEndChars="([{‘“〔〈《「『〖【（［｛．·"/>
  <p:defaultTextStyle>
    <a:defPPr>
      <a:defRPr lang="zh-CN"/>
    </a:defPPr>
    <a:lvl1pPr algn="l" rtl="0" fontAlgn="base">
      <a:spcBef>
        <a:spcPct val="0"/>
      </a:spcBef>
      <a:spcAft>
        <a:spcPct val="0"/>
      </a:spcAft>
      <a:defRPr sz="2200" kern="1200">
        <a:solidFill>
          <a:srgbClr val="000000"/>
        </a:solidFill>
        <a:latin typeface="黑体" panose="02010609060101010101" pitchFamily="49" charset="-122"/>
        <a:ea typeface="黑体" panose="02010609060101010101" pitchFamily="49" charset="-122"/>
        <a:cs typeface="+mn-cs"/>
      </a:defRPr>
    </a:lvl1pPr>
    <a:lvl2pPr marL="457200" algn="l" rtl="0" fontAlgn="base">
      <a:spcBef>
        <a:spcPct val="0"/>
      </a:spcBef>
      <a:spcAft>
        <a:spcPct val="0"/>
      </a:spcAft>
      <a:defRPr sz="2200" kern="1200">
        <a:solidFill>
          <a:srgbClr val="000000"/>
        </a:solidFill>
        <a:latin typeface="黑体" panose="02010609060101010101" pitchFamily="49" charset="-122"/>
        <a:ea typeface="黑体" panose="02010609060101010101" pitchFamily="49" charset="-122"/>
        <a:cs typeface="+mn-cs"/>
      </a:defRPr>
    </a:lvl2pPr>
    <a:lvl3pPr marL="914400" algn="l" rtl="0" fontAlgn="base">
      <a:spcBef>
        <a:spcPct val="0"/>
      </a:spcBef>
      <a:spcAft>
        <a:spcPct val="0"/>
      </a:spcAft>
      <a:defRPr sz="2200" kern="1200">
        <a:solidFill>
          <a:srgbClr val="000000"/>
        </a:solidFill>
        <a:latin typeface="黑体" panose="02010609060101010101" pitchFamily="49" charset="-122"/>
        <a:ea typeface="黑体" panose="02010609060101010101" pitchFamily="49" charset="-122"/>
        <a:cs typeface="+mn-cs"/>
      </a:defRPr>
    </a:lvl3pPr>
    <a:lvl4pPr marL="1371600" algn="l" rtl="0" fontAlgn="base">
      <a:spcBef>
        <a:spcPct val="0"/>
      </a:spcBef>
      <a:spcAft>
        <a:spcPct val="0"/>
      </a:spcAft>
      <a:defRPr sz="2200" kern="1200">
        <a:solidFill>
          <a:srgbClr val="000000"/>
        </a:solidFill>
        <a:latin typeface="黑体" panose="02010609060101010101" pitchFamily="49" charset="-122"/>
        <a:ea typeface="黑体" panose="02010609060101010101" pitchFamily="49" charset="-122"/>
        <a:cs typeface="+mn-cs"/>
      </a:defRPr>
    </a:lvl4pPr>
    <a:lvl5pPr marL="1828800" algn="l" rtl="0" fontAlgn="base">
      <a:spcBef>
        <a:spcPct val="0"/>
      </a:spcBef>
      <a:spcAft>
        <a:spcPct val="0"/>
      </a:spcAft>
      <a:defRPr sz="2200" kern="1200">
        <a:solidFill>
          <a:srgbClr val="000000"/>
        </a:solidFill>
        <a:latin typeface="黑体" panose="02010609060101010101" pitchFamily="49" charset="-122"/>
        <a:ea typeface="黑体" panose="02010609060101010101" pitchFamily="49" charset="-122"/>
        <a:cs typeface="+mn-cs"/>
      </a:defRPr>
    </a:lvl5pPr>
    <a:lvl6pPr marL="2286000" algn="l" defTabSz="914400" rtl="0" eaLnBrk="1" latinLnBrk="0" hangingPunct="1">
      <a:defRPr sz="2200" kern="1200">
        <a:solidFill>
          <a:srgbClr val="000000"/>
        </a:solidFill>
        <a:latin typeface="黑体" panose="02010609060101010101" pitchFamily="49" charset="-122"/>
        <a:ea typeface="黑体" panose="02010609060101010101" pitchFamily="49" charset="-122"/>
        <a:cs typeface="+mn-cs"/>
      </a:defRPr>
    </a:lvl6pPr>
    <a:lvl7pPr marL="2743200" algn="l" defTabSz="914400" rtl="0" eaLnBrk="1" latinLnBrk="0" hangingPunct="1">
      <a:defRPr sz="2200" kern="1200">
        <a:solidFill>
          <a:srgbClr val="000000"/>
        </a:solidFill>
        <a:latin typeface="黑体" panose="02010609060101010101" pitchFamily="49" charset="-122"/>
        <a:ea typeface="黑体" panose="02010609060101010101" pitchFamily="49" charset="-122"/>
        <a:cs typeface="+mn-cs"/>
      </a:defRPr>
    </a:lvl7pPr>
    <a:lvl8pPr marL="3200400" algn="l" defTabSz="914400" rtl="0" eaLnBrk="1" latinLnBrk="0" hangingPunct="1">
      <a:defRPr sz="2200" kern="1200">
        <a:solidFill>
          <a:srgbClr val="000000"/>
        </a:solidFill>
        <a:latin typeface="黑体" panose="02010609060101010101" pitchFamily="49" charset="-122"/>
        <a:ea typeface="黑体" panose="02010609060101010101" pitchFamily="49" charset="-122"/>
        <a:cs typeface="+mn-cs"/>
      </a:defRPr>
    </a:lvl8pPr>
    <a:lvl9pPr marL="3657600" algn="l" defTabSz="914400" rtl="0" eaLnBrk="1" latinLnBrk="0" hangingPunct="1">
      <a:defRPr sz="2200" kern="1200">
        <a:solidFill>
          <a:srgbClr val="000000"/>
        </a:solidFill>
        <a:latin typeface="黑体" panose="02010609060101010101" pitchFamily="49" charset="-122"/>
        <a:ea typeface="黑体" panose="02010609060101010101" pitchFamily="49" charset="-122"/>
        <a:cs typeface="+mn-cs"/>
      </a:defRPr>
    </a:lvl9pPr>
  </p:defaultTextStyle>
  <p:extLst>
    <p:ext uri="{EFAFB233-063F-42B5-8137-9DF3F51BA10A}">
      <p15:sldGuideLst xmlns:p15="http://schemas.microsoft.com/office/powerpoint/2012/main">
        <p15:guide id="1" orient="horz" pos="182" userDrawn="1">
          <p15:clr>
            <a:srgbClr val="A4A3A4"/>
          </p15:clr>
        </p15:guide>
        <p15:guide id="2" orient="horz" pos="4032" userDrawn="1">
          <p15:clr>
            <a:srgbClr val="A4A3A4"/>
          </p15:clr>
        </p15:guide>
        <p15:guide id="3" orient="horz" pos="2523" userDrawn="1">
          <p15:clr>
            <a:srgbClr val="A4A3A4"/>
          </p15:clr>
        </p15:guide>
        <p15:guide id="4" pos="7149" userDrawn="1">
          <p15:clr>
            <a:srgbClr val="A4A3A4"/>
          </p15:clr>
        </p15:guide>
        <p15:guide id="5" pos="1232" userDrawn="1">
          <p15:clr>
            <a:srgbClr val="A4A3A4"/>
          </p15:clr>
        </p15:guide>
        <p15:guide id="7" pos="853" userDrawn="1">
          <p15:clr>
            <a:srgbClr val="A4A3A4"/>
          </p15:clr>
        </p15:guide>
        <p15:guide id="8" pos="46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466"/>
    <a:srgbClr val="CBCBCB"/>
    <a:srgbClr val="A5A5A5"/>
    <a:srgbClr val="939393"/>
    <a:srgbClr val="003467"/>
    <a:srgbClr val="003468"/>
    <a:srgbClr val="93D6E4"/>
    <a:srgbClr val="3399FF"/>
    <a:srgbClr val="57A6C9"/>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79848" autoAdjust="0"/>
  </p:normalViewPr>
  <p:slideViewPr>
    <p:cSldViewPr snapToGrid="0">
      <p:cViewPr varScale="1">
        <p:scale>
          <a:sx n="68" d="100"/>
          <a:sy n="68" d="100"/>
        </p:scale>
        <p:origin x="1515" y="77"/>
      </p:cViewPr>
      <p:guideLst>
        <p:guide orient="horz" pos="182"/>
        <p:guide orient="horz" pos="4032"/>
        <p:guide orient="horz" pos="2523"/>
        <p:guide pos="7149"/>
        <p:guide pos="1232"/>
        <p:guide pos="853"/>
        <p:guide pos="461"/>
      </p:guideLst>
    </p:cSldViewPr>
  </p:slideViewPr>
  <p:outlineViewPr>
    <p:cViewPr>
      <p:scale>
        <a:sx n="33" d="100"/>
        <a:sy n="33" d="100"/>
      </p:scale>
      <p:origin x="0" y="-7092"/>
    </p:cViewPr>
  </p:outlineViewPr>
  <p:notesTextViewPr>
    <p:cViewPr>
      <p:scale>
        <a:sx n="100" d="100"/>
        <a:sy n="100" d="100"/>
      </p:scale>
      <p:origin x="0" y="0"/>
    </p:cViewPr>
  </p:notesTextViewPr>
  <p:sorterViewPr>
    <p:cViewPr>
      <p:scale>
        <a:sx n="100" d="100"/>
        <a:sy n="100" d="100"/>
      </p:scale>
      <p:origin x="0" y="-6282"/>
    </p:cViewPr>
  </p:sorterViewPr>
  <p:notesViewPr>
    <p:cSldViewPr snapToGrid="0">
      <p:cViewPr varScale="1">
        <p:scale>
          <a:sx n="65" d="100"/>
          <a:sy n="65" d="100"/>
        </p:scale>
        <p:origin x="3199" y="6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kumimoji="1" sz="1200">
                <a:solidFill>
                  <a:schemeClr val="tx1"/>
                </a:solidFill>
                <a:latin typeface="Franklin Gothic Medium" panose="020B0603020102020204" pitchFamily="34" charset="0"/>
                <a:ea typeface="黑体" panose="02010609060101010101" pitchFamily="49" charset="-122"/>
                <a:cs typeface="Arial" panose="020B0604020202020204" pitchFamily="34" charset="0"/>
              </a:defRPr>
            </a:lvl1pPr>
          </a:lstStyle>
          <a:p>
            <a:pPr>
              <a:defRPr/>
            </a:pPr>
            <a:endParaRPr lang="en-US" altLang="zh-CN" dirty="0"/>
          </a:p>
        </p:txBody>
      </p:sp>
      <p:sp>
        <p:nvSpPr>
          <p:cNvPr id="78851"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kumimoji="1" sz="1200">
                <a:solidFill>
                  <a:schemeClr val="tx1"/>
                </a:solidFill>
                <a:latin typeface="Franklin Gothic Medium" panose="020B0603020102020204" pitchFamily="34" charset="0"/>
                <a:ea typeface="黑体" panose="02010609060101010101" pitchFamily="49" charset="-122"/>
                <a:cs typeface="Arial" panose="020B0604020202020204" pitchFamily="34" charset="0"/>
              </a:defRPr>
            </a:lvl1pPr>
          </a:lstStyle>
          <a:p>
            <a:pPr>
              <a:defRPr/>
            </a:pPr>
            <a:endParaRPr lang="en-US" altLang="zh-CN" dirty="0"/>
          </a:p>
        </p:txBody>
      </p:sp>
      <p:sp>
        <p:nvSpPr>
          <p:cNvPr id="78852"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kumimoji="1" sz="1200">
                <a:solidFill>
                  <a:schemeClr val="tx1"/>
                </a:solidFill>
                <a:latin typeface="Franklin Gothic Medium" panose="020B0603020102020204" pitchFamily="34" charset="0"/>
                <a:ea typeface="黑体" panose="02010609060101010101" pitchFamily="49" charset="-122"/>
                <a:cs typeface="Arial" panose="020B0604020202020204" pitchFamily="34" charset="0"/>
              </a:defRPr>
            </a:lvl1pPr>
          </a:lstStyle>
          <a:p>
            <a:pPr>
              <a:defRPr/>
            </a:pPr>
            <a:endParaRPr lang="en-US" altLang="zh-CN" dirty="0"/>
          </a:p>
        </p:txBody>
      </p:sp>
      <p:sp>
        <p:nvSpPr>
          <p:cNvPr id="78853"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kumimoji="1" sz="1200">
                <a:solidFill>
                  <a:schemeClr val="tx1"/>
                </a:solidFill>
                <a:latin typeface="Franklin Gothic Medium" panose="020B0603020102020204" pitchFamily="34" charset="0"/>
                <a:cs typeface="Arial" panose="020B0604020202020204" pitchFamily="34" charset="0"/>
              </a:defRPr>
            </a:lvl1pPr>
          </a:lstStyle>
          <a:p>
            <a:fld id="{050D6832-17A5-419F-9E6D-35CA184264DF}" type="slidenum">
              <a:rPr lang="en-US" altLang="zh-CN"/>
              <a:t>‹#›</a:t>
            </a:fld>
            <a:endParaRPr lang="en-US" altLang="zh-CN" dirty="0"/>
          </a:p>
        </p:txBody>
      </p:sp>
    </p:spTree>
    <p:extLst>
      <p:ext uri="{BB962C8B-B14F-4D97-AF65-F5344CB8AC3E}">
        <p14:creationId xmlns:p14="http://schemas.microsoft.com/office/powerpoint/2010/main" val="180659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kumimoji="1" sz="1200">
                <a:solidFill>
                  <a:schemeClr val="tx1"/>
                </a:solidFill>
                <a:latin typeface="Franklin Gothic Medium" panose="020B0603020102020204" pitchFamily="34" charset="0"/>
                <a:ea typeface="黑体" panose="02010609060101010101" pitchFamily="49" charset="-122"/>
                <a:cs typeface="Arial" panose="020B0604020202020204" pitchFamily="34" charset="0"/>
              </a:defRPr>
            </a:lvl1pPr>
          </a:lstStyle>
          <a:p>
            <a:pPr>
              <a:defRPr/>
            </a:pPr>
            <a:endParaRPr lang="en-US" altLang="zh-CN" dirty="0"/>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kumimoji="1" sz="1200">
                <a:solidFill>
                  <a:schemeClr val="tx1"/>
                </a:solidFill>
                <a:latin typeface="Franklin Gothic Medium" panose="020B0603020102020204" pitchFamily="34" charset="0"/>
                <a:ea typeface="黑体" panose="02010609060101010101" pitchFamily="49" charset="-122"/>
                <a:cs typeface="Arial" panose="020B0604020202020204" pitchFamily="34" charset="0"/>
              </a:defRPr>
            </a:lvl1pPr>
          </a:lstStyle>
          <a:p>
            <a:pPr>
              <a:defRPr/>
            </a:pPr>
            <a:endParaRPr lang="en-US" altLang="zh-CN" dirty="0"/>
          </a:p>
        </p:txBody>
      </p:sp>
      <p:sp>
        <p:nvSpPr>
          <p:cNvPr id="491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kumimoji="1" sz="1200">
                <a:solidFill>
                  <a:schemeClr val="tx1"/>
                </a:solidFill>
                <a:latin typeface="Franklin Gothic Medium" panose="020B0603020102020204" pitchFamily="34" charset="0"/>
                <a:ea typeface="黑体" panose="02010609060101010101" pitchFamily="49" charset="-122"/>
                <a:cs typeface="Arial" panose="020B0604020202020204" pitchFamily="34" charset="0"/>
              </a:defRPr>
            </a:lvl1pPr>
          </a:lstStyle>
          <a:p>
            <a:pPr>
              <a:defRPr/>
            </a:pPr>
            <a:endParaRPr lang="en-US" altLang="zh-CN" dirty="0"/>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kumimoji="1" sz="1200">
                <a:solidFill>
                  <a:schemeClr val="tx1"/>
                </a:solidFill>
                <a:latin typeface="Franklin Gothic Medium" panose="020B0603020102020204" pitchFamily="34" charset="0"/>
                <a:cs typeface="Arial" panose="020B0604020202020204" pitchFamily="34" charset="0"/>
              </a:defRPr>
            </a:lvl1pPr>
          </a:lstStyle>
          <a:p>
            <a:fld id="{50B9FA17-EE38-4DF1-A12D-5801BD8351B4}" type="slidenum">
              <a:rPr lang="en-US" altLang="zh-CN"/>
              <a:t>‹#›</a:t>
            </a:fld>
            <a:endParaRPr lang="en-US" altLang="zh-CN" dirty="0"/>
          </a:p>
        </p:txBody>
      </p:sp>
    </p:spTree>
    <p:extLst>
      <p:ext uri="{BB962C8B-B14F-4D97-AF65-F5344CB8AC3E}">
        <p14:creationId xmlns:p14="http://schemas.microsoft.com/office/powerpoint/2010/main" val="2265903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宋体" panose="02010600030101010101" pitchFamily="2" charset="-122"/>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宋体" panose="02010600030101010101" pitchFamily="2" charset="-122"/>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宋体" panose="02010600030101010101" pitchFamily="2" charset="-122"/>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宋体" panose="02010600030101010101" pitchFamily="2" charset="-122"/>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宋体"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Hi, professors and researchers, I'm Weiwei Duan, from Tongji University in Shanghai.</a:t>
            </a:r>
          </a:p>
          <a:p>
            <a:endParaRPr lang="en-US" altLang="zh-CN" sz="18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Today I want to report to you the application of GPR in look-ahead detection of slurry balance shield machine. </a:t>
            </a:r>
          </a:p>
          <a:p>
            <a:endParaRPr lang="en-US" altLang="zh-CN" sz="1800" dirty="0">
              <a:effectLst/>
              <a:latin typeface="Times New Roman" panose="02020603050405020304" pitchFamily="18" charset="0"/>
              <a:ea typeface="宋体"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The main content is numerical simulation about GPR circular detection of typical obstacles.</a:t>
            </a:r>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a:t>
            </a:fld>
            <a:endParaRPr lang="en-US" altLang="zh-CN" dirty="0"/>
          </a:p>
        </p:txBody>
      </p:sp>
    </p:spTree>
    <p:extLst>
      <p:ext uri="{BB962C8B-B14F-4D97-AF65-F5344CB8AC3E}">
        <p14:creationId xmlns:p14="http://schemas.microsoft.com/office/powerpoint/2010/main" val="227692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When there are two boulders at two different positions, reflected image is a combination of above two.</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10</a:t>
            </a:fld>
            <a:endParaRPr lang="en-US" altLang="zh-CN" dirty="0"/>
          </a:p>
        </p:txBody>
      </p:sp>
    </p:spTree>
    <p:extLst>
      <p:ext uri="{BB962C8B-B14F-4D97-AF65-F5344CB8AC3E}">
        <p14:creationId xmlns:p14="http://schemas.microsoft.com/office/powerpoint/2010/main" val="105428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When a concrete pipe foundation is in the center, there are two hyperbola curves. And peaks are at these angles for antenna is close to the obstacle.</a:t>
            </a: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11</a:t>
            </a:fld>
            <a:endParaRPr lang="en-US" altLang="zh-CN" dirty="0"/>
          </a:p>
        </p:txBody>
      </p:sp>
    </p:spTree>
    <p:extLst>
      <p:ext uri="{BB962C8B-B14F-4D97-AF65-F5344CB8AC3E}">
        <p14:creationId xmlns:p14="http://schemas.microsoft.com/office/powerpoint/2010/main" val="251605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When the foundation is on the right, the peak of two hyperbola curves are at these two position.</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12</a:t>
            </a:fld>
            <a:endParaRPr lang="en-US" altLang="zh-CN" dirty="0"/>
          </a:p>
        </p:txBody>
      </p:sp>
    </p:spTree>
    <p:extLst>
      <p:ext uri="{BB962C8B-B14F-4D97-AF65-F5344CB8AC3E}">
        <p14:creationId xmlns:p14="http://schemas.microsoft.com/office/powerpoint/2010/main" val="88955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Then I will show three-dimension </a:t>
            </a:r>
            <a:r>
              <a:rPr lang="en-US" altLang="zh-CN" sz="1800" dirty="0"/>
              <a:t>image after </a:t>
            </a:r>
            <a:r>
              <a:rPr lang="en-US" altLang="zh-CN" sz="1800" dirty="0" err="1"/>
              <a:t>Stolt</a:t>
            </a:r>
            <a:r>
              <a:rPr lang="en-US" altLang="zh-CN" sz="1800" dirty="0"/>
              <a:t> migration.</a:t>
            </a:r>
          </a:p>
          <a:p>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dirty="0"/>
              <a:t>Take the range of X-Y plane ±5m in the model for study. After migration process, the radar image is focused in the center.</a:t>
            </a:r>
          </a:p>
          <a:p>
            <a:endParaRPr lang="en-US" altLang="zh-CN" dirty="0"/>
          </a:p>
          <a:p>
            <a:r>
              <a:rPr lang="en-US" altLang="zh-CN" dirty="0"/>
              <a:t>The other cases are similar, I will show you quickly.</a:t>
            </a:r>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13</a:t>
            </a:fld>
            <a:endParaRPr lang="en-US" altLang="zh-CN" dirty="0"/>
          </a:p>
        </p:txBody>
      </p:sp>
    </p:spTree>
    <p:extLst>
      <p:ext uri="{BB962C8B-B14F-4D97-AF65-F5344CB8AC3E}">
        <p14:creationId xmlns:p14="http://schemas.microsoft.com/office/powerpoint/2010/main" val="155659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This is only one boulder on the right.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14</a:t>
            </a:fld>
            <a:endParaRPr lang="en-US" altLang="zh-CN" dirty="0"/>
          </a:p>
        </p:txBody>
      </p:sp>
    </p:spTree>
    <p:extLst>
      <p:ext uri="{BB962C8B-B14F-4D97-AF65-F5344CB8AC3E}">
        <p14:creationId xmlns:p14="http://schemas.microsoft.com/office/powerpoint/2010/main" val="1880684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Here are two boulders.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15</a:t>
            </a:fld>
            <a:endParaRPr lang="en-US" altLang="zh-CN" dirty="0"/>
          </a:p>
        </p:txBody>
      </p:sp>
    </p:spTree>
    <p:extLst>
      <p:ext uri="{BB962C8B-B14F-4D97-AF65-F5344CB8AC3E}">
        <p14:creationId xmlns:p14="http://schemas.microsoft.com/office/powerpoint/2010/main" val="201371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This is the case of a concrete pile foundation in the center.</a:t>
            </a:r>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16</a:t>
            </a:fld>
            <a:endParaRPr lang="en-US" altLang="zh-CN" dirty="0"/>
          </a:p>
        </p:txBody>
      </p:sp>
    </p:spTree>
    <p:extLst>
      <p:ext uri="{BB962C8B-B14F-4D97-AF65-F5344CB8AC3E}">
        <p14:creationId xmlns:p14="http://schemas.microsoft.com/office/powerpoint/2010/main" val="456236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Here is the foundation on the right.</a:t>
            </a:r>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17</a:t>
            </a:fld>
            <a:endParaRPr lang="en-US" altLang="zh-CN" dirty="0"/>
          </a:p>
        </p:txBody>
      </p:sp>
    </p:spTree>
    <p:extLst>
      <p:ext uri="{BB962C8B-B14F-4D97-AF65-F5344CB8AC3E}">
        <p14:creationId xmlns:p14="http://schemas.microsoft.com/office/powerpoint/2010/main" val="2770852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Above numerical simulation results prove the feasibility of using GPR to distinguish obstacles like boulders and concrete pile foundation. It has a good effect. </a:t>
            </a:r>
          </a:p>
          <a:p>
            <a:pPr algn="just">
              <a:lnSpc>
                <a:spcPct val="125000"/>
              </a:lnSpc>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However, there are some limits. To have a better image and higher solution, how to use more detection lines. We also consider how to have farer detection distance. The models can also be perfected. In the model there will be more noise setting like field condition. For slurry balance machine the mud membrane formed before the cutter head are needed to be considered.</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We have built a wooden box without nails. Our next research is to conduct an indoor model test to obtain the field data and compare it with the numerical simulation results.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18</a:t>
            </a:fld>
            <a:endParaRPr lang="en-US" altLang="zh-CN" dirty="0"/>
          </a:p>
        </p:txBody>
      </p:sp>
    </p:spTree>
    <p:extLst>
      <p:ext uri="{BB962C8B-B14F-4D97-AF65-F5344CB8AC3E}">
        <p14:creationId xmlns:p14="http://schemas.microsoft.com/office/powerpoint/2010/main" val="72610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That’s all my presentation. Thanks for your attention!</a:t>
            </a:r>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19</a:t>
            </a:fld>
            <a:endParaRPr lang="en-US" altLang="zh-CN" dirty="0"/>
          </a:p>
        </p:txBody>
      </p:sp>
    </p:spTree>
    <p:extLst>
      <p:ext uri="{BB962C8B-B14F-4D97-AF65-F5344CB8AC3E}">
        <p14:creationId xmlns:p14="http://schemas.microsoft.com/office/powerpoint/2010/main" val="131454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My presentation will follow this order.</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2</a:t>
            </a:fld>
            <a:endParaRPr lang="en-US" altLang="zh-CN" dirty="0"/>
          </a:p>
        </p:txBody>
      </p:sp>
    </p:spTree>
    <p:extLst>
      <p:ext uri="{BB962C8B-B14F-4D97-AF65-F5344CB8AC3E}">
        <p14:creationId xmlns:p14="http://schemas.microsoft.com/office/powerpoint/2010/main" val="3129329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By the end of 2021, China has 50 cities with rail transportation system, with a total mileage of nearly 9000 km.</a:t>
            </a:r>
          </a:p>
          <a:p>
            <a:pPr algn="just">
              <a:lnSpc>
                <a:spcPct val="125000"/>
              </a:lnSpc>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Subway tunnels construction mainly use the shield machine.</a:t>
            </a:r>
          </a:p>
          <a:p>
            <a:pPr algn="just">
              <a:lnSpc>
                <a:spcPct val="125000"/>
              </a:lnSpc>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But with the development of cities, environment of shield tunnel construction is becoming more and more complex.</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3</a:t>
            </a:fld>
            <a:endParaRPr lang="en-US" altLang="zh-CN" dirty="0"/>
          </a:p>
        </p:txBody>
      </p:sp>
    </p:spTree>
    <p:extLst>
      <p:ext uri="{BB962C8B-B14F-4D97-AF65-F5344CB8AC3E}">
        <p14:creationId xmlns:p14="http://schemas.microsoft.com/office/powerpoint/2010/main" val="2181833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Through investigation of some south-China slurry balance shield tunnel accidents in recent years, we found that slurry balance shield machines often encounter various obstacles,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such as large boulders, steel pipes and concrete pile foundations.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cutter head cannot cut up them. So these obstacles will be pushed forward and finally get the machine stuck.</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4</a:t>
            </a:fld>
            <a:endParaRPr lang="en-US" altLang="zh-CN" dirty="0"/>
          </a:p>
        </p:txBody>
      </p:sp>
    </p:spTree>
    <p:extLst>
      <p:ext uri="{BB962C8B-B14F-4D97-AF65-F5344CB8AC3E}">
        <p14:creationId xmlns:p14="http://schemas.microsoft.com/office/powerpoint/2010/main" val="156016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Therefore, we consider using GPR to quickly detect distribution of obstacles in advance.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Antennas can be put in cutter head.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So we want to see the response of the typical obstacle under GPR circular detection.</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B9FA17-EE38-4DF1-A12D-5801BD8351B4}" type="slidenum">
              <a:rPr lang="en-US" altLang="zh-CN" smtClean="0"/>
              <a:t>5</a:t>
            </a:fld>
            <a:endParaRPr lang="en-US" altLang="zh-CN" dirty="0"/>
          </a:p>
        </p:txBody>
      </p:sp>
    </p:spTree>
    <p:extLst>
      <p:ext uri="{BB962C8B-B14F-4D97-AF65-F5344CB8AC3E}">
        <p14:creationId xmlns:p14="http://schemas.microsoft.com/office/powerpoint/2010/main" val="91078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Based on FDTD Method, we use GPRMAX to numerically simulate GPR circular detection when antennas rotate with the cutter head.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Here shows the simulation setting information like model size, grid size, waveform, center frequency and the radius of measuring lines.</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scanning interval is 2°. So 180 measuring points are recorded in a circle.</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Materials and their parameters are shown in the table.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6</a:t>
            </a:fld>
            <a:endParaRPr lang="en-US" altLang="zh-CN" dirty="0"/>
          </a:p>
        </p:txBody>
      </p:sp>
    </p:spTree>
    <p:extLst>
      <p:ext uri="{BB962C8B-B14F-4D97-AF65-F5344CB8AC3E}">
        <p14:creationId xmlns:p14="http://schemas.microsoft.com/office/powerpoint/2010/main" val="148634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original data we obtained from GPRMAX was pre-processed to improve the target signal.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scanning is recorded in polar coordinate. Data are converted to Cartesian coordinate.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Then use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Stolt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migration algorithm, we obtain the reconstructed three-dimension image.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Then I will show the results.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7</a:t>
            </a:fld>
            <a:endParaRPr lang="en-US" altLang="zh-CN" dirty="0"/>
          </a:p>
        </p:txBody>
      </p:sp>
    </p:spTree>
    <p:extLst>
      <p:ext uri="{BB962C8B-B14F-4D97-AF65-F5344CB8AC3E}">
        <p14:creationId xmlns:p14="http://schemas.microsoft.com/office/powerpoint/2010/main" val="84085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Here is the B-scan when only one boulder is 3.5 meters straight ahead of the detection surface.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After the pre-procession, the reflection image of the target tends to be a horizontal straight line. </a:t>
            </a:r>
          </a:p>
          <a:p>
            <a:pPr algn="just">
              <a:lnSpc>
                <a:spcPct val="1250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8</a:t>
            </a:fld>
            <a:endParaRPr lang="en-US" altLang="zh-CN" dirty="0"/>
          </a:p>
        </p:txBody>
      </p:sp>
    </p:spTree>
    <p:extLst>
      <p:ext uri="{BB962C8B-B14F-4D97-AF65-F5344CB8AC3E}">
        <p14:creationId xmlns:p14="http://schemas.microsoft.com/office/powerpoint/2010/main" val="1324917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When a boulder is on the right ahead, target images are close to a hyperbola curve.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0B9FA17-EE38-4DF1-A12D-5801BD8351B4}" type="slidenum">
              <a:rPr lang="en-US" altLang="zh-CN" smtClean="0"/>
              <a:t>9</a:t>
            </a:fld>
            <a:endParaRPr lang="en-US" altLang="zh-CN" dirty="0"/>
          </a:p>
        </p:txBody>
      </p:sp>
    </p:spTree>
    <p:extLst>
      <p:ext uri="{BB962C8B-B14F-4D97-AF65-F5344CB8AC3E}">
        <p14:creationId xmlns:p14="http://schemas.microsoft.com/office/powerpoint/2010/main" val="372021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8" name="文本占位符 7"/>
          <p:cNvSpPr>
            <a:spLocks noGrp="1"/>
          </p:cNvSpPr>
          <p:nvPr>
            <p:ph type="body" sz="quarter" idx="10" hasCustomPrompt="1"/>
          </p:nvPr>
        </p:nvSpPr>
        <p:spPr>
          <a:xfrm>
            <a:off x="334963" y="1993900"/>
            <a:ext cx="11522076" cy="1428750"/>
          </a:xfrm>
          <a:prstGeom prst="rect">
            <a:avLst/>
          </a:prstGeom>
        </p:spPr>
        <p:txBody>
          <a:bodyPr/>
          <a:lstStyle>
            <a:lvl1pPr marL="0" indent="0" algn="ctr">
              <a:lnSpc>
                <a:spcPct val="125000"/>
              </a:lnSpc>
              <a:buNone/>
              <a:defRPr kumimoji="0" lang="zh-CN" altLang="en-US" sz="72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defRPr>
            </a:lvl1pPr>
          </a:lstStyle>
          <a:p>
            <a:pPr algn="ctr">
              <a:lnSpc>
                <a:spcPct val="125000"/>
              </a:lnSpc>
            </a:pPr>
            <a:r>
              <a:rPr kumimoji="0" lang="zh-CN" altLang="en-US" sz="7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日常汇报</a:t>
            </a:r>
            <a:endParaRPr lang="zh-CN" altLang="en-US" dirty="0"/>
          </a:p>
        </p:txBody>
      </p:sp>
      <p:sp>
        <p:nvSpPr>
          <p:cNvPr id="12" name="文本占位符 11"/>
          <p:cNvSpPr>
            <a:spLocks noGrp="1"/>
          </p:cNvSpPr>
          <p:nvPr>
            <p:ph type="body" sz="quarter" idx="12" hasCustomPrompt="1"/>
          </p:nvPr>
        </p:nvSpPr>
        <p:spPr>
          <a:xfrm>
            <a:off x="334963" y="4508500"/>
            <a:ext cx="11522075" cy="1625060"/>
          </a:xfrm>
          <a:prstGeom prst="rect">
            <a:avLst/>
          </a:prstGeom>
        </p:spPr>
        <p:txBody>
          <a:bodyPr>
            <a:spAutoFit/>
          </a:bodyPr>
          <a:lstStyle>
            <a:lvl1pPr marL="0" indent="0" algn="ctr">
              <a:lnSpc>
                <a:spcPct val="125000"/>
              </a:lnSpc>
              <a:buNone/>
              <a:defRPr sz="2400" b="1">
                <a:solidFill>
                  <a:srgbClr val="003466"/>
                </a:solidFill>
                <a:latin typeface="微软雅黑" panose="020B0503020204020204" pitchFamily="34" charset="-122"/>
                <a:ea typeface="微软雅黑" panose="020B0503020204020204" pitchFamily="34" charset="-122"/>
              </a:defRPr>
            </a:lvl1pPr>
            <a:lvl2pPr marL="457200" indent="0">
              <a:buNone/>
              <a:defRPr/>
            </a:lvl2pPr>
          </a:lstStyle>
          <a:p>
            <a:pPr lvl="0"/>
            <a:r>
              <a:rPr lang="en-US" altLang="zh-CN" dirty="0"/>
              <a:t>2020-2021</a:t>
            </a:r>
            <a:r>
              <a:rPr lang="zh-CN" altLang="en-US" dirty="0"/>
              <a:t>学年 第二学期</a:t>
            </a:r>
          </a:p>
          <a:p>
            <a:pPr lvl="0"/>
            <a:r>
              <a:rPr lang="zh-CN" altLang="en-US" dirty="0"/>
              <a:t>第</a:t>
            </a:r>
            <a:r>
              <a:rPr lang="en-US" altLang="zh-CN" dirty="0"/>
              <a:t>17</a:t>
            </a:r>
            <a:r>
              <a:rPr lang="zh-CN" altLang="en-US" dirty="0"/>
              <a:t>周</a:t>
            </a:r>
          </a:p>
          <a:p>
            <a:pPr lvl="0"/>
            <a:r>
              <a:rPr lang="en-US" altLang="zh-CN" dirty="0"/>
              <a:t>2021</a:t>
            </a:r>
            <a:r>
              <a:rPr lang="zh-CN" altLang="en-US" dirty="0"/>
              <a:t>年</a:t>
            </a:r>
            <a:r>
              <a:rPr lang="en-US" altLang="zh-CN" dirty="0"/>
              <a:t>06</a:t>
            </a:r>
            <a:r>
              <a:rPr lang="zh-CN" altLang="en-US" dirty="0"/>
              <a:t>月</a:t>
            </a:r>
            <a:r>
              <a:rPr lang="en-US" altLang="zh-CN" dirty="0"/>
              <a:t>23</a:t>
            </a:r>
            <a:r>
              <a:rPr lang="zh-CN" altLang="en-US" dirty="0"/>
              <a:t>日</a:t>
            </a:r>
          </a:p>
        </p:txBody>
      </p:sp>
      <p:pic>
        <p:nvPicPr>
          <p:cNvPr id="5" name="Picture 2" descr="https://photo.tongji.edu.cn/photos/2010-8-27/b201082711479.jp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5079" y="0"/>
            <a:ext cx="1726921" cy="169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95142"/>
      </p:ext>
    </p:extLst>
  </p:cSld>
  <p:clrMapOvr>
    <a:masterClrMapping/>
  </p:clrMapOvr>
  <p:transition advTm="122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底">
    <p:spTree>
      <p:nvGrpSpPr>
        <p:cNvPr id="1" name=""/>
        <p:cNvGrpSpPr/>
        <p:nvPr/>
      </p:nvGrpSpPr>
      <p:grpSpPr>
        <a:xfrm>
          <a:off x="0" y="0"/>
          <a:ext cx="0" cy="0"/>
          <a:chOff x="0" y="0"/>
          <a:chExt cx="0" cy="0"/>
        </a:xfrm>
      </p:grpSpPr>
      <p:sp>
        <p:nvSpPr>
          <p:cNvPr id="3" name="文本占位符 2"/>
          <p:cNvSpPr>
            <a:spLocks noGrp="1"/>
          </p:cNvSpPr>
          <p:nvPr>
            <p:ph type="body" sz="quarter" idx="13" hasCustomPrompt="1"/>
          </p:nvPr>
        </p:nvSpPr>
        <p:spPr>
          <a:xfrm>
            <a:off x="334963" y="1415613"/>
            <a:ext cx="11522075" cy="2479910"/>
          </a:xfrm>
          <a:prstGeom prst="rect">
            <a:avLst/>
          </a:prstGeom>
        </p:spPr>
        <p:txBody>
          <a:bodyPr>
            <a:spAutoFit/>
          </a:bodyPr>
          <a:lstStyle>
            <a:lvl1pPr marL="0" indent="0" algn="ctr">
              <a:lnSpc>
                <a:spcPct val="125000"/>
              </a:lnSpc>
              <a:buNone/>
              <a:defRPr sz="6000" b="1">
                <a:latin typeface="微软雅黑" panose="020B0503020204020204" pitchFamily="34" charset="-122"/>
                <a:ea typeface="微软雅黑" panose="020B0503020204020204" pitchFamily="34" charset="-122"/>
              </a:defRPr>
            </a:lvl1pPr>
          </a:lstStyle>
          <a:p>
            <a:pPr lvl="0"/>
            <a:r>
              <a:rPr lang="zh-CN" altLang="en-US" dirty="0"/>
              <a:t>请各位老师批评指正！</a:t>
            </a:r>
            <a:endParaRPr lang="en-US" altLang="zh-CN" dirty="0"/>
          </a:p>
          <a:p>
            <a:pPr lvl="0"/>
            <a:r>
              <a:rPr lang="zh-CN" altLang="en-US" dirty="0"/>
              <a:t>谢谢！</a:t>
            </a:r>
          </a:p>
        </p:txBody>
      </p:sp>
    </p:spTree>
    <p:extLst>
      <p:ext uri="{BB962C8B-B14F-4D97-AF65-F5344CB8AC3E}">
        <p14:creationId xmlns:p14="http://schemas.microsoft.com/office/powerpoint/2010/main" val="3141615859"/>
      </p:ext>
    </p:extLst>
  </p:cSld>
  <p:clrMapOvr>
    <a:masterClrMapping/>
  </p:clrMapOvr>
  <p:transition advTm="122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姓名">
    <p:spTree>
      <p:nvGrpSpPr>
        <p:cNvPr id="1" name=""/>
        <p:cNvGrpSpPr/>
        <p:nvPr/>
      </p:nvGrpSpPr>
      <p:grpSpPr>
        <a:xfrm>
          <a:off x="0" y="0"/>
          <a:ext cx="0" cy="0"/>
          <a:chOff x="0" y="0"/>
          <a:chExt cx="0" cy="0"/>
        </a:xfrm>
      </p:grpSpPr>
      <p:sp>
        <p:nvSpPr>
          <p:cNvPr id="20" name="文本占位符 19"/>
          <p:cNvSpPr>
            <a:spLocks noGrp="1"/>
          </p:cNvSpPr>
          <p:nvPr>
            <p:ph type="body" sz="quarter" idx="10" hasCustomPrompt="1"/>
          </p:nvPr>
        </p:nvSpPr>
        <p:spPr>
          <a:xfrm>
            <a:off x="334963" y="2884235"/>
            <a:ext cx="11522075" cy="1089529"/>
          </a:xfrm>
          <a:prstGeom prst="rect">
            <a:avLst/>
          </a:prstGeom>
        </p:spPr>
        <p:txBody>
          <a:bodyPr wrap="square">
            <a:spAutoFit/>
          </a:bodyPr>
          <a:lstStyle>
            <a:lvl1pPr marL="0" indent="0" algn="ctr">
              <a:buNone/>
              <a:defRPr sz="7200" b="1">
                <a:solidFill>
                  <a:srgbClr val="003466"/>
                </a:solidFill>
                <a:latin typeface="微软雅黑" panose="020B0503020204020204" pitchFamily="34" charset="-122"/>
                <a:ea typeface="微软雅黑" panose="020B0503020204020204" pitchFamily="34" charset="-122"/>
              </a:defRPr>
            </a:lvl1pPr>
          </a:lstStyle>
          <a:p>
            <a:pPr lvl="0"/>
            <a:r>
              <a:rPr lang="zh-CN" altLang="en-US" dirty="0"/>
              <a:t>姓名</a:t>
            </a:r>
          </a:p>
        </p:txBody>
      </p:sp>
    </p:spTree>
    <p:extLst>
      <p:ext uri="{BB962C8B-B14F-4D97-AF65-F5344CB8AC3E}">
        <p14:creationId xmlns:p14="http://schemas.microsoft.com/office/powerpoint/2010/main" val="4170043391"/>
      </p:ext>
    </p:extLst>
  </p:cSld>
  <p:clrMapOvr>
    <a:masterClrMapping/>
  </p:clrMapOvr>
  <p:hf hdr="0" ftr="0" dt="0"/>
  <p:extLst>
    <p:ext uri="{DCECCB84-F9BA-43D5-87BE-67443E8EF086}">
      <p15:sldGuideLst xmlns:p15="http://schemas.microsoft.com/office/powerpoint/2012/main">
        <p15:guide id="1" orient="horz" pos="3974">
          <p15:clr>
            <a:srgbClr val="FBAE40"/>
          </p15:clr>
        </p15:guide>
        <p15:guide id="2" orient="horz" pos="1026">
          <p15:clr>
            <a:srgbClr val="FBAE40"/>
          </p15:clr>
        </p15:guide>
        <p15:guide id="3" orient="horz" pos="3521">
          <p15:clr>
            <a:srgbClr val="FBAE40"/>
          </p15:clr>
        </p15:guide>
        <p15:guide id="4" pos="3840">
          <p15:clr>
            <a:srgbClr val="FBAE40"/>
          </p15:clr>
        </p15:guide>
        <p15:guide id="5" pos="6562">
          <p15:clr>
            <a:srgbClr val="FBAE40"/>
          </p15:clr>
        </p15:guide>
        <p15:guide id="6" pos="1118">
          <p15:clr>
            <a:srgbClr val="FBAE40"/>
          </p15:clr>
        </p15:guide>
        <p15:guide id="7" pos="1572">
          <p15:clr>
            <a:srgbClr val="FBAE40"/>
          </p15:clr>
        </p15:guide>
        <p15:guide id="8"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提纲">
    <p:spTree>
      <p:nvGrpSpPr>
        <p:cNvPr id="1" name=""/>
        <p:cNvGrpSpPr/>
        <p:nvPr/>
      </p:nvGrpSpPr>
      <p:grpSpPr>
        <a:xfrm>
          <a:off x="0" y="0"/>
          <a:ext cx="0" cy="0"/>
          <a:chOff x="0" y="0"/>
          <a:chExt cx="0" cy="0"/>
        </a:xfrm>
      </p:grpSpPr>
      <p:sp>
        <p:nvSpPr>
          <p:cNvPr id="5" name="文本框 4"/>
          <p:cNvSpPr txBox="1"/>
          <p:nvPr userDrawn="1"/>
        </p:nvSpPr>
        <p:spPr>
          <a:xfrm>
            <a:off x="334963" y="201833"/>
            <a:ext cx="11522075" cy="584775"/>
          </a:xfrm>
          <a:prstGeom prst="rect">
            <a:avLst/>
          </a:prstGeom>
          <a:noFill/>
        </p:spPr>
        <p:txBody>
          <a:bodyPr wrap="square" rtlCol="0">
            <a:spAutoFit/>
          </a:bodyPr>
          <a:lstStyle/>
          <a:p>
            <a:r>
              <a:rPr kumimoji="0" lang="en-US" altLang="zh-CN"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rPr>
              <a:t>Outline</a:t>
            </a:r>
            <a:endParaRPr lang="zh-CN" altLang="en-US" dirty="0"/>
          </a:p>
        </p:txBody>
      </p:sp>
    </p:spTree>
    <p:extLst>
      <p:ext uri="{BB962C8B-B14F-4D97-AF65-F5344CB8AC3E}">
        <p14:creationId xmlns:p14="http://schemas.microsoft.com/office/powerpoint/2010/main" val="1646661960"/>
      </p:ext>
    </p:extLst>
  </p:cSld>
  <p:clrMapOvr>
    <a:masterClrMapping/>
  </p:clrMapOvr>
  <p:extLst>
    <p:ext uri="{DCECCB84-F9BA-43D5-87BE-67443E8EF086}">
      <p15:sldGuideLst xmlns:p15="http://schemas.microsoft.com/office/powerpoint/2012/main">
        <p15:guide id="1" orient="horz" pos="3974" userDrawn="1">
          <p15:clr>
            <a:srgbClr val="FBAE40"/>
          </p15:clr>
        </p15:guide>
        <p15:guide id="2" orient="horz" pos="1026" userDrawn="1">
          <p15:clr>
            <a:srgbClr val="FBAE40"/>
          </p15:clr>
        </p15:guide>
        <p15:guide id="3" orient="horz" pos="3521" userDrawn="1">
          <p15:clr>
            <a:srgbClr val="FBAE40"/>
          </p15:clr>
        </p15:guide>
        <p15:guide id="4" pos="3840">
          <p15:clr>
            <a:srgbClr val="FBAE40"/>
          </p15:clr>
        </p15:guide>
        <p15:guide id="5" pos="6562" userDrawn="1">
          <p15:clr>
            <a:srgbClr val="FBAE40"/>
          </p15:clr>
        </p15:guide>
        <p15:guide id="6" pos="1118" userDrawn="1">
          <p15:clr>
            <a:srgbClr val="FBAE40"/>
          </p15:clr>
        </p15:guide>
        <p15:guide id="7" pos="15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334963" y="1089025"/>
            <a:ext cx="11522075" cy="5219700"/>
          </a:xfrm>
          <a:prstGeom prst="rect">
            <a:avLst/>
          </a:prstGeom>
        </p:spPr>
        <p:txBody>
          <a:bodyPr/>
          <a:lstStyle>
            <a:lvl1pPr marL="342900" indent="-342900" algn="l">
              <a:lnSpc>
                <a:spcPct val="125000"/>
              </a:lnSpc>
              <a:buFont typeface="Wingdings" panose="05000000000000000000" pitchFamily="2" charset="2"/>
              <a:buChar char="l"/>
              <a:defRPr sz="2400" b="1">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汇报内容</a:t>
            </a:r>
            <a:r>
              <a:rPr lang="en-US" altLang="zh-CN" dirty="0"/>
              <a:t>1</a:t>
            </a:r>
          </a:p>
          <a:p>
            <a:r>
              <a:rPr lang="zh-CN" altLang="en-US" dirty="0"/>
              <a:t>汇报内容</a:t>
            </a:r>
            <a:r>
              <a:rPr lang="en-US" altLang="zh-CN" dirty="0"/>
              <a:t>2</a:t>
            </a:r>
          </a:p>
          <a:p>
            <a:r>
              <a:rPr lang="zh-CN" altLang="en-US" dirty="0"/>
              <a:t>汇报内容</a:t>
            </a:r>
            <a:r>
              <a:rPr lang="en-US" altLang="zh-CN" dirty="0"/>
              <a:t>3</a:t>
            </a:r>
          </a:p>
          <a:p>
            <a:r>
              <a:rPr lang="en-US" altLang="zh-CN" dirty="0"/>
              <a:t>……</a:t>
            </a:r>
            <a:endParaRPr lang="zh-CN" altLang="en-US" dirty="0"/>
          </a:p>
        </p:txBody>
      </p:sp>
      <p:sp>
        <p:nvSpPr>
          <p:cNvPr id="7" name="Line 6"/>
          <p:cNvSpPr>
            <a:spLocks noChangeShapeType="1"/>
          </p:cNvSpPr>
          <p:nvPr userDrawn="1"/>
        </p:nvSpPr>
        <p:spPr bwMode="auto">
          <a:xfrm>
            <a:off x="334963" y="6489700"/>
            <a:ext cx="11522075" cy="0"/>
          </a:xfrm>
          <a:prstGeom prst="line">
            <a:avLst/>
          </a:prstGeom>
          <a:noFill/>
          <a:ln w="12700">
            <a:solidFill>
              <a:srgbClr val="003366"/>
            </a:solidFill>
            <a:round/>
          </a:ln>
        </p:spPr>
        <p:txBody>
          <a:bodyPr/>
          <a:lstStyle/>
          <a:p>
            <a:pPr algn="ctr">
              <a:defRPr/>
            </a:pPr>
            <a:endParaRPr lang="zh-CN" altLang="en-US"/>
          </a:p>
        </p:txBody>
      </p:sp>
      <p:sp>
        <p:nvSpPr>
          <p:cNvPr id="4" name="文本占位符 3"/>
          <p:cNvSpPr>
            <a:spLocks noGrp="1"/>
          </p:cNvSpPr>
          <p:nvPr>
            <p:ph type="body" sz="quarter" idx="10" hasCustomPrompt="1"/>
          </p:nvPr>
        </p:nvSpPr>
        <p:spPr>
          <a:xfrm>
            <a:off x="334962" y="188913"/>
            <a:ext cx="11522075" cy="719137"/>
          </a:xfrm>
          <a:prstGeom prst="rect">
            <a:avLst/>
          </a:prstGeom>
        </p:spPr>
        <p:txBody>
          <a:bodyPr/>
          <a:lstStyle>
            <a:lvl1pPr marL="0" indent="0">
              <a:lnSpc>
                <a:spcPct val="100000"/>
              </a:lnSpc>
              <a:buNone/>
              <a:defRPr sz="32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小标题</a:t>
            </a:r>
          </a:p>
        </p:txBody>
      </p:sp>
    </p:spTree>
    <p:extLst>
      <p:ext uri="{BB962C8B-B14F-4D97-AF65-F5344CB8AC3E}">
        <p14:creationId xmlns:p14="http://schemas.microsoft.com/office/powerpoint/2010/main" val="603080950"/>
      </p:ext>
    </p:extLst>
  </p:cSld>
  <p:clrMapOvr>
    <a:masterClrMapping/>
  </p:clrMapOvr>
  <p:extLst>
    <p:ext uri="{DCECCB84-F9BA-43D5-87BE-67443E8EF086}">
      <p15:sldGuideLst xmlns:p15="http://schemas.microsoft.com/office/powerpoint/2012/main">
        <p15:guide id="1" orient="horz" pos="4088" userDrawn="1">
          <p15:clr>
            <a:srgbClr val="FBAE40"/>
          </p15:clr>
        </p15:guide>
        <p15:guide id="2" orient="horz" pos="686" userDrawn="1">
          <p15:clr>
            <a:srgbClr val="FBAE40"/>
          </p15:clr>
        </p15:guide>
        <p15:guide id="3" orient="horz" pos="3974" userDrawn="1">
          <p15:clr>
            <a:srgbClr val="FBAE40"/>
          </p15:clr>
        </p15:guide>
        <p15:guide id="4"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DMEO"/>
          <p:cNvPicPr>
            <a:picLocks noChangeAspect="1" noChangeArrowheads="1"/>
          </p:cNvPicPr>
          <p:nvPr/>
        </p:nvPicPr>
        <p:blipFill>
          <a:blip r:embed="rId4">
            <a:extLst>
              <a:ext uri="{28A0092B-C50C-407E-A947-70E740481C1C}">
                <a14:useLocalDpi xmlns:a14="http://schemas.microsoft.com/office/drawing/2010/main" val="0"/>
              </a:ext>
            </a:extLst>
          </a:blip>
          <a:srcRect t="20137" b="39705"/>
          <a:stretch>
            <a:fillRect/>
          </a:stretch>
        </p:blipFill>
        <p:spPr bwMode="auto">
          <a:xfrm>
            <a:off x="0" y="1843483"/>
            <a:ext cx="12192000" cy="227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0" y="1806304"/>
            <a:ext cx="12192000" cy="43200"/>
          </a:xfrm>
          <a:prstGeom prst="rect">
            <a:avLst/>
          </a:prstGeom>
          <a:solidFill>
            <a:srgbClr val="B2B2B2"/>
          </a:solidFill>
          <a:ln w="9525" algn="ctr">
            <a:noFill/>
            <a:miter lim="800000"/>
          </a:ln>
          <a:effectLst/>
        </p:spPr>
        <p:txBody>
          <a:bodyPr wrap="none" anchor="ctr"/>
          <a:lstStyle/>
          <a:p>
            <a:pPr algn="ctr">
              <a:defRPr/>
            </a:pPr>
            <a:endParaRPr lang="zh-CN" altLang="en-US" sz="2200"/>
          </a:p>
        </p:txBody>
      </p:sp>
      <p:sp>
        <p:nvSpPr>
          <p:cNvPr id="103428" name="Rectangle 4"/>
          <p:cNvSpPr>
            <a:spLocks noChangeArrowheads="1"/>
          </p:cNvSpPr>
          <p:nvPr/>
        </p:nvSpPr>
        <p:spPr bwMode="auto">
          <a:xfrm>
            <a:off x="0" y="4115491"/>
            <a:ext cx="12192000" cy="43200"/>
          </a:xfrm>
          <a:prstGeom prst="rect">
            <a:avLst/>
          </a:prstGeom>
          <a:solidFill>
            <a:srgbClr val="B2B2B2"/>
          </a:solidFill>
          <a:ln w="9525" algn="ctr">
            <a:noFill/>
            <a:miter lim="800000"/>
          </a:ln>
          <a:effectLst/>
        </p:spPr>
        <p:txBody>
          <a:bodyPr wrap="none" anchor="ctr"/>
          <a:lstStyle/>
          <a:p>
            <a:pPr algn="ctr">
              <a:defRPr/>
            </a:pPr>
            <a:endParaRPr lang="zh-CN" altLang="en-US" sz="2200"/>
          </a:p>
        </p:txBody>
      </p:sp>
    </p:spTree>
  </p:cSld>
  <p:clrMap bg1="lt1" tx1="dk1" bg2="lt2" tx2="dk2" accent1="accent1" accent2="accent2" accent3="accent3" accent4="accent4" accent5="accent5" accent6="accent6" hlink="hlink" folHlink="folHlink"/>
  <p:sldLayoutIdLst>
    <p:sldLayoutId id="2147483688" r:id="rId1"/>
    <p:sldLayoutId id="2147483691" r:id="rId2"/>
  </p:sldLayoutIdLst>
  <p:transition advTm="12200">
    <p:fade/>
  </p:transition>
  <p:hf hdr="0" ftr="0" dt="0"/>
  <p:txStyles>
    <p:titleStyle>
      <a:lvl1pPr algn="ctr" rtl="0" eaLnBrk="0" fontAlgn="base" hangingPunct="0">
        <a:spcBef>
          <a:spcPct val="0"/>
        </a:spcBef>
        <a:spcAft>
          <a:spcPct val="0"/>
        </a:spcAft>
        <a:defRPr sz="4400">
          <a:solidFill>
            <a:schemeClr val="tx2"/>
          </a:solidFill>
          <a:latin typeface="黑体" panose="02010609060101010101" pitchFamily="49" charset="-122"/>
          <a:ea typeface="+mj-ea"/>
          <a:cs typeface="宋体" panose="02010600030101010101" pitchFamily="2" charset="-122"/>
        </a:defRPr>
      </a:lvl1pPr>
      <a:lvl2pPr algn="ctr" rtl="0" eaLnBrk="0" fontAlgn="base" hangingPunct="0">
        <a:spcBef>
          <a:spcPct val="0"/>
        </a:spcBef>
        <a:spcAft>
          <a:spcPct val="0"/>
        </a:spcAft>
        <a:defRPr sz="4400">
          <a:solidFill>
            <a:schemeClr val="tx2"/>
          </a:solidFill>
          <a:latin typeface="黑体" panose="02010609060101010101" pitchFamily="49" charset="-122"/>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sz="4400">
          <a:solidFill>
            <a:schemeClr val="tx2"/>
          </a:solidFill>
          <a:latin typeface="黑体" panose="02010609060101010101" pitchFamily="49" charset="-122"/>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sz="4400">
          <a:solidFill>
            <a:schemeClr val="tx2"/>
          </a:solidFill>
          <a:latin typeface="黑体" panose="02010609060101010101" pitchFamily="49" charset="-122"/>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sz="4400">
          <a:solidFill>
            <a:schemeClr val="tx2"/>
          </a:solidFill>
          <a:latin typeface="黑体" panose="02010609060101010101" pitchFamily="49" charset="-122"/>
          <a:ea typeface="宋体" panose="02010600030101010101" pitchFamily="2" charset="-122"/>
          <a:cs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黑体" panose="02010609060101010101" pitchFamily="49" charset="-122"/>
          <a:ea typeface="+mn-ea"/>
          <a:cs typeface="宋体" panose="02010600030101010101" pitchFamily="2" charset="-122"/>
        </a:defRPr>
      </a:lvl1pPr>
      <a:lvl2pPr marL="742950" indent="-285750" algn="l" rtl="0" eaLnBrk="0" fontAlgn="base" hangingPunct="0">
        <a:spcBef>
          <a:spcPct val="20000"/>
        </a:spcBef>
        <a:spcAft>
          <a:spcPct val="0"/>
        </a:spcAft>
        <a:buChar char="–"/>
        <a:defRPr sz="2800">
          <a:solidFill>
            <a:schemeClr val="tx1"/>
          </a:solidFill>
          <a:latin typeface="黑体" panose="02010609060101010101" pitchFamily="49" charset="-122"/>
          <a:ea typeface="+mn-ea"/>
          <a:cs typeface="宋体" panose="02010600030101010101" pitchFamily="2" charset="-122"/>
        </a:defRPr>
      </a:lvl2pPr>
      <a:lvl3pPr marL="1143000" indent="-228600" algn="l" rtl="0" eaLnBrk="0" fontAlgn="base" hangingPunct="0">
        <a:spcBef>
          <a:spcPct val="20000"/>
        </a:spcBef>
        <a:spcAft>
          <a:spcPct val="0"/>
        </a:spcAft>
        <a:buChar char="•"/>
        <a:defRPr sz="2400">
          <a:solidFill>
            <a:schemeClr val="tx1"/>
          </a:solidFill>
          <a:latin typeface="黑体" panose="02010609060101010101" pitchFamily="49" charset="-122"/>
          <a:ea typeface="+mn-ea"/>
          <a:cs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黑体" panose="02010609060101010101" pitchFamily="49" charset="-122"/>
          <a:ea typeface="+mn-ea"/>
          <a:cs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黑体" panose="02010609060101010101" pitchFamily="49" charset="-122"/>
          <a:ea typeface="+mn-ea"/>
          <a:cs typeface="宋体" panose="02010600030101010101"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orient="horz" pos="2614" userDrawn="1">
          <p15:clr>
            <a:srgbClr val="F26B43"/>
          </p15:clr>
        </p15:guide>
        <p15:guide id="3" orient="horz" pos="119" userDrawn="1">
          <p15:clr>
            <a:srgbClr val="F26B43"/>
          </p15:clr>
        </p15:guide>
        <p15:guide id="4" pos="211" userDrawn="1">
          <p15:clr>
            <a:srgbClr val="F26B43"/>
          </p15:clr>
        </p15:guide>
        <p15:guide id="5" pos="7469" userDrawn="1">
          <p15:clr>
            <a:srgbClr val="F26B43"/>
          </p15:clr>
        </p15:guide>
        <p15:guide id="6" orient="horz" pos="1706" userDrawn="1">
          <p15:clr>
            <a:srgbClr val="F26B43"/>
          </p15:clr>
        </p15:guide>
        <p15:guide id="7" orient="horz" pos="2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DMEO"/>
          <p:cNvPicPr>
            <a:picLocks noChangeAspect="1" noChangeArrowheads="1"/>
          </p:cNvPicPr>
          <p:nvPr userDrawn="1"/>
        </p:nvPicPr>
        <p:blipFill>
          <a:blip r:embed="rId5">
            <a:extLst>
              <a:ext uri="{28A0092B-C50C-407E-A947-70E740481C1C}">
                <a14:useLocalDpi xmlns:a14="http://schemas.microsoft.com/office/drawing/2010/main" val="0"/>
              </a:ext>
            </a:extLst>
          </a:blip>
          <a:srcRect t="20137" b="39705"/>
          <a:stretch>
            <a:fillRect/>
          </a:stretch>
        </p:blipFill>
        <p:spPr bwMode="auto">
          <a:xfrm>
            <a:off x="0" y="0"/>
            <a:ext cx="12192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userDrawn="1"/>
        </p:nvSpPr>
        <p:spPr bwMode="auto">
          <a:xfrm>
            <a:off x="0" y="864850"/>
            <a:ext cx="12192000" cy="43200"/>
          </a:xfrm>
          <a:prstGeom prst="rect">
            <a:avLst/>
          </a:prstGeom>
          <a:solidFill>
            <a:srgbClr val="B2B2B2"/>
          </a:solidFill>
          <a:ln w="9525" algn="ctr">
            <a:noFill/>
            <a:miter lim="800000"/>
          </a:ln>
          <a:effectLst/>
        </p:spPr>
        <p:txBody>
          <a:bodyPr wrap="none" anchor="ctr"/>
          <a:lstStyle/>
          <a:p>
            <a:pPr algn="ctr">
              <a:defRPr/>
            </a:pPr>
            <a:endParaRPr lang="zh-CN" altLang="en-US" sz="2200"/>
          </a:p>
        </p:txBody>
      </p:sp>
      <p:sp>
        <p:nvSpPr>
          <p:cNvPr id="10" name="Line 6"/>
          <p:cNvSpPr>
            <a:spLocks noChangeShapeType="1"/>
          </p:cNvSpPr>
          <p:nvPr userDrawn="1"/>
        </p:nvSpPr>
        <p:spPr bwMode="auto">
          <a:xfrm>
            <a:off x="334963" y="6489700"/>
            <a:ext cx="11522075" cy="0"/>
          </a:xfrm>
          <a:prstGeom prst="line">
            <a:avLst/>
          </a:prstGeom>
          <a:noFill/>
          <a:ln w="12700">
            <a:solidFill>
              <a:srgbClr val="003366"/>
            </a:solidFill>
            <a:round/>
          </a:ln>
        </p:spPr>
        <p:txBody>
          <a:bodyPr/>
          <a:lstStyle/>
          <a:p>
            <a:pPr algn="ctr">
              <a:defRPr/>
            </a:pPr>
            <a:endParaRPr lang="zh-CN" altLang="en-US"/>
          </a:p>
        </p:txBody>
      </p:sp>
      <p:sp>
        <p:nvSpPr>
          <p:cNvPr id="13" name="Rectangle 7"/>
          <p:cNvSpPr>
            <a:spLocks noChangeArrowheads="1"/>
          </p:cNvSpPr>
          <p:nvPr userDrawn="1"/>
        </p:nvSpPr>
        <p:spPr bwMode="auto">
          <a:xfrm>
            <a:off x="10863263" y="6502400"/>
            <a:ext cx="993775" cy="267124"/>
          </a:xfrm>
          <a:prstGeom prst="rect">
            <a:avLst/>
          </a:prstGeom>
          <a:noFill/>
          <a:ln w="12700">
            <a:noFill/>
            <a:miter lim="800000"/>
          </a:ln>
          <a:effectLst>
            <a:prstShdw prst="shdw17" dist="17961" dir="2700000">
              <a:srgbClr val="2B3C7F"/>
            </a:prstShdw>
          </a:effectLst>
        </p:spPr>
        <p:txBody>
          <a:bodyPr anchor="ctr">
            <a:spAutoFit/>
          </a:bodyP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algn="r">
              <a:lnSpc>
                <a:spcPct val="125000"/>
              </a:lnSpc>
            </a:pPr>
            <a:fld id="{27E0EE80-F199-4DD5-BD35-4DD56A7BCB9B}" type="slidenum">
              <a:rPr lang="en-US" altLang="zh-CN" sz="1000" b="1">
                <a:solidFill>
                  <a:srgbClr val="003366"/>
                </a:solidFill>
                <a:latin typeface="微软雅黑" panose="020B0503020204020204" pitchFamily="34" charset="-122"/>
                <a:ea typeface="微软雅黑" panose="020B0503020204020204" pitchFamily="34" charset="-122"/>
                <a:cs typeface="Arial" panose="020B0604020202020204" pitchFamily="34" charset="0"/>
              </a:rPr>
              <a:pPr algn="r">
                <a:lnSpc>
                  <a:spcPct val="125000"/>
                </a:lnSpc>
              </a:pPr>
              <a:t>‹#›</a:t>
            </a:fld>
            <a:endParaRPr lang="zh-CN" altLang="en-GB" sz="1000" b="1" dirty="0">
              <a:solidFill>
                <a:srgbClr val="003366"/>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81222205"/>
      </p:ext>
    </p:extLst>
  </p:cSld>
  <p:clrMap bg1="lt1" tx1="dk1" bg2="lt2" tx2="dk2" accent1="accent1" accent2="accent2" accent3="accent3" accent4="accent4" accent5="accent5" accent6="accent6" hlink="hlink" folHlink="folHlink"/>
  <p:sldLayoutIdLst>
    <p:sldLayoutId id="2147483690" r:id="rId1"/>
    <p:sldLayoutId id="2147483689" r:id="rId2"/>
    <p:sldLayoutId id="214748368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orient="horz" pos="119" userDrawn="1">
          <p15:clr>
            <a:srgbClr val="F26B43"/>
          </p15:clr>
        </p15:guide>
        <p15:guide id="3" pos="211" userDrawn="1">
          <p15:clr>
            <a:srgbClr val="F26B43"/>
          </p15:clr>
        </p15:guide>
        <p15:guide id="4" pos="74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34963" y="1904217"/>
            <a:ext cx="11522076" cy="2152748"/>
          </a:xfrm>
        </p:spPr>
        <p:txBody>
          <a:bodyPr/>
          <a:lstStyle/>
          <a:p>
            <a:r>
              <a:rPr lang="en-US" altLang="zh-CN" sz="3600" dirty="0"/>
              <a:t>Application of ground penetrating radar (GPR) in look-ahead detection of slurry balance shield machine</a:t>
            </a:r>
            <a:endParaRPr lang="zh-CN" altLang="en-US" sz="3600" dirty="0"/>
          </a:p>
        </p:txBody>
      </p:sp>
      <p:sp>
        <p:nvSpPr>
          <p:cNvPr id="3" name="文本占位符 2"/>
          <p:cNvSpPr>
            <a:spLocks noGrp="1"/>
          </p:cNvSpPr>
          <p:nvPr>
            <p:ph type="body" sz="quarter" idx="12"/>
          </p:nvPr>
        </p:nvSpPr>
        <p:spPr>
          <a:xfrm>
            <a:off x="334962" y="4512447"/>
            <a:ext cx="11522075" cy="2083263"/>
          </a:xfrm>
        </p:spPr>
        <p:txBody>
          <a:bodyPr/>
          <a:lstStyle/>
          <a:p>
            <a:r>
              <a:rPr lang="en-US" altLang="zh-CN" sz="2000" dirty="0"/>
              <a:t>Speaker</a:t>
            </a:r>
            <a:r>
              <a:rPr lang="zh-CN" altLang="en-US" sz="2000" dirty="0"/>
              <a:t>：</a:t>
            </a:r>
            <a:r>
              <a:rPr lang="en-US" altLang="zh-CN" sz="2000" dirty="0"/>
              <a:t>Weiwei Duan</a:t>
            </a:r>
            <a:r>
              <a:rPr lang="en-US" altLang="zh-CN" sz="2000" baseline="30000" dirty="0"/>
              <a:t>1</a:t>
            </a:r>
            <a:endParaRPr lang="zh-CN" altLang="en-US" sz="2000" baseline="30000" dirty="0"/>
          </a:p>
          <a:p>
            <a:r>
              <a:rPr lang="en-US" altLang="zh-CN" sz="2000" dirty="0"/>
              <a:t>Co-authors:</a:t>
            </a:r>
            <a:r>
              <a:rPr lang="zh-CN" altLang="en-US" sz="2000" dirty="0"/>
              <a:t> </a:t>
            </a:r>
            <a:r>
              <a:rPr lang="en-US" altLang="zh-CN" sz="2000" dirty="0" err="1"/>
              <a:t>Xiongyao</a:t>
            </a:r>
            <a:r>
              <a:rPr lang="en-US" altLang="zh-CN" sz="2000" dirty="0"/>
              <a:t> Xie</a:t>
            </a:r>
            <a:r>
              <a:rPr lang="en-US" altLang="zh-CN" sz="2000" baseline="30000" dirty="0"/>
              <a:t>1</a:t>
            </a:r>
            <a:r>
              <a:rPr lang="en-US" altLang="zh-CN" sz="2000" dirty="0"/>
              <a:t>, Yong Yang</a:t>
            </a:r>
            <a:r>
              <a:rPr lang="en-US" altLang="zh-CN" sz="2000" baseline="30000" dirty="0"/>
              <a:t>2</a:t>
            </a:r>
            <a:r>
              <a:rPr lang="en-US" altLang="zh-CN" sz="2000" dirty="0"/>
              <a:t>, </a:t>
            </a:r>
            <a:r>
              <a:rPr lang="en-US" altLang="zh-CN" sz="2000" dirty="0" err="1"/>
              <a:t>Kun</a:t>
            </a:r>
            <a:r>
              <a:rPr lang="en-US" altLang="zh-CN" sz="2000" dirty="0"/>
              <a:t> Zeng</a:t>
            </a:r>
            <a:r>
              <a:rPr lang="en-US" altLang="zh-CN" sz="2000" baseline="30000" dirty="0"/>
              <a:t>1</a:t>
            </a:r>
            <a:r>
              <a:rPr lang="en-US" altLang="zh-CN" sz="2000" dirty="0"/>
              <a:t>, </a:t>
            </a:r>
            <a:r>
              <a:rPr lang="en-US" altLang="zh-CN" sz="2000" dirty="0" err="1"/>
              <a:t>Huiming</a:t>
            </a:r>
            <a:r>
              <a:rPr lang="en-US" altLang="zh-CN" sz="2000" dirty="0"/>
              <a:t> Wu</a:t>
            </a:r>
            <a:r>
              <a:rPr lang="en-US" altLang="zh-CN" sz="2000" baseline="30000" dirty="0"/>
              <a:t>2</a:t>
            </a:r>
            <a:r>
              <a:rPr lang="en-US" altLang="zh-CN" sz="2000" dirty="0"/>
              <a:t>, Li Zeng</a:t>
            </a:r>
            <a:r>
              <a:rPr lang="en-US" altLang="zh-CN" sz="2000" baseline="30000" dirty="0"/>
              <a:t>1</a:t>
            </a:r>
            <a:r>
              <a:rPr lang="en-US" altLang="zh-CN" sz="2000" dirty="0"/>
              <a:t>, Kang LI</a:t>
            </a:r>
            <a:r>
              <a:rPr lang="en-US" altLang="zh-CN" sz="2000" baseline="30000" dirty="0"/>
              <a:t>1</a:t>
            </a:r>
          </a:p>
          <a:p>
            <a:r>
              <a:rPr lang="en-US" altLang="zh-CN" sz="2000" dirty="0"/>
              <a:t>Affiliations: </a:t>
            </a:r>
            <a:r>
              <a:rPr lang="en-US" altLang="zh-CN" sz="2000" baseline="30000" dirty="0"/>
              <a:t>1</a:t>
            </a:r>
            <a:r>
              <a:rPr lang="en-US" altLang="zh-CN" sz="2000" dirty="0"/>
              <a:t>Department of Geotechnical Engineering, College of Civil Engineering, Tongji University and </a:t>
            </a:r>
            <a:r>
              <a:rPr lang="en-US" altLang="zh-CN" sz="2000" baseline="30000" dirty="0"/>
              <a:t>2</a:t>
            </a:r>
            <a:r>
              <a:rPr lang="en-US" altLang="zh-CN" sz="2000" dirty="0"/>
              <a:t>Shanghai Tunnel Corporation</a:t>
            </a:r>
          </a:p>
          <a:p>
            <a:r>
              <a:rPr lang="en-US" altLang="zh-CN" sz="1600" dirty="0"/>
              <a:t>2022.05.23</a:t>
            </a:r>
            <a:endParaRPr lang="zh-CN" altLang="en-US" sz="1600" dirty="0"/>
          </a:p>
        </p:txBody>
      </p:sp>
      <p:pic>
        <p:nvPicPr>
          <p:cNvPr id="4" name="图片 3">
            <a:extLst>
              <a:ext uri="{FF2B5EF4-FFF2-40B4-BE49-F238E27FC236}">
                <a16:creationId xmlns:a16="http://schemas.microsoft.com/office/drawing/2014/main" id="{AFBD563E-3908-99F4-1245-C77C8C78B837}"/>
              </a:ext>
            </a:extLst>
          </p:cNvPr>
          <p:cNvPicPr>
            <a:picLocks noChangeAspect="1"/>
          </p:cNvPicPr>
          <p:nvPr/>
        </p:nvPicPr>
        <p:blipFill>
          <a:blip r:embed="rId3"/>
          <a:stretch>
            <a:fillRect/>
          </a:stretch>
        </p:blipFill>
        <p:spPr>
          <a:xfrm>
            <a:off x="0" y="0"/>
            <a:ext cx="5794778" cy="1691764"/>
          </a:xfrm>
          <a:prstGeom prst="rect">
            <a:avLst/>
          </a:prstGeom>
        </p:spPr>
      </p:pic>
    </p:spTree>
    <p:extLst>
      <p:ext uri="{BB962C8B-B14F-4D97-AF65-F5344CB8AC3E}">
        <p14:creationId xmlns:p14="http://schemas.microsoft.com/office/powerpoint/2010/main" val="81409987"/>
      </p:ext>
    </p:extLst>
  </p:cSld>
  <p:clrMapOvr>
    <a:masterClrMapping/>
  </p:clrMapOvr>
  <p:transition advTm="122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C87895C5-58BD-24EA-AAE0-6315E19E2690}"/>
              </a:ext>
            </a:extLst>
          </p:cNvPr>
          <p:cNvSpPr>
            <a:spLocks noGrp="1"/>
          </p:cNvSpPr>
          <p:nvPr>
            <p:ph type="subTitle" idx="1"/>
          </p:nvPr>
        </p:nvSpPr>
        <p:spPr/>
        <p:txBody>
          <a:bodyPr/>
          <a:lstStyle/>
          <a:p>
            <a:r>
              <a:rPr lang="en-US" altLang="zh-CN" dirty="0"/>
              <a:t>One boulder in the center and the other on the right </a:t>
            </a:r>
            <a:endParaRPr lang="zh-CN" altLang="en-US" dirty="0"/>
          </a:p>
        </p:txBody>
      </p:sp>
      <p:sp>
        <p:nvSpPr>
          <p:cNvPr id="3" name="文本占位符 2">
            <a:extLst>
              <a:ext uri="{FF2B5EF4-FFF2-40B4-BE49-F238E27FC236}">
                <a16:creationId xmlns:a16="http://schemas.microsoft.com/office/drawing/2014/main" id="{725463EB-ED07-D3FA-A54C-CBF63AB969EA}"/>
              </a:ext>
            </a:extLst>
          </p:cNvPr>
          <p:cNvSpPr>
            <a:spLocks noGrp="1"/>
          </p:cNvSpPr>
          <p:nvPr>
            <p:ph type="body" sz="quarter" idx="10"/>
          </p:nvPr>
        </p:nvSpPr>
        <p:spPr/>
        <p:txBody>
          <a:bodyPr/>
          <a:lstStyle/>
          <a:p>
            <a:r>
              <a:rPr lang="en-US" altLang="zh-CN" dirty="0"/>
              <a:t>3 Results</a:t>
            </a:r>
            <a:endParaRPr lang="zh-CN" altLang="en-US" dirty="0"/>
          </a:p>
        </p:txBody>
      </p:sp>
      <p:pic>
        <p:nvPicPr>
          <p:cNvPr id="11" name="图片 10" descr="H:\gpr_data\B-scan图\sphere_zp\sphere_zp0.5_2.png">
            <a:extLst>
              <a:ext uri="{FF2B5EF4-FFF2-40B4-BE49-F238E27FC236}">
                <a16:creationId xmlns:a16="http://schemas.microsoft.com/office/drawing/2014/main" id="{7E130C47-364F-3ECC-14FF-E42C837C001D}"/>
              </a:ext>
            </a:extLst>
          </p:cNvPr>
          <p:cNvPicPr/>
          <p:nvPr/>
        </p:nvPicPr>
        <p:blipFill rotWithShape="1">
          <a:blip r:embed="rId3">
            <a:extLst>
              <a:ext uri="{28A0092B-C50C-407E-A947-70E740481C1C}">
                <a14:useLocalDpi xmlns:a14="http://schemas.microsoft.com/office/drawing/2010/main" val="0"/>
              </a:ext>
            </a:extLst>
          </a:blip>
          <a:srcRect l="8322" t="2402" r="7905" b="2547"/>
          <a:stretch/>
        </p:blipFill>
        <p:spPr bwMode="auto">
          <a:xfrm>
            <a:off x="4088025" y="2469305"/>
            <a:ext cx="3628571" cy="3210735"/>
          </a:xfrm>
          <a:prstGeom prst="rect">
            <a:avLst/>
          </a:prstGeom>
          <a:noFill/>
          <a:ln>
            <a:noFill/>
          </a:ln>
          <a:extLst>
            <a:ext uri="{53640926-AAD7-44D8-BBD7-CCE9431645EC}">
              <a14:shadowObscured xmlns:a14="http://schemas.microsoft.com/office/drawing/2010/main"/>
            </a:ext>
          </a:extLst>
        </p:spPr>
      </p:pic>
      <p:pic>
        <p:nvPicPr>
          <p:cNvPr id="12" name="图片 11" descr="H:\gpr_data\B-scan图\sphere_zp\sphere_zp0.8_2.png">
            <a:extLst>
              <a:ext uri="{FF2B5EF4-FFF2-40B4-BE49-F238E27FC236}">
                <a16:creationId xmlns:a16="http://schemas.microsoft.com/office/drawing/2014/main" id="{2B9F50A2-04DB-83DB-373A-4F2D1DEDE62B}"/>
              </a:ext>
            </a:extLst>
          </p:cNvPr>
          <p:cNvPicPr/>
          <p:nvPr/>
        </p:nvPicPr>
        <p:blipFill rotWithShape="1">
          <a:blip r:embed="rId4">
            <a:extLst>
              <a:ext uri="{28A0092B-C50C-407E-A947-70E740481C1C}">
                <a14:useLocalDpi xmlns:a14="http://schemas.microsoft.com/office/drawing/2010/main" val="0"/>
              </a:ext>
            </a:extLst>
          </a:blip>
          <a:srcRect l="8599" t="2588" r="7906" b="2732"/>
          <a:stretch/>
        </p:blipFill>
        <p:spPr bwMode="auto">
          <a:xfrm>
            <a:off x="7882999" y="2469305"/>
            <a:ext cx="3614056" cy="3210735"/>
          </a:xfrm>
          <a:prstGeom prst="rect">
            <a:avLst/>
          </a:prstGeom>
          <a:noFill/>
          <a:ln>
            <a:noFill/>
          </a:ln>
          <a:extLst>
            <a:ext uri="{53640926-AAD7-44D8-BBD7-CCE9431645EC}">
              <a14:shadowObscured xmlns:a14="http://schemas.microsoft.com/office/drawing/2010/main"/>
            </a:ext>
          </a:extLst>
        </p:spPr>
      </p:pic>
      <p:pic>
        <p:nvPicPr>
          <p:cNvPr id="13" name="图片 12">
            <a:extLst>
              <a:ext uri="{FF2B5EF4-FFF2-40B4-BE49-F238E27FC236}">
                <a16:creationId xmlns:a16="http://schemas.microsoft.com/office/drawing/2014/main" id="{200738CF-4193-3B6A-D698-0A012325B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17" y="2294862"/>
            <a:ext cx="3401208" cy="3559620"/>
          </a:xfrm>
          <a:prstGeom prst="rect">
            <a:avLst/>
          </a:prstGeom>
        </p:spPr>
      </p:pic>
      <p:pic>
        <p:nvPicPr>
          <p:cNvPr id="14" name="图片 13">
            <a:extLst>
              <a:ext uri="{FF2B5EF4-FFF2-40B4-BE49-F238E27FC236}">
                <a16:creationId xmlns:a16="http://schemas.microsoft.com/office/drawing/2014/main" id="{CBD26BE6-75C7-5016-4B2B-E0BE0DBE17E3}"/>
              </a:ext>
            </a:extLst>
          </p:cNvPr>
          <p:cNvPicPr>
            <a:picLocks noChangeAspect="1"/>
          </p:cNvPicPr>
          <p:nvPr/>
        </p:nvPicPr>
        <p:blipFill>
          <a:blip r:embed="rId6"/>
          <a:stretch>
            <a:fillRect/>
          </a:stretch>
        </p:blipFill>
        <p:spPr>
          <a:xfrm>
            <a:off x="513172" y="2289499"/>
            <a:ext cx="3401953" cy="3560400"/>
          </a:xfrm>
          <a:prstGeom prst="rect">
            <a:avLst/>
          </a:prstGeom>
        </p:spPr>
      </p:pic>
      <p:sp>
        <p:nvSpPr>
          <p:cNvPr id="15" name="左箭头 12">
            <a:extLst>
              <a:ext uri="{FF2B5EF4-FFF2-40B4-BE49-F238E27FC236}">
                <a16:creationId xmlns:a16="http://schemas.microsoft.com/office/drawing/2014/main" id="{C7444E07-2F67-B5C2-D1E7-3BDA3292B801}"/>
              </a:ext>
            </a:extLst>
          </p:cNvPr>
          <p:cNvSpPr/>
          <p:nvPr/>
        </p:nvSpPr>
        <p:spPr>
          <a:xfrm>
            <a:off x="3237969" y="3989841"/>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E4F8E1E6-A07E-EC7E-097C-33BD7450754E}"/>
              </a:ext>
            </a:extLst>
          </p:cNvPr>
          <p:cNvSpPr txBox="1"/>
          <p:nvPr/>
        </p:nvSpPr>
        <p:spPr>
          <a:xfrm>
            <a:off x="3360784" y="3851878"/>
            <a:ext cx="727241" cy="430887"/>
          </a:xfrm>
          <a:prstGeom prst="rect">
            <a:avLst/>
          </a:prstGeom>
          <a:noFill/>
        </p:spPr>
        <p:txBody>
          <a:bodyPr wrap="square" rtlCol="0">
            <a:spAutoFit/>
          </a:bodyPr>
          <a:lstStyle/>
          <a:p>
            <a:r>
              <a:rPr lang="en-US" altLang="zh-CN" b="1" dirty="0"/>
              <a:t>0</a:t>
            </a:r>
            <a:r>
              <a:rPr lang="zh-CN" altLang="zh-CN" b="1" dirty="0"/>
              <a:t>°</a:t>
            </a:r>
            <a:endParaRPr kumimoji="1" lang="zh-CN" altLang="en-US" b="1" dirty="0"/>
          </a:p>
        </p:txBody>
      </p:sp>
      <p:sp>
        <p:nvSpPr>
          <p:cNvPr id="17" name="左箭头 14">
            <a:extLst>
              <a:ext uri="{FF2B5EF4-FFF2-40B4-BE49-F238E27FC236}">
                <a16:creationId xmlns:a16="http://schemas.microsoft.com/office/drawing/2014/main" id="{F982B828-DC13-F453-4AB2-A410B57FF285}"/>
              </a:ext>
            </a:extLst>
          </p:cNvPr>
          <p:cNvSpPr/>
          <p:nvPr/>
        </p:nvSpPr>
        <p:spPr>
          <a:xfrm rot="16200000">
            <a:off x="4232671" y="3154510"/>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9B12E0A1-2DA6-09C3-6BCB-777B78AFEA2E}"/>
              </a:ext>
            </a:extLst>
          </p:cNvPr>
          <p:cNvSpPr txBox="1"/>
          <p:nvPr/>
        </p:nvSpPr>
        <p:spPr>
          <a:xfrm>
            <a:off x="4245262" y="2831881"/>
            <a:ext cx="697868" cy="430887"/>
          </a:xfrm>
          <a:prstGeom prst="rect">
            <a:avLst/>
          </a:prstGeom>
          <a:noFill/>
        </p:spPr>
        <p:txBody>
          <a:bodyPr wrap="square" rtlCol="0">
            <a:spAutoFit/>
          </a:bodyPr>
          <a:lstStyle/>
          <a:p>
            <a:r>
              <a:rPr lang="en-US" altLang="zh-CN" b="1" dirty="0"/>
              <a:t>0</a:t>
            </a:r>
            <a:r>
              <a:rPr lang="zh-CN" altLang="zh-CN" b="1" dirty="0"/>
              <a:t>°</a:t>
            </a:r>
            <a:endParaRPr kumimoji="1" lang="zh-CN" altLang="en-US" b="1" dirty="0"/>
          </a:p>
        </p:txBody>
      </p:sp>
      <p:sp>
        <p:nvSpPr>
          <p:cNvPr id="19" name="左箭头 16">
            <a:extLst>
              <a:ext uri="{FF2B5EF4-FFF2-40B4-BE49-F238E27FC236}">
                <a16:creationId xmlns:a16="http://schemas.microsoft.com/office/drawing/2014/main" id="{8F24CC0B-7536-461A-67BD-9F21B81D087E}"/>
              </a:ext>
            </a:extLst>
          </p:cNvPr>
          <p:cNvSpPr/>
          <p:nvPr/>
        </p:nvSpPr>
        <p:spPr>
          <a:xfrm rot="16200000">
            <a:off x="7988627" y="3381156"/>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A2CAEEDF-E0C1-7FA8-0CEC-E5B701D2CFF6}"/>
              </a:ext>
            </a:extLst>
          </p:cNvPr>
          <p:cNvSpPr txBox="1"/>
          <p:nvPr/>
        </p:nvSpPr>
        <p:spPr>
          <a:xfrm>
            <a:off x="8001218" y="3058527"/>
            <a:ext cx="617002" cy="430887"/>
          </a:xfrm>
          <a:prstGeom prst="rect">
            <a:avLst/>
          </a:prstGeom>
          <a:noFill/>
        </p:spPr>
        <p:txBody>
          <a:bodyPr wrap="square" rtlCol="0">
            <a:spAutoFit/>
          </a:bodyPr>
          <a:lstStyle/>
          <a:p>
            <a:r>
              <a:rPr lang="en-US" altLang="zh-CN" b="1" dirty="0"/>
              <a:t>0</a:t>
            </a:r>
            <a:r>
              <a:rPr lang="zh-CN" altLang="zh-CN" b="1" dirty="0"/>
              <a:t>°</a:t>
            </a:r>
            <a:endParaRPr kumimoji="1" lang="zh-CN" altLang="en-US" b="1" dirty="0"/>
          </a:p>
        </p:txBody>
      </p:sp>
      <p:sp>
        <p:nvSpPr>
          <p:cNvPr id="21" name="左箭头 18">
            <a:extLst>
              <a:ext uri="{FF2B5EF4-FFF2-40B4-BE49-F238E27FC236}">
                <a16:creationId xmlns:a16="http://schemas.microsoft.com/office/drawing/2014/main" id="{9771445E-257D-0B09-FF49-F2F82FC43864}"/>
              </a:ext>
            </a:extLst>
          </p:cNvPr>
          <p:cNvSpPr/>
          <p:nvPr/>
        </p:nvSpPr>
        <p:spPr>
          <a:xfrm rot="10800000">
            <a:off x="645718" y="3845656"/>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FB91F567-8967-FC3B-BEFA-47BCA5ED51CB}"/>
              </a:ext>
            </a:extLst>
          </p:cNvPr>
          <p:cNvSpPr txBox="1"/>
          <p:nvPr/>
        </p:nvSpPr>
        <p:spPr>
          <a:xfrm>
            <a:off x="0" y="3707693"/>
            <a:ext cx="994410"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23" name="左箭头 22">
            <a:extLst>
              <a:ext uri="{FF2B5EF4-FFF2-40B4-BE49-F238E27FC236}">
                <a16:creationId xmlns:a16="http://schemas.microsoft.com/office/drawing/2014/main" id="{3A1F7BDB-B49F-69A4-9096-171DF08565C9}"/>
              </a:ext>
            </a:extLst>
          </p:cNvPr>
          <p:cNvSpPr/>
          <p:nvPr/>
        </p:nvSpPr>
        <p:spPr>
          <a:xfrm rot="5400000">
            <a:off x="5904960" y="4389347"/>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9E15FDA4-EC76-8556-B986-52780E23E426}"/>
              </a:ext>
            </a:extLst>
          </p:cNvPr>
          <p:cNvSpPr txBox="1"/>
          <p:nvPr/>
        </p:nvSpPr>
        <p:spPr>
          <a:xfrm>
            <a:off x="5877103" y="4474405"/>
            <a:ext cx="912317"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25" name="左箭头 24">
            <a:extLst>
              <a:ext uri="{FF2B5EF4-FFF2-40B4-BE49-F238E27FC236}">
                <a16:creationId xmlns:a16="http://schemas.microsoft.com/office/drawing/2014/main" id="{D6C37915-7866-9E2B-5BAD-8BB3CA71C75A}"/>
              </a:ext>
            </a:extLst>
          </p:cNvPr>
          <p:cNvSpPr/>
          <p:nvPr/>
        </p:nvSpPr>
        <p:spPr>
          <a:xfrm rot="5400000">
            <a:off x="9695422" y="4897301"/>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A48CAB4D-F768-ECE4-0CF5-9887FFEB6A2C}"/>
              </a:ext>
            </a:extLst>
          </p:cNvPr>
          <p:cNvSpPr txBox="1"/>
          <p:nvPr/>
        </p:nvSpPr>
        <p:spPr>
          <a:xfrm>
            <a:off x="9667565" y="4982359"/>
            <a:ext cx="1002943"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51828DB9-7959-21E2-1DB8-0E7E89D7010D}"/>
                  </a:ext>
                </a:extLst>
              </p:cNvPr>
              <p:cNvSpPr/>
              <p:nvPr/>
            </p:nvSpPr>
            <p:spPr>
              <a:xfrm>
                <a:off x="5086202" y="5729337"/>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𝟏</m:t>
                        </m:r>
                      </m:sub>
                    </m:sSub>
                  </m:oMath>
                </a14:m>
                <a:r>
                  <a:rPr lang="en-US" altLang="zh-CN" sz="2000" b="1" dirty="0">
                    <a:latin typeface="微软雅黑" panose="020B0503020204020204" pitchFamily="34" charset="-122"/>
                    <a:ea typeface="微软雅黑" panose="020B0503020204020204" pitchFamily="34" charset="-122"/>
                  </a:rPr>
                  <a:t>= 4.5m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27" name="矩形 26">
                <a:extLst>
                  <a:ext uri="{FF2B5EF4-FFF2-40B4-BE49-F238E27FC236}">
                    <a16:creationId xmlns:a16="http://schemas.microsoft.com/office/drawing/2014/main" id="{51828DB9-7959-21E2-1DB8-0E7E89D7010D}"/>
                  </a:ext>
                </a:extLst>
              </p:cNvPr>
              <p:cNvSpPr>
                <a:spLocks noRot="1" noChangeAspect="1" noMove="1" noResize="1" noEditPoints="1" noAdjustHandles="1" noChangeArrowheads="1" noChangeShapeType="1" noTextEdit="1"/>
              </p:cNvSpPr>
              <p:nvPr/>
            </p:nvSpPr>
            <p:spPr>
              <a:xfrm>
                <a:off x="5086202" y="5729337"/>
                <a:ext cx="2261901" cy="400110"/>
              </a:xfrm>
              <a:prstGeom prst="rect">
                <a:avLst/>
              </a:prstGeom>
              <a:blipFill>
                <a:blip r:embed="rId7"/>
                <a:stretch>
                  <a:fillRect t="-9231" r="-2156"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F16DE727-E24A-50A9-A305-B0F710606314}"/>
                  </a:ext>
                </a:extLst>
              </p:cNvPr>
              <p:cNvSpPr/>
              <p:nvPr/>
            </p:nvSpPr>
            <p:spPr>
              <a:xfrm>
                <a:off x="8576994" y="5726568"/>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𝟐</m:t>
                        </m:r>
                      </m:sub>
                    </m:sSub>
                  </m:oMath>
                </a14:m>
                <a:r>
                  <a:rPr lang="en-US" altLang="zh-CN" sz="2000" b="1" dirty="0">
                    <a:latin typeface="微软雅黑" panose="020B0503020204020204" pitchFamily="34" charset="-122"/>
                    <a:ea typeface="微软雅黑" panose="020B0503020204020204" pitchFamily="34" charset="-122"/>
                  </a:rPr>
                  <a:t>= 7.5m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28" name="矩形 27">
                <a:extLst>
                  <a:ext uri="{FF2B5EF4-FFF2-40B4-BE49-F238E27FC236}">
                    <a16:creationId xmlns:a16="http://schemas.microsoft.com/office/drawing/2014/main" id="{F16DE727-E24A-50A9-A305-B0F710606314}"/>
                  </a:ext>
                </a:extLst>
              </p:cNvPr>
              <p:cNvSpPr>
                <a:spLocks noRot="1" noChangeAspect="1" noMove="1" noResize="1" noEditPoints="1" noAdjustHandles="1" noChangeArrowheads="1" noChangeShapeType="1" noTextEdit="1"/>
              </p:cNvSpPr>
              <p:nvPr/>
            </p:nvSpPr>
            <p:spPr>
              <a:xfrm>
                <a:off x="8576994" y="5726568"/>
                <a:ext cx="2261901" cy="400110"/>
              </a:xfrm>
              <a:prstGeom prst="rect">
                <a:avLst/>
              </a:prstGeom>
              <a:blipFill>
                <a:blip r:embed="rId8"/>
                <a:stretch>
                  <a:fillRect t="-7576" r="-1887"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80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left)">
                                      <p:cBhvr>
                                        <p:cTn id="9" dur="500"/>
                                        <p:tgtEl>
                                          <p:spTgt spid="1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C87895C5-58BD-24EA-AAE0-6315E19E2690}"/>
              </a:ext>
            </a:extLst>
          </p:cNvPr>
          <p:cNvSpPr>
            <a:spLocks noGrp="1"/>
          </p:cNvSpPr>
          <p:nvPr>
            <p:ph type="subTitle" idx="1"/>
          </p:nvPr>
        </p:nvSpPr>
        <p:spPr/>
        <p:txBody>
          <a:bodyPr/>
          <a:lstStyle/>
          <a:p>
            <a:r>
              <a:rPr lang="en-US" altLang="zh-CN" dirty="0"/>
              <a:t>Concrete pile foundation in the center</a:t>
            </a:r>
            <a:endParaRPr lang="zh-CN" altLang="en-US" dirty="0"/>
          </a:p>
        </p:txBody>
      </p:sp>
      <p:sp>
        <p:nvSpPr>
          <p:cNvPr id="3" name="文本占位符 2">
            <a:extLst>
              <a:ext uri="{FF2B5EF4-FFF2-40B4-BE49-F238E27FC236}">
                <a16:creationId xmlns:a16="http://schemas.microsoft.com/office/drawing/2014/main" id="{725463EB-ED07-D3FA-A54C-CBF63AB969EA}"/>
              </a:ext>
            </a:extLst>
          </p:cNvPr>
          <p:cNvSpPr>
            <a:spLocks noGrp="1"/>
          </p:cNvSpPr>
          <p:nvPr>
            <p:ph type="body" sz="quarter" idx="10"/>
          </p:nvPr>
        </p:nvSpPr>
        <p:spPr/>
        <p:txBody>
          <a:bodyPr/>
          <a:lstStyle/>
          <a:p>
            <a:r>
              <a:rPr lang="en-US" altLang="zh-CN" dirty="0"/>
              <a:t>3 Results</a:t>
            </a:r>
            <a:endParaRPr lang="zh-CN" altLang="en-US" dirty="0"/>
          </a:p>
        </p:txBody>
      </p:sp>
      <p:pic>
        <p:nvPicPr>
          <p:cNvPr id="11" name="图片 10" descr="H:\gpr_data\B-scan图\cylinder_z\cylinder_z0.4_2.png">
            <a:extLst>
              <a:ext uri="{FF2B5EF4-FFF2-40B4-BE49-F238E27FC236}">
                <a16:creationId xmlns:a16="http://schemas.microsoft.com/office/drawing/2014/main" id="{1F465005-07BA-C5A9-749E-4F0E40A07DB5}"/>
              </a:ext>
            </a:extLst>
          </p:cNvPr>
          <p:cNvPicPr/>
          <p:nvPr/>
        </p:nvPicPr>
        <p:blipFill rotWithShape="1">
          <a:blip r:embed="rId3">
            <a:extLst>
              <a:ext uri="{28A0092B-C50C-407E-A947-70E740481C1C}">
                <a14:useLocalDpi xmlns:a14="http://schemas.microsoft.com/office/drawing/2010/main" val="0"/>
              </a:ext>
            </a:extLst>
          </a:blip>
          <a:srcRect l="8599" t="2588" r="8044" b="2732"/>
          <a:stretch/>
        </p:blipFill>
        <p:spPr bwMode="auto">
          <a:xfrm>
            <a:off x="4364876" y="2415528"/>
            <a:ext cx="3446581" cy="3150893"/>
          </a:xfrm>
          <a:prstGeom prst="rect">
            <a:avLst/>
          </a:prstGeom>
          <a:noFill/>
          <a:ln>
            <a:noFill/>
          </a:ln>
          <a:extLst>
            <a:ext uri="{53640926-AAD7-44D8-BBD7-CCE9431645EC}">
              <a14:shadowObscured xmlns:a14="http://schemas.microsoft.com/office/drawing/2010/main"/>
            </a:ext>
          </a:extLst>
        </p:spPr>
      </p:pic>
      <p:pic>
        <p:nvPicPr>
          <p:cNvPr id="12" name="图片 11" descr="H:\gpr_data\B-scan图\cylinder_z\cylinder_z0.8_2.png">
            <a:extLst>
              <a:ext uri="{FF2B5EF4-FFF2-40B4-BE49-F238E27FC236}">
                <a16:creationId xmlns:a16="http://schemas.microsoft.com/office/drawing/2014/main" id="{2A483A49-5AB7-F27C-49D7-4EE76F4F8270}"/>
              </a:ext>
            </a:extLst>
          </p:cNvPr>
          <p:cNvPicPr/>
          <p:nvPr/>
        </p:nvPicPr>
        <p:blipFill rotWithShape="1">
          <a:blip r:embed="rId4">
            <a:extLst>
              <a:ext uri="{28A0092B-C50C-407E-A947-70E740481C1C}">
                <a14:useLocalDpi xmlns:a14="http://schemas.microsoft.com/office/drawing/2010/main" val="0"/>
              </a:ext>
            </a:extLst>
          </a:blip>
          <a:srcRect l="8599" t="2403" r="8044" b="2916"/>
          <a:stretch/>
        </p:blipFill>
        <p:spPr bwMode="auto">
          <a:xfrm>
            <a:off x="7950395" y="2415528"/>
            <a:ext cx="3477295" cy="3150893"/>
          </a:xfrm>
          <a:prstGeom prst="rect">
            <a:avLst/>
          </a:prstGeom>
          <a:noFill/>
          <a:ln>
            <a:noFill/>
          </a:ln>
          <a:extLst>
            <a:ext uri="{53640926-AAD7-44D8-BBD7-CCE9431645EC}">
              <a14:shadowObscured xmlns:a14="http://schemas.microsoft.com/office/drawing/2010/main"/>
            </a:ext>
          </a:extLst>
        </p:spPr>
      </p:pic>
      <p:pic>
        <p:nvPicPr>
          <p:cNvPr id="13" name="图片 12">
            <a:extLst>
              <a:ext uri="{FF2B5EF4-FFF2-40B4-BE49-F238E27FC236}">
                <a16:creationId xmlns:a16="http://schemas.microsoft.com/office/drawing/2014/main" id="{8319933B-9D47-688D-AAAB-6FCCCB834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22" y="2216430"/>
            <a:ext cx="3738032" cy="3824963"/>
          </a:xfrm>
          <a:prstGeom prst="rect">
            <a:avLst/>
          </a:prstGeom>
        </p:spPr>
      </p:pic>
      <p:pic>
        <p:nvPicPr>
          <p:cNvPr id="14" name="图片 13">
            <a:extLst>
              <a:ext uri="{FF2B5EF4-FFF2-40B4-BE49-F238E27FC236}">
                <a16:creationId xmlns:a16="http://schemas.microsoft.com/office/drawing/2014/main" id="{DA0D119B-9B86-B9E6-96E3-B7D6CE258E99}"/>
              </a:ext>
            </a:extLst>
          </p:cNvPr>
          <p:cNvPicPr>
            <a:picLocks noChangeAspect="1"/>
          </p:cNvPicPr>
          <p:nvPr/>
        </p:nvPicPr>
        <p:blipFill>
          <a:blip r:embed="rId6"/>
          <a:stretch>
            <a:fillRect/>
          </a:stretch>
        </p:blipFill>
        <p:spPr>
          <a:xfrm>
            <a:off x="263226" y="2254873"/>
            <a:ext cx="3812624" cy="3901289"/>
          </a:xfrm>
          <a:prstGeom prst="rect">
            <a:avLst/>
          </a:prstGeom>
        </p:spPr>
      </p:pic>
      <p:sp>
        <p:nvSpPr>
          <p:cNvPr id="15" name="左箭头 12">
            <a:extLst>
              <a:ext uri="{FF2B5EF4-FFF2-40B4-BE49-F238E27FC236}">
                <a16:creationId xmlns:a16="http://schemas.microsoft.com/office/drawing/2014/main" id="{A927EEA3-1476-5B26-BF1F-EB8345655A03}"/>
              </a:ext>
            </a:extLst>
          </p:cNvPr>
          <p:cNvSpPr/>
          <p:nvPr/>
        </p:nvSpPr>
        <p:spPr>
          <a:xfrm>
            <a:off x="3297827" y="4336825"/>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E98976FE-2135-A203-1866-B3B9B17ABA39}"/>
              </a:ext>
            </a:extLst>
          </p:cNvPr>
          <p:cNvSpPr txBox="1"/>
          <p:nvPr/>
        </p:nvSpPr>
        <p:spPr>
          <a:xfrm>
            <a:off x="3420642" y="4198862"/>
            <a:ext cx="633555" cy="430887"/>
          </a:xfrm>
          <a:prstGeom prst="rect">
            <a:avLst/>
          </a:prstGeom>
          <a:noFill/>
        </p:spPr>
        <p:txBody>
          <a:bodyPr wrap="square" rtlCol="0">
            <a:spAutoFit/>
          </a:bodyPr>
          <a:lstStyle/>
          <a:p>
            <a:r>
              <a:rPr lang="en-US" altLang="zh-CN" dirty="0"/>
              <a:t>0</a:t>
            </a:r>
            <a:r>
              <a:rPr lang="zh-CN" altLang="zh-CN" dirty="0"/>
              <a:t>°</a:t>
            </a:r>
            <a:endParaRPr kumimoji="1" lang="zh-CN" altLang="en-US" dirty="0"/>
          </a:p>
        </p:txBody>
      </p:sp>
      <p:sp>
        <p:nvSpPr>
          <p:cNvPr id="17" name="左箭头 14">
            <a:extLst>
              <a:ext uri="{FF2B5EF4-FFF2-40B4-BE49-F238E27FC236}">
                <a16:creationId xmlns:a16="http://schemas.microsoft.com/office/drawing/2014/main" id="{3AF1B0A1-5290-D8E1-51E0-DF4257680AD0}"/>
              </a:ext>
            </a:extLst>
          </p:cNvPr>
          <p:cNvSpPr/>
          <p:nvPr/>
        </p:nvSpPr>
        <p:spPr>
          <a:xfrm rot="5400000">
            <a:off x="4503839" y="3953719"/>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BB8B6BC5-2905-A318-8C9A-A42C7B2D5000}"/>
              </a:ext>
            </a:extLst>
          </p:cNvPr>
          <p:cNvSpPr txBox="1"/>
          <p:nvPr/>
        </p:nvSpPr>
        <p:spPr>
          <a:xfrm>
            <a:off x="4554266" y="3984238"/>
            <a:ext cx="616585" cy="430887"/>
          </a:xfrm>
          <a:prstGeom prst="rect">
            <a:avLst/>
          </a:prstGeom>
          <a:noFill/>
        </p:spPr>
        <p:txBody>
          <a:bodyPr wrap="square" rtlCol="0">
            <a:spAutoFit/>
          </a:bodyPr>
          <a:lstStyle/>
          <a:p>
            <a:r>
              <a:rPr lang="en-US" altLang="zh-CN" dirty="0"/>
              <a:t>0</a:t>
            </a:r>
            <a:r>
              <a:rPr lang="zh-CN" altLang="zh-CN" dirty="0"/>
              <a:t>°</a:t>
            </a:r>
            <a:endParaRPr kumimoji="1" lang="zh-CN" altLang="en-US" dirty="0"/>
          </a:p>
        </p:txBody>
      </p:sp>
      <p:sp>
        <p:nvSpPr>
          <p:cNvPr id="19" name="左箭头 16">
            <a:extLst>
              <a:ext uri="{FF2B5EF4-FFF2-40B4-BE49-F238E27FC236}">
                <a16:creationId xmlns:a16="http://schemas.microsoft.com/office/drawing/2014/main" id="{6DD83656-878F-C2B4-A9F8-04034C12B0DB}"/>
              </a:ext>
            </a:extLst>
          </p:cNvPr>
          <p:cNvSpPr/>
          <p:nvPr/>
        </p:nvSpPr>
        <p:spPr>
          <a:xfrm rot="5400000">
            <a:off x="8091346" y="4256043"/>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3AEBA7F2-E6A6-E36D-6E52-8F94774265FB}"/>
              </a:ext>
            </a:extLst>
          </p:cNvPr>
          <p:cNvSpPr txBox="1"/>
          <p:nvPr/>
        </p:nvSpPr>
        <p:spPr>
          <a:xfrm>
            <a:off x="8141774" y="4255032"/>
            <a:ext cx="441909" cy="369332"/>
          </a:xfrm>
          <a:prstGeom prst="rect">
            <a:avLst/>
          </a:prstGeom>
          <a:noFill/>
        </p:spPr>
        <p:txBody>
          <a:bodyPr wrap="square" rtlCol="0">
            <a:spAutoFit/>
          </a:bodyPr>
          <a:lstStyle/>
          <a:p>
            <a:r>
              <a:rPr lang="en-US" altLang="zh-CN" dirty="0"/>
              <a:t>0</a:t>
            </a:r>
            <a:r>
              <a:rPr lang="zh-CN" altLang="zh-CN" dirty="0"/>
              <a:t>°</a:t>
            </a:r>
            <a:endParaRPr kumimoji="1" lang="zh-CN" altLang="en-US" dirty="0"/>
          </a:p>
        </p:txBody>
      </p:sp>
      <p:sp>
        <p:nvSpPr>
          <p:cNvPr id="21" name="左箭头 20">
            <a:extLst>
              <a:ext uri="{FF2B5EF4-FFF2-40B4-BE49-F238E27FC236}">
                <a16:creationId xmlns:a16="http://schemas.microsoft.com/office/drawing/2014/main" id="{3B93AC63-E816-ECA1-3AF2-DAC4201003F9}"/>
              </a:ext>
            </a:extLst>
          </p:cNvPr>
          <p:cNvSpPr/>
          <p:nvPr/>
        </p:nvSpPr>
        <p:spPr>
          <a:xfrm rot="5400000">
            <a:off x="6074414" y="3998542"/>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F5DD1306-6543-03B8-0CAC-DC01EABA3E4A}"/>
              </a:ext>
            </a:extLst>
          </p:cNvPr>
          <p:cNvSpPr txBox="1"/>
          <p:nvPr/>
        </p:nvSpPr>
        <p:spPr>
          <a:xfrm>
            <a:off x="6124841" y="3997531"/>
            <a:ext cx="881534" cy="430887"/>
          </a:xfrm>
          <a:prstGeom prst="rect">
            <a:avLst/>
          </a:prstGeom>
          <a:noFill/>
        </p:spPr>
        <p:txBody>
          <a:bodyPr wrap="square" rtlCol="0">
            <a:spAutoFit/>
          </a:bodyPr>
          <a:lstStyle/>
          <a:p>
            <a:r>
              <a:rPr lang="en-US" altLang="zh-CN" dirty="0"/>
              <a:t>180</a:t>
            </a:r>
            <a:r>
              <a:rPr lang="zh-CN" altLang="zh-CN" dirty="0"/>
              <a:t>°</a:t>
            </a:r>
            <a:endParaRPr kumimoji="1" lang="zh-CN" altLang="en-US" dirty="0"/>
          </a:p>
        </p:txBody>
      </p:sp>
      <p:sp>
        <p:nvSpPr>
          <p:cNvPr id="23" name="左箭头 22">
            <a:extLst>
              <a:ext uri="{FF2B5EF4-FFF2-40B4-BE49-F238E27FC236}">
                <a16:creationId xmlns:a16="http://schemas.microsoft.com/office/drawing/2014/main" id="{51933ACB-914C-D022-8B95-47CDBCEC6477}"/>
              </a:ext>
            </a:extLst>
          </p:cNvPr>
          <p:cNvSpPr/>
          <p:nvPr/>
        </p:nvSpPr>
        <p:spPr>
          <a:xfrm rot="10800000">
            <a:off x="525903" y="4071009"/>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左箭头 24">
            <a:extLst>
              <a:ext uri="{FF2B5EF4-FFF2-40B4-BE49-F238E27FC236}">
                <a16:creationId xmlns:a16="http://schemas.microsoft.com/office/drawing/2014/main" id="{4632099B-B4C6-58BA-ED8E-7E4092B0ABD3}"/>
              </a:ext>
            </a:extLst>
          </p:cNvPr>
          <p:cNvSpPr/>
          <p:nvPr/>
        </p:nvSpPr>
        <p:spPr>
          <a:xfrm rot="5400000">
            <a:off x="1780697" y="3153205"/>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4DF21DD2-FFB8-447B-77B0-D23CA11A322B}"/>
              </a:ext>
            </a:extLst>
          </p:cNvPr>
          <p:cNvSpPr txBox="1"/>
          <p:nvPr/>
        </p:nvSpPr>
        <p:spPr>
          <a:xfrm>
            <a:off x="1765453" y="3231956"/>
            <a:ext cx="745959" cy="369332"/>
          </a:xfrm>
          <a:prstGeom prst="rect">
            <a:avLst/>
          </a:prstGeom>
          <a:noFill/>
        </p:spPr>
        <p:txBody>
          <a:bodyPr wrap="square" rtlCol="0">
            <a:spAutoFit/>
          </a:bodyPr>
          <a:lstStyle/>
          <a:p>
            <a:r>
              <a:rPr lang="en-US" altLang="zh-CN" dirty="0"/>
              <a:t>90</a:t>
            </a:r>
            <a:r>
              <a:rPr lang="zh-CN" altLang="zh-CN" dirty="0"/>
              <a:t>°</a:t>
            </a:r>
            <a:endParaRPr kumimoji="1" lang="zh-CN" altLang="en-US" dirty="0"/>
          </a:p>
        </p:txBody>
      </p:sp>
      <p:sp>
        <p:nvSpPr>
          <p:cNvPr id="26" name="左箭头 26">
            <a:extLst>
              <a:ext uri="{FF2B5EF4-FFF2-40B4-BE49-F238E27FC236}">
                <a16:creationId xmlns:a16="http://schemas.microsoft.com/office/drawing/2014/main" id="{DFBDB940-CA13-CF25-CB16-FB2AD8AEDD55}"/>
              </a:ext>
            </a:extLst>
          </p:cNvPr>
          <p:cNvSpPr/>
          <p:nvPr/>
        </p:nvSpPr>
        <p:spPr>
          <a:xfrm rot="5400000">
            <a:off x="1882649" y="5582141"/>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81AD9DDE-6D7A-6271-78B3-6FC9B7ABB33A}"/>
              </a:ext>
            </a:extLst>
          </p:cNvPr>
          <p:cNvSpPr txBox="1"/>
          <p:nvPr/>
        </p:nvSpPr>
        <p:spPr>
          <a:xfrm>
            <a:off x="1867405" y="5660892"/>
            <a:ext cx="1234857" cy="430887"/>
          </a:xfrm>
          <a:prstGeom prst="rect">
            <a:avLst/>
          </a:prstGeom>
          <a:noFill/>
        </p:spPr>
        <p:txBody>
          <a:bodyPr wrap="square" rtlCol="0">
            <a:spAutoFit/>
          </a:bodyPr>
          <a:lstStyle/>
          <a:p>
            <a:r>
              <a:rPr lang="en-US" altLang="zh-CN" dirty="0"/>
              <a:t>270</a:t>
            </a:r>
            <a:r>
              <a:rPr lang="zh-CN" altLang="zh-CN" dirty="0"/>
              <a:t>°</a:t>
            </a:r>
            <a:endParaRPr kumimoji="1" lang="zh-CN" altLang="en-US" dirty="0"/>
          </a:p>
        </p:txBody>
      </p:sp>
      <p:sp>
        <p:nvSpPr>
          <p:cNvPr id="28" name="左箭头 28">
            <a:extLst>
              <a:ext uri="{FF2B5EF4-FFF2-40B4-BE49-F238E27FC236}">
                <a16:creationId xmlns:a16="http://schemas.microsoft.com/office/drawing/2014/main" id="{4DE12CFC-FB18-EF38-7CB9-3EEC7F47BF9F}"/>
              </a:ext>
            </a:extLst>
          </p:cNvPr>
          <p:cNvSpPr/>
          <p:nvPr/>
        </p:nvSpPr>
        <p:spPr>
          <a:xfrm rot="16200000">
            <a:off x="6878185" y="3092259"/>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6296DD13-A226-C956-97C3-B3CAAA284D63}"/>
              </a:ext>
            </a:extLst>
          </p:cNvPr>
          <p:cNvSpPr txBox="1"/>
          <p:nvPr/>
        </p:nvSpPr>
        <p:spPr>
          <a:xfrm>
            <a:off x="6944919" y="2735882"/>
            <a:ext cx="925676" cy="430887"/>
          </a:xfrm>
          <a:prstGeom prst="rect">
            <a:avLst/>
          </a:prstGeom>
          <a:noFill/>
        </p:spPr>
        <p:txBody>
          <a:bodyPr wrap="square" rtlCol="0">
            <a:spAutoFit/>
          </a:bodyPr>
          <a:lstStyle/>
          <a:p>
            <a:r>
              <a:rPr lang="en-US" altLang="zh-CN" dirty="0"/>
              <a:t>270</a:t>
            </a:r>
            <a:r>
              <a:rPr lang="zh-CN" altLang="zh-CN" dirty="0"/>
              <a:t>°</a:t>
            </a:r>
            <a:endParaRPr kumimoji="1" lang="zh-CN" altLang="en-US" dirty="0"/>
          </a:p>
        </p:txBody>
      </p:sp>
      <p:sp>
        <p:nvSpPr>
          <p:cNvPr id="30" name="左箭头 30">
            <a:extLst>
              <a:ext uri="{FF2B5EF4-FFF2-40B4-BE49-F238E27FC236}">
                <a16:creationId xmlns:a16="http://schemas.microsoft.com/office/drawing/2014/main" id="{F908D2EF-488C-FEAA-61E1-9DD48194FAA5}"/>
              </a:ext>
            </a:extLst>
          </p:cNvPr>
          <p:cNvSpPr/>
          <p:nvPr/>
        </p:nvSpPr>
        <p:spPr>
          <a:xfrm rot="16200000">
            <a:off x="5312148" y="3088811"/>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a16="http://schemas.microsoft.com/office/drawing/2014/main" id="{C8120355-A04E-F929-E663-3E7321BF5D87}"/>
              </a:ext>
            </a:extLst>
          </p:cNvPr>
          <p:cNvSpPr txBox="1"/>
          <p:nvPr/>
        </p:nvSpPr>
        <p:spPr>
          <a:xfrm>
            <a:off x="5378882" y="2732434"/>
            <a:ext cx="745959" cy="369332"/>
          </a:xfrm>
          <a:prstGeom prst="rect">
            <a:avLst/>
          </a:prstGeom>
          <a:noFill/>
        </p:spPr>
        <p:txBody>
          <a:bodyPr wrap="square" rtlCol="0">
            <a:spAutoFit/>
          </a:bodyPr>
          <a:lstStyle/>
          <a:p>
            <a:r>
              <a:rPr lang="en-US" altLang="zh-CN" dirty="0"/>
              <a:t>90</a:t>
            </a:r>
            <a:r>
              <a:rPr lang="zh-CN" altLang="zh-CN" dirty="0"/>
              <a:t>°</a:t>
            </a:r>
            <a:endParaRPr kumimoji="1" lang="zh-CN" altLang="en-US" dirty="0"/>
          </a:p>
        </p:txBody>
      </p:sp>
      <p:sp>
        <p:nvSpPr>
          <p:cNvPr id="32" name="左箭头 32">
            <a:extLst>
              <a:ext uri="{FF2B5EF4-FFF2-40B4-BE49-F238E27FC236}">
                <a16:creationId xmlns:a16="http://schemas.microsoft.com/office/drawing/2014/main" id="{672F193B-4C4A-BFA4-6D62-38F889ACB829}"/>
              </a:ext>
            </a:extLst>
          </p:cNvPr>
          <p:cNvSpPr/>
          <p:nvPr/>
        </p:nvSpPr>
        <p:spPr>
          <a:xfrm rot="16200000">
            <a:off x="10480080" y="3105466"/>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BFA6164A-1608-263D-53C5-02029264DAF0}"/>
              </a:ext>
            </a:extLst>
          </p:cNvPr>
          <p:cNvSpPr txBox="1"/>
          <p:nvPr/>
        </p:nvSpPr>
        <p:spPr>
          <a:xfrm>
            <a:off x="10546814" y="2749089"/>
            <a:ext cx="960676" cy="430887"/>
          </a:xfrm>
          <a:prstGeom prst="rect">
            <a:avLst/>
          </a:prstGeom>
          <a:noFill/>
        </p:spPr>
        <p:txBody>
          <a:bodyPr wrap="square" rtlCol="0">
            <a:spAutoFit/>
          </a:bodyPr>
          <a:lstStyle/>
          <a:p>
            <a:r>
              <a:rPr lang="en-US" altLang="zh-CN" dirty="0"/>
              <a:t>270</a:t>
            </a:r>
            <a:r>
              <a:rPr lang="zh-CN" altLang="zh-CN" dirty="0"/>
              <a:t>°</a:t>
            </a:r>
            <a:endParaRPr kumimoji="1" lang="zh-CN" altLang="en-US" dirty="0"/>
          </a:p>
        </p:txBody>
      </p:sp>
      <p:sp>
        <p:nvSpPr>
          <p:cNvPr id="34" name="左箭头 34">
            <a:extLst>
              <a:ext uri="{FF2B5EF4-FFF2-40B4-BE49-F238E27FC236}">
                <a16:creationId xmlns:a16="http://schemas.microsoft.com/office/drawing/2014/main" id="{18457373-C08F-C914-4118-0AAAD4A667DB}"/>
              </a:ext>
            </a:extLst>
          </p:cNvPr>
          <p:cNvSpPr/>
          <p:nvPr/>
        </p:nvSpPr>
        <p:spPr>
          <a:xfrm rot="16200000">
            <a:off x="8869901" y="3114630"/>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a16="http://schemas.microsoft.com/office/drawing/2014/main" id="{838AA9A6-E9A3-1BFA-EA82-CEFD03301D1A}"/>
              </a:ext>
            </a:extLst>
          </p:cNvPr>
          <p:cNvSpPr txBox="1"/>
          <p:nvPr/>
        </p:nvSpPr>
        <p:spPr>
          <a:xfrm>
            <a:off x="8936635" y="2758253"/>
            <a:ext cx="745959" cy="369332"/>
          </a:xfrm>
          <a:prstGeom prst="rect">
            <a:avLst/>
          </a:prstGeom>
          <a:noFill/>
        </p:spPr>
        <p:txBody>
          <a:bodyPr wrap="square" rtlCol="0">
            <a:spAutoFit/>
          </a:bodyPr>
          <a:lstStyle/>
          <a:p>
            <a:r>
              <a:rPr lang="en-US" altLang="zh-CN" dirty="0"/>
              <a:t>90</a:t>
            </a:r>
            <a:r>
              <a:rPr lang="zh-CN" altLang="zh-CN" dirty="0"/>
              <a:t>°</a:t>
            </a:r>
            <a:endParaRPr kumimoji="1" lang="zh-CN" altLang="en-US" dirty="0"/>
          </a:p>
        </p:txBody>
      </p:sp>
      <p:sp>
        <p:nvSpPr>
          <p:cNvPr id="36" name="左箭头 36">
            <a:extLst>
              <a:ext uri="{FF2B5EF4-FFF2-40B4-BE49-F238E27FC236}">
                <a16:creationId xmlns:a16="http://schemas.microsoft.com/office/drawing/2014/main" id="{10988649-119E-947C-93D6-EBCDA3AF9C28}"/>
              </a:ext>
            </a:extLst>
          </p:cNvPr>
          <p:cNvSpPr/>
          <p:nvPr/>
        </p:nvSpPr>
        <p:spPr>
          <a:xfrm rot="5400000">
            <a:off x="9748118" y="4256043"/>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文本框 36">
            <a:extLst>
              <a:ext uri="{FF2B5EF4-FFF2-40B4-BE49-F238E27FC236}">
                <a16:creationId xmlns:a16="http://schemas.microsoft.com/office/drawing/2014/main" id="{83062B37-DBA1-B13E-1F52-1B8A333E1362}"/>
              </a:ext>
            </a:extLst>
          </p:cNvPr>
          <p:cNvSpPr txBox="1"/>
          <p:nvPr/>
        </p:nvSpPr>
        <p:spPr>
          <a:xfrm>
            <a:off x="9798545" y="4255032"/>
            <a:ext cx="748269" cy="369332"/>
          </a:xfrm>
          <a:prstGeom prst="rect">
            <a:avLst/>
          </a:prstGeom>
          <a:noFill/>
        </p:spPr>
        <p:txBody>
          <a:bodyPr wrap="square" rtlCol="0">
            <a:spAutoFit/>
          </a:bodyPr>
          <a:lstStyle/>
          <a:p>
            <a:r>
              <a:rPr lang="en-US" altLang="zh-CN"/>
              <a:t>180</a:t>
            </a:r>
            <a:r>
              <a:rPr lang="zh-CN" altLang="zh-CN" dirty="0"/>
              <a:t>°</a:t>
            </a:r>
            <a:endParaRPr kumimoji="1" lang="zh-CN" altLang="en-US" dirty="0"/>
          </a:p>
        </p:txBody>
      </p:sp>
      <p:sp>
        <p:nvSpPr>
          <p:cNvPr id="38" name="文本框 37">
            <a:extLst>
              <a:ext uri="{FF2B5EF4-FFF2-40B4-BE49-F238E27FC236}">
                <a16:creationId xmlns:a16="http://schemas.microsoft.com/office/drawing/2014/main" id="{E455EF7E-0647-EFD3-1ACA-39EE9DEC00C6}"/>
              </a:ext>
            </a:extLst>
          </p:cNvPr>
          <p:cNvSpPr txBox="1"/>
          <p:nvPr/>
        </p:nvSpPr>
        <p:spPr>
          <a:xfrm>
            <a:off x="0" y="4128535"/>
            <a:ext cx="1022002" cy="430887"/>
          </a:xfrm>
          <a:prstGeom prst="rect">
            <a:avLst/>
          </a:prstGeom>
          <a:noFill/>
        </p:spPr>
        <p:txBody>
          <a:bodyPr wrap="square" rtlCol="0">
            <a:spAutoFit/>
          </a:bodyPr>
          <a:lstStyle/>
          <a:p>
            <a:r>
              <a:rPr lang="en-US" altLang="zh-CN" dirty="0"/>
              <a:t>180</a:t>
            </a:r>
            <a:r>
              <a:rPr lang="zh-CN" altLang="zh-CN" dirty="0"/>
              <a:t>°</a:t>
            </a:r>
            <a:endParaRPr kumimoji="1" lang="zh-CN" altLang="en-US" dirty="0"/>
          </a:p>
        </p:txBody>
      </p:sp>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2E63328D-DB6F-D687-BDB1-9C0851BCE2B0}"/>
                  </a:ext>
                </a:extLst>
              </p:cNvPr>
              <p:cNvSpPr/>
              <p:nvPr/>
            </p:nvSpPr>
            <p:spPr>
              <a:xfrm>
                <a:off x="5086202" y="5729337"/>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𝟏</m:t>
                        </m:r>
                      </m:sub>
                    </m:sSub>
                  </m:oMath>
                </a14:m>
                <a:r>
                  <a:rPr lang="en-US" altLang="zh-CN" sz="2000" b="1" dirty="0">
                    <a:latin typeface="微软雅黑" panose="020B0503020204020204" pitchFamily="34" charset="-122"/>
                    <a:ea typeface="微软雅黑" panose="020B0503020204020204" pitchFamily="34" charset="-122"/>
                  </a:rPr>
                  <a:t>= 4.5m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39" name="矩形 38">
                <a:extLst>
                  <a:ext uri="{FF2B5EF4-FFF2-40B4-BE49-F238E27FC236}">
                    <a16:creationId xmlns:a16="http://schemas.microsoft.com/office/drawing/2014/main" id="{2E63328D-DB6F-D687-BDB1-9C0851BCE2B0}"/>
                  </a:ext>
                </a:extLst>
              </p:cNvPr>
              <p:cNvSpPr>
                <a:spLocks noRot="1" noChangeAspect="1" noMove="1" noResize="1" noEditPoints="1" noAdjustHandles="1" noChangeArrowheads="1" noChangeShapeType="1" noTextEdit="1"/>
              </p:cNvSpPr>
              <p:nvPr/>
            </p:nvSpPr>
            <p:spPr>
              <a:xfrm>
                <a:off x="5086202" y="5729337"/>
                <a:ext cx="2261901" cy="400110"/>
              </a:xfrm>
              <a:prstGeom prst="rect">
                <a:avLst/>
              </a:prstGeom>
              <a:blipFill>
                <a:blip r:embed="rId7"/>
                <a:stretch>
                  <a:fillRect t="-9231" r="-2156"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CA663AC7-4566-52A1-41AB-AE0AEB73E654}"/>
                  </a:ext>
                </a:extLst>
              </p:cNvPr>
              <p:cNvSpPr/>
              <p:nvPr/>
            </p:nvSpPr>
            <p:spPr>
              <a:xfrm>
                <a:off x="8576994" y="5726568"/>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𝟐</m:t>
                        </m:r>
                      </m:sub>
                    </m:sSub>
                  </m:oMath>
                </a14:m>
                <a:r>
                  <a:rPr lang="en-US" altLang="zh-CN" sz="2000" b="1" dirty="0">
                    <a:latin typeface="微软雅黑" panose="020B0503020204020204" pitchFamily="34" charset="-122"/>
                    <a:ea typeface="微软雅黑" panose="020B0503020204020204" pitchFamily="34" charset="-122"/>
                  </a:rPr>
                  <a:t>= 7.5m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40" name="矩形 39">
                <a:extLst>
                  <a:ext uri="{FF2B5EF4-FFF2-40B4-BE49-F238E27FC236}">
                    <a16:creationId xmlns:a16="http://schemas.microsoft.com/office/drawing/2014/main" id="{CA663AC7-4566-52A1-41AB-AE0AEB73E654}"/>
                  </a:ext>
                </a:extLst>
              </p:cNvPr>
              <p:cNvSpPr>
                <a:spLocks noRot="1" noChangeAspect="1" noMove="1" noResize="1" noEditPoints="1" noAdjustHandles="1" noChangeArrowheads="1" noChangeShapeType="1" noTextEdit="1"/>
              </p:cNvSpPr>
              <p:nvPr/>
            </p:nvSpPr>
            <p:spPr>
              <a:xfrm>
                <a:off x="8576994" y="5726568"/>
                <a:ext cx="2261901" cy="400110"/>
              </a:xfrm>
              <a:prstGeom prst="rect">
                <a:avLst/>
              </a:prstGeom>
              <a:blipFill>
                <a:blip r:embed="rId8"/>
                <a:stretch>
                  <a:fillRect t="-7576" r="-1887"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118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left)">
                                      <p:cBhvr>
                                        <p:cTn id="9" dur="500"/>
                                        <p:tgtEl>
                                          <p:spTgt spid="2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left)">
                                      <p:cBhvr>
                                        <p:cTn id="8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P spid="23" grpId="0" animBg="1"/>
      <p:bldP spid="24" grpId="0" animBg="1"/>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C87895C5-58BD-24EA-AAE0-6315E19E2690}"/>
              </a:ext>
            </a:extLst>
          </p:cNvPr>
          <p:cNvSpPr>
            <a:spLocks noGrp="1"/>
          </p:cNvSpPr>
          <p:nvPr>
            <p:ph type="subTitle" idx="1"/>
          </p:nvPr>
        </p:nvSpPr>
        <p:spPr/>
        <p:txBody>
          <a:bodyPr/>
          <a:lstStyle/>
          <a:p>
            <a:r>
              <a:rPr lang="en-US" altLang="zh-CN" dirty="0"/>
              <a:t>Concrete pipe foundation on the right</a:t>
            </a:r>
            <a:endParaRPr lang="zh-CN" altLang="en-US" dirty="0"/>
          </a:p>
        </p:txBody>
      </p:sp>
      <p:sp>
        <p:nvSpPr>
          <p:cNvPr id="3" name="文本占位符 2">
            <a:extLst>
              <a:ext uri="{FF2B5EF4-FFF2-40B4-BE49-F238E27FC236}">
                <a16:creationId xmlns:a16="http://schemas.microsoft.com/office/drawing/2014/main" id="{725463EB-ED07-D3FA-A54C-CBF63AB969EA}"/>
              </a:ext>
            </a:extLst>
          </p:cNvPr>
          <p:cNvSpPr>
            <a:spLocks noGrp="1"/>
          </p:cNvSpPr>
          <p:nvPr>
            <p:ph type="body" sz="quarter" idx="10"/>
          </p:nvPr>
        </p:nvSpPr>
        <p:spPr/>
        <p:txBody>
          <a:bodyPr/>
          <a:lstStyle/>
          <a:p>
            <a:r>
              <a:rPr lang="en-US" altLang="zh-CN" dirty="0"/>
              <a:t>3 Results</a:t>
            </a:r>
            <a:endParaRPr lang="zh-CN" altLang="en-US" dirty="0"/>
          </a:p>
        </p:txBody>
      </p:sp>
      <p:pic>
        <p:nvPicPr>
          <p:cNvPr id="11" name="图片 10" descr="H:\gpr_data\B-scan图\cylinder_p\cylinder_p0.5_2.png">
            <a:extLst>
              <a:ext uri="{FF2B5EF4-FFF2-40B4-BE49-F238E27FC236}">
                <a16:creationId xmlns:a16="http://schemas.microsoft.com/office/drawing/2014/main" id="{A7FE0D0D-EEB8-85EE-A25B-C093DAA82DD7}"/>
              </a:ext>
            </a:extLst>
          </p:cNvPr>
          <p:cNvPicPr/>
          <p:nvPr/>
        </p:nvPicPr>
        <p:blipFill rotWithShape="1">
          <a:blip r:embed="rId3">
            <a:extLst>
              <a:ext uri="{28A0092B-C50C-407E-A947-70E740481C1C}">
                <a14:useLocalDpi xmlns:a14="http://schemas.microsoft.com/office/drawing/2010/main" val="0"/>
              </a:ext>
            </a:extLst>
          </a:blip>
          <a:srcRect l="8599" t="2773" r="7906" b="2917"/>
          <a:stretch/>
        </p:blipFill>
        <p:spPr bwMode="auto">
          <a:xfrm>
            <a:off x="4175745" y="2321963"/>
            <a:ext cx="3693248" cy="3447012"/>
          </a:xfrm>
          <a:prstGeom prst="rect">
            <a:avLst/>
          </a:prstGeom>
          <a:noFill/>
          <a:ln>
            <a:noFill/>
          </a:ln>
          <a:extLst>
            <a:ext uri="{53640926-AAD7-44D8-BBD7-CCE9431645EC}">
              <a14:shadowObscured xmlns:a14="http://schemas.microsoft.com/office/drawing/2010/main"/>
            </a:ext>
          </a:extLst>
        </p:spPr>
      </p:pic>
      <p:pic>
        <p:nvPicPr>
          <p:cNvPr id="12" name="图片 11" descr="H:\gpr_data\B-scan图\cylinder_p\cylinder_p0.8_2.png">
            <a:extLst>
              <a:ext uri="{FF2B5EF4-FFF2-40B4-BE49-F238E27FC236}">
                <a16:creationId xmlns:a16="http://schemas.microsoft.com/office/drawing/2014/main" id="{FC4C4A27-0C5C-2297-500C-415F6E23F5D6}"/>
              </a:ext>
            </a:extLst>
          </p:cNvPr>
          <p:cNvPicPr/>
          <p:nvPr/>
        </p:nvPicPr>
        <p:blipFill rotWithShape="1">
          <a:blip r:embed="rId4">
            <a:extLst>
              <a:ext uri="{28A0092B-C50C-407E-A947-70E740481C1C}">
                <a14:useLocalDpi xmlns:a14="http://schemas.microsoft.com/office/drawing/2010/main" val="0"/>
              </a:ext>
            </a:extLst>
          </a:blip>
          <a:srcRect l="8460" t="2958" r="8044" b="2732"/>
          <a:stretch/>
        </p:blipFill>
        <p:spPr bwMode="auto">
          <a:xfrm>
            <a:off x="7868993" y="2286068"/>
            <a:ext cx="3657600" cy="3447012"/>
          </a:xfrm>
          <a:prstGeom prst="rect">
            <a:avLst/>
          </a:prstGeom>
          <a:noFill/>
          <a:ln>
            <a:noFill/>
          </a:ln>
          <a:extLst>
            <a:ext uri="{53640926-AAD7-44D8-BBD7-CCE9431645EC}">
              <a14:shadowObscured xmlns:a14="http://schemas.microsoft.com/office/drawing/2010/main"/>
            </a:ext>
          </a:extLst>
        </p:spPr>
      </p:pic>
      <p:pic>
        <p:nvPicPr>
          <p:cNvPr id="13" name="图片 12">
            <a:extLst>
              <a:ext uri="{FF2B5EF4-FFF2-40B4-BE49-F238E27FC236}">
                <a16:creationId xmlns:a16="http://schemas.microsoft.com/office/drawing/2014/main" id="{C9F24C1F-5469-3683-7D10-6B1225E4D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94" y="2216323"/>
            <a:ext cx="3610464" cy="3737318"/>
          </a:xfrm>
          <a:prstGeom prst="rect">
            <a:avLst/>
          </a:prstGeom>
        </p:spPr>
      </p:pic>
      <p:pic>
        <p:nvPicPr>
          <p:cNvPr id="14" name="图片 13">
            <a:extLst>
              <a:ext uri="{FF2B5EF4-FFF2-40B4-BE49-F238E27FC236}">
                <a16:creationId xmlns:a16="http://schemas.microsoft.com/office/drawing/2014/main" id="{05C9F562-1939-F3C8-89FF-FFF875206FB2}"/>
              </a:ext>
            </a:extLst>
          </p:cNvPr>
          <p:cNvPicPr>
            <a:picLocks noChangeAspect="1"/>
          </p:cNvPicPr>
          <p:nvPr/>
        </p:nvPicPr>
        <p:blipFill>
          <a:blip r:embed="rId6"/>
          <a:stretch>
            <a:fillRect/>
          </a:stretch>
        </p:blipFill>
        <p:spPr>
          <a:xfrm>
            <a:off x="347294" y="2216323"/>
            <a:ext cx="3613441" cy="3740400"/>
          </a:xfrm>
          <a:prstGeom prst="rect">
            <a:avLst/>
          </a:prstGeom>
        </p:spPr>
      </p:pic>
      <p:sp>
        <p:nvSpPr>
          <p:cNvPr id="15" name="左箭头 12">
            <a:extLst>
              <a:ext uri="{FF2B5EF4-FFF2-40B4-BE49-F238E27FC236}">
                <a16:creationId xmlns:a16="http://schemas.microsoft.com/office/drawing/2014/main" id="{92188A08-B3DB-596B-4E69-9841F56F1BE3}"/>
              </a:ext>
            </a:extLst>
          </p:cNvPr>
          <p:cNvSpPr/>
          <p:nvPr/>
        </p:nvSpPr>
        <p:spPr>
          <a:xfrm rot="16200000">
            <a:off x="7145189" y="3055432"/>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196AFBA6-297B-83F0-1F32-5C4CB8DB0A7F}"/>
              </a:ext>
            </a:extLst>
          </p:cNvPr>
          <p:cNvSpPr txBox="1"/>
          <p:nvPr/>
        </p:nvSpPr>
        <p:spPr>
          <a:xfrm>
            <a:off x="7211923" y="2699055"/>
            <a:ext cx="992033" cy="430887"/>
          </a:xfrm>
          <a:prstGeom prst="rect">
            <a:avLst/>
          </a:prstGeom>
          <a:noFill/>
        </p:spPr>
        <p:txBody>
          <a:bodyPr wrap="square" rtlCol="0">
            <a:spAutoFit/>
          </a:bodyPr>
          <a:lstStyle/>
          <a:p>
            <a:r>
              <a:rPr lang="en-US" altLang="zh-CN" b="1" dirty="0"/>
              <a:t>290</a:t>
            </a:r>
            <a:r>
              <a:rPr lang="zh-CN" altLang="zh-CN" b="1" dirty="0"/>
              <a:t>°</a:t>
            </a:r>
            <a:endParaRPr kumimoji="1" lang="zh-CN" altLang="en-US" b="1" dirty="0"/>
          </a:p>
        </p:txBody>
      </p:sp>
      <p:sp>
        <p:nvSpPr>
          <p:cNvPr id="17" name="左箭头 14">
            <a:extLst>
              <a:ext uri="{FF2B5EF4-FFF2-40B4-BE49-F238E27FC236}">
                <a16:creationId xmlns:a16="http://schemas.microsoft.com/office/drawing/2014/main" id="{7929B59D-4B0D-B8B7-2CD8-7390E8973BE9}"/>
              </a:ext>
            </a:extLst>
          </p:cNvPr>
          <p:cNvSpPr/>
          <p:nvPr/>
        </p:nvSpPr>
        <p:spPr>
          <a:xfrm rot="16200000">
            <a:off x="4904992" y="3072627"/>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4BA04D06-8E23-8E3C-A060-45C1DE8A2620}"/>
              </a:ext>
            </a:extLst>
          </p:cNvPr>
          <p:cNvSpPr txBox="1"/>
          <p:nvPr/>
        </p:nvSpPr>
        <p:spPr>
          <a:xfrm>
            <a:off x="4971726" y="2716250"/>
            <a:ext cx="1038592" cy="430887"/>
          </a:xfrm>
          <a:prstGeom prst="rect">
            <a:avLst/>
          </a:prstGeom>
          <a:noFill/>
        </p:spPr>
        <p:txBody>
          <a:bodyPr wrap="square" rtlCol="0">
            <a:spAutoFit/>
          </a:bodyPr>
          <a:lstStyle/>
          <a:p>
            <a:r>
              <a:rPr lang="en-US" altLang="zh-CN" b="1" dirty="0"/>
              <a:t>70</a:t>
            </a:r>
            <a:r>
              <a:rPr lang="zh-CN" altLang="zh-CN" b="1" dirty="0"/>
              <a:t>°</a:t>
            </a:r>
            <a:endParaRPr kumimoji="1" lang="zh-CN" altLang="en-US" b="1" dirty="0"/>
          </a:p>
        </p:txBody>
      </p:sp>
      <p:sp>
        <p:nvSpPr>
          <p:cNvPr id="19" name="左箭头 16">
            <a:extLst>
              <a:ext uri="{FF2B5EF4-FFF2-40B4-BE49-F238E27FC236}">
                <a16:creationId xmlns:a16="http://schemas.microsoft.com/office/drawing/2014/main" id="{ABA65A59-5BD4-34DD-8C90-7EE4520CDE89}"/>
              </a:ext>
            </a:extLst>
          </p:cNvPr>
          <p:cNvSpPr/>
          <p:nvPr/>
        </p:nvSpPr>
        <p:spPr>
          <a:xfrm rot="5400000">
            <a:off x="2518521" y="3388827"/>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967D764B-2DD8-7847-86B3-AF78936C9E60}"/>
              </a:ext>
            </a:extLst>
          </p:cNvPr>
          <p:cNvSpPr txBox="1"/>
          <p:nvPr/>
        </p:nvSpPr>
        <p:spPr>
          <a:xfrm>
            <a:off x="2119086" y="3404516"/>
            <a:ext cx="887004" cy="430887"/>
          </a:xfrm>
          <a:prstGeom prst="rect">
            <a:avLst/>
          </a:prstGeom>
          <a:noFill/>
        </p:spPr>
        <p:txBody>
          <a:bodyPr wrap="square" rtlCol="0">
            <a:spAutoFit/>
          </a:bodyPr>
          <a:lstStyle/>
          <a:p>
            <a:r>
              <a:rPr lang="en-US" altLang="zh-CN" b="1" dirty="0"/>
              <a:t>70</a:t>
            </a:r>
            <a:r>
              <a:rPr lang="zh-CN" altLang="zh-CN" b="1" dirty="0"/>
              <a:t>°</a:t>
            </a:r>
            <a:endParaRPr kumimoji="1" lang="zh-CN" altLang="en-US" b="1" dirty="0"/>
          </a:p>
        </p:txBody>
      </p:sp>
      <p:sp>
        <p:nvSpPr>
          <p:cNvPr id="21" name="左箭头 18">
            <a:extLst>
              <a:ext uri="{FF2B5EF4-FFF2-40B4-BE49-F238E27FC236}">
                <a16:creationId xmlns:a16="http://schemas.microsoft.com/office/drawing/2014/main" id="{B9910798-272B-92B2-7491-1BF07D32FB36}"/>
              </a:ext>
            </a:extLst>
          </p:cNvPr>
          <p:cNvSpPr/>
          <p:nvPr/>
        </p:nvSpPr>
        <p:spPr>
          <a:xfrm rot="5400000">
            <a:off x="2455609" y="5392540"/>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6B3027A-298E-43B4-A03C-EC7C9FD9935E}"/>
              </a:ext>
            </a:extLst>
          </p:cNvPr>
          <p:cNvSpPr txBox="1"/>
          <p:nvPr/>
        </p:nvSpPr>
        <p:spPr>
          <a:xfrm>
            <a:off x="1900752" y="5477599"/>
            <a:ext cx="1105338" cy="430887"/>
          </a:xfrm>
          <a:prstGeom prst="rect">
            <a:avLst/>
          </a:prstGeom>
          <a:noFill/>
        </p:spPr>
        <p:txBody>
          <a:bodyPr wrap="square" rtlCol="0">
            <a:spAutoFit/>
          </a:bodyPr>
          <a:lstStyle/>
          <a:p>
            <a:r>
              <a:rPr lang="en-US" altLang="zh-CN" b="1" dirty="0"/>
              <a:t>290</a:t>
            </a:r>
            <a:r>
              <a:rPr lang="zh-CN" altLang="zh-CN" b="1" dirty="0"/>
              <a:t>°</a:t>
            </a:r>
            <a:endParaRPr kumimoji="1" lang="zh-CN" altLang="en-US" b="1" dirty="0"/>
          </a:p>
        </p:txBody>
      </p:sp>
      <p:sp>
        <p:nvSpPr>
          <p:cNvPr id="23" name="左箭头 22">
            <a:extLst>
              <a:ext uri="{FF2B5EF4-FFF2-40B4-BE49-F238E27FC236}">
                <a16:creationId xmlns:a16="http://schemas.microsoft.com/office/drawing/2014/main" id="{581366A6-D0F8-405D-14CD-A77C615726BA}"/>
              </a:ext>
            </a:extLst>
          </p:cNvPr>
          <p:cNvSpPr/>
          <p:nvPr/>
        </p:nvSpPr>
        <p:spPr>
          <a:xfrm rot="10800000">
            <a:off x="525903" y="4054412"/>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F0B947C5-B9FB-D234-2FB3-A590FAA9167F}"/>
              </a:ext>
            </a:extLst>
          </p:cNvPr>
          <p:cNvSpPr txBox="1"/>
          <p:nvPr/>
        </p:nvSpPr>
        <p:spPr>
          <a:xfrm>
            <a:off x="0" y="4111938"/>
            <a:ext cx="891540"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25" name="左箭头 24">
            <a:extLst>
              <a:ext uri="{FF2B5EF4-FFF2-40B4-BE49-F238E27FC236}">
                <a16:creationId xmlns:a16="http://schemas.microsoft.com/office/drawing/2014/main" id="{70643BBC-A84B-CB94-6BD0-3F04A95C17A9}"/>
              </a:ext>
            </a:extLst>
          </p:cNvPr>
          <p:cNvSpPr/>
          <p:nvPr/>
        </p:nvSpPr>
        <p:spPr>
          <a:xfrm rot="5400000">
            <a:off x="6023963" y="4482281"/>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BCC39D0F-72D7-CCBA-5B75-7C91023DDDFB}"/>
              </a:ext>
            </a:extLst>
          </p:cNvPr>
          <p:cNvSpPr txBox="1"/>
          <p:nvPr/>
        </p:nvSpPr>
        <p:spPr>
          <a:xfrm>
            <a:off x="6074390" y="4481270"/>
            <a:ext cx="920770"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27" name="左箭头 26">
            <a:extLst>
              <a:ext uri="{FF2B5EF4-FFF2-40B4-BE49-F238E27FC236}">
                <a16:creationId xmlns:a16="http://schemas.microsoft.com/office/drawing/2014/main" id="{E74019FC-79AB-3370-9C24-2FBCD0628F96}"/>
              </a:ext>
            </a:extLst>
          </p:cNvPr>
          <p:cNvSpPr/>
          <p:nvPr/>
        </p:nvSpPr>
        <p:spPr>
          <a:xfrm rot="5400000">
            <a:off x="9687862" y="4839585"/>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04323865-0AE0-5E26-AE0F-A4B20C26A4BC}"/>
              </a:ext>
            </a:extLst>
          </p:cNvPr>
          <p:cNvSpPr txBox="1"/>
          <p:nvPr/>
        </p:nvSpPr>
        <p:spPr>
          <a:xfrm>
            <a:off x="9738289" y="4838574"/>
            <a:ext cx="950119"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29" name="左箭头 28">
            <a:extLst>
              <a:ext uri="{FF2B5EF4-FFF2-40B4-BE49-F238E27FC236}">
                <a16:creationId xmlns:a16="http://schemas.microsoft.com/office/drawing/2014/main" id="{9A68266A-978F-37AE-1826-C6677915FE60}"/>
              </a:ext>
            </a:extLst>
          </p:cNvPr>
          <p:cNvSpPr/>
          <p:nvPr/>
        </p:nvSpPr>
        <p:spPr>
          <a:xfrm rot="16200000">
            <a:off x="10797501" y="3056490"/>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6BA209B9-2ADC-0FA5-9DD8-3E482A2A55EE}"/>
              </a:ext>
            </a:extLst>
          </p:cNvPr>
          <p:cNvSpPr txBox="1"/>
          <p:nvPr/>
        </p:nvSpPr>
        <p:spPr>
          <a:xfrm>
            <a:off x="10864235" y="2700113"/>
            <a:ext cx="913016" cy="430887"/>
          </a:xfrm>
          <a:prstGeom prst="rect">
            <a:avLst/>
          </a:prstGeom>
          <a:noFill/>
        </p:spPr>
        <p:txBody>
          <a:bodyPr wrap="square" rtlCol="0">
            <a:spAutoFit/>
          </a:bodyPr>
          <a:lstStyle/>
          <a:p>
            <a:r>
              <a:rPr lang="en-US" altLang="zh-CN" b="1" dirty="0"/>
              <a:t>290</a:t>
            </a:r>
            <a:r>
              <a:rPr lang="zh-CN" altLang="zh-CN" b="1" dirty="0"/>
              <a:t>°</a:t>
            </a:r>
            <a:endParaRPr kumimoji="1" lang="zh-CN" altLang="en-US" b="1" dirty="0"/>
          </a:p>
        </p:txBody>
      </p:sp>
      <p:sp>
        <p:nvSpPr>
          <p:cNvPr id="31" name="左箭头 30">
            <a:extLst>
              <a:ext uri="{FF2B5EF4-FFF2-40B4-BE49-F238E27FC236}">
                <a16:creationId xmlns:a16="http://schemas.microsoft.com/office/drawing/2014/main" id="{9D8345DB-0739-7C4F-A52F-CA2C00B2592B}"/>
              </a:ext>
            </a:extLst>
          </p:cNvPr>
          <p:cNvSpPr/>
          <p:nvPr/>
        </p:nvSpPr>
        <p:spPr>
          <a:xfrm rot="16200000">
            <a:off x="8582532" y="3042153"/>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F3EF4C7B-64B2-60C8-24E1-14B0F71BA8D6}"/>
              </a:ext>
            </a:extLst>
          </p:cNvPr>
          <p:cNvSpPr txBox="1"/>
          <p:nvPr/>
        </p:nvSpPr>
        <p:spPr>
          <a:xfrm>
            <a:off x="8649267" y="2685776"/>
            <a:ext cx="809778" cy="430887"/>
          </a:xfrm>
          <a:prstGeom prst="rect">
            <a:avLst/>
          </a:prstGeom>
          <a:noFill/>
        </p:spPr>
        <p:txBody>
          <a:bodyPr wrap="square" rtlCol="0">
            <a:spAutoFit/>
          </a:bodyPr>
          <a:lstStyle/>
          <a:p>
            <a:r>
              <a:rPr lang="en-US" altLang="zh-CN" b="1" dirty="0"/>
              <a:t>70</a:t>
            </a:r>
            <a:r>
              <a:rPr lang="zh-CN" altLang="zh-CN" b="1" dirty="0"/>
              <a:t>°</a:t>
            </a:r>
            <a:endParaRPr kumimoji="1" lang="zh-CN" altLang="en-US" b="1" dirty="0"/>
          </a:p>
        </p:txBody>
      </p: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EC185F48-BC6E-B17F-8D9B-7DC2471915AC}"/>
                  </a:ext>
                </a:extLst>
              </p:cNvPr>
              <p:cNvSpPr/>
              <p:nvPr/>
            </p:nvSpPr>
            <p:spPr>
              <a:xfrm>
                <a:off x="5086202" y="5729337"/>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𝟏</m:t>
                        </m:r>
                      </m:sub>
                    </m:sSub>
                  </m:oMath>
                </a14:m>
                <a:r>
                  <a:rPr lang="en-US" altLang="zh-CN" sz="2000" b="1" dirty="0">
                    <a:latin typeface="微软雅黑" panose="020B0503020204020204" pitchFamily="34" charset="-122"/>
                    <a:ea typeface="微软雅黑" panose="020B0503020204020204" pitchFamily="34" charset="-122"/>
                  </a:rPr>
                  <a:t>= 4.5m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33" name="矩形 32">
                <a:extLst>
                  <a:ext uri="{FF2B5EF4-FFF2-40B4-BE49-F238E27FC236}">
                    <a16:creationId xmlns:a16="http://schemas.microsoft.com/office/drawing/2014/main" id="{EC185F48-BC6E-B17F-8D9B-7DC2471915AC}"/>
                  </a:ext>
                </a:extLst>
              </p:cNvPr>
              <p:cNvSpPr>
                <a:spLocks noRot="1" noChangeAspect="1" noMove="1" noResize="1" noEditPoints="1" noAdjustHandles="1" noChangeArrowheads="1" noChangeShapeType="1" noTextEdit="1"/>
              </p:cNvSpPr>
              <p:nvPr/>
            </p:nvSpPr>
            <p:spPr>
              <a:xfrm>
                <a:off x="5086202" y="5729337"/>
                <a:ext cx="2261901" cy="400110"/>
              </a:xfrm>
              <a:prstGeom prst="rect">
                <a:avLst/>
              </a:prstGeom>
              <a:blipFill>
                <a:blip r:embed="rId7"/>
                <a:stretch>
                  <a:fillRect t="-9231" r="-2156"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8645071E-67FA-48BD-39A4-2D0F0E1321E3}"/>
                  </a:ext>
                </a:extLst>
              </p:cNvPr>
              <p:cNvSpPr/>
              <p:nvPr/>
            </p:nvSpPr>
            <p:spPr>
              <a:xfrm>
                <a:off x="8576994" y="5726568"/>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𝟐</m:t>
                        </m:r>
                      </m:sub>
                    </m:sSub>
                  </m:oMath>
                </a14:m>
                <a:r>
                  <a:rPr lang="en-US" altLang="zh-CN" sz="2000" b="1" dirty="0">
                    <a:latin typeface="微软雅黑" panose="020B0503020204020204" pitchFamily="34" charset="-122"/>
                    <a:ea typeface="微软雅黑" panose="020B0503020204020204" pitchFamily="34" charset="-122"/>
                  </a:rPr>
                  <a:t>= 7.5m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34" name="矩形 33">
                <a:extLst>
                  <a:ext uri="{FF2B5EF4-FFF2-40B4-BE49-F238E27FC236}">
                    <a16:creationId xmlns:a16="http://schemas.microsoft.com/office/drawing/2014/main" id="{8645071E-67FA-48BD-39A4-2D0F0E1321E3}"/>
                  </a:ext>
                </a:extLst>
              </p:cNvPr>
              <p:cNvSpPr>
                <a:spLocks noRot="1" noChangeAspect="1" noMove="1" noResize="1" noEditPoints="1" noAdjustHandles="1" noChangeArrowheads="1" noChangeShapeType="1" noTextEdit="1"/>
              </p:cNvSpPr>
              <p:nvPr/>
            </p:nvSpPr>
            <p:spPr>
              <a:xfrm>
                <a:off x="8576994" y="5726568"/>
                <a:ext cx="2261901" cy="400110"/>
              </a:xfrm>
              <a:prstGeom prst="rect">
                <a:avLst/>
              </a:prstGeom>
              <a:blipFill>
                <a:blip r:embed="rId8"/>
                <a:stretch>
                  <a:fillRect t="-7576" r="-1887"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3069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left)">
                                      <p:cBhvr>
                                        <p:cTn id="9" dur="500"/>
                                        <p:tgtEl>
                                          <p:spTgt spid="1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659BCB19-ECEA-2F8F-1FED-B9B86D4697DA}"/>
              </a:ext>
            </a:extLst>
          </p:cNvPr>
          <p:cNvSpPr>
            <a:spLocks noGrp="1"/>
          </p:cNvSpPr>
          <p:nvPr>
            <p:ph type="subTitle" idx="1"/>
          </p:nvPr>
        </p:nvSpPr>
        <p:spPr/>
        <p:txBody>
          <a:bodyPr/>
          <a:lstStyle/>
          <a:p>
            <a:r>
              <a:rPr lang="en-US" altLang="zh-CN" dirty="0"/>
              <a:t>3D image of one boulder in the center (</a:t>
            </a:r>
            <a:r>
              <a:rPr lang="en-US" altLang="zh-CN" dirty="0" err="1"/>
              <a:t>xoy</a:t>
            </a:r>
            <a:r>
              <a:rPr lang="en-US" altLang="zh-CN" dirty="0"/>
              <a:t>: ±5m</a:t>
            </a:r>
            <a:r>
              <a:rPr lang="zh-CN" altLang="en-US" dirty="0"/>
              <a:t>）</a:t>
            </a:r>
          </a:p>
        </p:txBody>
      </p:sp>
      <p:sp>
        <p:nvSpPr>
          <p:cNvPr id="3" name="文本占位符 2">
            <a:extLst>
              <a:ext uri="{FF2B5EF4-FFF2-40B4-BE49-F238E27FC236}">
                <a16:creationId xmlns:a16="http://schemas.microsoft.com/office/drawing/2014/main" id="{0E826282-921A-EF89-9B85-92DC9734F8BC}"/>
              </a:ext>
            </a:extLst>
          </p:cNvPr>
          <p:cNvSpPr>
            <a:spLocks noGrp="1"/>
          </p:cNvSpPr>
          <p:nvPr>
            <p:ph type="body" sz="quarter" idx="10"/>
          </p:nvPr>
        </p:nvSpPr>
        <p:spPr/>
        <p:txBody>
          <a:bodyPr/>
          <a:lstStyle/>
          <a:p>
            <a:r>
              <a:rPr lang="en-US" altLang="zh-CN" dirty="0"/>
              <a:t>3 Results</a:t>
            </a:r>
            <a:endParaRPr lang="zh-CN" altLang="en-US" dirty="0"/>
          </a:p>
        </p:txBody>
      </p:sp>
      <p:pic>
        <p:nvPicPr>
          <p:cNvPr id="4" name="图片 3" descr="H:\图\球中心\偏移前_2.png">
            <a:extLst>
              <a:ext uri="{FF2B5EF4-FFF2-40B4-BE49-F238E27FC236}">
                <a16:creationId xmlns:a16="http://schemas.microsoft.com/office/drawing/2014/main" id="{DE2BB10E-77EE-6DBC-10F1-DE95E40FAD8A}"/>
              </a:ext>
            </a:extLst>
          </p:cNvPr>
          <p:cNvPicPr/>
          <p:nvPr/>
        </p:nvPicPr>
        <p:blipFill rotWithShape="1">
          <a:blip r:embed="rId3">
            <a:extLst>
              <a:ext uri="{28A0092B-C50C-407E-A947-70E740481C1C}">
                <a14:useLocalDpi xmlns:a14="http://schemas.microsoft.com/office/drawing/2010/main" val="0"/>
              </a:ext>
            </a:extLst>
          </a:blip>
          <a:srcRect l="7229" t="3245" r="8008" b="5163"/>
          <a:stretch/>
        </p:blipFill>
        <p:spPr bwMode="auto">
          <a:xfrm>
            <a:off x="1354138" y="1592577"/>
            <a:ext cx="4170685" cy="4565727"/>
          </a:xfrm>
          <a:prstGeom prst="rect">
            <a:avLst/>
          </a:prstGeom>
          <a:noFill/>
          <a:ln>
            <a:noFill/>
          </a:ln>
          <a:extLst>
            <a:ext uri="{53640926-AAD7-44D8-BBD7-CCE9431645EC}">
              <a14:shadowObscured xmlns:a14="http://schemas.microsoft.com/office/drawing/2010/main"/>
            </a:ext>
          </a:extLst>
        </p:spPr>
      </p:pic>
      <p:pic>
        <p:nvPicPr>
          <p:cNvPr id="5" name="图片 4" descr="H:\图\球中心\偏移后_2.png">
            <a:extLst>
              <a:ext uri="{FF2B5EF4-FFF2-40B4-BE49-F238E27FC236}">
                <a16:creationId xmlns:a16="http://schemas.microsoft.com/office/drawing/2014/main" id="{46436FFE-C10B-6782-BA1C-59B2B1FC8620}"/>
              </a:ext>
            </a:extLst>
          </p:cNvPr>
          <p:cNvPicPr/>
          <p:nvPr/>
        </p:nvPicPr>
        <p:blipFill rotWithShape="1">
          <a:blip r:embed="rId4">
            <a:extLst>
              <a:ext uri="{28A0092B-C50C-407E-A947-70E740481C1C}">
                <a14:useLocalDpi xmlns:a14="http://schemas.microsoft.com/office/drawing/2010/main" val="0"/>
              </a:ext>
            </a:extLst>
          </a:blip>
          <a:srcRect l="7229" t="3246" r="8133" b="4839"/>
          <a:stretch/>
        </p:blipFill>
        <p:spPr bwMode="auto">
          <a:xfrm>
            <a:off x="6427285" y="1582586"/>
            <a:ext cx="4170685" cy="4726138"/>
          </a:xfrm>
          <a:prstGeom prst="rect">
            <a:avLst/>
          </a:prstGeom>
          <a:noFill/>
          <a:ln>
            <a:noFill/>
          </a:ln>
          <a:extLst>
            <a:ext uri="{53640926-AAD7-44D8-BBD7-CCE9431645EC}">
              <a14:shadowObscured xmlns:a14="http://schemas.microsoft.com/office/drawing/2010/main"/>
            </a:ext>
          </a:extLst>
        </p:spPr>
      </p:pic>
      <p:sp>
        <p:nvSpPr>
          <p:cNvPr id="6" name="左箭头 1">
            <a:extLst>
              <a:ext uri="{FF2B5EF4-FFF2-40B4-BE49-F238E27FC236}">
                <a16:creationId xmlns:a16="http://schemas.microsoft.com/office/drawing/2014/main" id="{C15634C1-2303-F98A-1CA4-CDF2C01E7BA6}"/>
              </a:ext>
            </a:extLst>
          </p:cNvPr>
          <p:cNvSpPr/>
          <p:nvPr/>
        </p:nvSpPr>
        <p:spPr>
          <a:xfrm>
            <a:off x="9318518" y="3941383"/>
            <a:ext cx="753979" cy="320842"/>
          </a:xfrm>
          <a:prstGeom prst="lef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DAF1D617-BD46-E6F5-A5C0-92BF41B3A59D}"/>
              </a:ext>
            </a:extLst>
          </p:cNvPr>
          <p:cNvSpPr txBox="1"/>
          <p:nvPr/>
        </p:nvSpPr>
        <p:spPr>
          <a:xfrm>
            <a:off x="10134659" y="3698875"/>
            <a:ext cx="1769951" cy="769441"/>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focused in the center</a:t>
            </a:r>
            <a:endParaRPr kumimoji="1" lang="zh-CN" altLang="en-US"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67638E6-EFAF-8A53-3A8C-382C4F99772B}"/>
              </a:ext>
            </a:extLst>
          </p:cNvPr>
          <p:cNvSpPr txBox="1"/>
          <p:nvPr/>
        </p:nvSpPr>
        <p:spPr>
          <a:xfrm>
            <a:off x="2800893" y="6093281"/>
            <a:ext cx="1160462"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before</a:t>
            </a:r>
            <a:endParaRPr lang="zh-CN" altLang="en-US"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84307909-52E8-7C5F-C0C4-23486EFA4708}"/>
              </a:ext>
            </a:extLst>
          </p:cNvPr>
          <p:cNvSpPr txBox="1"/>
          <p:nvPr/>
        </p:nvSpPr>
        <p:spPr>
          <a:xfrm>
            <a:off x="8230647" y="6093281"/>
            <a:ext cx="867633"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after</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8351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C0276947-0A6B-CC88-01EE-2DBF9C98DE0F}"/>
              </a:ext>
            </a:extLst>
          </p:cNvPr>
          <p:cNvSpPr>
            <a:spLocks noGrp="1"/>
          </p:cNvSpPr>
          <p:nvPr>
            <p:ph type="subTitle" idx="1"/>
          </p:nvPr>
        </p:nvSpPr>
        <p:spPr/>
        <p:txBody>
          <a:bodyPr/>
          <a:lstStyle/>
          <a:p>
            <a:r>
              <a:rPr lang="en-US" altLang="zh-CN" dirty="0"/>
              <a:t>3D image of one boulder on the right</a:t>
            </a:r>
            <a:endParaRPr lang="zh-CN" altLang="en-US" dirty="0"/>
          </a:p>
        </p:txBody>
      </p:sp>
      <p:sp>
        <p:nvSpPr>
          <p:cNvPr id="3" name="文本占位符 2">
            <a:extLst>
              <a:ext uri="{FF2B5EF4-FFF2-40B4-BE49-F238E27FC236}">
                <a16:creationId xmlns:a16="http://schemas.microsoft.com/office/drawing/2014/main" id="{A9BB4F21-4129-2038-4213-A63035484070}"/>
              </a:ext>
            </a:extLst>
          </p:cNvPr>
          <p:cNvSpPr>
            <a:spLocks noGrp="1"/>
          </p:cNvSpPr>
          <p:nvPr>
            <p:ph type="body" sz="quarter" idx="10"/>
          </p:nvPr>
        </p:nvSpPr>
        <p:spPr/>
        <p:txBody>
          <a:bodyPr/>
          <a:lstStyle/>
          <a:p>
            <a:r>
              <a:rPr lang="en-US" altLang="zh-CN" dirty="0"/>
              <a:t>3 Results</a:t>
            </a:r>
            <a:endParaRPr lang="zh-CN" altLang="en-US" dirty="0"/>
          </a:p>
        </p:txBody>
      </p:sp>
      <p:pic>
        <p:nvPicPr>
          <p:cNvPr id="4" name="图片 3" descr="H:\图\偏心球\去直流偏移前_2.png">
            <a:extLst>
              <a:ext uri="{FF2B5EF4-FFF2-40B4-BE49-F238E27FC236}">
                <a16:creationId xmlns:a16="http://schemas.microsoft.com/office/drawing/2014/main" id="{4B947F54-3DBD-37CD-466C-6D6B97D6A310}"/>
              </a:ext>
            </a:extLst>
          </p:cNvPr>
          <p:cNvPicPr/>
          <p:nvPr/>
        </p:nvPicPr>
        <p:blipFill rotWithShape="1">
          <a:blip r:embed="rId3">
            <a:extLst>
              <a:ext uri="{28A0092B-C50C-407E-A947-70E740481C1C}">
                <a14:useLocalDpi xmlns:a14="http://schemas.microsoft.com/office/drawing/2010/main" val="0"/>
              </a:ext>
            </a:extLst>
          </a:blip>
          <a:srcRect l="7211" t="5456" r="7988" b="5442"/>
          <a:stretch/>
        </p:blipFill>
        <p:spPr bwMode="auto">
          <a:xfrm>
            <a:off x="1573659" y="1713143"/>
            <a:ext cx="3958643" cy="4222924"/>
          </a:xfrm>
          <a:prstGeom prst="rect">
            <a:avLst/>
          </a:prstGeom>
          <a:noFill/>
          <a:ln>
            <a:noFill/>
          </a:ln>
          <a:extLst>
            <a:ext uri="{53640926-AAD7-44D8-BBD7-CCE9431645EC}">
              <a14:shadowObscured xmlns:a14="http://schemas.microsoft.com/office/drawing/2010/main"/>
            </a:ext>
          </a:extLst>
        </p:spPr>
      </p:pic>
      <p:pic>
        <p:nvPicPr>
          <p:cNvPr id="5" name="图片 4" descr="H:\图\偏心球\偏移图_2.png">
            <a:extLst>
              <a:ext uri="{FF2B5EF4-FFF2-40B4-BE49-F238E27FC236}">
                <a16:creationId xmlns:a16="http://schemas.microsoft.com/office/drawing/2014/main" id="{BE793513-ED5C-60C8-E92C-27CE44AA9AA3}"/>
              </a:ext>
            </a:extLst>
          </p:cNvPr>
          <p:cNvPicPr/>
          <p:nvPr/>
        </p:nvPicPr>
        <p:blipFill rotWithShape="1">
          <a:blip r:embed="rId4" cstate="print">
            <a:extLst>
              <a:ext uri="{28A0092B-C50C-407E-A947-70E740481C1C}">
                <a14:useLocalDpi xmlns:a14="http://schemas.microsoft.com/office/drawing/2010/main" val="0"/>
              </a:ext>
            </a:extLst>
          </a:blip>
          <a:srcRect l="8573" t="5954" r="6939" b="4398"/>
          <a:stretch/>
        </p:blipFill>
        <p:spPr bwMode="auto">
          <a:xfrm>
            <a:off x="6172807" y="1808077"/>
            <a:ext cx="3958643" cy="4173710"/>
          </a:xfrm>
          <a:prstGeom prst="rect">
            <a:avLst/>
          </a:prstGeom>
          <a:noFill/>
          <a:ln>
            <a:noFill/>
          </a:ln>
          <a:extLst>
            <a:ext uri="{53640926-AAD7-44D8-BBD7-CCE9431645EC}">
              <a14:shadowObscured xmlns:a14="http://schemas.microsoft.com/office/drawing/2010/main"/>
            </a:ext>
          </a:extLst>
        </p:spPr>
      </p:pic>
      <p:sp>
        <p:nvSpPr>
          <p:cNvPr id="6" name="左箭头 12">
            <a:extLst>
              <a:ext uri="{FF2B5EF4-FFF2-40B4-BE49-F238E27FC236}">
                <a16:creationId xmlns:a16="http://schemas.microsoft.com/office/drawing/2014/main" id="{0F46FD4F-E75E-9C85-7C98-EE952A88178D}"/>
              </a:ext>
            </a:extLst>
          </p:cNvPr>
          <p:cNvSpPr/>
          <p:nvPr/>
        </p:nvSpPr>
        <p:spPr>
          <a:xfrm>
            <a:off x="9594499" y="3447787"/>
            <a:ext cx="571469" cy="320842"/>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A51FDBF-F75B-CA50-DA86-34B8DC545679}"/>
              </a:ext>
            </a:extLst>
          </p:cNvPr>
          <p:cNvSpPr txBox="1"/>
          <p:nvPr/>
        </p:nvSpPr>
        <p:spPr>
          <a:xfrm>
            <a:off x="10170863" y="3223487"/>
            <a:ext cx="1858392" cy="769441"/>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focused on the right</a:t>
            </a:r>
            <a:endParaRPr kumimoji="1" lang="zh-CN" altLang="en-US"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0BE14A5-3448-CBC1-398E-7FF6FE330324}"/>
              </a:ext>
            </a:extLst>
          </p:cNvPr>
          <p:cNvSpPr txBox="1"/>
          <p:nvPr/>
        </p:nvSpPr>
        <p:spPr>
          <a:xfrm>
            <a:off x="2800893" y="6093281"/>
            <a:ext cx="1160462"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before</a:t>
            </a:r>
            <a:endParaRPr lang="zh-CN" altLang="en-US"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C1ED041-AA2A-BD2E-C11D-44EDD45E15FF}"/>
              </a:ext>
            </a:extLst>
          </p:cNvPr>
          <p:cNvSpPr txBox="1"/>
          <p:nvPr/>
        </p:nvSpPr>
        <p:spPr>
          <a:xfrm>
            <a:off x="8230647" y="6093281"/>
            <a:ext cx="867633"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after</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83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1C859A2E-1881-26D6-E324-FDF36E0487C4}"/>
              </a:ext>
            </a:extLst>
          </p:cNvPr>
          <p:cNvSpPr>
            <a:spLocks noGrp="1"/>
          </p:cNvSpPr>
          <p:nvPr>
            <p:ph type="subTitle" idx="1"/>
          </p:nvPr>
        </p:nvSpPr>
        <p:spPr/>
        <p:txBody>
          <a:bodyPr/>
          <a:lstStyle/>
          <a:p>
            <a:r>
              <a:rPr lang="en-US" altLang="zh-CN" dirty="0"/>
              <a:t>One boulder in the center and the other on the right </a:t>
            </a:r>
            <a:endParaRPr lang="zh-CN" altLang="en-US" dirty="0"/>
          </a:p>
          <a:p>
            <a:endParaRPr lang="zh-CN" altLang="en-US" dirty="0"/>
          </a:p>
        </p:txBody>
      </p:sp>
      <p:sp>
        <p:nvSpPr>
          <p:cNvPr id="3" name="文本占位符 2">
            <a:extLst>
              <a:ext uri="{FF2B5EF4-FFF2-40B4-BE49-F238E27FC236}">
                <a16:creationId xmlns:a16="http://schemas.microsoft.com/office/drawing/2014/main" id="{6E5110E8-79C4-C42C-D7F5-90D32B2C749A}"/>
              </a:ext>
            </a:extLst>
          </p:cNvPr>
          <p:cNvSpPr>
            <a:spLocks noGrp="1"/>
          </p:cNvSpPr>
          <p:nvPr>
            <p:ph type="body" sz="quarter" idx="10"/>
          </p:nvPr>
        </p:nvSpPr>
        <p:spPr/>
        <p:txBody>
          <a:bodyPr/>
          <a:lstStyle/>
          <a:p>
            <a:r>
              <a:rPr lang="en-US" altLang="zh-CN" dirty="0"/>
              <a:t>3 Results</a:t>
            </a:r>
            <a:endParaRPr lang="zh-CN" altLang="en-US" dirty="0"/>
          </a:p>
        </p:txBody>
      </p:sp>
      <p:pic>
        <p:nvPicPr>
          <p:cNvPr id="4" name="图片 3" descr="H:\图\两个球\去直达波后偏移前_2.png">
            <a:extLst>
              <a:ext uri="{FF2B5EF4-FFF2-40B4-BE49-F238E27FC236}">
                <a16:creationId xmlns:a16="http://schemas.microsoft.com/office/drawing/2014/main" id="{19694C85-DD05-DA3D-21AC-D1CABB550FF3}"/>
              </a:ext>
            </a:extLst>
          </p:cNvPr>
          <p:cNvPicPr/>
          <p:nvPr/>
        </p:nvPicPr>
        <p:blipFill rotWithShape="1">
          <a:blip r:embed="rId3">
            <a:extLst>
              <a:ext uri="{28A0092B-C50C-407E-A947-70E740481C1C}">
                <a14:useLocalDpi xmlns:a14="http://schemas.microsoft.com/office/drawing/2010/main" val="0"/>
              </a:ext>
            </a:extLst>
          </a:blip>
          <a:srcRect l="7350" t="3396" r="7987" b="4491"/>
          <a:stretch/>
        </p:blipFill>
        <p:spPr bwMode="auto">
          <a:xfrm>
            <a:off x="1672537" y="1640879"/>
            <a:ext cx="4061281" cy="4435962"/>
          </a:xfrm>
          <a:prstGeom prst="rect">
            <a:avLst/>
          </a:prstGeom>
          <a:noFill/>
          <a:ln>
            <a:noFill/>
          </a:ln>
          <a:extLst>
            <a:ext uri="{53640926-AAD7-44D8-BBD7-CCE9431645EC}">
              <a14:shadowObscured xmlns:a14="http://schemas.microsoft.com/office/drawing/2010/main"/>
            </a:ext>
          </a:extLst>
        </p:spPr>
      </p:pic>
      <p:pic>
        <p:nvPicPr>
          <p:cNvPr id="5" name="图片 4" descr="H:\图\两个球\偏移后_2.png">
            <a:extLst>
              <a:ext uri="{FF2B5EF4-FFF2-40B4-BE49-F238E27FC236}">
                <a16:creationId xmlns:a16="http://schemas.microsoft.com/office/drawing/2014/main" id="{052DBBB8-1301-C6E1-81D1-202D82792C6E}"/>
              </a:ext>
            </a:extLst>
          </p:cNvPr>
          <p:cNvPicPr/>
          <p:nvPr/>
        </p:nvPicPr>
        <p:blipFill rotWithShape="1">
          <a:blip r:embed="rId4">
            <a:extLst>
              <a:ext uri="{28A0092B-C50C-407E-A947-70E740481C1C}">
                <a14:useLocalDpi xmlns:a14="http://schemas.microsoft.com/office/drawing/2010/main" val="0"/>
              </a:ext>
            </a:extLst>
          </a:blip>
          <a:srcRect l="7074" t="3805" r="8681" b="4217"/>
          <a:stretch/>
        </p:blipFill>
        <p:spPr bwMode="auto">
          <a:xfrm>
            <a:off x="6245129" y="1550058"/>
            <a:ext cx="4061281" cy="4617604"/>
          </a:xfrm>
          <a:prstGeom prst="rect">
            <a:avLst/>
          </a:prstGeom>
          <a:noFill/>
          <a:ln>
            <a:noFill/>
          </a:ln>
          <a:effectLst>
            <a:outerShdw blurRad="50800" dist="50800" dir="5400000" sx="1000" sy="1000" algn="ctr" rotWithShape="0">
              <a:srgbClr val="000000">
                <a:alpha val="43137"/>
              </a:srgbClr>
            </a:outerShdw>
          </a:effectLst>
          <a:extLst>
            <a:ext uri="{53640926-AAD7-44D8-BBD7-CCE9431645EC}">
              <a14:shadowObscured xmlns:a14="http://schemas.microsoft.com/office/drawing/2010/main"/>
            </a:ext>
          </a:extLst>
        </p:spPr>
      </p:pic>
      <p:sp>
        <p:nvSpPr>
          <p:cNvPr id="6" name="左箭头 11">
            <a:extLst>
              <a:ext uri="{FF2B5EF4-FFF2-40B4-BE49-F238E27FC236}">
                <a16:creationId xmlns:a16="http://schemas.microsoft.com/office/drawing/2014/main" id="{EA6CA601-18A2-A02C-021F-73AE872B2124}"/>
              </a:ext>
            </a:extLst>
          </p:cNvPr>
          <p:cNvSpPr/>
          <p:nvPr/>
        </p:nvSpPr>
        <p:spPr>
          <a:xfrm>
            <a:off x="9821189" y="3502840"/>
            <a:ext cx="568881" cy="320842"/>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1818DA73-E289-559B-813E-7748B6D77D74}"/>
              </a:ext>
            </a:extLst>
          </p:cNvPr>
          <p:cNvSpPr txBox="1"/>
          <p:nvPr/>
        </p:nvSpPr>
        <p:spPr>
          <a:xfrm>
            <a:off x="10389870" y="3193317"/>
            <a:ext cx="1802130" cy="1107996"/>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focused on the center and right</a:t>
            </a:r>
            <a:endParaRPr kumimoji="1" lang="zh-CN" altLang="en-US"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8E46E71A-CB02-9883-926C-A4595610206C}"/>
              </a:ext>
            </a:extLst>
          </p:cNvPr>
          <p:cNvSpPr txBox="1"/>
          <p:nvPr/>
        </p:nvSpPr>
        <p:spPr>
          <a:xfrm>
            <a:off x="2800893" y="6093281"/>
            <a:ext cx="1160462"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before</a:t>
            </a:r>
            <a:endParaRPr lang="zh-CN" altLang="en-US"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2FC8ED26-C328-7312-926E-9E823A76DD80}"/>
              </a:ext>
            </a:extLst>
          </p:cNvPr>
          <p:cNvSpPr txBox="1"/>
          <p:nvPr/>
        </p:nvSpPr>
        <p:spPr>
          <a:xfrm>
            <a:off x="8230647" y="6093281"/>
            <a:ext cx="867633"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after</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903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7DEE936A-2373-4BF3-941A-B38AC5F590D4}"/>
              </a:ext>
            </a:extLst>
          </p:cNvPr>
          <p:cNvSpPr>
            <a:spLocks noGrp="1"/>
          </p:cNvSpPr>
          <p:nvPr>
            <p:ph type="subTitle" idx="1"/>
          </p:nvPr>
        </p:nvSpPr>
        <p:spPr/>
        <p:txBody>
          <a:bodyPr/>
          <a:lstStyle/>
          <a:p>
            <a:r>
              <a:rPr lang="en-US" altLang="zh-CN" dirty="0"/>
              <a:t>Concrete pile foundation in the center</a:t>
            </a:r>
            <a:endParaRPr lang="zh-CN" altLang="en-US" dirty="0"/>
          </a:p>
          <a:p>
            <a:endParaRPr lang="zh-CN" altLang="en-US" dirty="0"/>
          </a:p>
        </p:txBody>
      </p:sp>
      <p:sp>
        <p:nvSpPr>
          <p:cNvPr id="3" name="文本占位符 2">
            <a:extLst>
              <a:ext uri="{FF2B5EF4-FFF2-40B4-BE49-F238E27FC236}">
                <a16:creationId xmlns:a16="http://schemas.microsoft.com/office/drawing/2014/main" id="{D1A6187B-AEF9-BAB8-CAB2-A01FBECEB5A9}"/>
              </a:ext>
            </a:extLst>
          </p:cNvPr>
          <p:cNvSpPr>
            <a:spLocks noGrp="1"/>
          </p:cNvSpPr>
          <p:nvPr>
            <p:ph type="body" sz="quarter" idx="10"/>
          </p:nvPr>
        </p:nvSpPr>
        <p:spPr/>
        <p:txBody>
          <a:bodyPr/>
          <a:lstStyle/>
          <a:p>
            <a:r>
              <a:rPr lang="en-US" altLang="zh-CN" dirty="0"/>
              <a:t>3 Results</a:t>
            </a:r>
            <a:endParaRPr lang="zh-CN" altLang="en-US" dirty="0"/>
          </a:p>
        </p:txBody>
      </p:sp>
      <p:pic>
        <p:nvPicPr>
          <p:cNvPr id="4" name="图片 3" descr="H:\图\cylinder_z\去直流偏移前2.png">
            <a:extLst>
              <a:ext uri="{FF2B5EF4-FFF2-40B4-BE49-F238E27FC236}">
                <a16:creationId xmlns:a16="http://schemas.microsoft.com/office/drawing/2014/main" id="{C4AE8B9D-A3EB-1BDC-2E06-25D9F0DA00C0}"/>
              </a:ext>
            </a:extLst>
          </p:cNvPr>
          <p:cNvPicPr/>
          <p:nvPr/>
        </p:nvPicPr>
        <p:blipFill rotWithShape="1">
          <a:blip r:embed="rId3">
            <a:extLst>
              <a:ext uri="{28A0092B-C50C-407E-A947-70E740481C1C}">
                <a14:useLocalDpi xmlns:a14="http://schemas.microsoft.com/office/drawing/2010/main" val="0"/>
              </a:ext>
            </a:extLst>
          </a:blip>
          <a:srcRect l="7074" t="3940" r="8403" b="4762"/>
          <a:stretch/>
        </p:blipFill>
        <p:spPr bwMode="auto">
          <a:xfrm>
            <a:off x="1612150" y="1580079"/>
            <a:ext cx="3967699" cy="4349668"/>
          </a:xfrm>
          <a:prstGeom prst="rect">
            <a:avLst/>
          </a:prstGeom>
          <a:noFill/>
          <a:ln>
            <a:noFill/>
          </a:ln>
          <a:extLst>
            <a:ext uri="{53640926-AAD7-44D8-BBD7-CCE9431645EC}">
              <a14:shadowObscured xmlns:a14="http://schemas.microsoft.com/office/drawing/2010/main"/>
            </a:ext>
          </a:extLst>
        </p:spPr>
      </p:pic>
      <p:pic>
        <p:nvPicPr>
          <p:cNvPr id="5" name="图片 4" descr="H:\图\cylinder_z\偏移后_2.png">
            <a:extLst>
              <a:ext uri="{FF2B5EF4-FFF2-40B4-BE49-F238E27FC236}">
                <a16:creationId xmlns:a16="http://schemas.microsoft.com/office/drawing/2014/main" id="{378A6E98-F399-A5FD-103A-FE1504A909F3}"/>
              </a:ext>
            </a:extLst>
          </p:cNvPr>
          <p:cNvPicPr/>
          <p:nvPr/>
        </p:nvPicPr>
        <p:blipFill rotWithShape="1">
          <a:blip r:embed="rId4">
            <a:extLst>
              <a:ext uri="{28A0092B-C50C-407E-A947-70E740481C1C}">
                <a14:useLocalDpi xmlns:a14="http://schemas.microsoft.com/office/drawing/2010/main" val="0"/>
              </a:ext>
            </a:extLst>
          </a:blip>
          <a:srcRect l="7212" t="3396" r="7987" b="5852"/>
          <a:stretch/>
        </p:blipFill>
        <p:spPr bwMode="auto">
          <a:xfrm>
            <a:off x="6095999" y="1580079"/>
            <a:ext cx="3967700" cy="4487767"/>
          </a:xfrm>
          <a:prstGeom prst="rect">
            <a:avLst/>
          </a:prstGeom>
          <a:noFill/>
          <a:ln>
            <a:noFill/>
          </a:ln>
          <a:extLst>
            <a:ext uri="{53640926-AAD7-44D8-BBD7-CCE9431645EC}">
              <a14:shadowObscured xmlns:a14="http://schemas.microsoft.com/office/drawing/2010/main"/>
            </a:ext>
          </a:extLst>
        </p:spPr>
      </p:pic>
      <p:sp>
        <p:nvSpPr>
          <p:cNvPr id="6" name="左箭头 13">
            <a:extLst>
              <a:ext uri="{FF2B5EF4-FFF2-40B4-BE49-F238E27FC236}">
                <a16:creationId xmlns:a16="http://schemas.microsoft.com/office/drawing/2014/main" id="{52453900-4076-1CCA-FE14-F0A1A1035485}"/>
              </a:ext>
            </a:extLst>
          </p:cNvPr>
          <p:cNvSpPr/>
          <p:nvPr/>
        </p:nvSpPr>
        <p:spPr>
          <a:xfrm>
            <a:off x="9187272" y="3684421"/>
            <a:ext cx="501990" cy="320842"/>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725929A2-8462-119C-668A-81DDCEA8BE48}"/>
              </a:ext>
            </a:extLst>
          </p:cNvPr>
          <p:cNvSpPr txBox="1"/>
          <p:nvPr/>
        </p:nvSpPr>
        <p:spPr>
          <a:xfrm>
            <a:off x="9860339" y="3444391"/>
            <a:ext cx="1769951" cy="769441"/>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focused in the center</a:t>
            </a:r>
            <a:endParaRPr kumimoji="1" lang="zh-CN" altLang="en-US"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4CA38B3D-3536-D2FF-1FD7-1E64BBB7FE20}"/>
              </a:ext>
            </a:extLst>
          </p:cNvPr>
          <p:cNvSpPr txBox="1"/>
          <p:nvPr/>
        </p:nvSpPr>
        <p:spPr>
          <a:xfrm>
            <a:off x="2800893" y="6093281"/>
            <a:ext cx="1160462"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before</a:t>
            </a:r>
            <a:endParaRPr lang="zh-CN" altLang="en-US"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57782E31-49DA-B74D-3E40-F8F7CBF0C82F}"/>
              </a:ext>
            </a:extLst>
          </p:cNvPr>
          <p:cNvSpPr txBox="1"/>
          <p:nvPr/>
        </p:nvSpPr>
        <p:spPr>
          <a:xfrm>
            <a:off x="8230647" y="6093281"/>
            <a:ext cx="867633"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after</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648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1F1D25A0-44DF-74FE-48E0-A295997B9A22}"/>
              </a:ext>
            </a:extLst>
          </p:cNvPr>
          <p:cNvSpPr>
            <a:spLocks noGrp="1"/>
          </p:cNvSpPr>
          <p:nvPr>
            <p:ph type="subTitle" idx="1"/>
          </p:nvPr>
        </p:nvSpPr>
        <p:spPr/>
        <p:txBody>
          <a:bodyPr/>
          <a:lstStyle/>
          <a:p>
            <a:r>
              <a:rPr lang="en-US" altLang="zh-CN" dirty="0"/>
              <a:t>Concrete pipe foundation on the right</a:t>
            </a:r>
            <a:endParaRPr lang="zh-CN" altLang="en-US" dirty="0"/>
          </a:p>
          <a:p>
            <a:endParaRPr lang="zh-CN" altLang="en-US" dirty="0"/>
          </a:p>
        </p:txBody>
      </p:sp>
      <p:sp>
        <p:nvSpPr>
          <p:cNvPr id="3" name="文本占位符 2">
            <a:extLst>
              <a:ext uri="{FF2B5EF4-FFF2-40B4-BE49-F238E27FC236}">
                <a16:creationId xmlns:a16="http://schemas.microsoft.com/office/drawing/2014/main" id="{16CFAEE4-684A-C7A3-E737-657698790949}"/>
              </a:ext>
            </a:extLst>
          </p:cNvPr>
          <p:cNvSpPr>
            <a:spLocks noGrp="1"/>
          </p:cNvSpPr>
          <p:nvPr>
            <p:ph type="body" sz="quarter" idx="10"/>
          </p:nvPr>
        </p:nvSpPr>
        <p:spPr/>
        <p:txBody>
          <a:bodyPr/>
          <a:lstStyle/>
          <a:p>
            <a:r>
              <a:rPr lang="en-US" altLang="zh-CN" dirty="0"/>
              <a:t>3 Results</a:t>
            </a:r>
            <a:endParaRPr lang="zh-CN" altLang="en-US" dirty="0"/>
          </a:p>
        </p:txBody>
      </p:sp>
      <p:pic>
        <p:nvPicPr>
          <p:cNvPr id="4" name="图片 3" descr="H:\图\cylinder_p\偏移前_2.png">
            <a:extLst>
              <a:ext uri="{FF2B5EF4-FFF2-40B4-BE49-F238E27FC236}">
                <a16:creationId xmlns:a16="http://schemas.microsoft.com/office/drawing/2014/main" id="{B9D5820A-4C78-315C-D057-F8B437BA0657}"/>
              </a:ext>
            </a:extLst>
          </p:cNvPr>
          <p:cNvPicPr/>
          <p:nvPr/>
        </p:nvPicPr>
        <p:blipFill rotWithShape="1">
          <a:blip r:embed="rId3">
            <a:extLst>
              <a:ext uri="{28A0092B-C50C-407E-A947-70E740481C1C}">
                <a14:useLocalDpi xmlns:a14="http://schemas.microsoft.com/office/drawing/2010/main" val="0"/>
              </a:ext>
            </a:extLst>
          </a:blip>
          <a:srcRect l="7074" t="4076" r="8264" b="5578"/>
          <a:stretch/>
        </p:blipFill>
        <p:spPr bwMode="auto">
          <a:xfrm>
            <a:off x="1354138" y="1719678"/>
            <a:ext cx="4038488" cy="4294748"/>
          </a:xfrm>
          <a:prstGeom prst="rect">
            <a:avLst/>
          </a:prstGeom>
          <a:noFill/>
          <a:ln>
            <a:noFill/>
          </a:ln>
          <a:extLst>
            <a:ext uri="{53640926-AAD7-44D8-BBD7-CCE9431645EC}">
              <a14:shadowObscured xmlns:a14="http://schemas.microsoft.com/office/drawing/2010/main"/>
            </a:ext>
          </a:extLst>
        </p:spPr>
      </p:pic>
      <p:pic>
        <p:nvPicPr>
          <p:cNvPr id="5" name="图片 4" descr="H:\图\cylinder_p\偏移后2.png">
            <a:extLst>
              <a:ext uri="{FF2B5EF4-FFF2-40B4-BE49-F238E27FC236}">
                <a16:creationId xmlns:a16="http://schemas.microsoft.com/office/drawing/2014/main" id="{249D9A33-A386-7B33-B0F9-2AC30DD53643}"/>
              </a:ext>
            </a:extLst>
          </p:cNvPr>
          <p:cNvPicPr/>
          <p:nvPr/>
        </p:nvPicPr>
        <p:blipFill rotWithShape="1">
          <a:blip r:embed="rId4">
            <a:extLst>
              <a:ext uri="{28A0092B-C50C-407E-A947-70E740481C1C}">
                <a14:useLocalDpi xmlns:a14="http://schemas.microsoft.com/office/drawing/2010/main" val="0"/>
              </a:ext>
            </a:extLst>
          </a:blip>
          <a:srcRect l="7074" t="4484" r="8541" b="4626"/>
          <a:stretch/>
        </p:blipFill>
        <p:spPr bwMode="auto">
          <a:xfrm>
            <a:off x="6411801" y="1696853"/>
            <a:ext cx="3731406" cy="4317573"/>
          </a:xfrm>
          <a:prstGeom prst="rect">
            <a:avLst/>
          </a:prstGeom>
          <a:noFill/>
          <a:ln>
            <a:noFill/>
          </a:ln>
          <a:extLst>
            <a:ext uri="{53640926-AAD7-44D8-BBD7-CCE9431645EC}">
              <a14:shadowObscured xmlns:a14="http://schemas.microsoft.com/office/drawing/2010/main"/>
            </a:ext>
          </a:extLst>
        </p:spPr>
      </p:pic>
      <p:sp>
        <p:nvSpPr>
          <p:cNvPr id="6" name="左箭头 11">
            <a:extLst>
              <a:ext uri="{FF2B5EF4-FFF2-40B4-BE49-F238E27FC236}">
                <a16:creationId xmlns:a16="http://schemas.microsoft.com/office/drawing/2014/main" id="{B5CC0383-036C-62E3-2E7C-F8E871FCDF0A}"/>
              </a:ext>
            </a:extLst>
          </p:cNvPr>
          <p:cNvSpPr/>
          <p:nvPr/>
        </p:nvSpPr>
        <p:spPr>
          <a:xfrm>
            <a:off x="9708884" y="3406447"/>
            <a:ext cx="404807" cy="320842"/>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9310ABFF-705F-BEF4-C080-73006F7F8341}"/>
              </a:ext>
            </a:extLst>
          </p:cNvPr>
          <p:cNvSpPr txBox="1"/>
          <p:nvPr/>
        </p:nvSpPr>
        <p:spPr>
          <a:xfrm>
            <a:off x="10170863" y="3223487"/>
            <a:ext cx="1858392" cy="769441"/>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focused on the right</a:t>
            </a:r>
            <a:endParaRPr kumimoji="1" lang="zh-CN" altLang="en-US"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231CA8B6-4693-4761-5C82-FF94E837FDA4}"/>
              </a:ext>
            </a:extLst>
          </p:cNvPr>
          <p:cNvSpPr txBox="1"/>
          <p:nvPr/>
        </p:nvSpPr>
        <p:spPr>
          <a:xfrm>
            <a:off x="2800893" y="6093281"/>
            <a:ext cx="1160462"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before</a:t>
            </a:r>
            <a:endParaRPr lang="zh-CN" altLang="en-US"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EC46CBE-8CD3-0A52-40E2-56CD6D8AF4BA}"/>
              </a:ext>
            </a:extLst>
          </p:cNvPr>
          <p:cNvSpPr txBox="1"/>
          <p:nvPr/>
        </p:nvSpPr>
        <p:spPr>
          <a:xfrm>
            <a:off x="8230647" y="6093281"/>
            <a:ext cx="867633" cy="430887"/>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after</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8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0E00EA67-E501-F757-3F79-6A12BB7DBAFA}"/>
              </a:ext>
            </a:extLst>
          </p:cNvPr>
          <p:cNvSpPr>
            <a:spLocks noGrp="1"/>
          </p:cNvSpPr>
          <p:nvPr>
            <p:ph type="subTitle" idx="1"/>
          </p:nvPr>
        </p:nvSpPr>
        <p:spPr/>
        <p:txBody>
          <a:bodyPr/>
          <a:lstStyle/>
          <a:p>
            <a:pPr>
              <a:buFont typeface="Wingdings" panose="05000000000000000000" pitchFamily="2" charset="2"/>
              <a:buChar char="Ø"/>
            </a:pPr>
            <a:r>
              <a:rPr lang="en-US" altLang="zh-CN" dirty="0"/>
              <a:t>Conclusion: </a:t>
            </a:r>
            <a:r>
              <a:rPr lang="en-US" altLang="zh-CN" sz="2000" dirty="0"/>
              <a:t>By simulating radar emission and reflection pattern of electromagnetic wave, we study the propagation pattern of the reflect wave after encountering the obstacles and conclude the image pattern to establish the foundation for image recognition of obstacles. </a:t>
            </a:r>
          </a:p>
          <a:p>
            <a:pPr>
              <a:buFont typeface="Wingdings" panose="05000000000000000000" pitchFamily="2" charset="2"/>
              <a:buChar char="Ø"/>
            </a:pPr>
            <a:r>
              <a:rPr lang="en-US" altLang="zh-CN" dirty="0"/>
              <a:t>Limits: measure line, detection range, noise, the mud membrane</a:t>
            </a:r>
          </a:p>
          <a:p>
            <a:pPr>
              <a:buFont typeface="Wingdings" panose="05000000000000000000" pitchFamily="2" charset="2"/>
              <a:buChar char="Ø"/>
            </a:pPr>
            <a:r>
              <a:rPr lang="en-US" altLang="zh-CN" dirty="0"/>
              <a:t>Future research: experiment research</a:t>
            </a:r>
            <a:endParaRPr lang="zh-CN" altLang="en-US" dirty="0"/>
          </a:p>
        </p:txBody>
      </p:sp>
      <p:sp>
        <p:nvSpPr>
          <p:cNvPr id="3" name="文本占位符 2">
            <a:extLst>
              <a:ext uri="{FF2B5EF4-FFF2-40B4-BE49-F238E27FC236}">
                <a16:creationId xmlns:a16="http://schemas.microsoft.com/office/drawing/2014/main" id="{D4FD6754-7F2F-FB19-1E2D-82B1F6A0D4D5}"/>
              </a:ext>
            </a:extLst>
          </p:cNvPr>
          <p:cNvSpPr>
            <a:spLocks noGrp="1"/>
          </p:cNvSpPr>
          <p:nvPr>
            <p:ph type="body" sz="quarter" idx="10"/>
          </p:nvPr>
        </p:nvSpPr>
        <p:spPr/>
        <p:txBody>
          <a:bodyPr/>
          <a:lstStyle/>
          <a:p>
            <a:r>
              <a:rPr lang="en-US" altLang="zh-CN" dirty="0"/>
              <a:t>4 Discussion</a:t>
            </a:r>
            <a:endParaRPr lang="zh-CN" altLang="en-US" dirty="0"/>
          </a:p>
        </p:txBody>
      </p:sp>
      <p:pic>
        <p:nvPicPr>
          <p:cNvPr id="4" name="图片 3">
            <a:extLst>
              <a:ext uri="{FF2B5EF4-FFF2-40B4-BE49-F238E27FC236}">
                <a16:creationId xmlns:a16="http://schemas.microsoft.com/office/drawing/2014/main" id="{BCE47A18-6190-3DE6-DF5C-B2ACEE696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38" y="4021456"/>
            <a:ext cx="4930219" cy="2220555"/>
          </a:xfrm>
          <a:prstGeom prst="rect">
            <a:avLst/>
          </a:prstGeom>
        </p:spPr>
      </p:pic>
      <p:pic>
        <p:nvPicPr>
          <p:cNvPr id="5" name="图片 4">
            <a:extLst>
              <a:ext uri="{FF2B5EF4-FFF2-40B4-BE49-F238E27FC236}">
                <a16:creationId xmlns:a16="http://schemas.microsoft.com/office/drawing/2014/main" id="{05E08B32-F5F2-26FF-D57A-39AEE40DB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847" y="3886719"/>
            <a:ext cx="3455401" cy="2591551"/>
          </a:xfrm>
          <a:prstGeom prst="rect">
            <a:avLst/>
          </a:prstGeom>
        </p:spPr>
      </p:pic>
    </p:spTree>
    <p:extLst>
      <p:ext uri="{BB962C8B-B14F-4D97-AF65-F5344CB8AC3E}">
        <p14:creationId xmlns:p14="http://schemas.microsoft.com/office/powerpoint/2010/main" val="35058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34962" y="2287918"/>
            <a:ext cx="11522075" cy="1141082"/>
          </a:xfrm>
        </p:spPr>
        <p:txBody>
          <a:bodyPr/>
          <a:lstStyle/>
          <a:p>
            <a:r>
              <a:rPr lang="en-US" altLang="zh-CN" dirty="0"/>
              <a:t>Thanks for your attention!</a:t>
            </a:r>
          </a:p>
        </p:txBody>
      </p:sp>
    </p:spTree>
    <p:extLst>
      <p:ext uri="{BB962C8B-B14F-4D97-AF65-F5344CB8AC3E}">
        <p14:creationId xmlns:p14="http://schemas.microsoft.com/office/powerpoint/2010/main" val="990567455"/>
      </p:ext>
    </p:extLst>
  </p:cSld>
  <p:clrMapOvr>
    <a:masterClrMapping/>
  </p:clrMapOvr>
  <p:transition advTm="122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74825" y="1628774"/>
            <a:ext cx="8642350" cy="3960813"/>
            <a:chOff x="1774825" y="1628775"/>
            <a:chExt cx="8642350" cy="3114414"/>
          </a:xfrm>
        </p:grpSpPr>
        <p:sp>
          <p:nvSpPr>
            <p:cNvPr id="3" name="AutoShape 5"/>
            <p:cNvSpPr>
              <a:spLocks noChangeArrowheads="1"/>
            </p:cNvSpPr>
            <p:nvPr userDrawn="1"/>
          </p:nvSpPr>
          <p:spPr bwMode="auto">
            <a:xfrm>
              <a:off x="2495549" y="1634871"/>
              <a:ext cx="7921625" cy="581025"/>
            </a:xfrm>
            <a:prstGeom prst="roundRect">
              <a:avLst>
                <a:gd name="adj" fmla="val 0"/>
              </a:avLst>
            </a:prstGeom>
            <a:noFill/>
            <a:ln w="6350">
              <a:solidFill>
                <a:srgbClr val="C0C0C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Introduction</a:t>
              </a:r>
            </a:p>
          </p:txBody>
        </p:sp>
        <p:sp>
          <p:nvSpPr>
            <p:cNvPr id="4" name="Rectangle 6"/>
            <p:cNvSpPr>
              <a:spLocks noChangeArrowheads="1"/>
            </p:cNvSpPr>
            <p:nvPr userDrawn="1"/>
          </p:nvSpPr>
          <p:spPr bwMode="auto">
            <a:xfrm>
              <a:off x="1774825" y="1628775"/>
              <a:ext cx="574675" cy="574675"/>
            </a:xfrm>
            <a:prstGeom prst="rect">
              <a:avLst/>
            </a:prstGeom>
            <a:solidFill>
              <a:srgbClr val="333333"/>
            </a:solidFill>
            <a:ln>
              <a:noFill/>
            </a:ln>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微软雅黑" panose="020B0503020204020204" pitchFamily="34" charset="-122"/>
                  <a:ea typeface="微软雅黑" panose="020B0503020204020204" pitchFamily="34" charset="-122"/>
                </a:rPr>
                <a:t>1</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AutoShape 7"/>
            <p:cNvSpPr>
              <a:spLocks noChangeArrowheads="1"/>
            </p:cNvSpPr>
            <p:nvPr userDrawn="1"/>
          </p:nvSpPr>
          <p:spPr bwMode="auto">
            <a:xfrm>
              <a:off x="2495550" y="2477302"/>
              <a:ext cx="7921625" cy="581025"/>
            </a:xfrm>
            <a:prstGeom prst="roundRect">
              <a:avLst>
                <a:gd name="adj" fmla="val 0"/>
              </a:avLst>
            </a:prstGeom>
            <a:noFill/>
            <a:ln w="6350">
              <a:solidFill>
                <a:srgbClr val="C0C0C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800" b="1" dirty="0">
                  <a:latin typeface="微软雅黑" panose="020B0503020204020204" pitchFamily="34" charset="-122"/>
                  <a:ea typeface="微软雅黑" panose="020B0503020204020204" pitchFamily="34" charset="-122"/>
                </a:rPr>
                <a:t>Method</a:t>
              </a:r>
              <a:endParaRPr kumimoji="1"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Rectangle 8"/>
            <p:cNvSpPr>
              <a:spLocks noChangeArrowheads="1"/>
            </p:cNvSpPr>
            <p:nvPr userDrawn="1"/>
          </p:nvSpPr>
          <p:spPr bwMode="auto">
            <a:xfrm>
              <a:off x="1774825" y="2475310"/>
              <a:ext cx="574675" cy="5746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AutoShape 9"/>
            <p:cNvSpPr>
              <a:spLocks noChangeArrowheads="1"/>
            </p:cNvSpPr>
            <p:nvPr userDrawn="1"/>
          </p:nvSpPr>
          <p:spPr bwMode="auto">
            <a:xfrm>
              <a:off x="2495550" y="3319733"/>
              <a:ext cx="7921625" cy="581025"/>
            </a:xfrm>
            <a:prstGeom prst="roundRect">
              <a:avLst>
                <a:gd name="adj" fmla="val 0"/>
              </a:avLst>
            </a:prstGeom>
            <a:noFill/>
            <a:ln w="6350">
              <a:solidFill>
                <a:srgbClr val="C0C0C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Results</a:t>
              </a:r>
              <a:endParaRPr kumimoji="1"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 name="Rectangle 10"/>
            <p:cNvSpPr>
              <a:spLocks noChangeArrowheads="1"/>
            </p:cNvSpPr>
            <p:nvPr userDrawn="1"/>
          </p:nvSpPr>
          <p:spPr bwMode="auto">
            <a:xfrm>
              <a:off x="1774825" y="3321844"/>
              <a:ext cx="574675" cy="5746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微软雅黑" panose="020B0503020204020204" pitchFamily="34" charset="-122"/>
                  <a:ea typeface="微软雅黑" panose="020B0503020204020204" pitchFamily="34" charset="-122"/>
                </a:rPr>
                <a:t>3</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AutoShape 11"/>
            <p:cNvSpPr>
              <a:spLocks noChangeArrowheads="1"/>
            </p:cNvSpPr>
            <p:nvPr userDrawn="1"/>
          </p:nvSpPr>
          <p:spPr bwMode="auto">
            <a:xfrm>
              <a:off x="2495550" y="4162164"/>
              <a:ext cx="7921625" cy="581025"/>
            </a:xfrm>
            <a:prstGeom prst="roundRect">
              <a:avLst>
                <a:gd name="adj" fmla="val 0"/>
              </a:avLst>
            </a:prstGeom>
            <a:noFill/>
            <a:ln w="6350">
              <a:solidFill>
                <a:srgbClr val="C0C0C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Discussion</a:t>
              </a:r>
              <a:endParaRPr kumimoji="1"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2"/>
            <p:cNvSpPr>
              <a:spLocks noChangeArrowheads="1"/>
            </p:cNvSpPr>
            <p:nvPr userDrawn="1"/>
          </p:nvSpPr>
          <p:spPr bwMode="auto">
            <a:xfrm>
              <a:off x="1774825" y="4168378"/>
              <a:ext cx="574675" cy="5746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rgbClr val="000000"/>
                  </a:solidFill>
                  <a:latin typeface="黑体" panose="02010609060101010101" pitchFamily="49" charset="-122"/>
                  <a:ea typeface="黑体" panose="02010609060101010101" pitchFamily="49" charset="-122"/>
                </a:defRPr>
              </a:lvl1pPr>
              <a:lvl2pPr marL="742950" indent="-285750" eaLnBrk="0" hangingPunct="0">
                <a:defRPr sz="2200">
                  <a:solidFill>
                    <a:srgbClr val="000000"/>
                  </a:solidFill>
                  <a:latin typeface="黑体" panose="02010609060101010101" pitchFamily="49" charset="-122"/>
                  <a:ea typeface="黑体" panose="02010609060101010101" pitchFamily="49" charset="-122"/>
                </a:defRPr>
              </a:lvl2pPr>
              <a:lvl3pPr marL="1143000" indent="-228600" eaLnBrk="0" hangingPunct="0">
                <a:defRPr sz="2200">
                  <a:solidFill>
                    <a:srgbClr val="000000"/>
                  </a:solidFill>
                  <a:latin typeface="黑体" panose="02010609060101010101" pitchFamily="49" charset="-122"/>
                  <a:ea typeface="黑体" panose="02010609060101010101" pitchFamily="49" charset="-122"/>
                </a:defRPr>
              </a:lvl3pPr>
              <a:lvl4pPr marL="1600200" indent="-228600" eaLnBrk="0" hangingPunct="0">
                <a:defRPr sz="2200">
                  <a:solidFill>
                    <a:srgbClr val="000000"/>
                  </a:solidFill>
                  <a:latin typeface="黑体" panose="02010609060101010101" pitchFamily="49" charset="-122"/>
                  <a:ea typeface="黑体" panose="02010609060101010101" pitchFamily="49" charset="-122"/>
                </a:defRPr>
              </a:lvl4pPr>
              <a:lvl5pPr marL="2057400" indent="-228600" eaLnBrk="0" hangingPunct="0">
                <a:defRPr sz="2200">
                  <a:solidFill>
                    <a:srgbClr val="000000"/>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sz="2200">
                  <a:solidFill>
                    <a:srgbClr val="000000"/>
                  </a:solidFill>
                  <a:latin typeface="黑体" panose="02010609060101010101" pitchFamily="49" charset="-122"/>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微软雅黑" panose="020B0503020204020204" pitchFamily="34" charset="-122"/>
                  <a:ea typeface="微软雅黑" panose="020B0503020204020204" pitchFamily="34" charset="-122"/>
                </a:rPr>
                <a:t>4</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2221596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pPr>
              <a:buFont typeface="Wingdings" panose="05000000000000000000" pitchFamily="2" charset="2"/>
              <a:buChar char="Ø"/>
            </a:pPr>
            <a:r>
              <a:rPr lang="en-US" altLang="zh-CN" dirty="0"/>
              <a:t>Development of subway construction</a:t>
            </a:r>
          </a:p>
          <a:p>
            <a:r>
              <a:rPr lang="en-US" altLang="zh-CN" dirty="0"/>
              <a:t>50 cities in China</a:t>
            </a:r>
          </a:p>
          <a:p>
            <a:r>
              <a:rPr lang="en-US" altLang="zh-CN" dirty="0"/>
              <a:t>8939 km</a:t>
            </a:r>
            <a:endParaRPr lang="zh-CN" altLang="en-US" dirty="0"/>
          </a:p>
        </p:txBody>
      </p:sp>
      <p:sp>
        <p:nvSpPr>
          <p:cNvPr id="3" name="文本占位符 2"/>
          <p:cNvSpPr>
            <a:spLocks noGrp="1"/>
          </p:cNvSpPr>
          <p:nvPr>
            <p:ph type="body" sz="quarter" idx="10"/>
          </p:nvPr>
        </p:nvSpPr>
        <p:spPr/>
        <p:txBody>
          <a:bodyPr/>
          <a:lstStyle/>
          <a:p>
            <a:r>
              <a:rPr lang="en-US" altLang="zh-CN" dirty="0"/>
              <a:t>1 Introduction</a:t>
            </a:r>
            <a:endParaRPr lang="zh-CN" altLang="en-US" dirty="0"/>
          </a:p>
        </p:txBody>
      </p:sp>
      <p:pic>
        <p:nvPicPr>
          <p:cNvPr id="4" name="图片 3">
            <a:extLst>
              <a:ext uri="{FF2B5EF4-FFF2-40B4-BE49-F238E27FC236}">
                <a16:creationId xmlns:a16="http://schemas.microsoft.com/office/drawing/2014/main" id="{46B33D08-4E69-D9C5-2E9C-C8B082D547DE}"/>
              </a:ext>
            </a:extLst>
          </p:cNvPr>
          <p:cNvPicPr>
            <a:picLocks noChangeAspect="1"/>
          </p:cNvPicPr>
          <p:nvPr/>
        </p:nvPicPr>
        <p:blipFill>
          <a:blip r:embed="rId3"/>
          <a:stretch>
            <a:fillRect/>
          </a:stretch>
        </p:blipFill>
        <p:spPr>
          <a:xfrm>
            <a:off x="5861581" y="1249825"/>
            <a:ext cx="5995457" cy="4898100"/>
          </a:xfrm>
          <a:prstGeom prst="rect">
            <a:avLst/>
          </a:prstGeom>
        </p:spPr>
      </p:pic>
      <p:pic>
        <p:nvPicPr>
          <p:cNvPr id="5" name="Picture 2" descr="http://imgs.soufun.com/news/2013_01/05/news/1357346850901_000.jpg">
            <a:extLst>
              <a:ext uri="{FF2B5EF4-FFF2-40B4-BE49-F238E27FC236}">
                <a16:creationId xmlns:a16="http://schemas.microsoft.com/office/drawing/2014/main" id="{25D8EF4F-1FB6-6C49-2DF7-B01B8C7E4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1" y="3124200"/>
            <a:ext cx="3775654" cy="283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655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en-US" altLang="zh-CN" dirty="0"/>
              <a:t>1</a:t>
            </a:r>
            <a:r>
              <a:rPr lang="zh-CN" altLang="en-US" dirty="0"/>
              <a:t> </a:t>
            </a:r>
            <a:r>
              <a:rPr lang="en-US" altLang="zh-CN" dirty="0"/>
              <a:t>Introduction</a:t>
            </a:r>
            <a:endParaRPr lang="zh-CN" altLang="en-US" dirty="0"/>
          </a:p>
        </p:txBody>
      </p:sp>
      <p:pic>
        <p:nvPicPr>
          <p:cNvPr id="13" name="图片 13" descr="C:\Users\jo\Documents\Tencent Files\1540956491\Image\C2C\J{H_P14IXD[S3VJ76J9P8JF.jp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a:xfrm>
            <a:off x="372110" y="1355090"/>
            <a:ext cx="3539490" cy="3418840"/>
          </a:xfrm>
          <a:prstGeom prst="rect">
            <a:avLst/>
          </a:prstGeom>
          <a:noFill/>
          <a:ln>
            <a:noFill/>
          </a:ln>
        </p:spPr>
      </p:pic>
      <p:sp>
        <p:nvSpPr>
          <p:cNvPr id="100" name="文本框 99"/>
          <p:cNvSpPr txBox="1"/>
          <p:nvPr/>
        </p:nvSpPr>
        <p:spPr>
          <a:xfrm>
            <a:off x="1119883" y="5031740"/>
            <a:ext cx="1930657" cy="400110"/>
          </a:xfrm>
          <a:prstGeom prst="rect">
            <a:avLst/>
          </a:prstGeom>
          <a:noFill/>
          <a:ln w="9525">
            <a:noFill/>
          </a:ln>
        </p:spPr>
        <p:txBody>
          <a:bodyPr wrap="square">
            <a:spAutoFit/>
          </a:bodyPr>
          <a:lstStyle/>
          <a:p>
            <a:pPr marL="0" indent="0"/>
            <a:r>
              <a:rPr lang="en-US" sz="2000" b="1" dirty="0">
                <a:latin typeface="微软雅黑" panose="020B0503020204020204" pitchFamily="34" charset="-122"/>
                <a:ea typeface="微软雅黑" panose="020B0503020204020204" pitchFamily="34" charset="-122"/>
                <a:cs typeface="黑体" panose="02010609060101010101" pitchFamily="49" charset="-122"/>
              </a:rPr>
              <a:t>(a) boulders</a:t>
            </a:r>
            <a:r>
              <a:rPr lang="zh-CN" sz="2000" b="1" dirty="0">
                <a:latin typeface="微软雅黑" panose="020B0503020204020204" pitchFamily="34" charset="-122"/>
                <a:ea typeface="微软雅黑" panose="020B0503020204020204" pitchFamily="34" charset="-122"/>
              </a:rPr>
              <a:t> </a:t>
            </a:r>
            <a:endParaRPr lang="zh-CN" altLang="en-US" sz="2000" b="1" dirty="0">
              <a:latin typeface="微软雅黑" panose="020B0503020204020204" pitchFamily="34" charset="-122"/>
              <a:ea typeface="微软雅黑" panose="020B0503020204020204" pitchFamily="34" charset="-122"/>
            </a:endParaRPr>
          </a:p>
        </p:txBody>
      </p:sp>
      <p:pic>
        <p:nvPicPr>
          <p:cNvPr id="15" name="图片 15" descr="C:\Users\jo\Documents\Tencent Files\1540956491\Image\C2C\3ZR6E7`$W4M1%AP4Z060EJ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284345" y="1354455"/>
            <a:ext cx="3487420" cy="3418840"/>
          </a:xfrm>
          <a:prstGeom prst="rect">
            <a:avLst/>
          </a:prstGeom>
          <a:noFill/>
          <a:ln>
            <a:noFill/>
          </a:ln>
        </p:spPr>
      </p:pic>
      <p:pic>
        <p:nvPicPr>
          <p:cNvPr id="18" name="图片 18" descr="C:\Users\jo\Documents\Tencent Files\1540956491\Image\C2C\$`SL]756R9X4CQSI9J1}7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8291830" y="1355090"/>
            <a:ext cx="3521710" cy="3418205"/>
          </a:xfrm>
          <a:prstGeom prst="rect">
            <a:avLst/>
          </a:prstGeom>
          <a:noFill/>
          <a:ln>
            <a:noFill/>
          </a:ln>
        </p:spPr>
      </p:pic>
      <p:sp>
        <p:nvSpPr>
          <p:cNvPr id="2" name="文本框 1"/>
          <p:cNvSpPr txBox="1"/>
          <p:nvPr/>
        </p:nvSpPr>
        <p:spPr>
          <a:xfrm>
            <a:off x="4869951" y="5031740"/>
            <a:ext cx="2147299" cy="400110"/>
          </a:xfrm>
          <a:prstGeom prst="rect">
            <a:avLst/>
          </a:prstGeom>
          <a:noFill/>
          <a:ln w="9525">
            <a:noFill/>
          </a:ln>
        </p:spPr>
        <p:txBody>
          <a:bodyPr wrap="square">
            <a:spAutoFit/>
          </a:bodyPr>
          <a:lstStyle/>
          <a:p>
            <a:pPr marL="0" indent="0"/>
            <a:r>
              <a:rPr lang="en-US" sz="2000" b="1" dirty="0">
                <a:latin typeface="微软雅黑" panose="020B0503020204020204" pitchFamily="34" charset="-122"/>
                <a:ea typeface="微软雅黑" panose="020B0503020204020204" pitchFamily="34" charset="-122"/>
                <a:cs typeface="黑体" panose="02010609060101010101" pitchFamily="49" charset="-122"/>
              </a:rPr>
              <a:t>(</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rPr>
              <a:t>b</a:t>
            </a:r>
            <a:r>
              <a:rPr lang="en-US" sz="2000" b="1" dirty="0">
                <a:latin typeface="微软雅黑" panose="020B0503020204020204" pitchFamily="34" charset="-122"/>
                <a:ea typeface="微软雅黑" panose="020B0503020204020204" pitchFamily="34" charset="-122"/>
                <a:cs typeface="黑体" panose="02010609060101010101" pitchFamily="49" charset="-122"/>
              </a:rPr>
              <a:t>) </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rPr>
              <a:t>Steel pipes</a:t>
            </a:r>
            <a:endParaRPr lang="en-US" sz="2000" b="1" dirty="0">
              <a:latin typeface="微软雅黑" panose="020B0503020204020204" pitchFamily="34" charset="-122"/>
              <a:ea typeface="微软雅黑" panose="020B0503020204020204" pitchFamily="34" charset="-122"/>
              <a:cs typeface="黑体" panose="02010609060101010101" pitchFamily="49" charset="-122"/>
            </a:endParaRPr>
          </a:p>
        </p:txBody>
      </p:sp>
      <p:sp>
        <p:nvSpPr>
          <p:cNvPr id="5" name="文本框 4"/>
          <p:cNvSpPr txBox="1"/>
          <p:nvPr/>
        </p:nvSpPr>
        <p:spPr>
          <a:xfrm>
            <a:off x="8291830" y="5055753"/>
            <a:ext cx="4037745" cy="400110"/>
          </a:xfrm>
          <a:prstGeom prst="rect">
            <a:avLst/>
          </a:prstGeom>
          <a:noFill/>
          <a:ln w="9525">
            <a:noFill/>
          </a:ln>
        </p:spPr>
        <p:txBody>
          <a:bodyPr wrap="square">
            <a:spAutoFit/>
          </a:bodyPr>
          <a:lstStyle/>
          <a:p>
            <a:pPr marL="0" indent="0"/>
            <a:r>
              <a:rPr lang="en-US" sz="2000" b="1" dirty="0">
                <a:latin typeface="微软雅黑" panose="020B0503020204020204" pitchFamily="34" charset="-122"/>
                <a:ea typeface="微软雅黑" panose="020B0503020204020204" pitchFamily="34" charset="-122"/>
                <a:cs typeface="黑体" panose="02010609060101010101" pitchFamily="49" charset="-122"/>
              </a:rPr>
              <a:t>(</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rPr>
              <a:t>c</a:t>
            </a:r>
            <a:r>
              <a:rPr lang="en-US" sz="2000" b="1" dirty="0">
                <a:latin typeface="微软雅黑" panose="020B0503020204020204" pitchFamily="34" charset="-122"/>
                <a:ea typeface="微软雅黑" panose="020B0503020204020204" pitchFamily="34" charset="-122"/>
                <a:cs typeface="黑体" panose="02010609060101010101" pitchFamily="49" charset="-122"/>
              </a:rPr>
              <a:t>) Concrete pile foundations</a:t>
            </a:r>
            <a:endParaRPr lang="zh-CN" altLang="en-US" sz="2000" b="1" dirty="0">
              <a:latin typeface="微软雅黑" panose="020B0503020204020204" pitchFamily="34" charset="-122"/>
              <a:ea typeface="微软雅黑" panose="020B0503020204020204" pitchFamily="34" charset="-122"/>
              <a:cs typeface="黑体" panose="02010609060101010101" pitchFamily="49" charset="-122"/>
            </a:endParaRPr>
          </a:p>
        </p:txBody>
      </p:sp>
      <p:sp>
        <p:nvSpPr>
          <p:cNvPr id="6" name="文本框 5"/>
          <p:cNvSpPr txBox="1"/>
          <p:nvPr/>
        </p:nvSpPr>
        <p:spPr>
          <a:xfrm>
            <a:off x="1428108" y="5689660"/>
            <a:ext cx="9335784" cy="461665"/>
          </a:xfrm>
          <a:prstGeom prst="rect">
            <a:avLst/>
          </a:prstGeom>
          <a:noFill/>
        </p:spPr>
        <p:txBody>
          <a:bodyPr wrap="square" rtlCol="0" anchor="t">
            <a:spAutoFit/>
          </a:bodyPr>
          <a:lstStyle/>
          <a:p>
            <a:r>
              <a:rPr lang="en-US" altLang="zh-CN" sz="2400" b="1" dirty="0">
                <a:solidFill>
                  <a:schemeClr val="tx1"/>
                </a:solidFill>
                <a:latin typeface="微软雅黑" panose="020B0503020204020204" pitchFamily="34" charset="-122"/>
                <a:ea typeface="微软雅黑" panose="020B0503020204020204" pitchFamily="34" charset="-122"/>
              </a:rPr>
              <a:t>Typical obstacles causing shield machine sticking accidents</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A3B5FF80-1455-8D82-CF47-F45A5EA395A7}"/>
              </a:ext>
            </a:extLst>
          </p:cNvPr>
          <p:cNvSpPr>
            <a:spLocks noGrp="1"/>
          </p:cNvSpPr>
          <p:nvPr>
            <p:ph type="subTitle" idx="1"/>
          </p:nvPr>
        </p:nvSpPr>
        <p:spPr/>
        <p:txBody>
          <a:bodyPr/>
          <a:lstStyle/>
          <a:p>
            <a:r>
              <a:rPr lang="en-US" altLang="zh-CN" sz="2000" dirty="0"/>
              <a:t>Ground penetrating radar (GPR) is a method widely used in engineering geological exploration. It has advantages of small working space, high efficiency and no damage compared with other detecting methods.</a:t>
            </a:r>
            <a:endParaRPr lang="zh-CN" altLang="en-US" sz="2000" dirty="0"/>
          </a:p>
        </p:txBody>
      </p:sp>
      <p:sp>
        <p:nvSpPr>
          <p:cNvPr id="3" name="文本占位符 2">
            <a:extLst>
              <a:ext uri="{FF2B5EF4-FFF2-40B4-BE49-F238E27FC236}">
                <a16:creationId xmlns:a16="http://schemas.microsoft.com/office/drawing/2014/main" id="{8241261D-A931-F162-733E-75929384CC8C}"/>
              </a:ext>
            </a:extLst>
          </p:cNvPr>
          <p:cNvSpPr>
            <a:spLocks noGrp="1"/>
          </p:cNvSpPr>
          <p:nvPr>
            <p:ph type="body" sz="quarter" idx="10"/>
          </p:nvPr>
        </p:nvSpPr>
        <p:spPr/>
        <p:txBody>
          <a:bodyPr/>
          <a:lstStyle/>
          <a:p>
            <a:r>
              <a:rPr lang="en-US" altLang="zh-CN" dirty="0"/>
              <a:t>1 Introduction</a:t>
            </a:r>
            <a:endParaRPr lang="zh-CN" altLang="en-US" dirty="0"/>
          </a:p>
        </p:txBody>
      </p:sp>
      <p:pic>
        <p:nvPicPr>
          <p:cNvPr id="4" name="图片 3" descr="C:\Users\jo\Desktop\图片1.png">
            <a:extLst>
              <a:ext uri="{FF2B5EF4-FFF2-40B4-BE49-F238E27FC236}">
                <a16:creationId xmlns:a16="http://schemas.microsoft.com/office/drawing/2014/main" id="{25B4C00D-05EF-8C01-7E5F-FA5D8CA94889}"/>
              </a:ext>
            </a:extLst>
          </p:cNvPr>
          <p:cNvPicPr/>
          <p:nvPr/>
        </p:nvPicPr>
        <p:blipFill rotWithShape="1">
          <a:blip r:embed="rId3">
            <a:extLst>
              <a:ext uri="{28A0092B-C50C-407E-A947-70E740481C1C}">
                <a14:useLocalDpi xmlns:a14="http://schemas.microsoft.com/office/drawing/2010/main" val="0"/>
              </a:ext>
            </a:extLst>
          </a:blip>
          <a:srcRect t="3780" b="5498"/>
          <a:stretch/>
        </p:blipFill>
        <p:spPr bwMode="auto">
          <a:xfrm>
            <a:off x="780241" y="2482587"/>
            <a:ext cx="4154623" cy="3787588"/>
          </a:xfrm>
          <a:prstGeom prst="rect">
            <a:avLst/>
          </a:prstGeom>
          <a:noFill/>
          <a:ln>
            <a:noFill/>
          </a:ln>
          <a:extLst>
            <a:ext uri="{53640926-AAD7-44D8-BBD7-CCE9431645EC}">
              <a14:shadowObscured xmlns:a14="http://schemas.microsoft.com/office/drawing/2010/main"/>
            </a:ext>
          </a:extLst>
        </p:spPr>
      </p:pic>
      <p:pic>
        <p:nvPicPr>
          <p:cNvPr id="5" name="图片 4" descr="C:\Users\jo\Desktop\图片2.png">
            <a:extLst>
              <a:ext uri="{FF2B5EF4-FFF2-40B4-BE49-F238E27FC236}">
                <a16:creationId xmlns:a16="http://schemas.microsoft.com/office/drawing/2014/main" id="{99A0AD7F-E286-DF6A-3DBE-01B6C5A87A68}"/>
              </a:ext>
            </a:extLst>
          </p:cNvPr>
          <p:cNvPicPr/>
          <p:nvPr/>
        </p:nvPicPr>
        <p:blipFill rotWithShape="1">
          <a:blip r:embed="rId4">
            <a:extLst>
              <a:ext uri="{28A0092B-C50C-407E-A947-70E740481C1C}">
                <a14:useLocalDpi xmlns:a14="http://schemas.microsoft.com/office/drawing/2010/main" val="0"/>
              </a:ext>
            </a:extLst>
          </a:blip>
          <a:srcRect t="10741" b="9188"/>
          <a:stretch/>
        </p:blipFill>
        <p:spPr bwMode="auto">
          <a:xfrm>
            <a:off x="4891321" y="2862360"/>
            <a:ext cx="6319839" cy="3028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25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62EB527D-A5E3-2164-158C-B27DDCF0F6F6}"/>
              </a:ext>
            </a:extLst>
          </p:cNvPr>
          <p:cNvSpPr>
            <a:spLocks noGrp="1"/>
          </p:cNvSpPr>
          <p:nvPr>
            <p:ph type="subTitle" idx="1"/>
          </p:nvPr>
        </p:nvSpPr>
        <p:spPr/>
        <p:txBody>
          <a:bodyPr/>
          <a:lstStyle/>
          <a:p>
            <a:pPr>
              <a:buFont typeface="Wingdings" panose="05000000000000000000" pitchFamily="2" charset="2"/>
              <a:buChar char="Ø"/>
            </a:pPr>
            <a:r>
              <a:rPr lang="en-US" altLang="zh-CN" dirty="0"/>
              <a:t>Numerical simulations of GPR circumferential detection</a:t>
            </a:r>
          </a:p>
          <a:p>
            <a:pPr>
              <a:spcBef>
                <a:spcPts val="0"/>
              </a:spcBef>
            </a:pPr>
            <a:r>
              <a:rPr lang="en-US" altLang="zh-CN" dirty="0"/>
              <a:t>domain: 16m x 16m x 4.5m  dx: 0.01m</a:t>
            </a:r>
          </a:p>
          <a:p>
            <a:pPr>
              <a:spcBef>
                <a:spcPts val="0"/>
              </a:spcBef>
            </a:pPr>
            <a:r>
              <a:rPr lang="en-US" altLang="zh-CN" dirty="0"/>
              <a:t>sources: ricker, 100MHz</a:t>
            </a:r>
          </a:p>
          <a:p>
            <a:pPr>
              <a:spcBef>
                <a:spcPts val="0"/>
              </a:spcBef>
            </a:pPr>
            <a:r>
              <a:rPr lang="en-US" altLang="zh-CN" dirty="0"/>
              <a:t>measure line radius: 4.5m and 7.5m</a:t>
            </a:r>
          </a:p>
          <a:p>
            <a:pPr>
              <a:spcBef>
                <a:spcPts val="0"/>
              </a:spcBef>
            </a:pPr>
            <a:r>
              <a:rPr lang="en-US" altLang="zh-CN" dirty="0"/>
              <a:t>interval: 2°</a:t>
            </a:r>
            <a:endParaRPr lang="zh-CN" altLang="en-US" dirty="0"/>
          </a:p>
        </p:txBody>
      </p:sp>
      <p:sp>
        <p:nvSpPr>
          <p:cNvPr id="3" name="文本占位符 2">
            <a:extLst>
              <a:ext uri="{FF2B5EF4-FFF2-40B4-BE49-F238E27FC236}">
                <a16:creationId xmlns:a16="http://schemas.microsoft.com/office/drawing/2014/main" id="{A2D72D87-F341-D71E-42E3-FE84A3A29A3A}"/>
              </a:ext>
            </a:extLst>
          </p:cNvPr>
          <p:cNvSpPr>
            <a:spLocks noGrp="1"/>
          </p:cNvSpPr>
          <p:nvPr>
            <p:ph type="body" sz="quarter" idx="10"/>
          </p:nvPr>
        </p:nvSpPr>
        <p:spPr/>
        <p:txBody>
          <a:bodyPr/>
          <a:lstStyle/>
          <a:p>
            <a:r>
              <a:rPr lang="en-US" altLang="zh-CN" dirty="0"/>
              <a:t>2 Method</a:t>
            </a:r>
            <a:endParaRPr lang="zh-CN" altLang="en-US" dirty="0"/>
          </a:p>
        </p:txBody>
      </p:sp>
      <p:pic>
        <p:nvPicPr>
          <p:cNvPr id="4" name="Picture 1" descr="C:\Users\user\Documents\Tencent Files\1540956491\Image\C2C\YK0FW9HUFJC}@IOMOVIMLR6.jpg">
            <a:extLst>
              <a:ext uri="{FF2B5EF4-FFF2-40B4-BE49-F238E27FC236}">
                <a16:creationId xmlns:a16="http://schemas.microsoft.com/office/drawing/2014/main" id="{536B227A-0D26-22C5-FFF5-EFBD8B0196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040" y="2192280"/>
            <a:ext cx="4399598" cy="3427470"/>
          </a:xfrm>
          <a:prstGeom prst="rect">
            <a:avLst/>
          </a:prstGeom>
          <a:noFill/>
          <a:ln>
            <a:noFill/>
          </a:ln>
        </p:spPr>
      </p:pic>
      <p:graphicFrame>
        <p:nvGraphicFramePr>
          <p:cNvPr id="5" name="表格 5">
            <a:extLst>
              <a:ext uri="{FF2B5EF4-FFF2-40B4-BE49-F238E27FC236}">
                <a16:creationId xmlns:a16="http://schemas.microsoft.com/office/drawing/2014/main" id="{86BC08EE-4E47-35D6-BE6E-D899D459CD99}"/>
              </a:ext>
            </a:extLst>
          </p:cNvPr>
          <p:cNvGraphicFramePr>
            <a:graphicFrameLocks noGrp="1"/>
          </p:cNvGraphicFramePr>
          <p:nvPr>
            <p:extLst>
              <p:ext uri="{D42A27DB-BD31-4B8C-83A1-F6EECF244321}">
                <p14:modId xmlns:p14="http://schemas.microsoft.com/office/powerpoint/2010/main" val="2234719025"/>
              </p:ext>
            </p:extLst>
          </p:nvPr>
        </p:nvGraphicFramePr>
        <p:xfrm>
          <a:off x="334963" y="3698875"/>
          <a:ext cx="6340158" cy="2747035"/>
        </p:xfrm>
        <a:graphic>
          <a:graphicData uri="http://schemas.openxmlformats.org/drawingml/2006/table">
            <a:tbl>
              <a:tblPr firstRow="1" bandRow="1">
                <a:tableStyleId>{5C22544A-7EE6-4342-B048-85BDC9FD1C3A}</a:tableStyleId>
              </a:tblPr>
              <a:tblGrid>
                <a:gridCol w="1581851">
                  <a:extLst>
                    <a:ext uri="{9D8B030D-6E8A-4147-A177-3AD203B41FA5}">
                      <a16:colId xmlns:a16="http://schemas.microsoft.com/office/drawing/2014/main" val="4284285577"/>
                    </a:ext>
                  </a:extLst>
                </a:gridCol>
                <a:gridCol w="1033672">
                  <a:extLst>
                    <a:ext uri="{9D8B030D-6E8A-4147-A177-3AD203B41FA5}">
                      <a16:colId xmlns:a16="http://schemas.microsoft.com/office/drawing/2014/main" val="1739485481"/>
                    </a:ext>
                  </a:extLst>
                </a:gridCol>
                <a:gridCol w="1400417">
                  <a:extLst>
                    <a:ext uri="{9D8B030D-6E8A-4147-A177-3AD203B41FA5}">
                      <a16:colId xmlns:a16="http://schemas.microsoft.com/office/drawing/2014/main" val="98739088"/>
                    </a:ext>
                  </a:extLst>
                </a:gridCol>
                <a:gridCol w="1035091">
                  <a:extLst>
                    <a:ext uri="{9D8B030D-6E8A-4147-A177-3AD203B41FA5}">
                      <a16:colId xmlns:a16="http://schemas.microsoft.com/office/drawing/2014/main" val="3439392130"/>
                    </a:ext>
                  </a:extLst>
                </a:gridCol>
                <a:gridCol w="1289127">
                  <a:extLst>
                    <a:ext uri="{9D8B030D-6E8A-4147-A177-3AD203B41FA5}">
                      <a16:colId xmlns:a16="http://schemas.microsoft.com/office/drawing/2014/main" val="1637658597"/>
                    </a:ext>
                  </a:extLst>
                </a:gridCol>
              </a:tblGrid>
              <a:tr h="519060">
                <a:tc>
                  <a:txBody>
                    <a:bodyPr/>
                    <a:lstStyle/>
                    <a:p>
                      <a:pPr algn="ctr"/>
                      <a:r>
                        <a:rPr lang="en-US" altLang="zh-CN" sz="1800" b="1" dirty="0">
                          <a:latin typeface="微软雅黑" panose="020B0503020204020204" pitchFamily="34" charset="-122"/>
                          <a:ea typeface="微软雅黑" panose="020B0503020204020204" pitchFamily="34" charset="-122"/>
                        </a:rPr>
                        <a:t>Materials</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l-GR" altLang="zh-CN" sz="1800" b="1" dirty="0">
                          <a:latin typeface="微软雅黑" panose="020B0503020204020204" pitchFamily="34" charset="-122"/>
                          <a:ea typeface="微软雅黑" panose="020B0503020204020204" pitchFamily="34" charset="-122"/>
                        </a:rPr>
                        <a:t>ε</a:t>
                      </a:r>
                      <a:r>
                        <a:rPr lang="en-US" altLang="zh-CN" sz="1800" b="1" dirty="0">
                          <a:latin typeface="微软雅黑" panose="020B0503020204020204" pitchFamily="34" charset="-122"/>
                          <a:ea typeface="微软雅黑" panose="020B0503020204020204" pitchFamily="34" charset="-122"/>
                        </a:rPr>
                        <a:t>r</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l-GR" altLang="zh-CN" sz="1800" b="1" dirty="0">
                          <a:latin typeface="微软雅黑" panose="020B0503020204020204" pitchFamily="34" charset="-122"/>
                          <a:ea typeface="微软雅黑" panose="020B0503020204020204" pitchFamily="34" charset="-122"/>
                          <a:cs typeface="Times New Roman" panose="02020603050405020304" pitchFamily="18" charset="0"/>
                        </a:rPr>
                        <a:t>σ</a:t>
                      </a:r>
                      <a:r>
                        <a:rPr lang="en-US" altLang="zh-CN" sz="1800" b="1" dirty="0">
                          <a:latin typeface="微软雅黑" panose="020B0503020204020204" pitchFamily="34" charset="-122"/>
                          <a:ea typeface="微软雅黑" panose="020B0503020204020204" pitchFamily="34" charset="-122"/>
                          <a:cs typeface="Times New Roman" panose="02020603050405020304" pitchFamily="18" charset="0"/>
                        </a:rPr>
                        <a:t> (S/m)</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l-GR" altLang="zh-CN" sz="1800" b="1" dirty="0">
                          <a:latin typeface="微软雅黑" panose="020B0503020204020204" pitchFamily="34" charset="-122"/>
                          <a:ea typeface="微软雅黑" panose="020B0503020204020204" pitchFamily="34" charset="-122"/>
                          <a:cs typeface="Times New Roman" panose="02020603050405020304" pitchFamily="18" charset="0"/>
                        </a:rPr>
                        <a:t>μ</a:t>
                      </a:r>
                      <a:r>
                        <a:rPr lang="en-US" altLang="zh-CN" sz="1800" b="1" dirty="0">
                          <a:latin typeface="微软雅黑" panose="020B0503020204020204" pitchFamily="34" charset="-122"/>
                          <a:ea typeface="微软雅黑" panose="020B0503020204020204" pitchFamily="34" charset="-122"/>
                          <a:cs typeface="Times New Roman" panose="02020603050405020304" pitchFamily="18" charset="0"/>
                        </a:rPr>
                        <a:t>r</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l-GR" altLang="zh-CN" sz="1800" b="1" dirty="0">
                          <a:latin typeface="微软雅黑" panose="020B0503020204020204" pitchFamily="34" charset="-122"/>
                          <a:ea typeface="微软雅黑" panose="020B0503020204020204" pitchFamily="34" charset="-122"/>
                          <a:cs typeface="Times New Roman" panose="02020603050405020304" pitchFamily="18" charset="0"/>
                        </a:rPr>
                        <a:t>σ</a:t>
                      </a:r>
                      <a:r>
                        <a:rPr lang="en-US" altLang="zh-CN" sz="1800" b="1" dirty="0">
                          <a:latin typeface="微软雅黑" panose="020B0503020204020204" pitchFamily="34" charset="-122"/>
                          <a:ea typeface="微软雅黑" panose="020B0503020204020204" pitchFamily="34" charset="-122"/>
                          <a:cs typeface="Times New Roman" panose="02020603050405020304" pitchFamily="18" charset="0"/>
                        </a:rPr>
                        <a:t>* (S/m)</a:t>
                      </a:r>
                      <a:endParaRPr lang="zh-CN" altLang="en-US" sz="18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682786270"/>
                  </a:ext>
                </a:extLst>
              </a:tr>
              <a:tr h="505207">
                <a:tc>
                  <a:txBody>
                    <a:bodyPr/>
                    <a:lstStyle/>
                    <a:p>
                      <a:pPr algn="ctr"/>
                      <a:r>
                        <a:rPr lang="en-US" altLang="zh-CN" sz="1800" b="1" dirty="0">
                          <a:latin typeface="微软雅黑" panose="020B0503020204020204" pitchFamily="34" charset="-122"/>
                          <a:ea typeface="微软雅黑" panose="020B0503020204020204" pitchFamily="34" charset="-122"/>
                        </a:rPr>
                        <a:t>Concrete</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5</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0.01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a:t>
                      </a:r>
                      <a:endParaRPr lang="zh-CN" altLang="en-US" sz="18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128955623"/>
                  </a:ext>
                </a:extLst>
              </a:tr>
              <a:tr h="430692">
                <a:tc>
                  <a:txBody>
                    <a:bodyPr/>
                    <a:lstStyle/>
                    <a:p>
                      <a:pPr algn="ctr"/>
                      <a:r>
                        <a:rPr lang="en-US" altLang="zh-CN" sz="1800" b="1" dirty="0">
                          <a:latin typeface="微软雅黑" panose="020B0503020204020204" pitchFamily="34" charset="-122"/>
                          <a:ea typeface="微软雅黑" panose="020B0503020204020204" pitchFamily="34" charset="-122"/>
                        </a:rPr>
                        <a:t>Water</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80</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a:t>
                      </a:r>
                      <a:endParaRPr lang="zh-CN" altLang="en-US" sz="18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987153014"/>
                  </a:ext>
                </a:extLst>
              </a:tr>
              <a:tr h="430692">
                <a:tc>
                  <a:txBody>
                    <a:bodyPr/>
                    <a:lstStyle/>
                    <a:p>
                      <a:pPr algn="ctr"/>
                      <a:r>
                        <a:rPr lang="en-US" altLang="zh-CN" sz="1800" b="1" dirty="0">
                          <a:latin typeface="微软雅黑" panose="020B0503020204020204" pitchFamily="34" charset="-122"/>
                          <a:ea typeface="微软雅黑" panose="020B0503020204020204" pitchFamily="34" charset="-122"/>
                        </a:rPr>
                        <a:t>sand</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3.5</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0.01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a:t>
                      </a:r>
                      <a:endParaRPr lang="zh-CN" altLang="en-US" sz="18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284699963"/>
                  </a:ext>
                </a:extLst>
              </a:tr>
              <a:tr h="430692">
                <a:tc>
                  <a:txBody>
                    <a:bodyPr/>
                    <a:lstStyle/>
                    <a:p>
                      <a:pPr algn="ctr"/>
                      <a:r>
                        <a:rPr lang="en-US" altLang="zh-CN" sz="1800" b="1" dirty="0">
                          <a:latin typeface="微软雅黑" panose="020B0503020204020204" pitchFamily="34" charset="-122"/>
                          <a:ea typeface="微软雅黑" panose="020B0503020204020204" pitchFamily="34" charset="-122"/>
                        </a:rPr>
                        <a:t>Clay</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16</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0.01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1</a:t>
                      </a:r>
                      <a:endParaRPr lang="zh-CN" altLang="en-US" sz="18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800" b="1" dirty="0">
                          <a:latin typeface="微软雅黑" panose="020B0503020204020204" pitchFamily="34" charset="-122"/>
                          <a:ea typeface="微软雅黑" panose="020B0503020204020204" pitchFamily="34" charset="-122"/>
                        </a:rPr>
                        <a:t>0</a:t>
                      </a:r>
                      <a:endParaRPr lang="zh-CN" altLang="en-US" sz="18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844643759"/>
                  </a:ext>
                </a:extLst>
              </a:tr>
              <a:tr h="430692">
                <a:tc>
                  <a:txBody>
                    <a:bodyPr/>
                    <a:lstStyle/>
                    <a:p>
                      <a:pPr algn="ctr"/>
                      <a:r>
                        <a:rPr lang="en-US" altLang="zh-CN" sz="1800" b="1" dirty="0">
                          <a:latin typeface="微软雅黑" panose="020B0503020204020204" pitchFamily="34" charset="-122"/>
                          <a:ea typeface="微软雅黑" panose="020B0503020204020204" pitchFamily="34" charset="-122"/>
                        </a:rPr>
                        <a:t>Pec</a:t>
                      </a:r>
                      <a:endParaRPr lang="zh-CN" altLang="en-US" sz="1800" b="1" dirty="0">
                        <a:latin typeface="微软雅黑" panose="020B0503020204020204" pitchFamily="34" charset="-122"/>
                        <a:ea typeface="微软雅黑" panose="020B0503020204020204" pitchFamily="34" charset="-122"/>
                      </a:endParaRPr>
                    </a:p>
                  </a:txBody>
                  <a:tcPr/>
                </a:tc>
                <a:tc gridSpan="4">
                  <a:txBody>
                    <a:bodyPr/>
                    <a:lstStyle/>
                    <a:p>
                      <a:pPr algn="ctr"/>
                      <a:r>
                        <a:rPr lang="en-US" altLang="zh-CN" sz="1800" b="1" dirty="0">
                          <a:latin typeface="微软雅黑" panose="020B0503020204020204" pitchFamily="34" charset="-122"/>
                          <a:ea typeface="微软雅黑" panose="020B0503020204020204" pitchFamily="34" charset="-122"/>
                        </a:rPr>
                        <a:t>built in</a:t>
                      </a:r>
                      <a:endParaRPr lang="zh-CN" altLang="en-US" sz="1800" b="1" dirty="0">
                        <a:latin typeface="微软雅黑" panose="020B0503020204020204" pitchFamily="34" charset="-122"/>
                        <a:ea typeface="微软雅黑" panose="020B0503020204020204" pitchFamily="34" charset="-122"/>
                      </a:endParaRPr>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877563620"/>
                  </a:ext>
                </a:extLst>
              </a:tr>
            </a:tbl>
          </a:graphicData>
        </a:graphic>
      </p:graphicFrame>
      <p:sp>
        <p:nvSpPr>
          <p:cNvPr id="6" name="文本框 5">
            <a:extLst>
              <a:ext uri="{FF2B5EF4-FFF2-40B4-BE49-F238E27FC236}">
                <a16:creationId xmlns:a16="http://schemas.microsoft.com/office/drawing/2014/main" id="{ECD80DA4-9961-102E-F523-ABFC664E708C}"/>
              </a:ext>
            </a:extLst>
          </p:cNvPr>
          <p:cNvSpPr txBox="1"/>
          <p:nvPr/>
        </p:nvSpPr>
        <p:spPr>
          <a:xfrm>
            <a:off x="7251859" y="5774690"/>
            <a:ext cx="4251960"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Numerical simulation modeling</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19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6AD0E105-D4C3-9825-B8FA-7D16526F7AF3}"/>
              </a:ext>
            </a:extLst>
          </p:cNvPr>
          <p:cNvSpPr>
            <a:spLocks noGrp="1"/>
          </p:cNvSpPr>
          <p:nvPr>
            <p:ph type="subTitle" idx="1"/>
          </p:nvPr>
        </p:nvSpPr>
        <p:spPr/>
        <p:txBody>
          <a:bodyPr/>
          <a:lstStyle/>
          <a:p>
            <a:pPr>
              <a:buFont typeface="Wingdings" panose="05000000000000000000" pitchFamily="2" charset="2"/>
              <a:buChar char="Ø"/>
            </a:pPr>
            <a:r>
              <a:rPr lang="en-US" altLang="zh-CN" dirty="0"/>
              <a:t>Data procession</a:t>
            </a:r>
          </a:p>
          <a:p>
            <a:r>
              <a:rPr lang="en-US" altLang="zh-CN" dirty="0"/>
              <a:t>Data pre-procession</a:t>
            </a:r>
          </a:p>
          <a:p>
            <a:r>
              <a:rPr lang="en-US" altLang="zh-CN" dirty="0"/>
              <a:t>Coordinate transformation</a:t>
            </a:r>
          </a:p>
          <a:p>
            <a:r>
              <a:rPr lang="en-US" altLang="zh-CN" dirty="0" err="1"/>
              <a:t>Stolt</a:t>
            </a:r>
            <a:r>
              <a:rPr lang="en-US" altLang="zh-CN" dirty="0"/>
              <a:t> migration (F-K migration)</a:t>
            </a:r>
            <a:endParaRPr lang="zh-CN" altLang="en-US" dirty="0"/>
          </a:p>
        </p:txBody>
      </p:sp>
      <p:sp>
        <p:nvSpPr>
          <p:cNvPr id="3" name="文本占位符 2">
            <a:extLst>
              <a:ext uri="{FF2B5EF4-FFF2-40B4-BE49-F238E27FC236}">
                <a16:creationId xmlns:a16="http://schemas.microsoft.com/office/drawing/2014/main" id="{832576DF-4E9D-FB9B-BB20-AE6E20F43D8E}"/>
              </a:ext>
            </a:extLst>
          </p:cNvPr>
          <p:cNvSpPr>
            <a:spLocks noGrp="1"/>
          </p:cNvSpPr>
          <p:nvPr>
            <p:ph type="body" sz="quarter" idx="10"/>
          </p:nvPr>
        </p:nvSpPr>
        <p:spPr/>
        <p:txBody>
          <a:bodyPr/>
          <a:lstStyle/>
          <a:p>
            <a:r>
              <a:rPr lang="en-US" altLang="zh-CN" dirty="0"/>
              <a:t>2 Method</a:t>
            </a:r>
            <a:endParaRPr lang="zh-CN" altLang="en-US" dirty="0"/>
          </a:p>
        </p:txBody>
      </p:sp>
      <p:sp>
        <p:nvSpPr>
          <p:cNvPr id="4" name="文本框 3">
            <a:extLst>
              <a:ext uri="{FF2B5EF4-FFF2-40B4-BE49-F238E27FC236}">
                <a16:creationId xmlns:a16="http://schemas.microsoft.com/office/drawing/2014/main" id="{AA21EF0E-B4A9-5E23-8F66-21F960678110}"/>
              </a:ext>
            </a:extLst>
          </p:cNvPr>
          <p:cNvSpPr txBox="1"/>
          <p:nvPr/>
        </p:nvSpPr>
        <p:spPr>
          <a:xfrm>
            <a:off x="8971595" y="1087676"/>
            <a:ext cx="1521145"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Raw data</a:t>
            </a:r>
            <a:endParaRPr lang="zh-CN" altLang="en-US" sz="2000"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565BDF7B-527F-C0D5-FE06-40A3E291997D}"/>
              </a:ext>
            </a:extLst>
          </p:cNvPr>
          <p:cNvSpPr txBox="1"/>
          <p:nvPr/>
        </p:nvSpPr>
        <p:spPr>
          <a:xfrm>
            <a:off x="8425456" y="1955190"/>
            <a:ext cx="2444474"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Adjust zero point</a:t>
            </a:r>
            <a:endParaRPr lang="zh-CN" altLang="en-US" sz="20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001ABA2E-D6CD-D2AB-7F9F-2F01C85E7EA2}"/>
              </a:ext>
            </a:extLst>
          </p:cNvPr>
          <p:cNvSpPr txBox="1"/>
          <p:nvPr/>
        </p:nvSpPr>
        <p:spPr>
          <a:xfrm>
            <a:off x="8736806" y="2494656"/>
            <a:ext cx="1835944"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Manual gain</a:t>
            </a:r>
            <a:endParaRPr lang="zh-CN" altLang="en-US" sz="20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3289E520-8A0F-01BA-852B-82B1622E44CE}"/>
              </a:ext>
            </a:extLst>
          </p:cNvPr>
          <p:cNvSpPr txBox="1"/>
          <p:nvPr/>
        </p:nvSpPr>
        <p:spPr>
          <a:xfrm>
            <a:off x="8347888" y="3074669"/>
            <a:ext cx="2849523"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Remove background</a:t>
            </a:r>
            <a:endParaRPr lang="zh-CN" altLang="en-US" sz="20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F7A88B5D-FF01-2879-0F6A-0EE58B3B6EEE}"/>
              </a:ext>
            </a:extLst>
          </p:cNvPr>
          <p:cNvSpPr txBox="1"/>
          <p:nvPr/>
        </p:nvSpPr>
        <p:spPr>
          <a:xfrm>
            <a:off x="9139235" y="3991535"/>
            <a:ext cx="1185864"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2D FFT</a:t>
            </a:r>
            <a:endParaRPr lang="zh-CN" altLang="en-US" sz="2000"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925D6EE3-9AFE-6B01-5009-3C33CC4A2298}"/>
              </a:ext>
            </a:extLst>
          </p:cNvPr>
          <p:cNvSpPr txBox="1"/>
          <p:nvPr/>
        </p:nvSpPr>
        <p:spPr>
          <a:xfrm>
            <a:off x="8358187" y="4501339"/>
            <a:ext cx="2648904" cy="400110"/>
          </a:xfrm>
          <a:prstGeom prst="rect">
            <a:avLst/>
          </a:prstGeom>
          <a:noFill/>
          <a:ln>
            <a:solidFill>
              <a:schemeClr val="tx1"/>
            </a:solidFill>
          </a:ln>
        </p:spPr>
        <p:txBody>
          <a:bodyPr wrap="square" rtlCol="0">
            <a:spAutoFit/>
          </a:bodyPr>
          <a:lstStyle/>
          <a:p>
            <a:r>
              <a:rPr lang="en-US" altLang="zh-CN" sz="2000" b="1" dirty="0" err="1">
                <a:latin typeface="微软雅黑" panose="020B0503020204020204" pitchFamily="34" charset="-122"/>
                <a:ea typeface="微软雅黑" panose="020B0503020204020204" pitchFamily="34" charset="-122"/>
              </a:rPr>
              <a:t>Stolt</a:t>
            </a:r>
            <a:r>
              <a:rPr lang="en-US" altLang="zh-CN" sz="2000" b="1" dirty="0">
                <a:latin typeface="微软雅黑" panose="020B0503020204020204" pitchFamily="34" charset="-122"/>
                <a:ea typeface="微软雅黑" panose="020B0503020204020204" pitchFamily="34" charset="-122"/>
              </a:rPr>
              <a:t> interpolation</a:t>
            </a:r>
            <a:endParaRPr lang="zh-CN" altLang="en-US" sz="20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BB49010-C803-A2F3-FA13-5B13A6567146}"/>
              </a:ext>
            </a:extLst>
          </p:cNvPr>
          <p:cNvSpPr txBox="1"/>
          <p:nvPr/>
        </p:nvSpPr>
        <p:spPr>
          <a:xfrm>
            <a:off x="9032795" y="5070203"/>
            <a:ext cx="1251110"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3D IFFT</a:t>
            </a:r>
            <a:endParaRPr lang="zh-CN" altLang="en-US" sz="20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439070EA-FA1E-BF76-C7E1-6DFA85229B51}"/>
              </a:ext>
            </a:extLst>
          </p:cNvPr>
          <p:cNvSpPr txBox="1"/>
          <p:nvPr/>
        </p:nvSpPr>
        <p:spPr>
          <a:xfrm>
            <a:off x="8112718" y="5935760"/>
            <a:ext cx="3319862" cy="400110"/>
          </a:xfrm>
          <a:prstGeom prst="rect">
            <a:avLst/>
          </a:prstGeom>
          <a:noFill/>
          <a:ln>
            <a:solidFill>
              <a:schemeClr val="tx1"/>
            </a:solid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Reconstructed 3D image</a:t>
            </a:r>
            <a:endParaRPr lang="zh-CN" altLang="en-US" sz="2000" b="1" dirty="0">
              <a:latin typeface="微软雅黑" panose="020B0503020204020204" pitchFamily="34" charset="-122"/>
              <a:ea typeface="微软雅黑" panose="020B0503020204020204" pitchFamily="34" charset="-122"/>
            </a:endParaRPr>
          </a:p>
        </p:txBody>
      </p:sp>
      <p:sp>
        <p:nvSpPr>
          <p:cNvPr id="12" name="箭头: 下 11">
            <a:extLst>
              <a:ext uri="{FF2B5EF4-FFF2-40B4-BE49-F238E27FC236}">
                <a16:creationId xmlns:a16="http://schemas.microsoft.com/office/drawing/2014/main" id="{4DE9CA1B-15D4-7B48-5B18-D56B1F5C2E0F}"/>
              </a:ext>
            </a:extLst>
          </p:cNvPr>
          <p:cNvSpPr/>
          <p:nvPr/>
        </p:nvSpPr>
        <p:spPr>
          <a:xfrm>
            <a:off x="9658350" y="1517213"/>
            <a:ext cx="114300" cy="364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12">
            <a:extLst>
              <a:ext uri="{FF2B5EF4-FFF2-40B4-BE49-F238E27FC236}">
                <a16:creationId xmlns:a16="http://schemas.microsoft.com/office/drawing/2014/main" id="{B2113292-3188-5C53-13F0-B31C71D6D094}"/>
              </a:ext>
            </a:extLst>
          </p:cNvPr>
          <p:cNvSpPr/>
          <p:nvPr/>
        </p:nvSpPr>
        <p:spPr>
          <a:xfrm>
            <a:off x="9658350" y="5544662"/>
            <a:ext cx="114300" cy="364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下 13">
            <a:extLst>
              <a:ext uri="{FF2B5EF4-FFF2-40B4-BE49-F238E27FC236}">
                <a16:creationId xmlns:a16="http://schemas.microsoft.com/office/drawing/2014/main" id="{D78741B2-BC69-3C96-69CA-E393CDCB3914}"/>
              </a:ext>
            </a:extLst>
          </p:cNvPr>
          <p:cNvSpPr/>
          <p:nvPr/>
        </p:nvSpPr>
        <p:spPr>
          <a:xfrm>
            <a:off x="9662159" y="3554730"/>
            <a:ext cx="114300" cy="364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6DE537D7-2505-4301-865E-3372BCA0D9EA}"/>
              </a:ext>
            </a:extLst>
          </p:cNvPr>
          <p:cNvSpPr/>
          <p:nvPr/>
        </p:nvSpPr>
        <p:spPr>
          <a:xfrm>
            <a:off x="8153875" y="1817370"/>
            <a:ext cx="3243501" cy="18213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7EC7672E-50B5-BDD2-1F8E-A916BC4CE731}"/>
              </a:ext>
            </a:extLst>
          </p:cNvPr>
          <p:cNvSpPr/>
          <p:nvPr/>
        </p:nvSpPr>
        <p:spPr>
          <a:xfrm>
            <a:off x="8156494" y="3883554"/>
            <a:ext cx="3243502" cy="18213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2">
            <a:extLst>
              <a:ext uri="{FF2B5EF4-FFF2-40B4-BE49-F238E27FC236}">
                <a16:creationId xmlns:a16="http://schemas.microsoft.com/office/drawing/2014/main" id="{3228E4C2-6C2B-6875-8EC5-1AD93552CA6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969" y="3387995"/>
            <a:ext cx="4287691" cy="2975019"/>
          </a:xfrm>
          <a:prstGeom prst="rect">
            <a:avLst/>
          </a:prstGeom>
          <a:noFill/>
          <a:ln>
            <a:noFill/>
          </a:ln>
        </p:spPr>
      </p:pic>
    </p:spTree>
    <p:extLst>
      <p:ext uri="{BB962C8B-B14F-4D97-AF65-F5344CB8AC3E}">
        <p14:creationId xmlns:p14="http://schemas.microsoft.com/office/powerpoint/2010/main" val="1495404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5B305ADC-EF49-6428-0E38-2A8A07B5E37C}"/>
              </a:ext>
            </a:extLst>
          </p:cNvPr>
          <p:cNvSpPr>
            <a:spLocks noGrp="1"/>
          </p:cNvSpPr>
          <p:nvPr>
            <p:ph type="subTitle" idx="1"/>
          </p:nvPr>
        </p:nvSpPr>
        <p:spPr/>
        <p:txBody>
          <a:bodyPr/>
          <a:lstStyle/>
          <a:p>
            <a:r>
              <a:rPr lang="en-US" altLang="zh-CN" dirty="0"/>
              <a:t>One boulder in the center (3.5m away) </a:t>
            </a:r>
            <a:endParaRPr lang="zh-CN" altLang="en-US" dirty="0"/>
          </a:p>
        </p:txBody>
      </p:sp>
      <p:sp>
        <p:nvSpPr>
          <p:cNvPr id="3" name="文本占位符 2">
            <a:extLst>
              <a:ext uri="{FF2B5EF4-FFF2-40B4-BE49-F238E27FC236}">
                <a16:creationId xmlns:a16="http://schemas.microsoft.com/office/drawing/2014/main" id="{64A32992-B5CB-8F37-B059-6388DDB6D724}"/>
              </a:ext>
            </a:extLst>
          </p:cNvPr>
          <p:cNvSpPr>
            <a:spLocks noGrp="1"/>
          </p:cNvSpPr>
          <p:nvPr>
            <p:ph type="body" sz="quarter" idx="10"/>
          </p:nvPr>
        </p:nvSpPr>
        <p:spPr/>
        <p:txBody>
          <a:bodyPr/>
          <a:lstStyle/>
          <a:p>
            <a:r>
              <a:rPr lang="en-US" altLang="zh-CN" dirty="0"/>
              <a:t>3 Results</a:t>
            </a:r>
            <a:endParaRPr lang="zh-CN" altLang="en-US" dirty="0"/>
          </a:p>
        </p:txBody>
      </p:sp>
      <p:pic>
        <p:nvPicPr>
          <p:cNvPr id="4" name="图片 3" descr="H:\gpr_data\B-scan图\sphere_z\sphere_z0.5_2.png">
            <a:extLst>
              <a:ext uri="{FF2B5EF4-FFF2-40B4-BE49-F238E27FC236}">
                <a16:creationId xmlns:a16="http://schemas.microsoft.com/office/drawing/2014/main" id="{B5E2CA14-F6F3-27EF-851A-3D2D1765D531}"/>
              </a:ext>
            </a:extLst>
          </p:cNvPr>
          <p:cNvPicPr/>
          <p:nvPr/>
        </p:nvPicPr>
        <p:blipFill rotWithShape="1">
          <a:blip r:embed="rId3">
            <a:extLst>
              <a:ext uri="{28A0092B-C50C-407E-A947-70E740481C1C}">
                <a14:useLocalDpi xmlns:a14="http://schemas.microsoft.com/office/drawing/2010/main" val="0"/>
              </a:ext>
            </a:extLst>
          </a:blip>
          <a:srcRect l="8599" t="2403" r="7629" b="3286"/>
          <a:stretch/>
        </p:blipFill>
        <p:spPr bwMode="auto">
          <a:xfrm>
            <a:off x="4412705" y="2560031"/>
            <a:ext cx="3366589" cy="3085027"/>
          </a:xfrm>
          <a:prstGeom prst="rect">
            <a:avLst/>
          </a:prstGeom>
          <a:noFill/>
          <a:ln>
            <a:noFill/>
          </a:ln>
          <a:extLst>
            <a:ext uri="{53640926-AAD7-44D8-BBD7-CCE9431645EC}">
              <a14:shadowObscured xmlns:a14="http://schemas.microsoft.com/office/drawing/2010/main"/>
            </a:ext>
          </a:extLst>
        </p:spPr>
      </p:pic>
      <p:pic>
        <p:nvPicPr>
          <p:cNvPr id="5" name="图片 4" descr="H:\gpr_data\B-scan图\sphere_z\sphere_z0.8_2.png">
            <a:extLst>
              <a:ext uri="{FF2B5EF4-FFF2-40B4-BE49-F238E27FC236}">
                <a16:creationId xmlns:a16="http://schemas.microsoft.com/office/drawing/2014/main" id="{450700A0-DDDC-2407-887B-7C95653BE9D7}"/>
              </a:ext>
            </a:extLst>
          </p:cNvPr>
          <p:cNvPicPr/>
          <p:nvPr/>
        </p:nvPicPr>
        <p:blipFill rotWithShape="1">
          <a:blip r:embed="rId4">
            <a:extLst>
              <a:ext uri="{28A0092B-C50C-407E-A947-70E740481C1C}">
                <a14:useLocalDpi xmlns:a14="http://schemas.microsoft.com/office/drawing/2010/main" val="0"/>
              </a:ext>
            </a:extLst>
          </a:blip>
          <a:srcRect l="8460" t="2958" r="7248" b="3142"/>
          <a:stretch/>
        </p:blipFill>
        <p:spPr bwMode="auto">
          <a:xfrm>
            <a:off x="8012961" y="2560031"/>
            <a:ext cx="3336077" cy="3085027"/>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193C0FCB-0E20-DB12-C673-ACB005BE3ADC}"/>
                  </a:ext>
                </a:extLst>
              </p:cNvPr>
              <p:cNvSpPr/>
              <p:nvPr/>
            </p:nvSpPr>
            <p:spPr>
              <a:xfrm>
                <a:off x="5097632" y="5813932"/>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𝟏</m:t>
                        </m:r>
                      </m:sub>
                    </m:sSub>
                  </m:oMath>
                </a14:m>
                <a:r>
                  <a:rPr lang="en-US" altLang="zh-CN" sz="2000" b="1" dirty="0">
                    <a:latin typeface="微软雅黑" panose="020B0503020204020204" pitchFamily="34" charset="-122"/>
                    <a:ea typeface="微软雅黑" panose="020B0503020204020204" pitchFamily="34" charset="-122"/>
                  </a:rPr>
                  <a:t>= 4.5m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6" name="矩形 5">
                <a:extLst>
                  <a:ext uri="{FF2B5EF4-FFF2-40B4-BE49-F238E27FC236}">
                    <a16:creationId xmlns:a16="http://schemas.microsoft.com/office/drawing/2014/main" id="{193C0FCB-0E20-DB12-C673-ACB005BE3ADC}"/>
                  </a:ext>
                </a:extLst>
              </p:cNvPr>
              <p:cNvSpPr>
                <a:spLocks noRot="1" noChangeAspect="1" noMove="1" noResize="1" noEditPoints="1" noAdjustHandles="1" noChangeArrowheads="1" noChangeShapeType="1" noTextEdit="1"/>
              </p:cNvSpPr>
              <p:nvPr/>
            </p:nvSpPr>
            <p:spPr>
              <a:xfrm>
                <a:off x="5097632" y="5813932"/>
                <a:ext cx="2261901" cy="400110"/>
              </a:xfrm>
              <a:prstGeom prst="rect">
                <a:avLst/>
              </a:prstGeom>
              <a:blipFill>
                <a:blip r:embed="rId5"/>
                <a:stretch>
                  <a:fillRect t="-9231" r="-2156"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FECD8B9-CAC7-AB97-747C-4CB747A6D2F1}"/>
                  </a:ext>
                </a:extLst>
              </p:cNvPr>
              <p:cNvSpPr/>
              <p:nvPr/>
            </p:nvSpPr>
            <p:spPr>
              <a:xfrm>
                <a:off x="8588424" y="5811163"/>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𝟐</m:t>
                        </m:r>
                      </m:sub>
                    </m:sSub>
                  </m:oMath>
                </a14:m>
                <a:r>
                  <a:rPr lang="en-US" altLang="zh-CN" sz="2000" b="1" dirty="0">
                    <a:latin typeface="微软雅黑" panose="020B0503020204020204" pitchFamily="34" charset="-122"/>
                    <a:ea typeface="微软雅黑" panose="020B0503020204020204" pitchFamily="34" charset="-122"/>
                  </a:rPr>
                  <a:t>= 7.5m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7" name="矩形 6">
                <a:extLst>
                  <a:ext uri="{FF2B5EF4-FFF2-40B4-BE49-F238E27FC236}">
                    <a16:creationId xmlns:a16="http://schemas.microsoft.com/office/drawing/2014/main" id="{5FECD8B9-CAC7-AB97-747C-4CB747A6D2F1}"/>
                  </a:ext>
                </a:extLst>
              </p:cNvPr>
              <p:cNvSpPr>
                <a:spLocks noRot="1" noChangeAspect="1" noMove="1" noResize="1" noEditPoints="1" noAdjustHandles="1" noChangeArrowheads="1" noChangeShapeType="1" noTextEdit="1"/>
              </p:cNvSpPr>
              <p:nvPr/>
            </p:nvSpPr>
            <p:spPr>
              <a:xfrm>
                <a:off x="8588424" y="5811163"/>
                <a:ext cx="2261901" cy="400110"/>
              </a:xfrm>
              <a:prstGeom prst="rect">
                <a:avLst/>
              </a:prstGeom>
              <a:blipFill>
                <a:blip r:embed="rId6"/>
                <a:stretch>
                  <a:fillRect t="-7576" r="-1887" b="-25758"/>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FB15A2C2-20DF-E7FE-C704-E36DC94AD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058" y="2347774"/>
            <a:ext cx="3545552" cy="3740976"/>
          </a:xfrm>
          <a:prstGeom prst="rect">
            <a:avLst/>
          </a:prstGeom>
        </p:spPr>
      </p:pic>
    </p:spTree>
    <p:extLst>
      <p:ext uri="{BB962C8B-B14F-4D97-AF65-F5344CB8AC3E}">
        <p14:creationId xmlns:p14="http://schemas.microsoft.com/office/powerpoint/2010/main" val="152864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C87895C5-58BD-24EA-AAE0-6315E19E2690}"/>
              </a:ext>
            </a:extLst>
          </p:cNvPr>
          <p:cNvSpPr>
            <a:spLocks noGrp="1"/>
          </p:cNvSpPr>
          <p:nvPr>
            <p:ph type="subTitle" idx="1"/>
          </p:nvPr>
        </p:nvSpPr>
        <p:spPr/>
        <p:txBody>
          <a:bodyPr/>
          <a:lstStyle/>
          <a:p>
            <a:r>
              <a:rPr lang="en-US" altLang="zh-CN" dirty="0"/>
              <a:t>One boulder on the right </a:t>
            </a:r>
            <a:endParaRPr lang="zh-CN" altLang="en-US" dirty="0"/>
          </a:p>
        </p:txBody>
      </p:sp>
      <p:sp>
        <p:nvSpPr>
          <p:cNvPr id="3" name="文本占位符 2">
            <a:extLst>
              <a:ext uri="{FF2B5EF4-FFF2-40B4-BE49-F238E27FC236}">
                <a16:creationId xmlns:a16="http://schemas.microsoft.com/office/drawing/2014/main" id="{725463EB-ED07-D3FA-A54C-CBF63AB969EA}"/>
              </a:ext>
            </a:extLst>
          </p:cNvPr>
          <p:cNvSpPr>
            <a:spLocks noGrp="1"/>
          </p:cNvSpPr>
          <p:nvPr>
            <p:ph type="body" sz="quarter" idx="10"/>
          </p:nvPr>
        </p:nvSpPr>
        <p:spPr/>
        <p:txBody>
          <a:bodyPr/>
          <a:lstStyle/>
          <a:p>
            <a:r>
              <a:rPr lang="en-US" altLang="zh-CN" dirty="0"/>
              <a:t>3 Results</a:t>
            </a:r>
            <a:endParaRPr lang="zh-CN" altLang="en-US" dirty="0"/>
          </a:p>
        </p:txBody>
      </p:sp>
      <p:pic>
        <p:nvPicPr>
          <p:cNvPr id="11" name="图片 10" descr="H:\gpr_data\B-scan图\sphere_p\sphere_p0.5_2.png">
            <a:extLst>
              <a:ext uri="{FF2B5EF4-FFF2-40B4-BE49-F238E27FC236}">
                <a16:creationId xmlns:a16="http://schemas.microsoft.com/office/drawing/2014/main" id="{4DC62F6C-F4CF-4A6F-2B8D-2480889F5CB0}"/>
              </a:ext>
            </a:extLst>
          </p:cNvPr>
          <p:cNvPicPr/>
          <p:nvPr/>
        </p:nvPicPr>
        <p:blipFill rotWithShape="1">
          <a:blip r:embed="rId3">
            <a:extLst>
              <a:ext uri="{28A0092B-C50C-407E-A947-70E740481C1C}">
                <a14:useLocalDpi xmlns:a14="http://schemas.microsoft.com/office/drawing/2010/main" val="0"/>
              </a:ext>
            </a:extLst>
          </a:blip>
          <a:srcRect l="8599" t="2958" r="7906" b="3286"/>
          <a:stretch/>
        </p:blipFill>
        <p:spPr bwMode="auto">
          <a:xfrm>
            <a:off x="4207473" y="2522251"/>
            <a:ext cx="3511159" cy="3085027"/>
          </a:xfrm>
          <a:prstGeom prst="rect">
            <a:avLst/>
          </a:prstGeom>
          <a:noFill/>
          <a:ln>
            <a:noFill/>
          </a:ln>
          <a:extLst>
            <a:ext uri="{53640926-AAD7-44D8-BBD7-CCE9431645EC}">
              <a14:shadowObscured xmlns:a14="http://schemas.microsoft.com/office/drawing/2010/main"/>
            </a:ext>
          </a:extLst>
        </p:spPr>
      </p:pic>
      <p:pic>
        <p:nvPicPr>
          <p:cNvPr id="12" name="图片 11" descr="H:\gpr_data\B-scan图\sphere_p\sphere_p0.8_2.png">
            <a:extLst>
              <a:ext uri="{FF2B5EF4-FFF2-40B4-BE49-F238E27FC236}">
                <a16:creationId xmlns:a16="http://schemas.microsoft.com/office/drawing/2014/main" id="{8FCC9661-D9FC-1594-3CA4-07EC0AD0C4B9}"/>
              </a:ext>
            </a:extLst>
          </p:cNvPr>
          <p:cNvPicPr/>
          <p:nvPr/>
        </p:nvPicPr>
        <p:blipFill rotWithShape="1">
          <a:blip r:embed="rId4">
            <a:extLst>
              <a:ext uri="{28A0092B-C50C-407E-A947-70E740481C1C}">
                <a14:useLocalDpi xmlns:a14="http://schemas.microsoft.com/office/drawing/2010/main" val="0"/>
              </a:ext>
            </a:extLst>
          </a:blip>
          <a:srcRect l="8603" t="2958" r="8016" b="3142"/>
          <a:stretch/>
        </p:blipFill>
        <p:spPr bwMode="auto">
          <a:xfrm>
            <a:off x="7934934" y="2522251"/>
            <a:ext cx="3483429" cy="3085027"/>
          </a:xfrm>
          <a:prstGeom prst="rect">
            <a:avLst/>
          </a:prstGeom>
          <a:noFill/>
          <a:ln>
            <a:noFill/>
          </a:ln>
          <a:extLst>
            <a:ext uri="{53640926-AAD7-44D8-BBD7-CCE9431645EC}">
              <a14:shadowObscured xmlns:a14="http://schemas.microsoft.com/office/drawing/2010/main"/>
            </a:ext>
          </a:extLst>
        </p:spPr>
      </p:pic>
      <p:pic>
        <p:nvPicPr>
          <p:cNvPr id="13" name="图片 12">
            <a:extLst>
              <a:ext uri="{FF2B5EF4-FFF2-40B4-BE49-F238E27FC236}">
                <a16:creationId xmlns:a16="http://schemas.microsoft.com/office/drawing/2014/main" id="{6B9C2BC3-0485-1A6C-7590-A20C29C76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25" y="2344734"/>
            <a:ext cx="3494796" cy="3655368"/>
          </a:xfrm>
          <a:prstGeom prst="rect">
            <a:avLst/>
          </a:prstGeom>
        </p:spPr>
      </p:pic>
      <p:pic>
        <p:nvPicPr>
          <p:cNvPr id="14" name="图片 13">
            <a:extLst>
              <a:ext uri="{FF2B5EF4-FFF2-40B4-BE49-F238E27FC236}">
                <a16:creationId xmlns:a16="http://schemas.microsoft.com/office/drawing/2014/main" id="{42F9AD16-2187-2E42-EEB2-250711932B7D}"/>
              </a:ext>
            </a:extLst>
          </p:cNvPr>
          <p:cNvPicPr>
            <a:picLocks noChangeAspect="1"/>
          </p:cNvPicPr>
          <p:nvPr/>
        </p:nvPicPr>
        <p:blipFill>
          <a:blip r:embed="rId6"/>
          <a:stretch>
            <a:fillRect/>
          </a:stretch>
        </p:blipFill>
        <p:spPr>
          <a:xfrm>
            <a:off x="520882" y="2338483"/>
            <a:ext cx="3491387" cy="3654000"/>
          </a:xfrm>
          <a:prstGeom prst="rect">
            <a:avLst/>
          </a:prstGeom>
        </p:spPr>
      </p:pic>
      <p:sp>
        <p:nvSpPr>
          <p:cNvPr id="15" name="左箭头 12">
            <a:extLst>
              <a:ext uri="{FF2B5EF4-FFF2-40B4-BE49-F238E27FC236}">
                <a16:creationId xmlns:a16="http://schemas.microsoft.com/office/drawing/2014/main" id="{FF9A846B-B744-5592-33E9-7685BB17D1AC}"/>
              </a:ext>
            </a:extLst>
          </p:cNvPr>
          <p:cNvSpPr/>
          <p:nvPr/>
        </p:nvSpPr>
        <p:spPr>
          <a:xfrm>
            <a:off x="3434159" y="4202728"/>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94BBB035-85A7-2F86-D5F1-4911C352CCA2}"/>
              </a:ext>
            </a:extLst>
          </p:cNvPr>
          <p:cNvSpPr txBox="1"/>
          <p:nvPr/>
        </p:nvSpPr>
        <p:spPr>
          <a:xfrm>
            <a:off x="3556974" y="4064765"/>
            <a:ext cx="749678" cy="430887"/>
          </a:xfrm>
          <a:prstGeom prst="rect">
            <a:avLst/>
          </a:prstGeom>
          <a:noFill/>
        </p:spPr>
        <p:txBody>
          <a:bodyPr wrap="square" rtlCol="0">
            <a:spAutoFit/>
          </a:bodyPr>
          <a:lstStyle/>
          <a:p>
            <a:r>
              <a:rPr lang="en-US" altLang="zh-CN" b="1" dirty="0"/>
              <a:t>0</a:t>
            </a:r>
            <a:r>
              <a:rPr lang="zh-CN" altLang="zh-CN" b="1" dirty="0"/>
              <a:t>°</a:t>
            </a:r>
            <a:endParaRPr kumimoji="1" lang="zh-CN" altLang="en-US" b="1" dirty="0"/>
          </a:p>
        </p:txBody>
      </p:sp>
      <p:sp>
        <p:nvSpPr>
          <p:cNvPr id="17" name="左箭头 14">
            <a:extLst>
              <a:ext uri="{FF2B5EF4-FFF2-40B4-BE49-F238E27FC236}">
                <a16:creationId xmlns:a16="http://schemas.microsoft.com/office/drawing/2014/main" id="{1FE8D6D0-F3D9-DC9C-A9DA-0EE3CC96A3CB}"/>
              </a:ext>
            </a:extLst>
          </p:cNvPr>
          <p:cNvSpPr/>
          <p:nvPr/>
        </p:nvSpPr>
        <p:spPr>
          <a:xfrm rot="10800000">
            <a:off x="715307" y="3897928"/>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12ADCFB7-0760-31ED-6074-18B59D7452AF}"/>
              </a:ext>
            </a:extLst>
          </p:cNvPr>
          <p:cNvSpPr txBox="1"/>
          <p:nvPr/>
        </p:nvSpPr>
        <p:spPr>
          <a:xfrm>
            <a:off x="0" y="3759965"/>
            <a:ext cx="1108710"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19" name="左箭头 16">
            <a:extLst>
              <a:ext uri="{FF2B5EF4-FFF2-40B4-BE49-F238E27FC236}">
                <a16:creationId xmlns:a16="http://schemas.microsoft.com/office/drawing/2014/main" id="{825A2E63-4947-0F9A-4642-B84F08CC7174}"/>
              </a:ext>
            </a:extLst>
          </p:cNvPr>
          <p:cNvSpPr/>
          <p:nvPr/>
        </p:nvSpPr>
        <p:spPr>
          <a:xfrm rot="16200000">
            <a:off x="4294061" y="3187388"/>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282D1DA1-CA1B-3E1A-A0E2-1A28F496F898}"/>
              </a:ext>
            </a:extLst>
          </p:cNvPr>
          <p:cNvSpPr txBox="1"/>
          <p:nvPr/>
        </p:nvSpPr>
        <p:spPr>
          <a:xfrm>
            <a:off x="4306652" y="2864759"/>
            <a:ext cx="745676" cy="430887"/>
          </a:xfrm>
          <a:prstGeom prst="rect">
            <a:avLst/>
          </a:prstGeom>
          <a:noFill/>
        </p:spPr>
        <p:txBody>
          <a:bodyPr wrap="square" rtlCol="0">
            <a:spAutoFit/>
          </a:bodyPr>
          <a:lstStyle/>
          <a:p>
            <a:r>
              <a:rPr lang="en-US" altLang="zh-CN" b="1" dirty="0"/>
              <a:t>0</a:t>
            </a:r>
            <a:r>
              <a:rPr lang="zh-CN" altLang="zh-CN" b="1" dirty="0"/>
              <a:t>°</a:t>
            </a:r>
            <a:endParaRPr kumimoji="1" lang="zh-CN" altLang="en-US" b="1" dirty="0"/>
          </a:p>
        </p:txBody>
      </p:sp>
      <p:sp>
        <p:nvSpPr>
          <p:cNvPr id="21" name="左箭头 20">
            <a:extLst>
              <a:ext uri="{FF2B5EF4-FFF2-40B4-BE49-F238E27FC236}">
                <a16:creationId xmlns:a16="http://schemas.microsoft.com/office/drawing/2014/main" id="{AEF74712-4218-45A7-AE22-5D4ECC446B58}"/>
              </a:ext>
            </a:extLst>
          </p:cNvPr>
          <p:cNvSpPr/>
          <p:nvPr/>
        </p:nvSpPr>
        <p:spPr>
          <a:xfrm rot="5400000">
            <a:off x="5966350" y="4422225"/>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DA7FEFA1-7C68-A400-71DD-69EBB5A6F233}"/>
              </a:ext>
            </a:extLst>
          </p:cNvPr>
          <p:cNvSpPr txBox="1"/>
          <p:nvPr/>
        </p:nvSpPr>
        <p:spPr>
          <a:xfrm>
            <a:off x="5938493" y="4507283"/>
            <a:ext cx="1006742"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p:sp>
        <p:nvSpPr>
          <p:cNvPr id="23" name="左箭头 22">
            <a:extLst>
              <a:ext uri="{FF2B5EF4-FFF2-40B4-BE49-F238E27FC236}">
                <a16:creationId xmlns:a16="http://schemas.microsoft.com/office/drawing/2014/main" id="{6D59D9E6-3DD7-4487-E3FE-440D2CEDF9CD}"/>
              </a:ext>
            </a:extLst>
          </p:cNvPr>
          <p:cNvSpPr/>
          <p:nvPr/>
        </p:nvSpPr>
        <p:spPr>
          <a:xfrm rot="16200000">
            <a:off x="8081257" y="3434102"/>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DFBFFA3A-01E4-488D-9C95-6999F2057CE1}"/>
              </a:ext>
            </a:extLst>
          </p:cNvPr>
          <p:cNvSpPr txBox="1"/>
          <p:nvPr/>
        </p:nvSpPr>
        <p:spPr>
          <a:xfrm>
            <a:off x="8093848" y="3111473"/>
            <a:ext cx="741542" cy="430887"/>
          </a:xfrm>
          <a:prstGeom prst="rect">
            <a:avLst/>
          </a:prstGeom>
          <a:noFill/>
        </p:spPr>
        <p:txBody>
          <a:bodyPr wrap="square" rtlCol="0">
            <a:spAutoFit/>
          </a:bodyPr>
          <a:lstStyle/>
          <a:p>
            <a:r>
              <a:rPr lang="en-US" altLang="zh-CN" b="1" dirty="0"/>
              <a:t>0</a:t>
            </a:r>
            <a:r>
              <a:rPr lang="zh-CN" altLang="zh-CN" b="1" dirty="0"/>
              <a:t>°</a:t>
            </a:r>
            <a:endParaRPr kumimoji="1" lang="zh-CN" altLang="en-US" b="1" dirty="0"/>
          </a:p>
        </p:txBody>
      </p:sp>
      <p:sp>
        <p:nvSpPr>
          <p:cNvPr id="25" name="左箭头 24">
            <a:extLst>
              <a:ext uri="{FF2B5EF4-FFF2-40B4-BE49-F238E27FC236}">
                <a16:creationId xmlns:a16="http://schemas.microsoft.com/office/drawing/2014/main" id="{9FE57C1A-51DB-76D1-5554-52DA29EFCA6F}"/>
              </a:ext>
            </a:extLst>
          </p:cNvPr>
          <p:cNvSpPr/>
          <p:nvPr/>
        </p:nvSpPr>
        <p:spPr>
          <a:xfrm rot="5400000">
            <a:off x="9710562" y="4950247"/>
            <a:ext cx="162974" cy="93406"/>
          </a:xfrm>
          <a:prstGeom prst="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CF775BA9-CB7C-B145-C11D-ABF4B7DC2A56}"/>
              </a:ext>
            </a:extLst>
          </p:cNvPr>
          <p:cNvSpPr txBox="1"/>
          <p:nvPr/>
        </p:nvSpPr>
        <p:spPr>
          <a:xfrm>
            <a:off x="9682705" y="5035305"/>
            <a:ext cx="901475" cy="430887"/>
          </a:xfrm>
          <a:prstGeom prst="rect">
            <a:avLst/>
          </a:prstGeom>
          <a:noFill/>
        </p:spPr>
        <p:txBody>
          <a:bodyPr wrap="square" rtlCol="0">
            <a:spAutoFit/>
          </a:bodyPr>
          <a:lstStyle/>
          <a:p>
            <a:r>
              <a:rPr lang="en-US" altLang="zh-CN" b="1" dirty="0"/>
              <a:t>180</a:t>
            </a:r>
            <a:r>
              <a:rPr lang="zh-CN" altLang="zh-CN" b="1" dirty="0"/>
              <a:t>°</a:t>
            </a:r>
            <a:endParaRPr kumimoji="1" lang="zh-CN" altLang="en-US" b="1" dirty="0"/>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5FB3C62A-CCA9-B29D-8666-E762325D4A18}"/>
                  </a:ext>
                </a:extLst>
              </p:cNvPr>
              <p:cNvSpPr/>
              <p:nvPr/>
            </p:nvSpPr>
            <p:spPr>
              <a:xfrm>
                <a:off x="5086202" y="5729337"/>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𝟏</m:t>
                        </m:r>
                      </m:sub>
                    </m:sSub>
                  </m:oMath>
                </a14:m>
                <a:r>
                  <a:rPr lang="en-US" altLang="zh-CN" sz="2000" b="1" dirty="0">
                    <a:latin typeface="微软雅黑" panose="020B0503020204020204" pitchFamily="34" charset="-122"/>
                    <a:ea typeface="微软雅黑" panose="020B0503020204020204" pitchFamily="34" charset="-122"/>
                  </a:rPr>
                  <a:t>= 4.5m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27" name="矩形 26">
                <a:extLst>
                  <a:ext uri="{FF2B5EF4-FFF2-40B4-BE49-F238E27FC236}">
                    <a16:creationId xmlns:a16="http://schemas.microsoft.com/office/drawing/2014/main" id="{5FB3C62A-CCA9-B29D-8666-E762325D4A18}"/>
                  </a:ext>
                </a:extLst>
              </p:cNvPr>
              <p:cNvSpPr>
                <a:spLocks noRot="1" noChangeAspect="1" noMove="1" noResize="1" noEditPoints="1" noAdjustHandles="1" noChangeArrowheads="1" noChangeShapeType="1" noTextEdit="1"/>
              </p:cNvSpPr>
              <p:nvPr/>
            </p:nvSpPr>
            <p:spPr>
              <a:xfrm>
                <a:off x="5086202" y="5729337"/>
                <a:ext cx="2261901" cy="400110"/>
              </a:xfrm>
              <a:prstGeom prst="rect">
                <a:avLst/>
              </a:prstGeom>
              <a:blipFill>
                <a:blip r:embed="rId7"/>
                <a:stretch>
                  <a:fillRect t="-9231" r="-2156"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72646049-BF15-857F-2D66-9B7B16535EC9}"/>
                  </a:ext>
                </a:extLst>
              </p:cNvPr>
              <p:cNvSpPr/>
              <p:nvPr/>
            </p:nvSpPr>
            <p:spPr>
              <a:xfrm>
                <a:off x="8576994" y="5726568"/>
                <a:ext cx="2261901" cy="400110"/>
              </a:xfrm>
              <a:prstGeom prst="rect">
                <a:avLst/>
              </a:prstGeom>
            </p:spPr>
            <p:txBody>
              <a:bodyPr wrap="none">
                <a:spAutoFit/>
              </a:bodyPr>
              <a:lstStyle/>
              <a:p>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𝐫</m:t>
                        </m:r>
                      </m:e>
                      <m:sub>
                        <m:r>
                          <a:rPr lang="en-US" altLang="zh-CN" sz="2000" b="1" i="1">
                            <a:latin typeface="Cambria Math"/>
                          </a:rPr>
                          <m:t>𝟐</m:t>
                        </m:r>
                      </m:sub>
                    </m:sSub>
                  </m:oMath>
                </a14:m>
                <a:r>
                  <a:rPr lang="en-US" altLang="zh-CN" sz="2000" b="1" dirty="0">
                    <a:latin typeface="微软雅黑" panose="020B0503020204020204" pitchFamily="34" charset="-122"/>
                    <a:ea typeface="微软雅黑" panose="020B0503020204020204" pitchFamily="34" charset="-122"/>
                  </a:rPr>
                  <a:t>= 7.5m B-scan</a:t>
                </a:r>
                <a:endParaRPr lang="zh-CN" altLang="en-US" sz="2000" b="1" dirty="0">
                  <a:latin typeface="微软雅黑" panose="020B0503020204020204" pitchFamily="34" charset="-122"/>
                  <a:ea typeface="微软雅黑" panose="020B0503020204020204" pitchFamily="34" charset="-122"/>
                </a:endParaRPr>
              </a:p>
            </p:txBody>
          </p:sp>
        </mc:Choice>
        <mc:Fallback xmlns="">
          <p:sp>
            <p:nvSpPr>
              <p:cNvPr id="28" name="矩形 27">
                <a:extLst>
                  <a:ext uri="{FF2B5EF4-FFF2-40B4-BE49-F238E27FC236}">
                    <a16:creationId xmlns:a16="http://schemas.microsoft.com/office/drawing/2014/main" id="{72646049-BF15-857F-2D66-9B7B16535EC9}"/>
                  </a:ext>
                </a:extLst>
              </p:cNvPr>
              <p:cNvSpPr>
                <a:spLocks noRot="1" noChangeAspect="1" noMove="1" noResize="1" noEditPoints="1" noAdjustHandles="1" noChangeArrowheads="1" noChangeShapeType="1" noTextEdit="1"/>
              </p:cNvSpPr>
              <p:nvPr/>
            </p:nvSpPr>
            <p:spPr>
              <a:xfrm>
                <a:off x="8576994" y="5726568"/>
                <a:ext cx="2261901" cy="400110"/>
              </a:xfrm>
              <a:prstGeom prst="rect">
                <a:avLst/>
              </a:prstGeom>
              <a:blipFill>
                <a:blip r:embed="rId8"/>
                <a:stretch>
                  <a:fillRect t="-7576" r="-1887"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044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77,&quot;width&quot;:3600}"/>
</p:tagLst>
</file>

<file path=ppt/theme/theme1.xml><?xml version="1.0" encoding="utf-8"?>
<a:theme xmlns:a="http://schemas.openxmlformats.org/drawingml/2006/main" name="封面">
  <a:themeElements>
    <a:clrScheme name="自定义设计方案 1">
      <a:dk1>
        <a:srgbClr val="FFFFFF"/>
      </a:dk1>
      <a:lt1>
        <a:srgbClr val="FFFFFF"/>
      </a:lt1>
      <a:dk2>
        <a:srgbClr val="1C1C1C"/>
      </a:dk2>
      <a:lt2>
        <a:srgbClr val="333333"/>
      </a:lt2>
      <a:accent1>
        <a:srgbClr val="1C1C1C"/>
      </a:accent1>
      <a:accent2>
        <a:srgbClr val="1C1C1C"/>
      </a:accent2>
      <a:accent3>
        <a:srgbClr val="FFFFFF"/>
      </a:accent3>
      <a:accent4>
        <a:srgbClr val="DADADA"/>
      </a:accent4>
      <a:accent5>
        <a:srgbClr val="ABABAB"/>
      </a:accent5>
      <a:accent6>
        <a:srgbClr val="181818"/>
      </a:accent6>
      <a:hlink>
        <a:srgbClr val="080808"/>
      </a:hlink>
      <a:folHlink>
        <a:srgbClr val="080808"/>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定义设计方案 1">
        <a:dk1>
          <a:srgbClr val="FFFFFF"/>
        </a:dk1>
        <a:lt1>
          <a:srgbClr val="FFFFFF"/>
        </a:lt1>
        <a:dk2>
          <a:srgbClr val="1C1C1C"/>
        </a:dk2>
        <a:lt2>
          <a:srgbClr val="333333"/>
        </a:lt2>
        <a:accent1>
          <a:srgbClr val="1C1C1C"/>
        </a:accent1>
        <a:accent2>
          <a:srgbClr val="1C1C1C"/>
        </a:accent2>
        <a:accent3>
          <a:srgbClr val="FFFFFF"/>
        </a:accent3>
        <a:accent4>
          <a:srgbClr val="DADADA"/>
        </a:accent4>
        <a:accent5>
          <a:srgbClr val="ABABAB"/>
        </a:accent5>
        <a:accent6>
          <a:srgbClr val="181818"/>
        </a:accent6>
        <a:hlink>
          <a:srgbClr val="080808"/>
        </a:hlink>
        <a:folHlink>
          <a:srgbClr val="08080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内容">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4023</TotalTime>
  <Words>1251</Words>
  <Application>Microsoft Office PowerPoint</Application>
  <PresentationFormat>宽屏</PresentationFormat>
  <Paragraphs>230</Paragraphs>
  <Slides>19</Slides>
  <Notes>19</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19</vt:i4>
      </vt:variant>
    </vt:vector>
  </HeadingPairs>
  <TitlesOfParts>
    <vt:vector size="30" baseType="lpstr">
      <vt:lpstr>等线</vt:lpstr>
      <vt:lpstr>微软雅黑</vt:lpstr>
      <vt:lpstr>Calibri</vt:lpstr>
      <vt:lpstr>Cambria Math</vt:lpstr>
      <vt:lpstr>Times New Roman</vt:lpstr>
      <vt:lpstr>黑体</vt:lpstr>
      <vt:lpstr>Wingdings</vt:lpstr>
      <vt:lpstr>Franklin Gothic Medium</vt:lpstr>
      <vt:lpstr>Arial</vt:lpstr>
      <vt:lpstr>封面</vt:lpstr>
      <vt:lpstr>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Jean</dc:creator>
  <cp:lastModifiedBy>段 威威</cp:lastModifiedBy>
  <cp:revision>3542</cp:revision>
  <dcterms:created xsi:type="dcterms:W3CDTF">2019-10-08T06:26:00Z</dcterms:created>
  <dcterms:modified xsi:type="dcterms:W3CDTF">2022-05-24T09:12:13Z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2052-11.1.0.9678</vt:lpwstr>
  </property>
</Properties>
</file>