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gif" ContentType="video/unknown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6"/>
  </p:notesMasterIdLst>
  <p:sldIdLst>
    <p:sldId id="259" r:id="rId6"/>
    <p:sldId id="291" r:id="rId7"/>
    <p:sldId id="303" r:id="rId8"/>
    <p:sldId id="295" r:id="rId9"/>
    <p:sldId id="292" r:id="rId10"/>
    <p:sldId id="304" r:id="rId11"/>
    <p:sldId id="289" r:id="rId12"/>
    <p:sldId id="290" r:id="rId13"/>
    <p:sldId id="277" r:id="rId14"/>
    <p:sldId id="301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6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AFAE"/>
    <a:srgbClr val="7F7F7F"/>
    <a:srgbClr val="666666"/>
    <a:srgbClr val="FF9933"/>
    <a:srgbClr val="C45D08"/>
    <a:srgbClr val="FF6600"/>
    <a:srgbClr val="FEFCF9"/>
    <a:srgbClr val="FBF7EF"/>
    <a:srgbClr val="575652"/>
    <a:srgbClr val="FCF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92953" autoAdjust="0"/>
  </p:normalViewPr>
  <p:slideViewPr>
    <p:cSldViewPr>
      <p:cViewPr>
        <p:scale>
          <a:sx n="83" d="100"/>
          <a:sy n="83" d="100"/>
        </p:scale>
        <p:origin x="748" y="52"/>
      </p:cViewPr>
      <p:guideLst>
        <p:guide orient="horz" pos="1620"/>
        <p:guide pos="6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CDB6F-9360-4AC5-A1A4-B746F8B27D7E}" type="datetimeFigureOut">
              <a:rPr lang="en-GB" smtClean="0"/>
              <a:pPr/>
              <a:t>23/05/2022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8AF62-0413-459D-A055-9BD345497D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165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eaLnBrk="1" hangingPunct="1"/>
            <a:endParaRPr lang="en-US" sz="1200" kern="1200" dirty="0">
              <a:solidFill>
                <a:srgbClr val="731F43"/>
              </a:solidFill>
              <a:latin typeface="Lucida Grande" pitchFamily="80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Gradiend</a:t>
            </a:r>
            <a:r>
              <a:rPr lang="en-US" dirty="0"/>
              <a:t> of the current with respect to the bias voltage</a:t>
            </a:r>
          </a:p>
          <a:p>
            <a:r>
              <a:rPr lang="en-US" dirty="0" err="1"/>
              <a:t>Ufloat</a:t>
            </a:r>
            <a:r>
              <a:rPr lang="en-US" dirty="0"/>
              <a:t> is the potential at the distance of the LP. </a:t>
            </a:r>
            <a:r>
              <a:rPr lang="en-US" dirty="0" err="1"/>
              <a:t>Ufloat</a:t>
            </a:r>
            <a:r>
              <a:rPr lang="en-US" dirty="0"/>
              <a:t> is not </a:t>
            </a:r>
            <a:r>
              <a:rPr lang="en-US" dirty="0" err="1"/>
              <a:t>Usc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844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Sweeps in shadow are different than sweeps in sunlight.</a:t>
            </a:r>
          </a:p>
          <a:p>
            <a:r>
              <a:rPr lang="en-US" dirty="0"/>
              <a:t>CURRENT GOES TO ZERO IN SHADOW.</a:t>
            </a:r>
          </a:p>
          <a:p>
            <a:r>
              <a:rPr lang="en-US" dirty="0"/>
              <a:t>THERE IS NO U_FLOAT VISIBLE</a:t>
            </a:r>
          </a:p>
          <a:p>
            <a:endParaRPr lang="en-US" dirty="0"/>
          </a:p>
          <a:p>
            <a:r>
              <a:rPr lang="en-US" dirty="0"/>
              <a:t>LP SHOWS when Cassini is in Shadow -&gt; useful to attack the photoelectrons issue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859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Combining the IV curve changes with: LP surface photoelectron yield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117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Eclipses: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118 by Saturn, 163 by the main rings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916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groups: A-B: cast shadow -&gt; EUV optically thick</a:t>
            </a:r>
          </a:p>
          <a:p>
            <a:r>
              <a:rPr lang="en-US" dirty="0"/>
              <a:t>C-D: optically thin</a:t>
            </a:r>
          </a:p>
          <a:p>
            <a:endParaRPr lang="en-US" dirty="0"/>
          </a:p>
          <a:p>
            <a:r>
              <a:rPr lang="en-US" dirty="0"/>
              <a:t>C-ring: more optically thick than D-ring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445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420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1: presentation title">
    <p:bg>
      <p:bgPr>
        <a:solidFill>
          <a:srgbClr val="FEF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167596"/>
            <a:ext cx="8208912" cy="757907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28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031690"/>
            <a:ext cx="8208912" cy="5400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  <a:p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9: discussion">
    <p:bg>
      <p:bgPr>
        <a:solidFill>
          <a:srgbClr val="FEF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67544" y="1167597"/>
            <a:ext cx="8208912" cy="540058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28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467544" y="1707654"/>
            <a:ext cx="8208912" cy="5400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  <a:p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: text only">
    <p:bg>
      <p:bgPr>
        <a:solidFill>
          <a:srgbClr val="FEF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8" y="987574"/>
            <a:ext cx="8425184" cy="396066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666666"/>
                </a:solidFill>
              </a:defRPr>
            </a:lvl1pPr>
            <a:lvl2pPr>
              <a:defRPr sz="1900">
                <a:solidFill>
                  <a:srgbClr val="666666"/>
                </a:solidFill>
              </a:defRPr>
            </a:lvl2pPr>
            <a:lvl3pPr>
              <a:defRPr sz="1800">
                <a:solidFill>
                  <a:srgbClr val="666666"/>
                </a:solidFill>
              </a:defRPr>
            </a:lvl3pPr>
            <a:lvl4pPr>
              <a:defRPr sz="1700">
                <a:solidFill>
                  <a:srgbClr val="666666"/>
                </a:solidFill>
              </a:defRPr>
            </a:lvl4pPr>
            <a:lvl5pPr>
              <a:defRPr sz="16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51520" y="123478"/>
            <a:ext cx="6768752" cy="648072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28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: text using bullet points">
    <p:bg>
      <p:bgPr>
        <a:solidFill>
          <a:srgbClr val="FEF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986399"/>
            <a:ext cx="8425184" cy="3960000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/>
              <a:buChar char="•"/>
              <a:defRPr sz="2000">
                <a:solidFill>
                  <a:srgbClr val="666666"/>
                </a:solidFill>
              </a:defRPr>
            </a:lvl1pPr>
            <a:lvl2pPr>
              <a:defRPr sz="1800">
                <a:solidFill>
                  <a:srgbClr val="666666"/>
                </a:solidFill>
              </a:defRPr>
            </a:lvl2pPr>
            <a:lvl3pPr>
              <a:defRPr sz="1600">
                <a:solidFill>
                  <a:srgbClr val="666666"/>
                </a:solidFill>
              </a:defRPr>
            </a:lvl3pPr>
            <a:lvl4pPr>
              <a:defRPr sz="14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2000" y="122400"/>
            <a:ext cx="6768752" cy="6480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2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: smaller text using bullet points">
    <p:bg>
      <p:bgPr>
        <a:solidFill>
          <a:srgbClr val="FEF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8" y="986399"/>
            <a:ext cx="8425184" cy="3960000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666666"/>
                </a:solidFill>
              </a:defRPr>
            </a:lvl1pPr>
            <a:lvl2pPr>
              <a:defRPr sz="1800">
                <a:solidFill>
                  <a:srgbClr val="666666"/>
                </a:solidFill>
              </a:defRPr>
            </a:lvl2pPr>
            <a:lvl3pPr>
              <a:defRPr sz="1600">
                <a:solidFill>
                  <a:srgbClr val="666666"/>
                </a:solidFill>
              </a:defRPr>
            </a:lvl3pPr>
            <a:lvl4pPr>
              <a:defRPr sz="14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52000" y="122400"/>
            <a:ext cx="6768752" cy="6480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2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: text with bullet points &amp; 1 image">
    <p:bg>
      <p:bgPr>
        <a:solidFill>
          <a:srgbClr val="FEF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234022" y="27451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2000" y="122400"/>
            <a:ext cx="6768752" cy="6480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2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88024" y="986399"/>
            <a:ext cx="3960440" cy="3960000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/>
              <a:buChar char="•"/>
              <a:defRPr sz="2000">
                <a:solidFill>
                  <a:srgbClr val="666666"/>
                </a:solidFill>
              </a:defRPr>
            </a:lvl1pPr>
            <a:lvl2pPr>
              <a:defRPr sz="1800">
                <a:solidFill>
                  <a:srgbClr val="666666"/>
                </a:solidFill>
              </a:defRPr>
            </a:lvl2pPr>
            <a:lvl3pPr>
              <a:defRPr sz="1600">
                <a:solidFill>
                  <a:srgbClr val="666666"/>
                </a:solidFill>
              </a:defRPr>
            </a:lvl3pPr>
            <a:lvl4pPr>
              <a:defRPr sz="14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: text with bullet points &amp; 2 images">
    <p:bg>
      <p:bgPr>
        <a:solidFill>
          <a:srgbClr val="FEF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8" y="986399"/>
            <a:ext cx="3960000" cy="3960000"/>
          </a:xfrm>
          <a:prstGeom prst="rect">
            <a:avLst/>
          </a:prstGeom>
        </p:spPr>
        <p:txBody>
          <a:bodyPr vert="horz"/>
          <a:lstStyle>
            <a:lvl1pPr>
              <a:defRPr sz="2000">
                <a:solidFill>
                  <a:srgbClr val="666666"/>
                </a:solidFill>
              </a:defRPr>
            </a:lvl1pPr>
            <a:lvl2pPr>
              <a:defRPr sz="1800">
                <a:solidFill>
                  <a:srgbClr val="666666"/>
                </a:solidFill>
              </a:defRPr>
            </a:lvl2pPr>
            <a:lvl3pPr>
              <a:defRPr sz="1600">
                <a:solidFill>
                  <a:srgbClr val="666666"/>
                </a:solidFill>
              </a:defRPr>
            </a:lvl3pPr>
            <a:lvl4pPr>
              <a:defRPr sz="140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52000" y="122400"/>
            <a:ext cx="6768752" cy="6480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2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: image only">
    <p:bg>
      <p:bgPr>
        <a:solidFill>
          <a:srgbClr val="FEF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52000" y="122400"/>
            <a:ext cx="6768752" cy="6480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2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: blank slide">
    <p:bg>
      <p:bgPr>
        <a:solidFill>
          <a:srgbClr val="FEF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52000" y="122400"/>
            <a:ext cx="6768752" cy="6480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26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Background with Lancaster University logo and the Space and Planetary Physics group title.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" y="0"/>
            <a:ext cx="9143111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Background with Lancaster University logo and the Space and Planetary Physics group title.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" y="0"/>
            <a:ext cx="9143111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gif"/><Relationship Id="rId1" Type="http://schemas.microsoft.com/office/2007/relationships/media" Target="../media/media3.gif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771550"/>
            <a:ext cx="7632848" cy="1153953"/>
          </a:xfrm>
        </p:spPr>
        <p:txBody>
          <a:bodyPr/>
          <a:lstStyle/>
          <a:p>
            <a:r>
              <a:rPr lang="en-GB" dirty="0"/>
              <a:t>Langmuir Probe observations during eclipses of Cassini with Saturn and the Main Rings: ring optical depths and photoelectrons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887674"/>
            <a:ext cx="8208912" cy="54006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dirty="0"/>
              <a:t>EGU 2022 – Vienna (finally!)</a:t>
            </a:r>
          </a:p>
          <a:p>
            <a:r>
              <a:rPr lang="en-GB" b="1" dirty="0"/>
              <a:t>Georgios Xystouris</a:t>
            </a:r>
            <a:r>
              <a:rPr lang="en-GB" dirty="0"/>
              <a:t>, Christopher Stephen Arridge, Michiko Morooka, and Jan-Erik Wahlund</a:t>
            </a:r>
            <a:endParaRPr lang="el-GR" dirty="0"/>
          </a:p>
          <a:p>
            <a:r>
              <a:rPr lang="en-US" dirty="0"/>
              <a:t>g</a:t>
            </a:r>
            <a:r>
              <a:rPr lang="en-GB" dirty="0"/>
              <a:t>.xystouris@lancaster.ac.uk</a:t>
            </a:r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F72C5A-E0D4-46FF-B900-B0842C829C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6" b="11793"/>
          <a:stretch/>
        </p:blipFill>
        <p:spPr>
          <a:xfrm>
            <a:off x="179512" y="113307"/>
            <a:ext cx="2736304" cy="658243"/>
          </a:xfrm>
          <a:prstGeom prst="rect">
            <a:avLst/>
          </a:prstGeom>
        </p:spPr>
      </p:pic>
      <p:pic>
        <p:nvPicPr>
          <p:cNvPr id="1026" name="Picture 2" descr="https://cdn.egu.eu/static/e2696616/awards/egu_ospp_label_blue.png">
            <a:extLst>
              <a:ext uri="{FF2B5EF4-FFF2-40B4-BE49-F238E27FC236}">
                <a16:creationId xmlns:a16="http://schemas.microsoft.com/office/drawing/2014/main" id="{255D3110-C682-41EF-A210-9A6FBE8AC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808989"/>
            <a:ext cx="1057778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F73CE-6B58-4623-AFBB-4EA45015F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808989"/>
            <a:ext cx="1260000" cy="126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C7E4BB-A43E-458E-888D-89E9C6028F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Extras: Backup example of eclipses in an orbit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125BF-62A9-460B-BC1B-B4A266CA238D}"/>
              </a:ext>
            </a:extLst>
          </p:cNvPr>
          <p:cNvSpPr txBox="1"/>
          <p:nvPr/>
        </p:nvSpPr>
        <p:spPr>
          <a:xfrm>
            <a:off x="7236296" y="2017752"/>
            <a:ext cx="17281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Eclipses: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118 by Saturn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163 by the main rings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9CF148-38A4-4AAC-B306-0EE9068FDD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77"/>
          <a:stretch/>
        </p:blipFill>
        <p:spPr>
          <a:xfrm>
            <a:off x="911424" y="907395"/>
            <a:ext cx="5832648" cy="1016283"/>
          </a:xfrm>
          <a:prstGeom prst="rect">
            <a:avLst/>
          </a:prstGeom>
        </p:spPr>
      </p:pic>
      <p:pic>
        <p:nvPicPr>
          <p:cNvPr id="7" name="ezgif.com-gif-maker (1)">
            <a:hlinkClick r:id="" action="ppaction://media"/>
            <a:extLst>
              <a:ext uri="{FF2B5EF4-FFF2-40B4-BE49-F238E27FC236}">
                <a16:creationId xmlns:a16="http://schemas.microsoft.com/office/drawing/2014/main" id="{E5F2E47D-1206-41C8-BEB8-1E819A0A62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20000" contrast="30000"/>
          </a:blip>
          <a:srcRect l="7291" t="10417" r="8115" b="9606"/>
          <a:stretch/>
        </p:blipFill>
        <p:spPr>
          <a:xfrm>
            <a:off x="911424" y="1982187"/>
            <a:ext cx="5847798" cy="31098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B1DA93-81DD-41C9-85A0-01EB21E42B7B}"/>
              </a:ext>
            </a:extLst>
          </p:cNvPr>
          <p:cNvSpPr txBox="1"/>
          <p:nvPr/>
        </p:nvSpPr>
        <p:spPr>
          <a:xfrm>
            <a:off x="6350" y="4869656"/>
            <a:ext cx="388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8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15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3F2B6F-4EDE-4296-B09F-ADE3183A97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LP and I-V curves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CB9FC8-CF88-4BE8-B4C0-641CDD9EE172}"/>
              </a:ext>
            </a:extLst>
          </p:cNvPr>
          <p:cNvSpPr txBox="1"/>
          <p:nvPr/>
        </p:nvSpPr>
        <p:spPr>
          <a:xfrm>
            <a:off x="6350" y="4869656"/>
            <a:ext cx="251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09D5081-5C6B-4BD0-9911-9C09F1623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32" y="1275606"/>
            <a:ext cx="3061037" cy="25922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14C18A-F1BC-4A58-9342-5D8BCF5CA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87574"/>
            <a:ext cx="5385276" cy="3386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Subtitle 1">
                <a:extLst>
                  <a:ext uri="{FF2B5EF4-FFF2-40B4-BE49-F238E27FC236}">
                    <a16:creationId xmlns:a16="http://schemas.microsoft.com/office/drawing/2014/main" id="{80683410-49F9-472F-B55A-BA96A0AB56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8425" y="4227934"/>
                <a:ext cx="8560739" cy="459644"/>
              </a:xfrm>
              <a:prstGeom prst="rect">
                <a:avLst/>
              </a:prstGeom>
            </p:spPr>
            <p:txBody>
              <a:bodyPr vert="horz"/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4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2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Calibri" panose="020F0502020204030204" pitchFamily="34" charset="0"/>
                  <a:buChar char="—"/>
                </a:pPr>
                <a:r>
                  <a:rPr lang="en-US" sz="1400" dirty="0"/>
                  <a:t>Sweeps: every ~10min (or ~30s), -32V to +32V, lasting 0.5s</a:t>
                </a:r>
              </a:p>
              <a:p>
                <a:pPr>
                  <a:buFont typeface="Calibri" panose="020F0502020204030204" pitchFamily="34" charset="0"/>
                  <a:buChar char="—"/>
                </a:pPr>
                <a:r>
                  <a:rPr lang="en-US" sz="1400" dirty="0"/>
                  <a:t>Ions: linear approximation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𝑏𝑖𝑎𝑠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1400" dirty="0"/>
                  <a:t>; Electrons: </a:t>
                </a:r>
              </a:p>
              <a:p>
                <a:pPr>
                  <a:buFont typeface="Calibri" panose="020F0502020204030204" pitchFamily="34" charset="0"/>
                  <a:buChar char="—"/>
                </a:pPr>
                <a:r>
                  <a:rPr lang="en-US" sz="1400" dirty="0"/>
                  <a:t>Gradients on positive bias</a:t>
                </a:r>
                <a:r>
                  <a:rPr lang="en-US" sz="1400" dirty="0">
                    <a:solidFill>
                      <a:srgbClr val="7F7F7F"/>
                    </a:solidFill>
                  </a:rPr>
                  <a:t>: </a:t>
                </a:r>
                <a:r>
                  <a:rPr lang="en-US" sz="1400" dirty="0"/>
                  <a:t>multiple e</a:t>
                </a:r>
                <a:r>
                  <a:rPr lang="en-US" sz="1400" baseline="30000" dirty="0"/>
                  <a:t>-</a:t>
                </a:r>
                <a:r>
                  <a:rPr lang="en-US" sz="1400" dirty="0"/>
                  <a:t> populations; </a:t>
                </a:r>
                <a14:m>
                  <m:oMath xmlns:m="http://schemas.openxmlformats.org/officeDocument/2006/math">
                    <m:r>
                      <a:rPr lang="en-US" sz="1400" i="1" dirty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i="1" dirty="0">
                        <a:latin typeface="Cambria Math" panose="02040503050406030204" pitchFamily="18" charset="0"/>
                      </a:rPr>
                      <m:t>𝑛𝑒</m:t>
                    </m:r>
                    <m:r>
                      <a:rPr lang="en-US" sz="1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400" i="1" dirty="0" err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400" i="1" baseline="-25000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1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baseline="-25000" dirty="0"/>
                  <a:t> </a:t>
                </a:r>
                <a:r>
                  <a:rPr lang="en-US" sz="1400" dirty="0"/>
                  <a:t>← Best parameters fitting on Maxwellians</a:t>
                </a:r>
              </a:p>
            </p:txBody>
          </p:sp>
        </mc:Choice>
        <mc:Fallback xmlns="">
          <p:sp>
            <p:nvSpPr>
              <p:cNvPr id="29" name="Subtitle 1">
                <a:extLst>
                  <a:ext uri="{FF2B5EF4-FFF2-40B4-BE49-F238E27FC236}">
                    <a16:creationId xmlns:a16="http://schemas.microsoft.com/office/drawing/2014/main" id="{80683410-49F9-472F-B55A-BA96A0AB5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5" y="4227934"/>
                <a:ext cx="8560739" cy="459644"/>
              </a:xfrm>
              <a:prstGeom prst="rect">
                <a:avLst/>
              </a:prstGeom>
              <a:blipFill>
                <a:blip r:embed="rId5"/>
                <a:stretch>
                  <a:fillRect l="-285" t="-4000" b="-9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811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clipse gif (3x)">
            <a:hlinkClick r:id="" action="ppaction://media"/>
            <a:extLst>
              <a:ext uri="{FF2B5EF4-FFF2-40B4-BE49-F238E27FC236}">
                <a16:creationId xmlns:a16="http://schemas.microsoft.com/office/drawing/2014/main" id="{1F9D2313-3379-4FF1-804C-567DF1F30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833" y="911064"/>
            <a:ext cx="7524331" cy="423243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01C834A-F260-4F44-A71C-11127CA485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Example of eclipses in an orbit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8FEA8-5966-4121-B0D2-5100962F9671}"/>
              </a:ext>
            </a:extLst>
          </p:cNvPr>
          <p:cNvSpPr txBox="1"/>
          <p:nvPr/>
        </p:nvSpPr>
        <p:spPr>
          <a:xfrm>
            <a:off x="809836" y="911064"/>
            <a:ext cx="1963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Eclipses: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118 by Saturn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163 by the main rings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76172C-EE5D-43A4-8A62-A4B0DA9F2F8B}"/>
              </a:ext>
            </a:extLst>
          </p:cNvPr>
          <p:cNvSpPr txBox="1"/>
          <p:nvPr/>
        </p:nvSpPr>
        <p:spPr>
          <a:xfrm>
            <a:off x="6350" y="4869656"/>
            <a:ext cx="251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2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6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91505B-540F-4901-B581-F0BC916A78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IV curves during an eclipse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0DDFB3-6CF7-4AE1-96EA-843E40AF08D4}"/>
              </a:ext>
            </a:extLst>
          </p:cNvPr>
          <p:cNvSpPr txBox="1"/>
          <p:nvPr/>
        </p:nvSpPr>
        <p:spPr>
          <a:xfrm>
            <a:off x="6350" y="4869656"/>
            <a:ext cx="251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36D14D-7710-4AF4-BC82-132A2364DE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15566"/>
            <a:ext cx="5904656" cy="40712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C0F0C63-7B04-4BD0-8182-7560287660C8}"/>
                  </a:ext>
                </a:extLst>
              </p:cNvPr>
              <p:cNvSpPr/>
              <p:nvPr/>
            </p:nvSpPr>
            <p:spPr>
              <a:xfrm>
                <a:off x="6672158" y="905688"/>
                <a:ext cx="2344121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rgbClr val="7F7F7F"/>
                    </a:solidFill>
                  </a:rPr>
                  <a:t>S/C becomes VERY negatively charged  &lt;- lack of sunlight</a:t>
                </a:r>
              </a:p>
              <a:p>
                <a:endParaRPr lang="en-US" sz="1600" dirty="0">
                  <a:solidFill>
                    <a:srgbClr val="7F7F7F"/>
                  </a:solidFill>
                </a:endParaRPr>
              </a:p>
              <a:p>
                <a:r>
                  <a:rPr lang="en-US" sz="1600" dirty="0">
                    <a:solidFill>
                      <a:srgbClr val="7F7F7F"/>
                    </a:solidFill>
                  </a:rPr>
                  <a:t>LP behavior changes: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7F7F7F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1600" i="1" dirty="0" smtClean="0">
                        <a:solidFill>
                          <a:srgbClr val="7F7F7F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1600" dirty="0">
                    <a:solidFill>
                      <a:srgbClr val="7F7F7F"/>
                    </a:solidFill>
                  </a:rPr>
                  <a:t> drops to almost zero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7F7F7F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1600" i="1" baseline="-25000" dirty="0" err="1" smtClean="0">
                        <a:solidFill>
                          <a:srgbClr val="7F7F7F"/>
                        </a:solidFill>
                        <a:latin typeface="Cambria Math" panose="02040503050406030204" pitchFamily="18" charset="0"/>
                      </a:rPr>
                      <m:t>𝑓𝑙𝑜𝑎𝑡</m:t>
                    </m:r>
                  </m:oMath>
                </a14:m>
                <a:r>
                  <a:rPr lang="en-US" sz="1600" dirty="0">
                    <a:solidFill>
                      <a:srgbClr val="7F7F7F"/>
                    </a:solidFill>
                  </a:rPr>
                  <a:t> almost disappears</a:t>
                </a:r>
              </a:p>
              <a:p>
                <a:endParaRPr lang="en-US" sz="1600" dirty="0">
                  <a:solidFill>
                    <a:srgbClr val="7F7F7F"/>
                  </a:solidFill>
                </a:endParaRPr>
              </a:p>
              <a:p>
                <a:r>
                  <a:rPr lang="en-US" sz="1600" dirty="0">
                    <a:solidFill>
                      <a:srgbClr val="7F7F7F"/>
                    </a:solidFill>
                  </a:rPr>
                  <a:t>→ We can identify when the LP is in the shadow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C0F0C63-7B04-4BD0-8182-7560287660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158" y="905688"/>
                <a:ext cx="2344121" cy="3046988"/>
              </a:xfrm>
              <a:prstGeom prst="rect">
                <a:avLst/>
              </a:prstGeom>
              <a:blipFill>
                <a:blip r:embed="rId4"/>
                <a:stretch>
                  <a:fillRect l="-1563" t="-601" r="-2604" b="-18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2128437"/>
      </p:ext>
    </p:extLst>
  </p:cSld>
  <p:clrMapOvr>
    <a:masterClrMapping/>
  </p:clrMapOvr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91505B-540F-4901-B581-F0BC916A78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Rings opacity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7AF78C-1FB8-45B7-8F08-20088779D57A}"/>
              </a:ext>
            </a:extLst>
          </p:cNvPr>
          <p:cNvSpPr txBox="1"/>
          <p:nvPr/>
        </p:nvSpPr>
        <p:spPr>
          <a:xfrm>
            <a:off x="6350" y="4869656"/>
            <a:ext cx="251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D3E1B3-7961-4FA8-81FC-F3B152CFC377}"/>
              </a:ext>
            </a:extLst>
          </p:cNvPr>
          <p:cNvSpPr/>
          <p:nvPr/>
        </p:nvSpPr>
        <p:spPr>
          <a:xfrm>
            <a:off x="6672159" y="884203"/>
            <a:ext cx="237226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7F7F7F"/>
                </a:solidFill>
              </a:rPr>
              <a:t>Rings: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7F7F7F"/>
                </a:solidFill>
              </a:rPr>
              <a:t>A, B: optically thick   (B: thickest)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7F7F7F"/>
                </a:solidFill>
              </a:rPr>
              <a:t>C, D: optically thin    (D: thinnest)</a:t>
            </a:r>
          </a:p>
          <a:p>
            <a:pPr marL="285750" indent="-285750">
              <a:buFontTx/>
              <a:buChar char="-"/>
            </a:pPr>
            <a:endParaRPr lang="en-US" sz="1600" dirty="0">
              <a:solidFill>
                <a:srgbClr val="7F7F7F"/>
              </a:solidFill>
            </a:endParaRPr>
          </a:p>
          <a:p>
            <a:r>
              <a:rPr lang="en-US" sz="1600" dirty="0">
                <a:solidFill>
                  <a:srgbClr val="7F7F7F"/>
                </a:solidFill>
              </a:rPr>
              <a:t>Able to identify structures (</a:t>
            </a:r>
            <a:r>
              <a:rPr lang="en-US" sz="1600" dirty="0" err="1">
                <a:solidFill>
                  <a:srgbClr val="7F7F7F"/>
                </a:solidFill>
              </a:rPr>
              <a:t>Encke</a:t>
            </a:r>
            <a:r>
              <a:rPr lang="en-US" sz="1600" dirty="0">
                <a:solidFill>
                  <a:srgbClr val="7F7F7F"/>
                </a:solidFill>
              </a:rPr>
              <a:t> Gap, Maxwell Gap)</a:t>
            </a:r>
          </a:p>
          <a:p>
            <a:endParaRPr lang="en-US" sz="1600" dirty="0">
              <a:solidFill>
                <a:srgbClr val="7F7F7F"/>
              </a:solidFill>
            </a:endParaRPr>
          </a:p>
          <a:p>
            <a:r>
              <a:rPr lang="en-US" sz="1600" dirty="0">
                <a:solidFill>
                  <a:srgbClr val="7F7F7F"/>
                </a:solidFill>
              </a:rPr>
              <a:t>In agreement with previous studies </a:t>
            </a:r>
            <a:r>
              <a:rPr lang="en-US" sz="1400" dirty="0">
                <a:solidFill>
                  <a:srgbClr val="7F7F7F"/>
                </a:solidFill>
              </a:rPr>
              <a:t>(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e.g.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Wahlund+ 2018, Hadid+ 2018, Colwell+ 2010)</a:t>
            </a:r>
            <a:endParaRPr lang="en-US" sz="1400" dirty="0">
              <a:solidFill>
                <a:srgbClr val="7F7F7F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3BD251-A909-4C40-BCE5-5026EBCFAC1C}"/>
              </a:ext>
            </a:extLst>
          </p:cNvPr>
          <p:cNvGrpSpPr/>
          <p:nvPr/>
        </p:nvGrpSpPr>
        <p:grpSpPr>
          <a:xfrm>
            <a:off x="132110" y="1068227"/>
            <a:ext cx="6517229" cy="3879787"/>
            <a:chOff x="132110" y="1068227"/>
            <a:chExt cx="6517229" cy="387978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561E6AD-A2AD-4E6E-9949-3EDDE894AC58}"/>
                </a:ext>
              </a:extLst>
            </p:cNvPr>
            <p:cNvSpPr/>
            <p:nvPr/>
          </p:nvSpPr>
          <p:spPr>
            <a:xfrm>
              <a:off x="132110" y="1068227"/>
              <a:ext cx="6517229" cy="38797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C7508F5-7127-48CB-BA45-67E03D8AEF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9" r="7065"/>
            <a:stretch/>
          </p:blipFill>
          <p:spPr>
            <a:xfrm>
              <a:off x="132110" y="1068227"/>
              <a:ext cx="6517229" cy="360714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356A0B-6450-4320-9122-159E99D265DF}"/>
                </a:ext>
              </a:extLst>
            </p:cNvPr>
            <p:cNvSpPr txBox="1"/>
            <p:nvPr/>
          </p:nvSpPr>
          <p:spPr>
            <a:xfrm>
              <a:off x="1525095" y="4357016"/>
              <a:ext cx="69923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/>
                <a:t>Colombo</a:t>
              </a:r>
            </a:p>
            <a:p>
              <a:pPr algn="ctr"/>
              <a:r>
                <a:rPr lang="en-US" sz="1050" b="1" dirty="0"/>
                <a:t>Gap</a:t>
              </a:r>
              <a:endParaRPr lang="en-GB" sz="1050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2476E7-902E-40B4-A31A-35AB7F7D879A}"/>
                </a:ext>
              </a:extLst>
            </p:cNvPr>
            <p:cNvSpPr txBox="1"/>
            <p:nvPr/>
          </p:nvSpPr>
          <p:spPr>
            <a:xfrm>
              <a:off x="2142892" y="4357016"/>
              <a:ext cx="66556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/>
                <a:t>Maxwell</a:t>
              </a:r>
            </a:p>
            <a:p>
              <a:pPr algn="ctr"/>
              <a:r>
                <a:rPr lang="en-US" sz="1050" b="1" dirty="0"/>
                <a:t>Gap</a:t>
              </a:r>
              <a:endParaRPr lang="en-GB" sz="1050" b="1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1EE757-1990-4F65-A450-3AAA6F254942}"/>
                </a:ext>
              </a:extLst>
            </p:cNvPr>
            <p:cNvSpPr txBox="1"/>
            <p:nvPr/>
          </p:nvSpPr>
          <p:spPr>
            <a:xfrm>
              <a:off x="5502084" y="4341627"/>
              <a:ext cx="510076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err="1"/>
                <a:t>Encke</a:t>
              </a:r>
              <a:endParaRPr lang="en-US" sz="1050" b="1" dirty="0"/>
            </a:p>
            <a:p>
              <a:pPr algn="ctr"/>
              <a:r>
                <a:rPr lang="en-US" sz="1050" b="1" dirty="0"/>
                <a:t>Gap</a:t>
              </a:r>
              <a:endParaRPr lang="en-GB" sz="105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16905F-ED69-42BF-8484-0959B215349E}"/>
                </a:ext>
              </a:extLst>
            </p:cNvPr>
            <p:cNvSpPr txBox="1"/>
            <p:nvPr/>
          </p:nvSpPr>
          <p:spPr>
            <a:xfrm>
              <a:off x="5142196" y="4694098"/>
              <a:ext cx="150714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50" i="1" dirty="0"/>
                <a:t>Xystouris et al. (in prep.)</a:t>
              </a:r>
              <a:endParaRPr lang="en-GB" sz="105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92176102"/>
      </p:ext>
    </p:extLst>
  </p:cSld>
  <p:clrMapOvr>
    <a:masterClrMapping/>
  </p:clrMapOvr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clipse gif">
            <a:hlinkClick r:id="" action="ppaction://media"/>
            <a:extLst>
              <a:ext uri="{FF2B5EF4-FFF2-40B4-BE49-F238E27FC236}">
                <a16:creationId xmlns:a16="http://schemas.microsoft.com/office/drawing/2014/main" id="{3CFD7745-92AA-4636-9CF9-20D4BB1A7B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571" t="16753" r="10569" b="11253"/>
          <a:stretch/>
        </p:blipFill>
        <p:spPr>
          <a:xfrm>
            <a:off x="0" y="-20538"/>
            <a:ext cx="9144000" cy="46957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BF66C3-C100-4286-9010-EEBDAD2426F0}"/>
              </a:ext>
            </a:extLst>
          </p:cNvPr>
          <p:cNvSpPr/>
          <p:nvPr/>
        </p:nvSpPr>
        <p:spPr>
          <a:xfrm>
            <a:off x="0" y="4227934"/>
            <a:ext cx="9144000" cy="91556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0478EC-397E-4717-B70D-62E57B41C696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r="7065"/>
          <a:stretch/>
        </p:blipFill>
        <p:spPr>
          <a:xfrm>
            <a:off x="251520" y="2980279"/>
            <a:ext cx="3449184" cy="190904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1536D12-9A14-4A2E-8E98-1930A40CF0B8}"/>
              </a:ext>
            </a:extLst>
          </p:cNvPr>
          <p:cNvSpPr txBox="1">
            <a:spLocks/>
          </p:cNvSpPr>
          <p:nvPr/>
        </p:nvSpPr>
        <p:spPr>
          <a:xfrm>
            <a:off x="107504" y="193619"/>
            <a:ext cx="2087984" cy="5400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kern="1200">
                <a:solidFill>
                  <a:srgbClr val="B5121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Calibri" pitchFamily="80" charset="0"/>
              </a:rPr>
              <a:t>Thank you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6E2B81-FFBF-42CD-84B6-8EAD37A9DA72}"/>
              </a:ext>
            </a:extLst>
          </p:cNvPr>
          <p:cNvSpPr/>
          <p:nvPr/>
        </p:nvSpPr>
        <p:spPr>
          <a:xfrm>
            <a:off x="3462734" y="4083918"/>
            <a:ext cx="557376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300" dirty="0">
                <a:solidFill>
                  <a:schemeClr val="bg1"/>
                </a:solidFill>
              </a:rPr>
              <a:t>“Langmuir Probe observations during eclipses of Cassini with Saturn </a:t>
            </a:r>
          </a:p>
          <a:p>
            <a:pPr algn="r"/>
            <a:r>
              <a:rPr lang="en-GB" sz="1300" dirty="0">
                <a:solidFill>
                  <a:schemeClr val="bg1"/>
                </a:solidFill>
              </a:rPr>
              <a:t>and the Main Rings: rings optical depths and photoelectrons”</a:t>
            </a:r>
          </a:p>
          <a:p>
            <a:pPr algn="r"/>
            <a:r>
              <a:rPr lang="en-GB" sz="1300" b="1" dirty="0">
                <a:solidFill>
                  <a:schemeClr val="bg1"/>
                </a:solidFill>
              </a:rPr>
              <a:t>G. Xystouris</a:t>
            </a:r>
            <a:r>
              <a:rPr lang="en-GB" sz="1300" dirty="0">
                <a:solidFill>
                  <a:schemeClr val="bg1"/>
                </a:solidFill>
              </a:rPr>
              <a:t>, C. S. Arridge, M. Morooka, and J-E. Wahlund</a:t>
            </a:r>
          </a:p>
          <a:p>
            <a:pPr algn="r"/>
            <a:r>
              <a:rPr lang="en-US" sz="1300" dirty="0">
                <a:solidFill>
                  <a:schemeClr val="bg1"/>
                </a:solidFill>
              </a:rPr>
              <a:t>g</a:t>
            </a:r>
            <a:r>
              <a:rPr lang="en-GB" sz="1300" dirty="0">
                <a:solidFill>
                  <a:schemeClr val="bg1"/>
                </a:solidFill>
              </a:rPr>
              <a:t>.xystouris@lancaster.ac.uk</a:t>
            </a:r>
          </a:p>
        </p:txBody>
      </p:sp>
      <p:pic>
        <p:nvPicPr>
          <p:cNvPr id="19" name="Picture 2" descr="https://cdn.egu.eu/static/e2696616/awards/egu_ospp_label_blue.png">
            <a:extLst>
              <a:ext uri="{FF2B5EF4-FFF2-40B4-BE49-F238E27FC236}">
                <a16:creationId xmlns:a16="http://schemas.microsoft.com/office/drawing/2014/main" id="{8EC88446-AF92-4020-B46E-11A6D8281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98" y="2998984"/>
            <a:ext cx="884899" cy="105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6DB90B-83D7-4708-B905-D7F3939109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401" y="2988430"/>
            <a:ext cx="1068248" cy="106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8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41BD6BFD-64D2-431E-92E5-79CA5A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r="28737" b="4326"/>
          <a:stretch/>
        </p:blipFill>
        <p:spPr>
          <a:xfrm>
            <a:off x="5256485" y="2801425"/>
            <a:ext cx="2735213" cy="194328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E888DDE-7C23-46BC-B8ED-50F4AD852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" y="122400"/>
            <a:ext cx="6768752" cy="648000"/>
          </a:xfrm>
        </p:spPr>
        <p:txBody>
          <a:bodyPr/>
          <a:lstStyle/>
          <a:p>
            <a:r>
              <a:rPr lang="en-US" dirty="0"/>
              <a:t>Extras: Rings and shadowing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108DA98-CDFE-45A1-8659-2FA3467C4819}"/>
              </a:ext>
            </a:extLst>
          </p:cNvPr>
          <p:cNvSpPr txBox="1">
            <a:spLocks/>
          </p:cNvSpPr>
          <p:nvPr/>
        </p:nvSpPr>
        <p:spPr>
          <a:xfrm>
            <a:off x="359408" y="987574"/>
            <a:ext cx="8425184" cy="3960665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9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7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2156D5-E3EF-46F7-BDFF-042F1A7CBD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r="30459" b="64946"/>
          <a:stretch/>
        </p:blipFill>
        <p:spPr>
          <a:xfrm>
            <a:off x="72008" y="1059582"/>
            <a:ext cx="4716016" cy="124367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13E06F-0C23-48AB-9EB0-DA9EB43B26FC}"/>
              </a:ext>
            </a:extLst>
          </p:cNvPr>
          <p:cNvCxnSpPr/>
          <p:nvPr/>
        </p:nvCxnSpPr>
        <p:spPr>
          <a:xfrm>
            <a:off x="1763688" y="1288323"/>
            <a:ext cx="0" cy="9361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930BB08-9F58-415F-A3A5-DD36F91DB217}"/>
              </a:ext>
            </a:extLst>
          </p:cNvPr>
          <p:cNvCxnSpPr/>
          <p:nvPr/>
        </p:nvCxnSpPr>
        <p:spPr>
          <a:xfrm>
            <a:off x="1763688" y="1295147"/>
            <a:ext cx="0" cy="9361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FF4422-61D1-452F-83E4-6DAFD20FA59A}"/>
              </a:ext>
            </a:extLst>
          </p:cNvPr>
          <p:cNvCxnSpPr/>
          <p:nvPr/>
        </p:nvCxnSpPr>
        <p:spPr>
          <a:xfrm>
            <a:off x="1551856" y="1295147"/>
            <a:ext cx="0" cy="9361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65C711-9D8F-485C-9CCC-099A8308270B}"/>
              </a:ext>
            </a:extLst>
          </p:cNvPr>
          <p:cNvCxnSpPr/>
          <p:nvPr/>
        </p:nvCxnSpPr>
        <p:spPr>
          <a:xfrm>
            <a:off x="2051720" y="1295147"/>
            <a:ext cx="0" cy="9361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C76B3C-425A-45AC-91C1-D682067B3C61}"/>
              </a:ext>
            </a:extLst>
          </p:cNvPr>
          <p:cNvCxnSpPr/>
          <p:nvPr/>
        </p:nvCxnSpPr>
        <p:spPr>
          <a:xfrm>
            <a:off x="2189634" y="1295147"/>
            <a:ext cx="0" cy="9361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CFF6F11-D413-4CB2-AD3E-14C47B3653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92893" r="30459"/>
          <a:stretch/>
        </p:blipFill>
        <p:spPr>
          <a:xfrm>
            <a:off x="72008" y="2231251"/>
            <a:ext cx="4716016" cy="25214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3A2448B-0FFA-4C51-B766-777DE25D82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6" b="90121"/>
          <a:stretch/>
        </p:blipFill>
        <p:spPr>
          <a:xfrm>
            <a:off x="284043" y="842408"/>
            <a:ext cx="755576" cy="35051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6009AC0-8D08-4CB9-9724-D4A09AC1A5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" r="28738" b="4326"/>
          <a:stretch/>
        </p:blipFill>
        <p:spPr>
          <a:xfrm>
            <a:off x="72733" y="2720690"/>
            <a:ext cx="2735213" cy="194328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EFAD376-630A-4725-928F-ED24CB4419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r="28737" b="4326"/>
          <a:stretch/>
        </p:blipFill>
        <p:spPr>
          <a:xfrm>
            <a:off x="2661135" y="3184281"/>
            <a:ext cx="2735214" cy="194328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020EDE5-EFF2-43F0-90B3-32CB552DDBD9}"/>
              </a:ext>
            </a:extLst>
          </p:cNvPr>
          <p:cNvSpPr txBox="1"/>
          <p:nvPr/>
        </p:nvSpPr>
        <p:spPr>
          <a:xfrm>
            <a:off x="2906633" y="3264138"/>
            <a:ext cx="80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B-ring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785DFA47-D264-4314-B95D-C84BD03AFD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" r="28738" b="5338"/>
          <a:stretch/>
        </p:blipFill>
        <p:spPr>
          <a:xfrm>
            <a:off x="6015767" y="853932"/>
            <a:ext cx="2770437" cy="194749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8266F13-C7A0-4320-930C-482902CCDEDB}"/>
              </a:ext>
            </a:extLst>
          </p:cNvPr>
          <p:cNvSpPr txBox="1"/>
          <p:nvPr/>
        </p:nvSpPr>
        <p:spPr>
          <a:xfrm>
            <a:off x="6262066" y="917231"/>
            <a:ext cx="830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D-ring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96B13E3-05BD-4E6B-ABFC-E3CCFE1E7B43}"/>
              </a:ext>
            </a:extLst>
          </p:cNvPr>
          <p:cNvSpPr txBox="1"/>
          <p:nvPr/>
        </p:nvSpPr>
        <p:spPr>
          <a:xfrm>
            <a:off x="5483668" y="2859782"/>
            <a:ext cx="819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C-ring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5B30666-8B9D-421E-93E7-A5FF1D4B0CFC}"/>
              </a:ext>
            </a:extLst>
          </p:cNvPr>
          <p:cNvSpPr txBox="1"/>
          <p:nvPr/>
        </p:nvSpPr>
        <p:spPr>
          <a:xfrm>
            <a:off x="284042" y="2801425"/>
            <a:ext cx="868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A-ring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4C3511-4ABA-4EFC-80EF-19E7720BE483}"/>
              </a:ext>
            </a:extLst>
          </p:cNvPr>
          <p:cNvSpPr txBox="1"/>
          <p:nvPr/>
        </p:nvSpPr>
        <p:spPr>
          <a:xfrm>
            <a:off x="6350" y="4869656"/>
            <a:ext cx="251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07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395288" y="986399"/>
            <a:ext cx="8569200" cy="39600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LP I-V curves change dramatically in eclipses</a:t>
            </a:r>
          </a:p>
          <a:p>
            <a:pPr lvl="1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I-V curve can tell when we’re in the shadow</a:t>
            </a:r>
          </a:p>
          <a:p>
            <a:pPr lvl="1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Maybe we need a better way to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analyse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data during eclipses?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Rings appear variable EUV (sunlight) opaqueness:</a:t>
            </a:r>
          </a:p>
          <a:p>
            <a:pPr lvl="1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A- and B-ring optically thick; B-ring is the most optically thick</a:t>
            </a:r>
          </a:p>
          <a:p>
            <a:pPr lvl="1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C- and D-ring optically thin; C-ring a bit more optically thick than D-ring?</a:t>
            </a:r>
          </a:p>
          <a:p>
            <a:pPr lvl="1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Some rings features are visible (Maxwell Gap,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Encke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Gap)</a:t>
            </a:r>
            <a:endParaRPr lang="en-US" sz="1600" dirty="0">
              <a:solidFill>
                <a:srgbClr val="FF0000"/>
              </a:solidFill>
            </a:endParaRPr>
          </a:p>
          <a:p>
            <a:pPr lvl="1">
              <a:buFont typeface="Calibri" panose="020F0502020204030204" pitchFamily="34" charset="0"/>
              <a:buChar char="→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 agreement with previous studies, e.g.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Wahlund+(2018), Hadid+(2018), Colwell+(2010)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Photoelectrons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complicate data analysis for many missions → knowledge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f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rom this work to be used in future missions data analysis and planning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Demonstration of using a magnetospheric instrument to study planetary features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Extras: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5111FE-DA93-480C-A5DA-B0D3A939B6EC}"/>
              </a:ext>
            </a:extLst>
          </p:cNvPr>
          <p:cNvSpPr txBox="1"/>
          <p:nvPr/>
        </p:nvSpPr>
        <p:spPr>
          <a:xfrm>
            <a:off x="6350" y="4869656"/>
            <a:ext cx="388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7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6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395288" y="986399"/>
            <a:ext cx="8569200" cy="39600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Investigate additional parameters; e.g. secondary electrons, high energy </a:t>
            </a:r>
            <a:r>
              <a:rPr lang="en-US" dirty="0">
                <a:solidFill>
                  <a:srgbClr val="7F7F7F"/>
                </a:solidFill>
              </a:rPr>
              <a:t>electrons, PPOs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etc.</a:t>
            </a:r>
          </a:p>
          <a:p>
            <a:r>
              <a:rPr lang="en-US" dirty="0">
                <a:solidFill>
                  <a:srgbClr val="7F7F7F"/>
                </a:solidFill>
              </a:rPr>
              <a:t>Investigate any asymmetries</a:t>
            </a:r>
            <a:endParaRPr lang="el-GR" dirty="0">
              <a:solidFill>
                <a:srgbClr val="7F7F7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Extra: Future 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F40D69-8C6C-46CE-918B-EF9F621A7B3C}"/>
              </a:ext>
            </a:extLst>
          </p:cNvPr>
          <p:cNvSpPr txBox="1"/>
          <p:nvPr/>
        </p:nvSpPr>
        <p:spPr>
          <a:xfrm>
            <a:off x="6350" y="4869656"/>
            <a:ext cx="388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9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4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8C0E1D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52B1E"/>
      </a:hlink>
      <a:folHlink>
        <a:srgbClr val="D52B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 2: Text Only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52B1E"/>
      </a:hlink>
      <a:folHlink>
        <a:srgbClr val="D52B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EEA267B064C44192BB084539ECADAC" ma:contentTypeVersion="10" ma:contentTypeDescription="Create a new document." ma:contentTypeScope="" ma:versionID="92eec6fa930b555a2cc7795a5e8caef2">
  <xsd:schema xmlns:xsd="http://www.w3.org/2001/XMLSchema" xmlns:xs="http://www.w3.org/2001/XMLSchema" xmlns:p="http://schemas.microsoft.com/office/2006/metadata/properties" xmlns:ns3="28ce8630-28fb-4cc7-a3c6-589ce22c18eb" xmlns:ns4="c295edf8-f436-49d3-b5c7-cea7d1fac4af" targetNamespace="http://schemas.microsoft.com/office/2006/metadata/properties" ma:root="true" ma:fieldsID="e296a350ab5ef45fda9e32faed7d1da1" ns3:_="" ns4:_="">
    <xsd:import namespace="28ce8630-28fb-4cc7-a3c6-589ce22c18eb"/>
    <xsd:import namespace="c295edf8-f436-49d3-b5c7-cea7d1fac4a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ce8630-28fb-4cc7-a3c6-589ce22c18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5edf8-f436-49d3-b5c7-cea7d1fac4a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436B41-15E9-4C93-9910-109CB18A3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04F893-D8BF-476B-A98D-F5F36E5963EA}">
  <ds:schemaRefs>
    <ds:schemaRef ds:uri="http://purl.org/dc/elements/1.1/"/>
    <ds:schemaRef ds:uri="28ce8630-28fb-4cc7-a3c6-589ce22c18eb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c295edf8-f436-49d3-b5c7-cea7d1fac4af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731A6B1-5598-4F2D-95A4-B0D29108C0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ce8630-28fb-4cc7-a3c6-589ce22c18eb"/>
    <ds:schemaRef ds:uri="c295edf8-f436-49d3-b5c7-cea7d1fac4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36071</TotalTime>
  <Words>592</Words>
  <Application>Microsoft Office PowerPoint</Application>
  <PresentationFormat>On-screen Show (16:9)</PresentationFormat>
  <Paragraphs>91</Paragraphs>
  <Slides>10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ＭＳ Ｐゴシック</vt:lpstr>
      <vt:lpstr>Arial</vt:lpstr>
      <vt:lpstr>Calibri</vt:lpstr>
      <vt:lpstr>Cambria Math</vt:lpstr>
      <vt:lpstr>Lucida Grande</vt:lpstr>
      <vt:lpstr>Office Theme</vt:lpstr>
      <vt:lpstr>Slide 2: Text Only</vt:lpstr>
      <vt:lpstr>Langmuir Probe observations during eclipses of Cassini with Saturn and the Main Rings: ring optical depths and photoelectrons</vt:lpstr>
      <vt:lpstr>LP and I-V curves</vt:lpstr>
      <vt:lpstr>Example of eclipses in an orbit</vt:lpstr>
      <vt:lpstr>IV curves during an eclipse</vt:lpstr>
      <vt:lpstr>Rings opacity</vt:lpstr>
      <vt:lpstr>PowerPoint Presentation</vt:lpstr>
      <vt:lpstr>Extras: Rings and shadowing</vt:lpstr>
      <vt:lpstr>Extras: Results</vt:lpstr>
      <vt:lpstr>Extra: Future work</vt:lpstr>
      <vt:lpstr>Extras: Backup example of eclipses in an orbit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wendy.gallagher</dc:creator>
  <cp:lastModifiedBy>Xystouris, George (Postgraduate Researcher)</cp:lastModifiedBy>
  <cp:revision>210</cp:revision>
  <dcterms:created xsi:type="dcterms:W3CDTF">2011-10-31T13:04:17Z</dcterms:created>
  <dcterms:modified xsi:type="dcterms:W3CDTF">2022-05-23T13:58:22Z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0x010100EAEEA267B064C44192BB084539ECADAC</vt:lpwstr>
  </property>
</Properties>
</file>