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257" r:id="rId3"/>
    <p:sldId id="262" r:id="rId4"/>
    <p:sldId id="258" r:id="rId5"/>
    <p:sldId id="266" r:id="rId6"/>
    <p:sldId id="263" r:id="rId7"/>
    <p:sldId id="264" r:id="rId8"/>
    <p:sldId id="259" r:id="rId9"/>
    <p:sldId id="260" r:id="rId10"/>
    <p:sldId id="261" r:id="rId11"/>
    <p:sldId id="265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B1CC9-E6E7-4FF7-AA0A-323941896F18}" type="datetimeFigureOut">
              <a:rPr lang="en-IN" smtClean="0"/>
              <a:t>22-05-2022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982AE-133B-4F9B-806A-059100ED5BF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982AE-133B-4F9B-806A-059100ED5BF6}" type="slidenum">
              <a:rPr lang="en-IN" smtClean="0"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10210800" cy="3124200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EGU22-13558</a:t>
            </a:r>
          </a:p>
          <a:p>
            <a:r>
              <a:rPr lang="en-I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ERE1.8 – 'Geospatial analysis for sustainable development' combined with 'Carbon emissions/removals estimates under Land use, land-use change and forestry (LULUCF) </a:t>
            </a:r>
            <a:r>
              <a:rPr lang="en-I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sector‘</a:t>
            </a:r>
          </a:p>
          <a:p>
            <a:endParaRPr lang="en-IN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IN" sz="2400" dirty="0" err="1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Srashti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Singh and </a:t>
            </a:r>
            <a:r>
              <a:rPr lang="en-IN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Kamal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Jain</a:t>
            </a:r>
          </a:p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Affiliation: Indian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Institute of Technology Roorkee, India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10439400" cy="1752600"/>
          </a:xfrm>
        </p:spPr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A comparative analysis of urban environmental quality of developing cities of India: A geospatial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hmadabad.png"/>
          <p:cNvPicPr>
            <a:picLocks noChangeAspect="1"/>
          </p:cNvPicPr>
          <p:nvPr/>
        </p:nvPicPr>
        <p:blipFill>
          <a:blip r:embed="rId2" cstate="print"/>
          <a:srcRect l="2801" t="-161"/>
          <a:stretch>
            <a:fillRect/>
          </a:stretch>
        </p:blipFill>
        <p:spPr>
          <a:xfrm>
            <a:off x="228600" y="152400"/>
            <a:ext cx="2144465" cy="3129215"/>
          </a:xfrm>
          <a:prstGeom prst="rect">
            <a:avLst/>
          </a:prstGeom>
        </p:spPr>
      </p:pic>
      <p:pic>
        <p:nvPicPr>
          <p:cNvPr id="8" name="Picture 7" descr="Bhop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152400"/>
            <a:ext cx="2271596" cy="3124200"/>
          </a:xfrm>
          <a:prstGeom prst="rect">
            <a:avLst/>
          </a:prstGeom>
        </p:spPr>
      </p:pic>
      <p:pic>
        <p:nvPicPr>
          <p:cNvPr id="9" name="Picture 8" descr="Indor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152400"/>
            <a:ext cx="2271596" cy="3129214"/>
          </a:xfrm>
          <a:prstGeom prst="rect">
            <a:avLst/>
          </a:prstGeom>
        </p:spPr>
      </p:pic>
      <p:pic>
        <p:nvPicPr>
          <p:cNvPr id="10" name="Picture 9" descr="Myso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3434016"/>
            <a:ext cx="2231570" cy="3124198"/>
          </a:xfrm>
          <a:prstGeom prst="rect">
            <a:avLst/>
          </a:prstGeom>
        </p:spPr>
      </p:pic>
      <p:pic>
        <p:nvPicPr>
          <p:cNvPr id="11" name="Picture 10" descr="nagpu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08389" y="3352800"/>
            <a:ext cx="2263611" cy="3205414"/>
          </a:xfrm>
          <a:prstGeom prst="rect">
            <a:avLst/>
          </a:prstGeom>
        </p:spPr>
      </p:pic>
      <p:pic>
        <p:nvPicPr>
          <p:cNvPr id="13" name="Picture 12" descr="Luckno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915400" y="157415"/>
            <a:ext cx="2157185" cy="3124200"/>
          </a:xfrm>
          <a:prstGeom prst="rect">
            <a:avLst/>
          </a:prstGeom>
        </p:spPr>
      </p:pic>
      <p:pic>
        <p:nvPicPr>
          <p:cNvPr id="15" name="Picture 14" descr="Pun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05600" y="3357814"/>
            <a:ext cx="2286000" cy="3129213"/>
          </a:xfrm>
          <a:prstGeom prst="rect">
            <a:avLst/>
          </a:prstGeom>
        </p:spPr>
      </p:pic>
      <p:pic>
        <p:nvPicPr>
          <p:cNvPr id="16" name="Picture 15" descr="Rajko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915400" y="3357814"/>
            <a:ext cx="2209800" cy="3129214"/>
          </a:xfrm>
          <a:prstGeom prst="rect">
            <a:avLst/>
          </a:prstGeom>
        </p:spPr>
      </p:pic>
      <p:pic>
        <p:nvPicPr>
          <p:cNvPr id="12" name="Picture 11" descr="Jaipur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705600" y="152400"/>
            <a:ext cx="2271596" cy="3129214"/>
          </a:xfrm>
          <a:prstGeom prst="rect">
            <a:avLst/>
          </a:prstGeom>
        </p:spPr>
      </p:pic>
      <p:pic>
        <p:nvPicPr>
          <p:cNvPr id="14" name="Picture 13" descr="Patna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72000" y="3357814"/>
            <a:ext cx="2209800" cy="31292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/>
          <a:srcRect t="22321"/>
          <a:stretch>
            <a:fillRect/>
          </a:stretch>
        </p:blipFill>
        <p:spPr bwMode="auto">
          <a:xfrm>
            <a:off x="11201400" y="1371600"/>
            <a:ext cx="792898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3124200" y="6477000"/>
            <a:ext cx="533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-temporal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Variation in CEQI values for each area under study 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25200" y="1066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 smtClean="0">
                <a:latin typeface="Times New Roman" pitchFamily="18" charset="0"/>
                <a:cs typeface="Times New Roman" pitchFamily="18" charset="0"/>
              </a:rPr>
              <a:t>CEQI</a:t>
            </a:r>
            <a:endParaRPr lang="en-IN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744200" cy="868362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10668000" cy="4953000"/>
          </a:xfrm>
        </p:spPr>
        <p:txBody>
          <a:bodyPr>
            <a:normAutofit/>
          </a:bodyPr>
          <a:lstStyle/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spatial pattern of the CEQIs can be classified into 4 types.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High annual CEQI values were distributed in Indore and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This indicates that the majority of urban areas in these cities have experienced environmental deterioration.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Medium and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high annual CEQI values were distributed in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Bhopal,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Lucknow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and Mysore. The maps indicate that the newly developed urban areas surrounding the urban cores of these cities experienced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deterioration in this decade.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Low and medium CEQI values appeared in Ahmadabad and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Jaipur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CEQI values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occurred in Nagpur, Patna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and Rajkot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maps also make it easier to analyse that in which direction the cities should expand so as to avoid saturation beyond the capacity of the cities. </a:t>
            </a: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future directions of developments will only define the sustainability of the cities.</a:t>
            </a:r>
          </a:p>
          <a:p>
            <a:pPr algn="just"/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10668000" cy="4572000"/>
          </a:xfrm>
        </p:spPr>
        <p:txBody>
          <a:bodyPr>
            <a:normAutofit/>
          </a:bodyPr>
          <a:lstStyle/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Using multi-source remote sensing data, this study conducted a comprehensive assessment of urban environmental changes from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selected rapidly developing Indian cities by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combining three factors that influenced urban environmental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quality.</a:t>
            </a:r>
          </a:p>
          <a:p>
            <a:pPr algn="just"/>
            <a:endParaRPr lang="en-IN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map results make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it easier to analyse that in which direction the cities should expand so as to avoid saturation beyond the capacity of the cities. 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future directions of developments will only define the sustainability of the cities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result suggests that greening and strong emission control strategies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will significantly contribute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to urban environmental quality enhancement in rapidly developing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cities.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10363200" cy="1020762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11049000" cy="5105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He, C., </a:t>
            </a:r>
            <a:r>
              <a:rPr lang="en-IN" sz="2200" dirty="0" err="1" smtClean="0">
                <a:latin typeface="Times New Roman" pitchFamily="18" charset="0"/>
                <a:cs typeface="Times New Roman" pitchFamily="18" charset="0"/>
              </a:rPr>
              <a:t>Gao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, B., Huang, Q., Ma, Q., Dou, Y., 2017. Environmental degradation in the urban areas of China: evidence from multi-source remote sensing data. Remote Sens. Environ. 193,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65–75.</a:t>
            </a:r>
          </a:p>
          <a:p>
            <a:pPr algn="just"/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. Lu, Q. </a:t>
            </a:r>
            <a:r>
              <a:rPr lang="en-US" sz="2200" spc="-10" dirty="0" err="1" smtClean="0">
                <a:latin typeface="Times New Roman" pitchFamily="18" charset="0"/>
                <a:cs typeface="Times New Roman" pitchFamily="18" charset="0"/>
              </a:rPr>
              <a:t>Weng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Guo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Feng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and Q.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Li, </a:t>
            </a:r>
            <a:r>
              <a:rPr lang="en-US" sz="2200" spc="-80" dirty="0" smtClean="0">
                <a:latin typeface="Times New Roman" pitchFamily="18" charset="0"/>
                <a:cs typeface="Times New Roman" pitchFamily="18" charset="0"/>
              </a:rPr>
              <a:t>“Assessment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of urban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change using multi-source remote sensing  time series (2000–2016): A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comparative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analysis in selected megacities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spc="-70" dirty="0" smtClean="0">
                <a:latin typeface="Times New Roman" pitchFamily="18" charset="0"/>
                <a:cs typeface="Times New Roman" pitchFamily="18" charset="0"/>
              </a:rPr>
              <a:t>Eurasia,” </a:t>
            </a:r>
            <a:r>
              <a:rPr lang="en-US" sz="2200" i="1" spc="-110" dirty="0" smtClean="0">
                <a:latin typeface="Times New Roman" pitchFamily="18" charset="0"/>
                <a:cs typeface="Times New Roman" pitchFamily="18" charset="0"/>
              </a:rPr>
              <a:t>Sci. </a:t>
            </a:r>
            <a:r>
              <a:rPr lang="en-US" sz="2200" i="1" spc="-65" dirty="0" smtClean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lang="en-US" sz="2200" i="1" spc="-60" dirty="0" smtClean="0">
                <a:latin typeface="Times New Roman" pitchFamily="18" charset="0"/>
                <a:cs typeface="Times New Roman" pitchFamily="18" charset="0"/>
              </a:rPr>
              <a:t>Environ.</a:t>
            </a:r>
            <a:r>
              <a:rPr lang="en-US" sz="2200" spc="-6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vol.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684, pp. </a:t>
            </a:r>
            <a:r>
              <a:rPr lang="en-US" sz="2200" spc="-20" dirty="0" smtClean="0">
                <a:latin typeface="Times New Roman" pitchFamily="18" charset="0"/>
                <a:cs typeface="Times New Roman" pitchFamily="18" charset="0"/>
              </a:rPr>
              <a:t>567– 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577,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2019.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Musse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spc="-25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Barona, and L. M. Santana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Rodriguez, </a:t>
            </a:r>
            <a:r>
              <a:rPr lang="en-US" sz="2200" spc="-30" dirty="0" smtClean="0">
                <a:latin typeface="Times New Roman" pitchFamily="18" charset="0"/>
                <a:cs typeface="Times New Roman" pitchFamily="18" charset="0"/>
              </a:rPr>
              <a:t>“Urban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quality assessment using remote sensing  and census </a:t>
            </a:r>
            <a:r>
              <a:rPr lang="en-US" sz="2200" spc="-40" dirty="0" smtClean="0">
                <a:latin typeface="Times New Roman" pitchFamily="18" charset="0"/>
                <a:cs typeface="Times New Roman" pitchFamily="18" charset="0"/>
              </a:rPr>
              <a:t>data,” </a:t>
            </a:r>
            <a:r>
              <a:rPr lang="en-US" sz="2200" i="1" spc="-20" dirty="0" smtClean="0">
                <a:latin typeface="Times New Roman" pitchFamily="18" charset="0"/>
                <a:cs typeface="Times New Roman" pitchFamily="18" charset="0"/>
              </a:rPr>
              <a:t>Int. </a:t>
            </a:r>
            <a:r>
              <a:rPr lang="en-US" sz="2200" i="1" spc="-150" dirty="0" smtClean="0">
                <a:latin typeface="Times New Roman" pitchFamily="18" charset="0"/>
                <a:cs typeface="Times New Roman" pitchFamily="18" charset="0"/>
              </a:rPr>
              <a:t>J. </a:t>
            </a:r>
            <a:r>
              <a:rPr lang="en-US" sz="2200" i="1" spc="-55" dirty="0" smtClean="0">
                <a:latin typeface="Times New Roman" pitchFamily="18" charset="0"/>
                <a:cs typeface="Times New Roman" pitchFamily="18" charset="0"/>
              </a:rPr>
              <a:t>Appl. </a:t>
            </a:r>
            <a:r>
              <a:rPr lang="en-US" sz="2200" i="1" spc="-60" dirty="0" smtClean="0">
                <a:latin typeface="Times New Roman" pitchFamily="18" charset="0"/>
                <a:cs typeface="Times New Roman" pitchFamily="18" charset="0"/>
              </a:rPr>
              <a:t>Earth </a:t>
            </a:r>
            <a:r>
              <a:rPr lang="en-US" sz="2200" i="1" spc="-105" dirty="0" smtClean="0">
                <a:latin typeface="Times New Roman" pitchFamily="18" charset="0"/>
                <a:cs typeface="Times New Roman" pitchFamily="18" charset="0"/>
              </a:rPr>
              <a:t>Obs. </a:t>
            </a:r>
            <a:r>
              <a:rPr lang="en-US" sz="2200" i="1" spc="-60" dirty="0" err="1" smtClean="0">
                <a:latin typeface="Times New Roman" pitchFamily="18" charset="0"/>
                <a:cs typeface="Times New Roman" pitchFamily="18" charset="0"/>
              </a:rPr>
              <a:t>Geoinf</a:t>
            </a:r>
            <a:r>
              <a:rPr lang="en-US" sz="2200" i="1" spc="-6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spc="-6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vol.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71, no. </a:t>
            </a:r>
            <a:r>
              <a:rPr lang="en-US" sz="2200" spc="-35" dirty="0" smtClean="0">
                <a:latin typeface="Times New Roman" pitchFamily="18" charset="0"/>
                <a:cs typeface="Times New Roman" pitchFamily="18" charset="0"/>
              </a:rPr>
              <a:t>May,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pp. </a:t>
            </a:r>
            <a:r>
              <a:rPr lang="en-US" sz="2200" spc="-15" dirty="0" smtClean="0">
                <a:latin typeface="Times New Roman" pitchFamily="18" charset="0"/>
                <a:cs typeface="Times New Roman" pitchFamily="18" charset="0"/>
              </a:rPr>
              <a:t>95–108,</a:t>
            </a:r>
            <a:r>
              <a:rPr lang="en-US" sz="22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2018.</a:t>
            </a:r>
          </a:p>
          <a:p>
            <a:pPr marR="6985" algn="just">
              <a:tabLst>
                <a:tab pos="355600" algn="l"/>
              </a:tabLst>
            </a:pP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M. M. Hassan and J.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Southworth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, “Analyzing land cover change and urban growth trajectories of the mega-urban region of  Dhaka using remotely sensed data and an ensemble classifier,” Sustain., vol. 10, no. 1, pp. 1–24, 2017.</a:t>
            </a:r>
          </a:p>
          <a:p>
            <a:pPr algn="just">
              <a:tabLst>
                <a:tab pos="355600" algn="l"/>
              </a:tabLst>
            </a:pP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B. Lin and J. Zhu, “Changes in urban air quality during urbanization in China,” J. Clean. Prod., vol. 188, pp. 312–321, 2018.</a:t>
            </a:r>
          </a:p>
          <a:p>
            <a:pPr marR="6985" algn="just">
              <a:tabLst>
                <a:tab pos="323850" algn="l"/>
              </a:tabLst>
            </a:pP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L. Lu, H.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Guo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, C.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Corbane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, and Q. Li, “Urban sprawl in provincial capital cities in China: evidence from multi-temporal urban  land products using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Landsat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 data,” Sci. Bull., vol. 64, no. 14, pp. 955–957, 2019.</a:t>
            </a:r>
          </a:p>
          <a:p>
            <a:pPr marR="5080" algn="just">
              <a:tabLst>
                <a:tab pos="335915" algn="l"/>
              </a:tabLst>
            </a:pP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Verma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 and A. S. </a:t>
            </a:r>
            <a:r>
              <a:rPr lang="en-US" sz="2200" spc="-5" dirty="0" err="1" smtClean="0">
                <a:latin typeface="Times New Roman" pitchFamily="18" charset="0"/>
                <a:cs typeface="Times New Roman" pitchFamily="18" charset="0"/>
              </a:rPr>
              <a:t>Raghubanshi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, “Urban sustainability indicators: Challenges and opportunities,” Ecol. Indic., vol. 93, no.  May, pp. 282–291, 2018.</a:t>
            </a:r>
          </a:p>
          <a:p>
            <a:pPr algn="just">
              <a:tabLst>
                <a:tab pos="355600" algn="l"/>
              </a:tabLst>
            </a:pPr>
            <a:endParaRPr lang="en-US" sz="2200" spc="-5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3886200" cy="1020762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11049000" cy="4572000"/>
          </a:xfrm>
        </p:spPr>
        <p:txBody>
          <a:bodyPr>
            <a:normAutofit/>
          </a:bodyPr>
          <a:lstStyle/>
          <a:p>
            <a:pPr algn="just"/>
            <a:r>
              <a:rPr lang="en-US" sz="2200" spc="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1900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only 10%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spc="-10" dirty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population  lived in urban areas. The </a:t>
            </a:r>
            <a:r>
              <a:rPr lang="en-US" sz="2200" spc="-10" dirty="0">
                <a:latin typeface="Times New Roman" pitchFamily="18" charset="0"/>
                <a:cs typeface="Times New Roman" pitchFamily="18" charset="0"/>
              </a:rPr>
              <a:t>percentage reached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55% in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2018,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is </a:t>
            </a:r>
            <a:r>
              <a:rPr lang="en-US" sz="2200" spc="-10" dirty="0">
                <a:latin typeface="Times New Roman" pitchFamily="18" charset="0"/>
                <a:cs typeface="Times New Roman" pitchFamily="18" charset="0"/>
              </a:rPr>
              <a:t>expected to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reach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68% </a:t>
            </a:r>
            <a:r>
              <a:rPr lang="en-US" sz="2200" spc="-10" dirty="0">
                <a:latin typeface="Times New Roman" pitchFamily="18" charset="0"/>
                <a:cs typeface="Times New Roman" pitchFamily="18" charset="0"/>
              </a:rPr>
              <a:t>by 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2050 </a:t>
            </a:r>
            <a:r>
              <a:rPr lang="en-US" sz="2200" spc="-10" dirty="0">
                <a:latin typeface="Times New Roman" pitchFamily="18" charset="0"/>
                <a:cs typeface="Times New Roman" pitchFamily="18" charset="0"/>
              </a:rPr>
              <a:t>(United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Nations,</a:t>
            </a:r>
            <a:r>
              <a:rPr lang="en-US" sz="22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5" dirty="0">
                <a:latin typeface="Times New Roman" pitchFamily="18" charset="0"/>
                <a:cs typeface="Times New Roman" pitchFamily="18" charset="0"/>
              </a:rPr>
              <a:t>2017).</a:t>
            </a:r>
          </a:p>
          <a:p>
            <a:pPr algn="just"/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India is experiencing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excessive </a:t>
            </a:r>
            <a:r>
              <a:rPr lang="en-US" sz="2200" spc="-5" dirty="0" smtClean="0">
                <a:latin typeface="Times New Roman" pitchFamily="18" charset="0"/>
                <a:cs typeface="Times New Roman" pitchFamily="18" charset="0"/>
              </a:rPr>
              <a:t>urban </a:t>
            </a:r>
            <a:r>
              <a:rPr lang="en-US" sz="2200" spc="-10" dirty="0" smtClean="0">
                <a:latin typeface="Times New Roman" pitchFamily="18" charset="0"/>
                <a:cs typeface="Times New Roman" pitchFamily="18" charset="0"/>
              </a:rPr>
              <a:t>growth at an ever increasing rate.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3352801" y="2819400"/>
            <a:ext cx="5243765" cy="3143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13025" y="6248400"/>
            <a:ext cx="70675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spcBef>
                <a:spcPts val="100"/>
              </a:spcBef>
            </a:pPr>
            <a:r>
              <a:rPr sz="1200" b="1" spc="-5" dirty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sz="12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sz="1200" b="1" spc="-20" dirty="0">
                <a:latin typeface="Times New Roman" pitchFamily="18" charset="0"/>
                <a:cs typeface="Times New Roman" pitchFamily="18" charset="0"/>
              </a:rPr>
              <a:t>Temporal </a:t>
            </a:r>
            <a:r>
              <a:rPr sz="1200" b="1" spc="-5" dirty="0">
                <a:latin typeface="Times New Roman" pitchFamily="18" charset="0"/>
                <a:cs typeface="Times New Roman" pitchFamily="18" charset="0"/>
              </a:rPr>
              <a:t>Dynamics </a:t>
            </a:r>
            <a:r>
              <a:rPr sz="12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200" b="1" spc="-5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sz="12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200"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200" b="1" dirty="0"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algn="ctr">
              <a:lnSpc>
                <a:spcPct val="100000"/>
              </a:lnSpc>
            </a:pPr>
            <a:r>
              <a:rPr sz="1200" b="1" spc="-5" dirty="0">
                <a:latin typeface="Times New Roman" pitchFamily="18" charset="0"/>
                <a:cs typeface="Times New Roman" pitchFamily="18" charset="0"/>
              </a:rPr>
              <a:t>Source:</a:t>
            </a:r>
            <a:r>
              <a:rPr sz="1200" b="1" spc="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200" b="1" spc="-5" dirty="0">
                <a:latin typeface="Times New Roman" pitchFamily="18" charset="0"/>
                <a:cs typeface="Times New Roman" pitchFamily="18" charset="0"/>
              </a:rPr>
              <a:t>https://qphs.fs.quoracdn.net/main-qimg-d6db6c301b8f85b33edea7b1a1963676</a:t>
            </a:r>
            <a:endParaRPr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6"/>
          <p:cNvSpPr txBox="1"/>
          <p:nvPr/>
        </p:nvSpPr>
        <p:spPr>
          <a:xfrm>
            <a:off x="1066799" y="1752600"/>
            <a:ext cx="4419601" cy="2801407"/>
          </a:xfrm>
          <a:prstGeom prst="rect">
            <a:avLst/>
          </a:prstGeom>
          <a:solidFill>
            <a:srgbClr val="DCE6F1"/>
          </a:solidFill>
          <a:ln w="25400">
            <a:solidFill>
              <a:srgbClr val="4AACC5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91440" marR="81280" algn="just">
              <a:spcBef>
                <a:spcPts val="244"/>
              </a:spcBef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Uncontrolled urbanization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to dramatic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changes, such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land-use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land-cover change</a:t>
            </a:r>
            <a:r>
              <a:rPr lang="en-US" sz="2000" spc="-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, local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regional climate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changes,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shortages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 housing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green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areas, worsening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quality,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pollution,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noise,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odour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the 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disposal of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solid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wastes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hazardous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wastes.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436" y="914400"/>
            <a:ext cx="5070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Ill-effects of rapid urbanization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914400"/>
            <a:ext cx="5070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Indicators of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apid urbanization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6248400" y="1752600"/>
            <a:ext cx="4419600" cy="2801407"/>
          </a:xfrm>
          <a:prstGeom prst="rect">
            <a:avLst/>
          </a:prstGeom>
          <a:solidFill>
            <a:srgbClr val="DCE6F1"/>
          </a:solidFill>
          <a:ln w="25400">
            <a:solidFill>
              <a:srgbClr val="4AACC5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91440" marR="81280" algn="just">
              <a:spcBef>
                <a:spcPts val="244"/>
              </a:spcBef>
            </a:pPr>
            <a:r>
              <a:rPr lang="en-IN" sz="2000" spc="-5" dirty="0" smtClean="0">
                <a:latin typeface="Times New Roman" pitchFamily="18" charset="0"/>
                <a:cs typeface="Times New Roman" pitchFamily="18" charset="0"/>
              </a:rPr>
              <a:t>The information gathered by composite environmental indexes can be used to detect changes and trends and to identify actions for remediation in the </a:t>
            </a:r>
            <a:r>
              <a:rPr lang="en-IN" sz="2000" spc="-5" dirty="0" smtClean="0">
                <a:latin typeface="Times New Roman" pitchFamily="18" charset="0"/>
                <a:cs typeface="Times New Roman" pitchFamily="18" charset="0"/>
              </a:rPr>
              <a:t>environment. Fine </a:t>
            </a:r>
            <a:r>
              <a:rPr lang="en-IN" sz="2000" spc="-5" dirty="0" smtClean="0">
                <a:latin typeface="Times New Roman" pitchFamily="18" charset="0"/>
                <a:cs typeface="Times New Roman" pitchFamily="18" charset="0"/>
              </a:rPr>
              <a:t>particulate matter (PM2.5) concentration, land surface temperature (LST), and normalized difference vegetation index (NDVI</a:t>
            </a:r>
            <a:r>
              <a:rPr lang="en-IN" sz="2000" spc="-5" dirty="0" smtClean="0">
                <a:latin typeface="Times New Roman" pitchFamily="18" charset="0"/>
                <a:cs typeface="Times New Roman" pitchFamily="18" charset="0"/>
              </a:rPr>
              <a:t>) prove to be the major indicators.</a:t>
            </a:r>
            <a:endParaRPr sz="2000" spc="-5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Objective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10591800" cy="2667000"/>
          </a:xfrm>
        </p:spPr>
        <p:txBody>
          <a:bodyPr>
            <a:normAutofit/>
          </a:bodyPr>
          <a:lstStyle/>
          <a:p>
            <a:pPr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The objective of this study is to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study the </a:t>
            </a:r>
            <a:r>
              <a:rPr lang="en-IN" sz="2200" dirty="0" err="1" smtClean="0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-temporal pattern of urban environmental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changes by using multi-spectral remote-sensing data products from various sources in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10 rapidly developing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cities of India from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2020.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urban environmental conditions were evaluated by a Comprehensive Environmental Quality Index (CEQI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) and the comparative environmental quality of the cities is discussed.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3276600" cy="944562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Study Area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447800"/>
            <a:ext cx="3962400" cy="4191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IN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 this study, we have selected 10 rapidly developing cities distributed in 7 states of India namely, Bhopal, Indore, </a:t>
            </a:r>
            <a:r>
              <a:rPr kumimoji="0" lang="en-IN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Jaipur</a:t>
            </a:r>
            <a:r>
              <a:rPr kumimoji="0" lang="en-IN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IN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Lucknow</a:t>
            </a:r>
            <a:r>
              <a:rPr kumimoji="0" lang="en-IN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Patna, Nagpur, </a:t>
            </a:r>
            <a:r>
              <a:rPr kumimoji="0" lang="en-IN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Pune</a:t>
            </a:r>
            <a:r>
              <a:rPr kumimoji="0" lang="en-IN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Mysore, Ahmadabad and Rajkot.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We kept the district boundary for all 10 study areas in order to find the scope of further expansion of the city.</a:t>
            </a:r>
          </a:p>
        </p:txBody>
      </p:sp>
      <p:pic>
        <p:nvPicPr>
          <p:cNvPr id="5" name="Picture 4" descr="image.png"/>
          <p:cNvPicPr>
            <a:picLocks noChangeAspect="1"/>
          </p:cNvPicPr>
          <p:nvPr/>
        </p:nvPicPr>
        <p:blipFill>
          <a:blip r:embed="rId2" cstate="print"/>
          <a:srcRect l="-342"/>
          <a:stretch>
            <a:fillRect/>
          </a:stretch>
        </p:blipFill>
        <p:spPr>
          <a:xfrm rot="16200000">
            <a:off x="5246543" y="1131744"/>
            <a:ext cx="6629399" cy="46707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95600" y="64008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2. Location map depicting study areas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105918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10744200" cy="4724400"/>
          </a:xfrm>
        </p:spPr>
        <p:txBody>
          <a:bodyPr>
            <a:normAutofit/>
          </a:bodyPr>
          <a:lstStyle/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following data is used in this study-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District </a:t>
            </a:r>
            <a:r>
              <a:rPr lang="en-IN" sz="2200" dirty="0" err="1">
                <a:latin typeface="Times New Roman" pitchFamily="18" charset="0"/>
                <a:cs typeface="Times New Roman" pitchFamily="18" charset="0"/>
              </a:rPr>
              <a:t>shapefiles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of the 10 selected study areas.</a:t>
            </a:r>
          </a:p>
          <a:p>
            <a:pPr lvl="1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Satellite-derived data </a:t>
            </a:r>
          </a:p>
          <a:p>
            <a:pPr lvl="2" algn="just"/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MODIS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NDVI data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to study vegetation cover -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MOD09GA-006</a:t>
            </a:r>
          </a:p>
          <a:p>
            <a:pPr lvl="2" algn="just"/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MODIS LST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MOD11A1-006</a:t>
            </a:r>
          </a:p>
          <a:p>
            <a:pPr lvl="2" algn="just"/>
            <a:endParaRPr lang="en-IN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NDVI and LST data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downloaded for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IN" sz="2200" i="1" dirty="0">
                <a:latin typeface="Times New Roman" pitchFamily="18" charset="0"/>
                <a:cs typeface="Times New Roman" pitchFamily="18" charset="0"/>
              </a:rPr>
              <a:t>Google Earth Engine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code editor.</a:t>
            </a:r>
          </a:p>
          <a:p>
            <a:pPr lvl="2" algn="just"/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PM 2.5 data is downloaded from the website of ‘Washington University in St. Louis’, for 2011 and 2021.</a:t>
            </a:r>
          </a:p>
          <a:p>
            <a:pPr lvl="1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All the data used is </a:t>
            </a:r>
            <a:r>
              <a:rPr lang="en-IN" sz="2200" i="1" dirty="0"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data, for </a:t>
            </a:r>
            <a:r>
              <a:rPr lang="en-IN" sz="2200" i="1" dirty="0">
                <a:latin typeface="Times New Roman" pitchFamily="18" charset="0"/>
                <a:cs typeface="Times New Roman" pitchFamily="18" charset="0"/>
              </a:rPr>
              <a:t>1km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spatial resolution.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11049000" cy="5029200"/>
          </a:xfrm>
        </p:spPr>
        <p:txBody>
          <a:bodyPr>
            <a:normAutofit lnSpcReduction="10000"/>
          </a:bodyPr>
          <a:lstStyle/>
          <a:p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annual average LST and NDVI at each pixel for the year 2010 and 2020 was computed using Google Earth Engine.</a:t>
            </a:r>
          </a:p>
          <a:p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vegetation coverage (VC) value at each pixel was calculated using the following formula.</a:t>
            </a:r>
          </a:p>
          <a:p>
            <a:pPr lvl="1">
              <a:buNone/>
            </a:pPr>
            <a:r>
              <a:rPr lang="en-US" sz="2200" dirty="0" err="1" smtClean="0"/>
              <a:t>VC</a:t>
            </a:r>
            <a:r>
              <a:rPr lang="en-US" sz="2200" baseline="-25000" dirty="0" err="1" smtClean="0"/>
              <a:t>i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(N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 – </a:t>
            </a:r>
            <a:r>
              <a:rPr lang="en-US" sz="2200" dirty="0" err="1" smtClean="0"/>
              <a:t>N</a:t>
            </a:r>
            <a:r>
              <a:rPr lang="en-US" sz="2200" baseline="-25000" dirty="0" err="1" smtClean="0"/>
              <a:t>min</a:t>
            </a:r>
            <a:r>
              <a:rPr lang="en-US" sz="2200" dirty="0" smtClean="0"/>
              <a:t>) / (</a:t>
            </a:r>
            <a:r>
              <a:rPr lang="en-US" sz="2200" dirty="0" err="1" smtClean="0"/>
              <a:t>N</a:t>
            </a:r>
            <a:r>
              <a:rPr lang="en-US" sz="2200" baseline="-25000" dirty="0" err="1" smtClean="0"/>
              <a:t>max</a:t>
            </a:r>
            <a:r>
              <a:rPr lang="en-US" sz="2200" dirty="0" smtClean="0"/>
              <a:t> – </a:t>
            </a:r>
            <a:r>
              <a:rPr lang="en-US" sz="2200" dirty="0" err="1" smtClean="0"/>
              <a:t>N</a:t>
            </a:r>
            <a:r>
              <a:rPr lang="en-US" sz="2200" baseline="-25000" dirty="0" err="1" smtClean="0"/>
              <a:t>min</a:t>
            </a:r>
            <a:r>
              <a:rPr lang="en-US" sz="2200" dirty="0" smtClean="0"/>
              <a:t>)</a:t>
            </a:r>
          </a:p>
          <a:p>
            <a:pPr lvl="1" algn="just"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here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VCi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=VC value at pixel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, Ni =NDVI value at pixel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 algn="just">
              <a:buNone/>
            </a:pP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Nmin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Nmax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= minimum and maximum values of the NDVI respectively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None/>
            </a:pPr>
            <a:endParaRPr lang="en-IN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 composite index was used to assess the urban environmental change which subsequently gives an idea of the urban environmental quality of the area.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CEQI here is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geometric mean value of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change in PM2.5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concentration, LST, and VC and can be calculated using the following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formula.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IN" sz="2000" dirty="0" smtClean="0"/>
          </a:p>
          <a:p>
            <a:pPr lvl="1">
              <a:buNone/>
            </a:pPr>
            <a:endParaRPr lang="en-IN" sz="2000" dirty="0" smtClean="0"/>
          </a:p>
          <a:p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Here,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200" dirty="0" err="1" smtClean="0"/>
              <a:t>PM</a:t>
            </a:r>
            <a:r>
              <a:rPr lang="en-US" sz="2200" baseline="-25000" dirty="0" err="1" smtClean="0"/>
              <a:t>i</a:t>
            </a:r>
            <a:r>
              <a:rPr lang="en-US" sz="2200" baseline="-25000" dirty="0" smtClean="0"/>
              <a:t> ,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200" dirty="0" err="1" smtClean="0"/>
              <a:t>LST</a:t>
            </a:r>
            <a:r>
              <a:rPr lang="en-US" sz="2200" baseline="-25000" dirty="0" err="1" smtClean="0"/>
              <a:t>i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 and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200" dirty="0" err="1" smtClean="0"/>
              <a:t>VC</a:t>
            </a:r>
            <a:r>
              <a:rPr lang="en-US" sz="2200" baseline="-25000" dirty="0" err="1" smtClean="0"/>
              <a:t>i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represent the normalized changes in the PM2.5 concentration, LST and VC at pixel </a:t>
            </a:r>
            <a:r>
              <a:rPr lang="en-US" sz="2200" dirty="0" err="1" smtClean="0"/>
              <a:t>i</a:t>
            </a:r>
            <a:r>
              <a:rPr lang="en-US" sz="2200" dirty="0" smtClean="0"/>
              <a:t> from 2010 to 2020. This was done </a:t>
            </a:r>
            <a:r>
              <a:rPr lang="en-US" sz="2200" i="1" dirty="0" smtClean="0"/>
              <a:t>in </a:t>
            </a:r>
            <a:r>
              <a:rPr lang="en-US" sz="2200" i="1" dirty="0" err="1" smtClean="0"/>
              <a:t>ArcGIS</a:t>
            </a:r>
            <a:r>
              <a:rPr lang="en-US" sz="2200" dirty="0" smtClean="0"/>
              <a:t>.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4343400" cy="944562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Method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914900"/>
            <a:ext cx="4352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4343400" cy="1096962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Contd..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10744200" cy="4572000"/>
          </a:xfrm>
        </p:spPr>
        <p:txBody>
          <a:bodyPr>
            <a:normAutofit/>
          </a:bodyPr>
          <a:lstStyle/>
          <a:p>
            <a:pPr algn="just"/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PM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Δ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LST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are calculated  using the following formula.</a:t>
            </a:r>
          </a:p>
          <a:p>
            <a:pPr algn="just">
              <a:buNone/>
            </a:pPr>
            <a:endParaRPr lang="en-US" sz="22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 the normalized variation in PM2.5 concentration and LST from 2010 to 2020.</a:t>
            </a:r>
          </a:p>
          <a:p>
            <a:pPr algn="just">
              <a:buNone/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VC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 was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calculated based on the following formula.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lvl="2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max’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‘min’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represent the maximum and minimum changes in these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parameters respectively.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CEQI values were mapped to depict the spatial pattern of environmental conditions in these 10 study areas. 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1" name="Picture 10" descr="eq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1795076"/>
            <a:ext cx="3657600" cy="763895"/>
          </a:xfrm>
          <a:prstGeom prst="rect">
            <a:avLst/>
          </a:prstGeom>
        </p:spPr>
      </p:pic>
      <p:pic>
        <p:nvPicPr>
          <p:cNvPr id="12" name="Picture 11" descr="eq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429000"/>
            <a:ext cx="3886200" cy="888926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533400" y="1447800"/>
            <a:ext cx="110490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IN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2514600" cy="868362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ha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1295400"/>
            <a:ext cx="7682908" cy="48006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3048000" cy="4876800"/>
          </a:xfrm>
        </p:spPr>
        <p:txBody>
          <a:bodyPr>
            <a:normAutofit/>
          </a:bodyPr>
          <a:lstStyle/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The maximum, minimum and mean of the CEQI values are  represented here for each study area.</a:t>
            </a:r>
          </a:p>
          <a:p>
            <a:pPr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 higher value of CEQI indicates a higher degree of environmental degradation.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6172200"/>
            <a:ext cx="426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Variation in CEQI values for each area under study 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911</TotalTime>
  <Words>1356</Words>
  <Application>Microsoft Office PowerPoint</Application>
  <PresentationFormat>Custom</PresentationFormat>
  <Paragraphs>88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A comparative analysis of urban environmental quality of developing cities of India: A geospatial approach</vt:lpstr>
      <vt:lpstr>Introduction</vt:lpstr>
      <vt:lpstr>Slide 3</vt:lpstr>
      <vt:lpstr>Objective </vt:lpstr>
      <vt:lpstr>Study Area</vt:lpstr>
      <vt:lpstr>Data Used</vt:lpstr>
      <vt:lpstr>Method</vt:lpstr>
      <vt:lpstr>Contd..</vt:lpstr>
      <vt:lpstr>Results</vt:lpstr>
      <vt:lpstr>Slide 10</vt:lpstr>
      <vt:lpstr>Discussion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comparative analysis of urban environmental quality of developing cities of India: A geospatial approach</dc:title>
  <dc:creator>Srashti</dc:creator>
  <cp:lastModifiedBy>Srashti</cp:lastModifiedBy>
  <cp:revision>144</cp:revision>
  <dcterms:created xsi:type="dcterms:W3CDTF">2006-08-16T00:00:00Z</dcterms:created>
  <dcterms:modified xsi:type="dcterms:W3CDTF">2022-05-22T10:52:13Z</dcterms:modified>
</cp:coreProperties>
</file>