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7" r:id="rId7"/>
    <p:sldId id="265" r:id="rId8"/>
    <p:sldId id="26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33"/>
    <a:srgbClr val="2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3D5-AF21-448C-915E-7B6190F0B80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6E8D3-C963-412E-B0DF-B679601C0E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GPP - </a:t>
            </a:r>
            <a:r>
              <a:rPr lang="en-US" dirty="0">
                <a:solidFill>
                  <a:schemeClr val="bg1"/>
                </a:solidFill>
              </a:rPr>
              <a:t>Increasing trends temporally concentrated in March, April, October and November, but spatially scattered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6E8D3-C963-412E-B0DF-B679601C0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GPP - </a:t>
            </a:r>
            <a:r>
              <a:rPr lang="en-US" dirty="0">
                <a:solidFill>
                  <a:schemeClr val="bg1"/>
                </a:solidFill>
              </a:rPr>
              <a:t>Increasing trends temporally concentrated in March, April, October and November, but spatially scattered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6E8D3-C963-412E-B0DF-B679601C0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E.g. 1kg of CO2 can be expressed as 0.27kg of carbon</a:t>
            </a:r>
          </a:p>
          <a:p>
            <a:r>
              <a:rPr lang="en-US" dirty="0"/>
              <a:t>https://www.statista.com/statistics/450017/co2-emissions-europe-eurasia/#:~:text=The%20European%20Union%20produced%20approximately,at%203.99%20billion%20metric%20tons.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6E8D3-C963-412E-B0DF-B679601C0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5F887-C6A6-7333-0D07-0D01AA212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F405A8-BCB7-EF28-863A-4DA5A9616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D3338-429F-E1BC-DE1A-43F18ADC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2B022C-954A-0E09-A90D-E6E7CBD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BCC3F-9B71-092C-AC6F-2AE59C24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70DE-BA62-41B0-EE7F-C4BC3D34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98C8D1-0C45-136E-B96B-2DB1B467E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7A58A8-EDE1-A57B-2D13-CF2A94B7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98645-40AC-2161-996E-71F18507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A95B2-0B59-A02D-2A79-2B700440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4A559E-8EB4-8B44-E6D5-D7452FB8A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AF132D-7EEA-B5B9-DE65-001F56F1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29FCD9-D180-8829-AC9B-E2470D52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7173B-9750-97C3-B2E2-2BD1AA1E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20E59F-F17D-CD60-5F75-3DEB0DD1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4D6A-B754-2B97-3A70-9A3CE565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3C27A-D1E0-DF78-28A6-F9D695B0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F8958E-4DD2-8EDF-2B13-4E02138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B10839-F9B7-582C-148A-01031D08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760D2-BFBC-3BEA-84C8-2A88982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461D0-2FBE-0D17-37D2-DDF3A3A4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6F93DF-3E6C-8725-1C22-0BFEEEC6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A168C-3296-4733-22ED-C7F90D7B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869D11-D9BA-13DB-9A0F-918C41DC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A4974-73CE-2380-98A8-8EA25A57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2341-BA7D-9A63-98A5-F81C9B62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C0A6E9-DD00-EDBF-DF29-C673CDBF2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F03313-D34D-D166-32FA-2ED125C1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F005E-7C18-5CF4-6A52-37E787E7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8BA291-0D74-E0EB-452F-3854E561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5E1BD0-4B98-2E14-C472-22A88BF7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03901-E52D-0576-F176-7E639ECB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484ED3-ABA7-7894-5FD4-09CEB349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E18FDE-8BAA-2449-A7C4-1E0446D39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215406-3D4E-E5A2-D825-4BF61E5BE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37A520-F06E-D035-1751-5D67A1FC0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0D81E31-9E89-B6AB-5F1D-CFCC1179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CCD285-94E9-AB3D-2538-C8CD308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A7F363-115A-7104-2D9A-9C5C1DE0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E54F5-B52C-1CF8-C8B8-39973540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F66FFA-EC93-2CD8-4EB4-3832501F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A3FA90-F702-61FC-FC0E-97563B7C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BF1B1F-A603-3841-518B-F63DB073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C5D1D5-C37E-3E5C-08C2-6D33B63E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35C99E-2CFD-6396-A193-DEA5D348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651B4A-6D21-F99A-A45C-7C1E47D3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DC81D-2DB0-6DF0-6E4E-87355276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3BD37-C877-CCA5-ABAF-35248BCB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1AE79B-D05F-B17E-F1EA-4196DCC1A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34F509-3302-4AEE-C2FD-6D06EABD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B0558-CC22-6C09-62A3-CCEEDCD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70C051-0C5E-B795-DE21-3E239A62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BA6DE-D3B1-EB1A-5999-80CDB593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8D9B19-C569-FB89-3482-2DADECC68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4E3BFC-4DF3-1037-D830-37DACF67C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6F643A-34C8-CA02-945A-BEFBCCED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2B6EE2-4081-E91A-D081-9C312A2B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DD3F18-6719-1623-33DA-226CD2C4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B0BD6C-1416-A8E5-DB44-EA518914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1EB2D-6CD2-5697-FAD2-FB9883221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71BF35-EC05-83C5-8BDC-5683B018C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2CE0-3BE2-42F5-837A-0132BAE0253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501FB6-277D-6E72-2C54-AA20EFEA8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E7185A-8235-98D4-F350-E2BD9E9E6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252B-C0E3-46A4-9D62-A45B79003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9A861-70A1-54E3-D197-F9C984390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826" y="1256911"/>
            <a:ext cx="9144000" cy="2312821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Carbon assimilation and water use efficiency increases in undisturbed core forest areas may not compensate carbon losses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A7C1BE-57B1-0DC0-5A0C-6D4264520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4112"/>
            <a:ext cx="9144000" cy="506746"/>
          </a:xfrm>
        </p:spPr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Bruno Montibeller</a:t>
            </a:r>
            <a:r>
              <a:rPr lang="pt-BR" dirty="0">
                <a:solidFill>
                  <a:schemeClr val="bg1"/>
                </a:solidFill>
              </a:rPr>
              <a:t>¹</a:t>
            </a:r>
            <a:r>
              <a:rPr lang="et-EE" dirty="0">
                <a:solidFill>
                  <a:schemeClr val="bg1"/>
                </a:solidFill>
              </a:rPr>
              <a:t>, Michael Marshall</a:t>
            </a:r>
            <a:r>
              <a:rPr lang="pt-BR" dirty="0">
                <a:solidFill>
                  <a:schemeClr val="bg1"/>
                </a:solidFill>
              </a:rPr>
              <a:t>²</a:t>
            </a:r>
            <a:r>
              <a:rPr lang="et-EE" dirty="0">
                <a:solidFill>
                  <a:schemeClr val="bg1"/>
                </a:solidFill>
              </a:rPr>
              <a:t>, Ülo Mander</a:t>
            </a:r>
            <a:r>
              <a:rPr lang="pt-BR" dirty="0">
                <a:solidFill>
                  <a:schemeClr val="bg1"/>
                </a:solidFill>
              </a:rPr>
              <a:t>¹</a:t>
            </a:r>
            <a:r>
              <a:rPr lang="et-EE" dirty="0">
                <a:solidFill>
                  <a:schemeClr val="bg1"/>
                </a:solidFill>
              </a:rPr>
              <a:t>, Evelyn Uuemaa</a:t>
            </a:r>
            <a:r>
              <a:rPr lang="pt-BR" dirty="0">
                <a:solidFill>
                  <a:schemeClr val="bg1"/>
                </a:solidFill>
              </a:rPr>
              <a:t>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D683C6B-6C04-14DF-0089-380AD55A9C38}"/>
              </a:ext>
            </a:extLst>
          </p:cNvPr>
          <p:cNvSpPr txBox="1">
            <a:spLocks/>
          </p:cNvSpPr>
          <p:nvPr/>
        </p:nvSpPr>
        <p:spPr>
          <a:xfrm>
            <a:off x="442453" y="5714873"/>
            <a:ext cx="11651224" cy="506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Geography, Institute of Ecology and Earth Sciences, University of Tartu, Tartu, Estonia</a:t>
            </a:r>
            <a:b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Natural Resources, Faculty of Geo-information Science and Earth Observation (ITC), University of Twente, Enschede, The Netherlands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767079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19C457-CD78-AA5E-A600-45F08BFD943D}"/>
              </a:ext>
            </a:extLst>
          </p:cNvPr>
          <p:cNvSpPr/>
          <p:nvPr/>
        </p:nvSpPr>
        <p:spPr>
          <a:xfrm>
            <a:off x="2660117" y="3384502"/>
            <a:ext cx="2988365" cy="605280"/>
          </a:xfrm>
          <a:prstGeom prst="rect">
            <a:avLst/>
          </a:prstGeom>
          <a:pattFill prst="pct80">
            <a:fgClr>
              <a:schemeClr val="accent4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uxograma: Dados 17">
            <a:extLst>
              <a:ext uri="{FF2B5EF4-FFF2-40B4-BE49-F238E27FC236}">
                <a16:creationId xmlns:a16="http://schemas.microsoft.com/office/drawing/2014/main" id="{B18E6706-E8A5-E6D0-EE81-8CA0820A85FD}"/>
              </a:ext>
            </a:extLst>
          </p:cNvPr>
          <p:cNvSpPr/>
          <p:nvPr/>
        </p:nvSpPr>
        <p:spPr>
          <a:xfrm>
            <a:off x="2653492" y="2890859"/>
            <a:ext cx="3770242" cy="493643"/>
          </a:xfrm>
          <a:prstGeom prst="flowChartInputOutpu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Imagem 18" descr="Uma imagem contendo escuro, aceso, luz, grande&#10;&#10;Descrição gerada automaticamente">
            <a:extLst>
              <a:ext uri="{FF2B5EF4-FFF2-40B4-BE49-F238E27FC236}">
                <a16:creationId xmlns:a16="http://schemas.microsoft.com/office/drawing/2014/main" id="{188903D8-FCA5-F911-E3A7-B7B5950C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78" y="2819632"/>
            <a:ext cx="606288" cy="303144"/>
          </a:xfrm>
          <a:prstGeom prst="rect">
            <a:avLst/>
          </a:prstGeom>
        </p:spPr>
      </p:pic>
      <p:pic>
        <p:nvPicPr>
          <p:cNvPr id="20" name="Imagem 19" descr="Uma imagem contendo escuro, aceso, luz, grande&#10;&#10;Descrição gerada automaticamente">
            <a:extLst>
              <a:ext uri="{FF2B5EF4-FFF2-40B4-BE49-F238E27FC236}">
                <a16:creationId xmlns:a16="http://schemas.microsoft.com/office/drawing/2014/main" id="{6A5D6ACD-FC9D-0D2B-111B-41C106FD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27" y="2793126"/>
            <a:ext cx="606288" cy="303144"/>
          </a:xfrm>
          <a:prstGeom prst="rect">
            <a:avLst/>
          </a:prstGeom>
        </p:spPr>
      </p:pic>
      <p:pic>
        <p:nvPicPr>
          <p:cNvPr id="21" name="Imagem 20" descr="Vaso de planta&#10;&#10;Descrição gerada automaticamente com confiança baixa">
            <a:extLst>
              <a:ext uri="{FF2B5EF4-FFF2-40B4-BE49-F238E27FC236}">
                <a16:creationId xmlns:a16="http://schemas.microsoft.com/office/drawing/2014/main" id="{6C2E752D-CC3F-2070-1FFF-C9FEF3137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2" y="1315504"/>
            <a:ext cx="1642607" cy="1775791"/>
          </a:xfrm>
          <a:prstGeom prst="rect">
            <a:avLst/>
          </a:prstGeom>
        </p:spPr>
      </p:pic>
      <p:pic>
        <p:nvPicPr>
          <p:cNvPr id="22" name="Imagem 21" descr="Vaso de planta&#10;&#10;Descrição gerada automaticamente com confiança baixa">
            <a:extLst>
              <a:ext uri="{FF2B5EF4-FFF2-40B4-BE49-F238E27FC236}">
                <a16:creationId xmlns:a16="http://schemas.microsoft.com/office/drawing/2014/main" id="{7316B75E-906C-7699-6434-2D435928B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90" y="1292315"/>
            <a:ext cx="1642607" cy="1775791"/>
          </a:xfrm>
          <a:prstGeom prst="rect">
            <a:avLst/>
          </a:prstGeom>
        </p:spPr>
      </p:pic>
      <p:pic>
        <p:nvPicPr>
          <p:cNvPr id="23" name="Imagem 22" descr="Vaso de planta&#10;&#10;Descrição gerada automaticamente com confiança baixa">
            <a:extLst>
              <a:ext uri="{FF2B5EF4-FFF2-40B4-BE49-F238E27FC236}">
                <a16:creationId xmlns:a16="http://schemas.microsoft.com/office/drawing/2014/main" id="{1224F4F4-5EAA-29AD-FC23-F86A0E1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76" y="1431463"/>
            <a:ext cx="1642607" cy="1775791"/>
          </a:xfrm>
          <a:prstGeom prst="rect">
            <a:avLst/>
          </a:prstGeom>
        </p:spPr>
      </p:pic>
      <p:pic>
        <p:nvPicPr>
          <p:cNvPr id="24" name="Imagem 23" descr="Vaso de planta&#10;&#10;Descrição gerada automaticamente com confiança baixa">
            <a:extLst>
              <a:ext uri="{FF2B5EF4-FFF2-40B4-BE49-F238E27FC236}">
                <a16:creationId xmlns:a16="http://schemas.microsoft.com/office/drawing/2014/main" id="{AAA2B1D0-EEFB-616E-95F5-79DCD34F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2" y="1570611"/>
            <a:ext cx="1642607" cy="1775791"/>
          </a:xfrm>
          <a:prstGeom prst="rect">
            <a:avLst/>
          </a:prstGeom>
        </p:spPr>
      </p:pic>
      <p:pic>
        <p:nvPicPr>
          <p:cNvPr id="25" name="Imagem 24" descr="Vaso de planta&#10;&#10;Descrição gerada automaticamente com confiança baixa">
            <a:extLst>
              <a:ext uri="{FF2B5EF4-FFF2-40B4-BE49-F238E27FC236}">
                <a16:creationId xmlns:a16="http://schemas.microsoft.com/office/drawing/2014/main" id="{AEC3A4E6-9B52-837C-3D15-8928E88F9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11" y="1620308"/>
            <a:ext cx="1642607" cy="1775791"/>
          </a:xfrm>
          <a:prstGeom prst="rect">
            <a:avLst/>
          </a:prstGeom>
        </p:spPr>
      </p:pic>
      <p:pic>
        <p:nvPicPr>
          <p:cNvPr id="26" name="Imagem 25" descr="Uma imagem contendo escuro, aceso, luz, grande&#10;&#10;Descrição gerada automaticamente">
            <a:extLst>
              <a:ext uri="{FF2B5EF4-FFF2-40B4-BE49-F238E27FC236}">
                <a16:creationId xmlns:a16="http://schemas.microsoft.com/office/drawing/2014/main" id="{1E4964EC-F1ED-B10A-D900-C742F93BA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12" y="3091299"/>
            <a:ext cx="606288" cy="303144"/>
          </a:xfrm>
          <a:prstGeom prst="rect">
            <a:avLst/>
          </a:prstGeom>
        </p:spPr>
      </p:pic>
      <p:pic>
        <p:nvPicPr>
          <p:cNvPr id="27" name="Imagem 26" descr="Uma imagem contendo escuro, aceso, luz, grande&#10;&#10;Descrição gerada automaticamente">
            <a:extLst>
              <a:ext uri="{FF2B5EF4-FFF2-40B4-BE49-F238E27FC236}">
                <a16:creationId xmlns:a16="http://schemas.microsoft.com/office/drawing/2014/main" id="{4CBDCEEF-35FE-78EB-88DC-FB595ADD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7" y="2975337"/>
            <a:ext cx="606288" cy="303144"/>
          </a:xfrm>
          <a:prstGeom prst="rect">
            <a:avLst/>
          </a:prstGeom>
        </p:spPr>
      </p:pic>
      <p:pic>
        <p:nvPicPr>
          <p:cNvPr id="28" name="Imagem 27" descr="Uma imagem contendo escuro, aceso, luz, grande&#10;&#10;Descrição gerada automaticamente">
            <a:extLst>
              <a:ext uri="{FF2B5EF4-FFF2-40B4-BE49-F238E27FC236}">
                <a16:creationId xmlns:a16="http://schemas.microsoft.com/office/drawing/2014/main" id="{FB68743D-310D-52A2-B7F8-1DF72DE0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59" y="3067367"/>
            <a:ext cx="458680" cy="2293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9D8A0A2-2C58-BC5D-DCA6-D78B1F816143}"/>
              </a:ext>
            </a:extLst>
          </p:cNvPr>
          <p:cNvSpPr txBox="1"/>
          <p:nvPr/>
        </p:nvSpPr>
        <p:spPr>
          <a:xfrm>
            <a:off x="3176812" y="750876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CO</a:t>
            </a:r>
            <a:r>
              <a:rPr lang="et-EE" b="1" baseline="-25000" dirty="0">
                <a:solidFill>
                  <a:srgbClr val="FFC000"/>
                </a:solidFill>
              </a:rPr>
              <a:t>2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6232D54-5DE1-0A4D-2212-AED8C8D28A78}"/>
              </a:ext>
            </a:extLst>
          </p:cNvPr>
          <p:cNvSpPr txBox="1"/>
          <p:nvPr/>
        </p:nvSpPr>
        <p:spPr>
          <a:xfrm>
            <a:off x="3934856" y="565239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CO</a:t>
            </a:r>
            <a:r>
              <a:rPr lang="et-EE" b="1" baseline="-25000" dirty="0">
                <a:solidFill>
                  <a:srgbClr val="FFC000"/>
                </a:solidFill>
              </a:rPr>
              <a:t>2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8E3D877-23DA-E1EB-DCED-345187C7B8D5}"/>
              </a:ext>
            </a:extLst>
          </p:cNvPr>
          <p:cNvSpPr txBox="1"/>
          <p:nvPr/>
        </p:nvSpPr>
        <p:spPr>
          <a:xfrm>
            <a:off x="4676557" y="812205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CO</a:t>
            </a:r>
            <a:r>
              <a:rPr lang="et-EE" b="1" baseline="-25000" dirty="0">
                <a:solidFill>
                  <a:srgbClr val="FFC000"/>
                </a:solidFill>
              </a:rPr>
              <a:t>2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42FB61D-ADBB-C7BE-6029-087CA067BECA}"/>
              </a:ext>
            </a:extLst>
          </p:cNvPr>
          <p:cNvSpPr txBox="1"/>
          <p:nvPr/>
        </p:nvSpPr>
        <p:spPr>
          <a:xfrm>
            <a:off x="5683899" y="560272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CO</a:t>
            </a:r>
            <a:r>
              <a:rPr lang="et-EE" b="1" baseline="-25000" dirty="0">
                <a:solidFill>
                  <a:srgbClr val="FFC000"/>
                </a:solidFill>
              </a:rPr>
              <a:t>2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FAF58DE-D18D-D878-4BD7-893948BD6913}"/>
              </a:ext>
            </a:extLst>
          </p:cNvPr>
          <p:cNvSpPr txBox="1"/>
          <p:nvPr/>
        </p:nvSpPr>
        <p:spPr>
          <a:xfrm>
            <a:off x="3095546" y="3569417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00B0F0"/>
                </a:solidFill>
              </a:rPr>
              <a:t>H</a:t>
            </a:r>
            <a:r>
              <a:rPr lang="et-EE" b="1" baseline="-25000" dirty="0">
                <a:solidFill>
                  <a:srgbClr val="00B0F0"/>
                </a:solidFill>
              </a:rPr>
              <a:t>2</a:t>
            </a:r>
            <a:r>
              <a:rPr lang="et-EE" b="1" dirty="0">
                <a:solidFill>
                  <a:srgbClr val="00B0F0"/>
                </a:solidFill>
              </a:rPr>
              <a:t>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F2AF831-F5DB-6032-6DBB-AC47869A5F7E}"/>
              </a:ext>
            </a:extLst>
          </p:cNvPr>
          <p:cNvSpPr txBox="1"/>
          <p:nvPr/>
        </p:nvSpPr>
        <p:spPr>
          <a:xfrm>
            <a:off x="4011368" y="3421670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00B0F0"/>
                </a:solidFill>
              </a:rPr>
              <a:t>H</a:t>
            </a:r>
            <a:r>
              <a:rPr lang="et-EE" b="1" baseline="-25000" dirty="0">
                <a:solidFill>
                  <a:srgbClr val="00B0F0"/>
                </a:solidFill>
              </a:rPr>
              <a:t>2</a:t>
            </a:r>
            <a:r>
              <a:rPr lang="et-EE" b="1" dirty="0">
                <a:solidFill>
                  <a:srgbClr val="00B0F0"/>
                </a:solidFill>
              </a:rPr>
              <a:t>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803527-3D31-290C-D4A6-D9FFBD932172}"/>
              </a:ext>
            </a:extLst>
          </p:cNvPr>
          <p:cNvSpPr txBox="1"/>
          <p:nvPr/>
        </p:nvSpPr>
        <p:spPr>
          <a:xfrm>
            <a:off x="4879088" y="3594883"/>
            <a:ext cx="6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00B0F0"/>
                </a:solidFill>
              </a:rPr>
              <a:t>H</a:t>
            </a:r>
            <a:r>
              <a:rPr lang="et-EE" b="1" baseline="-25000" dirty="0">
                <a:solidFill>
                  <a:srgbClr val="00B0F0"/>
                </a:solidFill>
              </a:rPr>
              <a:t>2</a:t>
            </a:r>
            <a:r>
              <a:rPr lang="et-EE" b="1" dirty="0">
                <a:solidFill>
                  <a:srgbClr val="00B0F0"/>
                </a:solidFill>
              </a:rPr>
              <a:t>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60A26F4-6F83-DB95-4AF4-104237348F82}"/>
              </a:ext>
            </a:extLst>
          </p:cNvPr>
          <p:cNvSpPr/>
          <p:nvPr/>
        </p:nvSpPr>
        <p:spPr>
          <a:xfrm>
            <a:off x="5372782" y="3097604"/>
            <a:ext cx="1324834" cy="666569"/>
          </a:xfrm>
          <a:prstGeom prst="rect">
            <a:avLst/>
          </a:prstGeom>
          <a:pattFill prst="pct90">
            <a:fgClr>
              <a:schemeClr val="accent4">
                <a:lumMod val="50000"/>
              </a:schemeClr>
            </a:fgClr>
            <a:bgClr>
              <a:schemeClr val="tx1"/>
            </a:bgClr>
          </a:pattFill>
          <a:ln>
            <a:noFill/>
          </a:ln>
          <a:scene3d>
            <a:camera prst="orthographicFront">
              <a:rot lat="19828642" lon="14039465" rev="2987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0070352-8302-7F75-4171-A868A869F6C5}"/>
              </a:ext>
            </a:extLst>
          </p:cNvPr>
          <p:cNvCxnSpPr>
            <a:stCxn id="31" idx="2"/>
          </p:cNvCxnSpPr>
          <p:nvPr/>
        </p:nvCxnSpPr>
        <p:spPr>
          <a:xfrm>
            <a:off x="4979701" y="1181537"/>
            <a:ext cx="0" cy="278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8B8F594D-F954-BE47-85CC-967176465E09}"/>
              </a:ext>
            </a:extLst>
          </p:cNvPr>
          <p:cNvCxnSpPr>
            <a:cxnSpLocks/>
          </p:cNvCxnSpPr>
          <p:nvPr/>
        </p:nvCxnSpPr>
        <p:spPr>
          <a:xfrm>
            <a:off x="5933571" y="947652"/>
            <a:ext cx="0" cy="3678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C131689-02C3-46DC-8763-C2B633046013}"/>
              </a:ext>
            </a:extLst>
          </p:cNvPr>
          <p:cNvCxnSpPr>
            <a:cxnSpLocks/>
          </p:cNvCxnSpPr>
          <p:nvPr/>
        </p:nvCxnSpPr>
        <p:spPr>
          <a:xfrm>
            <a:off x="4154466" y="908793"/>
            <a:ext cx="0" cy="5425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BBBA948-829B-BA3E-8F03-2423853E75C7}"/>
              </a:ext>
            </a:extLst>
          </p:cNvPr>
          <p:cNvCxnSpPr>
            <a:cxnSpLocks/>
          </p:cNvCxnSpPr>
          <p:nvPr/>
        </p:nvCxnSpPr>
        <p:spPr>
          <a:xfrm>
            <a:off x="3419846" y="1063611"/>
            <a:ext cx="0" cy="2751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EA795F40-7EEF-159F-5978-D53D5A6AE946}"/>
              </a:ext>
            </a:extLst>
          </p:cNvPr>
          <p:cNvCxnSpPr>
            <a:cxnSpLocks/>
          </p:cNvCxnSpPr>
          <p:nvPr/>
        </p:nvCxnSpPr>
        <p:spPr>
          <a:xfrm flipH="1" flipV="1">
            <a:off x="5152844" y="3242871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96397383-57F6-2FA4-A4F9-D188D84109DC}"/>
              </a:ext>
            </a:extLst>
          </p:cNvPr>
          <p:cNvCxnSpPr>
            <a:cxnSpLocks/>
          </p:cNvCxnSpPr>
          <p:nvPr/>
        </p:nvCxnSpPr>
        <p:spPr>
          <a:xfrm flipH="1" flipV="1">
            <a:off x="4271011" y="3071922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EEEC6FCD-E837-0826-A6C2-C5117BC33564}"/>
              </a:ext>
            </a:extLst>
          </p:cNvPr>
          <p:cNvCxnSpPr>
            <a:cxnSpLocks/>
          </p:cNvCxnSpPr>
          <p:nvPr/>
        </p:nvCxnSpPr>
        <p:spPr>
          <a:xfrm flipH="1" flipV="1">
            <a:off x="3340362" y="3244558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DC6ADF3-2CDE-7ACC-FD7B-47394B141FB8}"/>
              </a:ext>
            </a:extLst>
          </p:cNvPr>
          <p:cNvSpPr txBox="1"/>
          <p:nvPr/>
        </p:nvSpPr>
        <p:spPr>
          <a:xfrm>
            <a:off x="5126391" y="1954187"/>
            <a:ext cx="60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solidFill>
                  <a:srgbClr val="00B0F0"/>
                </a:solidFill>
              </a:rPr>
              <a:t>H</a:t>
            </a:r>
            <a:r>
              <a:rPr lang="et-EE" sz="1400" b="1" baseline="-25000" dirty="0">
                <a:solidFill>
                  <a:srgbClr val="00B0F0"/>
                </a:solidFill>
              </a:rPr>
              <a:t>2</a:t>
            </a:r>
            <a:r>
              <a:rPr lang="et-EE" sz="1400" b="1" dirty="0">
                <a:solidFill>
                  <a:srgbClr val="00B0F0"/>
                </a:solidFill>
              </a:rPr>
              <a:t>O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318D73C-7129-0C47-013C-0BAA9C91F5C0}"/>
              </a:ext>
            </a:extLst>
          </p:cNvPr>
          <p:cNvCxnSpPr>
            <a:cxnSpLocks/>
          </p:cNvCxnSpPr>
          <p:nvPr/>
        </p:nvCxnSpPr>
        <p:spPr>
          <a:xfrm flipH="1" flipV="1">
            <a:off x="5339964" y="1625529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5DC715C-AFE6-BF02-B664-67B2C29AFB87}"/>
              </a:ext>
            </a:extLst>
          </p:cNvPr>
          <p:cNvSpPr txBox="1"/>
          <p:nvPr/>
        </p:nvSpPr>
        <p:spPr>
          <a:xfrm>
            <a:off x="3550248" y="1937366"/>
            <a:ext cx="60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solidFill>
                  <a:srgbClr val="00B0F0"/>
                </a:solidFill>
              </a:rPr>
              <a:t>H</a:t>
            </a:r>
            <a:r>
              <a:rPr lang="et-EE" sz="1400" b="1" baseline="-25000" dirty="0">
                <a:solidFill>
                  <a:srgbClr val="00B0F0"/>
                </a:solidFill>
              </a:rPr>
              <a:t>2</a:t>
            </a:r>
            <a:r>
              <a:rPr lang="et-EE" sz="1400" b="1" dirty="0">
                <a:solidFill>
                  <a:srgbClr val="00B0F0"/>
                </a:solidFill>
              </a:rPr>
              <a:t>O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459FCEE7-3AD8-0D31-8C89-B0B9B718172D}"/>
              </a:ext>
            </a:extLst>
          </p:cNvPr>
          <p:cNvCxnSpPr>
            <a:cxnSpLocks/>
          </p:cNvCxnSpPr>
          <p:nvPr/>
        </p:nvCxnSpPr>
        <p:spPr>
          <a:xfrm flipH="1" flipV="1">
            <a:off x="3763821" y="1608708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92B3A35-96E8-4604-EDAE-F5CA5E5A1DD2}"/>
              </a:ext>
            </a:extLst>
          </p:cNvPr>
          <p:cNvSpPr txBox="1"/>
          <p:nvPr/>
        </p:nvSpPr>
        <p:spPr>
          <a:xfrm>
            <a:off x="4407224" y="1814784"/>
            <a:ext cx="60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solidFill>
                  <a:srgbClr val="00B0F0"/>
                </a:solidFill>
              </a:rPr>
              <a:t>H</a:t>
            </a:r>
            <a:r>
              <a:rPr lang="et-EE" sz="1400" b="1" baseline="-25000" dirty="0">
                <a:solidFill>
                  <a:srgbClr val="00B0F0"/>
                </a:solidFill>
              </a:rPr>
              <a:t>2</a:t>
            </a:r>
            <a:r>
              <a:rPr lang="et-EE" sz="1400" b="1" dirty="0">
                <a:solidFill>
                  <a:srgbClr val="00B0F0"/>
                </a:solidFill>
              </a:rPr>
              <a:t>O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71996145-668D-FCD5-B0A3-C7EFD057ABB2}"/>
              </a:ext>
            </a:extLst>
          </p:cNvPr>
          <p:cNvCxnSpPr>
            <a:cxnSpLocks/>
          </p:cNvCxnSpPr>
          <p:nvPr/>
        </p:nvCxnSpPr>
        <p:spPr>
          <a:xfrm flipH="1" flipV="1">
            <a:off x="4620797" y="1486126"/>
            <a:ext cx="1" cy="3833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69B77BB-E7D9-0C42-6056-B2ADAAA18E5A}"/>
              </a:ext>
            </a:extLst>
          </p:cNvPr>
          <p:cNvSpPr txBox="1"/>
          <p:nvPr/>
        </p:nvSpPr>
        <p:spPr>
          <a:xfrm>
            <a:off x="6860383" y="806346"/>
            <a:ext cx="18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Gross Primary production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(GPP) 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01C4C7A-A832-8439-B993-66D071C0F9AA}"/>
              </a:ext>
            </a:extLst>
          </p:cNvPr>
          <p:cNvSpPr txBox="1"/>
          <p:nvPr/>
        </p:nvSpPr>
        <p:spPr>
          <a:xfrm>
            <a:off x="6733268" y="3246251"/>
            <a:ext cx="208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Evapotranspiration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(ET)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677CFCE-631F-B7C6-B36E-CC1357F45D2A}"/>
              </a:ext>
            </a:extLst>
          </p:cNvPr>
          <p:cNvSpPr txBox="1"/>
          <p:nvPr/>
        </p:nvSpPr>
        <p:spPr>
          <a:xfrm>
            <a:off x="6682774" y="2054912"/>
            <a:ext cx="225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Water-use-efficiency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WUE=GPP/ET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B6F34224-24EB-5DB8-70A6-0823A9B86A00}"/>
              </a:ext>
            </a:extLst>
          </p:cNvPr>
          <p:cNvCxnSpPr>
            <a:cxnSpLocks/>
          </p:cNvCxnSpPr>
          <p:nvPr/>
        </p:nvCxnSpPr>
        <p:spPr>
          <a:xfrm>
            <a:off x="7758113" y="1728579"/>
            <a:ext cx="0" cy="3678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FE5887BE-ED08-E669-6E09-7F380D0C64DB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7777488" y="2701243"/>
            <a:ext cx="1642" cy="5450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4B38B676-856D-58C7-3F70-D83F941D1F49}"/>
              </a:ext>
            </a:extLst>
          </p:cNvPr>
          <p:cNvGrpSpPr/>
          <p:nvPr/>
        </p:nvGrpSpPr>
        <p:grpSpPr>
          <a:xfrm>
            <a:off x="215121" y="4413472"/>
            <a:ext cx="2989028" cy="2416524"/>
            <a:chOff x="6280344" y="-4040"/>
            <a:chExt cx="4044124" cy="3424543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C60EBEDB-8D05-A582-D445-482BA4A63E90}"/>
                </a:ext>
              </a:extLst>
            </p:cNvPr>
            <p:cNvSpPr/>
            <p:nvPr/>
          </p:nvSpPr>
          <p:spPr>
            <a:xfrm>
              <a:off x="6286969" y="2815223"/>
              <a:ext cx="2988365" cy="605280"/>
            </a:xfrm>
            <a:prstGeom prst="rect">
              <a:avLst/>
            </a:prstGeom>
            <a:pattFill prst="pct80">
              <a:fgClr>
                <a:schemeClr val="accent4">
                  <a:lumMod val="50000"/>
                </a:schemeClr>
              </a:fgClr>
              <a:bgClr>
                <a:schemeClr val="tx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uxograma: Dados 56">
              <a:extLst>
                <a:ext uri="{FF2B5EF4-FFF2-40B4-BE49-F238E27FC236}">
                  <a16:creationId xmlns:a16="http://schemas.microsoft.com/office/drawing/2014/main" id="{4DF52CC5-BB1B-03E2-DEF8-923DE20591DF}"/>
                </a:ext>
              </a:extLst>
            </p:cNvPr>
            <p:cNvSpPr/>
            <p:nvPr/>
          </p:nvSpPr>
          <p:spPr>
            <a:xfrm>
              <a:off x="6280344" y="2321580"/>
              <a:ext cx="3770242" cy="493643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>
                <a:rot lat="0" lon="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Imagem 57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4BE958E7-A163-A64A-1B19-73D0A112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830" y="2250353"/>
              <a:ext cx="606288" cy="303144"/>
            </a:xfrm>
            <a:prstGeom prst="rect">
              <a:avLst/>
            </a:prstGeom>
          </p:spPr>
        </p:pic>
        <p:pic>
          <p:nvPicPr>
            <p:cNvPr id="59" name="Imagem 58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4540CA38-144F-5193-3615-39E8EBE6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779" y="2223847"/>
              <a:ext cx="606288" cy="303144"/>
            </a:xfrm>
            <a:prstGeom prst="rect">
              <a:avLst/>
            </a:prstGeom>
          </p:spPr>
        </p:pic>
        <p:pic>
          <p:nvPicPr>
            <p:cNvPr id="60" name="Imagem 59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D9F5824D-8C74-126B-3754-5443A04A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504" y="746225"/>
              <a:ext cx="1642607" cy="1775791"/>
            </a:xfrm>
            <a:prstGeom prst="rect">
              <a:avLst/>
            </a:prstGeom>
          </p:spPr>
        </p:pic>
        <p:pic>
          <p:nvPicPr>
            <p:cNvPr id="61" name="Imagem 60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66578C79-AA13-B79D-984C-0977FB014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2"/>
            <a:stretch/>
          </p:blipFill>
          <p:spPr>
            <a:xfrm>
              <a:off x="8519242" y="2186679"/>
              <a:ext cx="1642607" cy="312148"/>
            </a:xfrm>
            <a:prstGeom prst="rect">
              <a:avLst/>
            </a:prstGeom>
          </p:spPr>
        </p:pic>
        <p:pic>
          <p:nvPicPr>
            <p:cNvPr id="62" name="Imagem 61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F6D2AC43-5FAD-14E3-631B-7D384696D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528" y="862184"/>
              <a:ext cx="1642607" cy="1775791"/>
            </a:xfrm>
            <a:prstGeom prst="rect">
              <a:avLst/>
            </a:prstGeom>
          </p:spPr>
        </p:pic>
        <p:pic>
          <p:nvPicPr>
            <p:cNvPr id="63" name="Imagem 62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289BA580-C836-0279-222E-DC5F4B00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664" y="1001332"/>
              <a:ext cx="1642607" cy="1775791"/>
            </a:xfrm>
            <a:prstGeom prst="rect">
              <a:avLst/>
            </a:prstGeom>
          </p:spPr>
        </p:pic>
        <p:pic>
          <p:nvPicPr>
            <p:cNvPr id="64" name="Imagem 63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ED6F7FC5-6BE4-B3E0-2CB3-780CC770E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36"/>
            <a:stretch/>
          </p:blipFill>
          <p:spPr>
            <a:xfrm>
              <a:off x="8070363" y="2522016"/>
              <a:ext cx="1642607" cy="304804"/>
            </a:xfrm>
            <a:prstGeom prst="rect">
              <a:avLst/>
            </a:prstGeom>
          </p:spPr>
        </p:pic>
        <p:pic>
          <p:nvPicPr>
            <p:cNvPr id="65" name="Imagem 64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1F158F9D-C659-8441-1CCC-E0CB3290D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664" y="2522020"/>
              <a:ext cx="606288" cy="303144"/>
            </a:xfrm>
            <a:prstGeom prst="rect">
              <a:avLst/>
            </a:prstGeom>
          </p:spPr>
        </p:pic>
        <p:pic>
          <p:nvPicPr>
            <p:cNvPr id="66" name="Imagem 65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35739879-E6CA-3E02-15C0-42142F8D2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769" y="2406058"/>
              <a:ext cx="606288" cy="303144"/>
            </a:xfrm>
            <a:prstGeom prst="rect">
              <a:avLst/>
            </a:prstGeom>
          </p:spPr>
        </p:pic>
        <p:pic>
          <p:nvPicPr>
            <p:cNvPr id="67" name="Imagem 66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67A5C74F-96C4-6B5F-7C3E-2C8E2AC5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411" y="2498088"/>
              <a:ext cx="458680" cy="229340"/>
            </a:xfrm>
            <a:prstGeom prst="rect">
              <a:avLst/>
            </a:prstGeom>
          </p:spPr>
        </p:pic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3F5C4498-EC1D-6ECC-C420-003EFCC20E1B}"/>
                </a:ext>
              </a:extLst>
            </p:cNvPr>
            <p:cNvSpPr txBox="1"/>
            <p:nvPr/>
          </p:nvSpPr>
          <p:spPr>
            <a:xfrm>
              <a:off x="6803664" y="181596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FFC000"/>
                  </a:solidFill>
                </a:rPr>
                <a:t>CO</a:t>
              </a:r>
              <a:r>
                <a:rPr lang="et-EE" sz="1200" b="1" baseline="-25000" dirty="0">
                  <a:solidFill>
                    <a:srgbClr val="FFC000"/>
                  </a:solidFill>
                </a:rPr>
                <a:t>2</a:t>
              </a:r>
              <a:endParaRPr lang="en-US" sz="1200" b="1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913CF0FE-4D84-6B3F-74B7-60BAC9D02A50}"/>
                </a:ext>
              </a:extLst>
            </p:cNvPr>
            <p:cNvSpPr txBox="1"/>
            <p:nvPr/>
          </p:nvSpPr>
          <p:spPr>
            <a:xfrm>
              <a:off x="7561708" y="-4040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FFC000"/>
                  </a:solidFill>
                </a:rPr>
                <a:t>CO</a:t>
              </a:r>
              <a:r>
                <a:rPr lang="et-EE" sz="1200" b="1" baseline="-25000" dirty="0">
                  <a:solidFill>
                    <a:srgbClr val="FFC000"/>
                  </a:solidFill>
                </a:rPr>
                <a:t>2</a:t>
              </a:r>
              <a:endParaRPr lang="en-US" sz="1200" b="1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81748B31-404F-4AF2-C4CB-F7E2B6EDE7FD}"/>
                </a:ext>
              </a:extLst>
            </p:cNvPr>
            <p:cNvSpPr txBox="1"/>
            <p:nvPr/>
          </p:nvSpPr>
          <p:spPr>
            <a:xfrm>
              <a:off x="6722398" y="3000137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14152BCE-8ECB-36BB-D86B-866916508A40}"/>
                </a:ext>
              </a:extLst>
            </p:cNvPr>
            <p:cNvSpPr txBox="1"/>
            <p:nvPr/>
          </p:nvSpPr>
          <p:spPr>
            <a:xfrm>
              <a:off x="7638221" y="2852392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7622B548-D4BA-294B-5C13-95DB969B09DA}"/>
                </a:ext>
              </a:extLst>
            </p:cNvPr>
            <p:cNvSpPr/>
            <p:nvPr/>
          </p:nvSpPr>
          <p:spPr>
            <a:xfrm>
              <a:off x="8999634" y="2528325"/>
              <a:ext cx="1324834" cy="666569"/>
            </a:xfrm>
            <a:prstGeom prst="rect">
              <a:avLst/>
            </a:prstGeom>
            <a:pattFill prst="pct90">
              <a:fgClr>
                <a:schemeClr val="accent4">
                  <a:lumMod val="50000"/>
                </a:schemeClr>
              </a:fgClr>
              <a:bgClr>
                <a:schemeClr val="tx1"/>
              </a:bgClr>
            </a:pattFill>
            <a:ln>
              <a:noFill/>
            </a:ln>
            <a:scene3d>
              <a:camera prst="orthographicFront">
                <a:rot lat="19828642" lon="14039465" rev="2987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ector de Seta Reta 72">
              <a:extLst>
                <a:ext uri="{FF2B5EF4-FFF2-40B4-BE49-F238E27FC236}">
                  <a16:creationId xmlns:a16="http://schemas.microsoft.com/office/drawing/2014/main" id="{6C936DAB-49C6-827F-1BD1-8B2090770381}"/>
                </a:ext>
              </a:extLst>
            </p:cNvPr>
            <p:cNvCxnSpPr>
              <a:cxnSpLocks/>
            </p:cNvCxnSpPr>
            <p:nvPr/>
          </p:nvCxnSpPr>
          <p:spPr>
            <a:xfrm>
              <a:off x="7781318" y="339514"/>
              <a:ext cx="0" cy="54254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Conector de Seta Reta 73">
              <a:extLst>
                <a:ext uri="{FF2B5EF4-FFF2-40B4-BE49-F238E27FC236}">
                  <a16:creationId xmlns:a16="http://schemas.microsoft.com/office/drawing/2014/main" id="{6FBBE252-C8DF-A779-2562-DD0171A5115B}"/>
                </a:ext>
              </a:extLst>
            </p:cNvPr>
            <p:cNvCxnSpPr>
              <a:cxnSpLocks/>
            </p:cNvCxnSpPr>
            <p:nvPr/>
          </p:nvCxnSpPr>
          <p:spPr>
            <a:xfrm>
              <a:off x="7046698" y="494332"/>
              <a:ext cx="0" cy="27510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5442CB8B-D599-B202-6ADC-A1256B6D0C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7863" y="2502643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5CC800ED-4447-229D-E41B-AED7B4E312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7214" y="2675279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20F198D8-95FB-E646-2992-D96D0373687C}"/>
                </a:ext>
              </a:extLst>
            </p:cNvPr>
            <p:cNvSpPr txBox="1"/>
            <p:nvPr/>
          </p:nvSpPr>
          <p:spPr>
            <a:xfrm>
              <a:off x="7177100" y="1368088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31295C3C-8885-6B85-5633-661DC379A4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0673" y="1039429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93F2ECBA-B10B-03D9-F389-46727C8ED306}"/>
                </a:ext>
              </a:extLst>
            </p:cNvPr>
            <p:cNvSpPr txBox="1"/>
            <p:nvPr/>
          </p:nvSpPr>
          <p:spPr>
            <a:xfrm>
              <a:off x="8034076" y="1245505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7CE784CE-28EA-D007-9FB1-BEF889AEB3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7649" y="916847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A87065DE-7D5F-9F45-57BE-7AD48CF7B602}"/>
              </a:ext>
            </a:extLst>
          </p:cNvPr>
          <p:cNvGrpSpPr/>
          <p:nvPr/>
        </p:nvGrpSpPr>
        <p:grpSpPr>
          <a:xfrm>
            <a:off x="2756368" y="4413472"/>
            <a:ext cx="2989028" cy="2416524"/>
            <a:chOff x="6280344" y="-4040"/>
            <a:chExt cx="4044124" cy="3424543"/>
          </a:xfrm>
        </p:grpSpPr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F7554412-37A2-131D-BACF-E2D41855041E}"/>
                </a:ext>
              </a:extLst>
            </p:cNvPr>
            <p:cNvSpPr/>
            <p:nvPr/>
          </p:nvSpPr>
          <p:spPr>
            <a:xfrm>
              <a:off x="6286969" y="2815223"/>
              <a:ext cx="2988365" cy="605280"/>
            </a:xfrm>
            <a:prstGeom prst="rect">
              <a:avLst/>
            </a:prstGeom>
            <a:pattFill prst="pct80">
              <a:fgClr>
                <a:schemeClr val="accent4">
                  <a:lumMod val="50000"/>
                </a:schemeClr>
              </a:fgClr>
              <a:bgClr>
                <a:schemeClr val="tx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uxograma: Dados 82">
              <a:extLst>
                <a:ext uri="{FF2B5EF4-FFF2-40B4-BE49-F238E27FC236}">
                  <a16:creationId xmlns:a16="http://schemas.microsoft.com/office/drawing/2014/main" id="{377CBA0C-DE83-EF1C-1688-A0D7EFBA7877}"/>
                </a:ext>
              </a:extLst>
            </p:cNvPr>
            <p:cNvSpPr/>
            <p:nvPr/>
          </p:nvSpPr>
          <p:spPr>
            <a:xfrm>
              <a:off x="6280344" y="2321580"/>
              <a:ext cx="3770242" cy="493643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>
                <a:rot lat="0" lon="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Imagem 83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02CEA436-D5F7-1977-6402-2A68A0FD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830" y="2250353"/>
              <a:ext cx="606288" cy="303144"/>
            </a:xfrm>
            <a:prstGeom prst="rect">
              <a:avLst/>
            </a:prstGeom>
          </p:spPr>
        </p:pic>
        <p:pic>
          <p:nvPicPr>
            <p:cNvPr id="85" name="Imagem 84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E2C7DDB6-A820-CC42-3714-DA2E0A575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779" y="2223847"/>
              <a:ext cx="606288" cy="303144"/>
            </a:xfrm>
            <a:prstGeom prst="rect">
              <a:avLst/>
            </a:prstGeom>
          </p:spPr>
        </p:pic>
        <p:pic>
          <p:nvPicPr>
            <p:cNvPr id="86" name="Imagem 85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FC53FD14-66A5-2E56-C3FD-B0DA41FF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504" y="746225"/>
              <a:ext cx="1642607" cy="1775791"/>
            </a:xfrm>
            <a:prstGeom prst="rect">
              <a:avLst/>
            </a:prstGeom>
          </p:spPr>
        </p:pic>
        <p:pic>
          <p:nvPicPr>
            <p:cNvPr id="87" name="Imagem 86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B34D39E8-97FD-A29C-32E7-EDFC12BF3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9242" y="723039"/>
              <a:ext cx="1642607" cy="1775790"/>
            </a:xfrm>
            <a:prstGeom prst="rect">
              <a:avLst/>
            </a:prstGeom>
          </p:spPr>
        </p:pic>
        <p:pic>
          <p:nvPicPr>
            <p:cNvPr id="88" name="Imagem 87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D86C9E77-07CB-0D97-0097-D70FFCD2D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528" y="862184"/>
              <a:ext cx="1642607" cy="1775791"/>
            </a:xfrm>
            <a:prstGeom prst="rect">
              <a:avLst/>
            </a:prstGeom>
          </p:spPr>
        </p:pic>
        <p:pic>
          <p:nvPicPr>
            <p:cNvPr id="89" name="Imagem 88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6ED662DC-62DE-8AA6-635D-776674DAF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664" y="1001332"/>
              <a:ext cx="1642607" cy="1775791"/>
            </a:xfrm>
            <a:prstGeom prst="rect">
              <a:avLst/>
            </a:prstGeom>
          </p:spPr>
        </p:pic>
        <p:pic>
          <p:nvPicPr>
            <p:cNvPr id="90" name="Imagem 89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AFFD9356-B68F-7A59-A156-4E939D29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664" y="2522020"/>
              <a:ext cx="606288" cy="303144"/>
            </a:xfrm>
            <a:prstGeom prst="rect">
              <a:avLst/>
            </a:prstGeom>
          </p:spPr>
        </p:pic>
        <p:pic>
          <p:nvPicPr>
            <p:cNvPr id="91" name="Imagem 90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C027644B-9F42-AD90-3F03-313C85608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769" y="2406058"/>
              <a:ext cx="606288" cy="303144"/>
            </a:xfrm>
            <a:prstGeom prst="rect">
              <a:avLst/>
            </a:prstGeom>
          </p:spPr>
        </p:pic>
        <p:pic>
          <p:nvPicPr>
            <p:cNvPr id="92" name="Imagem 91" descr="Uma imagem contendo escuro, aceso, luz, grande&#10;&#10;Descrição gerada automaticamente">
              <a:extLst>
                <a:ext uri="{FF2B5EF4-FFF2-40B4-BE49-F238E27FC236}">
                  <a16:creationId xmlns:a16="http://schemas.microsoft.com/office/drawing/2014/main" id="{D0D8BDBE-DEF0-E101-012C-558CA97F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411" y="2498088"/>
              <a:ext cx="458680" cy="229340"/>
            </a:xfrm>
            <a:prstGeom prst="rect">
              <a:avLst/>
            </a:prstGeom>
          </p:spPr>
        </p:pic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32DB3745-37C4-73FE-DF4F-AEA02D2038B2}"/>
                </a:ext>
              </a:extLst>
            </p:cNvPr>
            <p:cNvSpPr txBox="1"/>
            <p:nvPr/>
          </p:nvSpPr>
          <p:spPr>
            <a:xfrm>
              <a:off x="6803664" y="181596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FFC000"/>
                  </a:solidFill>
                </a:rPr>
                <a:t>CO</a:t>
              </a:r>
              <a:r>
                <a:rPr lang="et-EE" sz="1200" b="1" baseline="-25000" dirty="0">
                  <a:solidFill>
                    <a:srgbClr val="FFC000"/>
                  </a:solidFill>
                </a:rPr>
                <a:t>2</a:t>
              </a:r>
              <a:endParaRPr lang="en-US" sz="1200" b="1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9AB0442A-3602-DE3A-6B04-A059B20D4DB3}"/>
                </a:ext>
              </a:extLst>
            </p:cNvPr>
            <p:cNvSpPr txBox="1"/>
            <p:nvPr/>
          </p:nvSpPr>
          <p:spPr>
            <a:xfrm>
              <a:off x="7561708" y="-4040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FFC000"/>
                  </a:solidFill>
                </a:rPr>
                <a:t>CO</a:t>
              </a:r>
              <a:r>
                <a:rPr lang="et-EE" sz="1200" b="1" baseline="-25000" dirty="0">
                  <a:solidFill>
                    <a:srgbClr val="FFC000"/>
                  </a:solidFill>
                </a:rPr>
                <a:t>2</a:t>
              </a:r>
              <a:endParaRPr lang="en-US" sz="1200" b="1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3E281F18-9263-EBEE-E617-4FD8DF3EDBE6}"/>
                </a:ext>
              </a:extLst>
            </p:cNvPr>
            <p:cNvSpPr txBox="1"/>
            <p:nvPr/>
          </p:nvSpPr>
          <p:spPr>
            <a:xfrm>
              <a:off x="6722398" y="3000137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6F24DE26-2019-2F21-A0A6-F01BC7EAD599}"/>
                </a:ext>
              </a:extLst>
            </p:cNvPr>
            <p:cNvSpPr txBox="1"/>
            <p:nvPr/>
          </p:nvSpPr>
          <p:spPr>
            <a:xfrm>
              <a:off x="7638221" y="2852392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736F3561-DC22-BDEE-6E8B-90C36FCD2DCA}"/>
                </a:ext>
              </a:extLst>
            </p:cNvPr>
            <p:cNvSpPr/>
            <p:nvPr/>
          </p:nvSpPr>
          <p:spPr>
            <a:xfrm>
              <a:off x="8999634" y="2528325"/>
              <a:ext cx="1324834" cy="666569"/>
            </a:xfrm>
            <a:prstGeom prst="rect">
              <a:avLst/>
            </a:prstGeom>
            <a:pattFill prst="pct90">
              <a:fgClr>
                <a:schemeClr val="accent4">
                  <a:lumMod val="50000"/>
                </a:schemeClr>
              </a:fgClr>
              <a:bgClr>
                <a:schemeClr val="tx1"/>
              </a:bgClr>
            </a:pattFill>
            <a:ln>
              <a:noFill/>
            </a:ln>
            <a:scene3d>
              <a:camera prst="orthographicFront">
                <a:rot lat="19828642" lon="14039465" rev="2987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ector de Seta Reta 97">
              <a:extLst>
                <a:ext uri="{FF2B5EF4-FFF2-40B4-BE49-F238E27FC236}">
                  <a16:creationId xmlns:a16="http://schemas.microsoft.com/office/drawing/2014/main" id="{C7121267-4C2B-8691-4DE7-7C7B1EBAEE14}"/>
                </a:ext>
              </a:extLst>
            </p:cNvPr>
            <p:cNvCxnSpPr>
              <a:cxnSpLocks/>
            </p:cNvCxnSpPr>
            <p:nvPr/>
          </p:nvCxnSpPr>
          <p:spPr>
            <a:xfrm>
              <a:off x="7781318" y="339514"/>
              <a:ext cx="0" cy="54254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Conector de Seta Reta 98">
              <a:extLst>
                <a:ext uri="{FF2B5EF4-FFF2-40B4-BE49-F238E27FC236}">
                  <a16:creationId xmlns:a16="http://schemas.microsoft.com/office/drawing/2014/main" id="{FA1D8E7F-70A3-C1EA-3590-7DF0F1042767}"/>
                </a:ext>
              </a:extLst>
            </p:cNvPr>
            <p:cNvCxnSpPr>
              <a:cxnSpLocks/>
            </p:cNvCxnSpPr>
            <p:nvPr/>
          </p:nvCxnSpPr>
          <p:spPr>
            <a:xfrm>
              <a:off x="7046698" y="494332"/>
              <a:ext cx="0" cy="27510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Conector de Seta Reta 99">
              <a:extLst>
                <a:ext uri="{FF2B5EF4-FFF2-40B4-BE49-F238E27FC236}">
                  <a16:creationId xmlns:a16="http://schemas.microsoft.com/office/drawing/2014/main" id="{44B3E3F7-1392-BDE1-4F77-74667FC5DA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7863" y="2502643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Conector de Seta Reta 100">
              <a:extLst>
                <a:ext uri="{FF2B5EF4-FFF2-40B4-BE49-F238E27FC236}">
                  <a16:creationId xmlns:a16="http://schemas.microsoft.com/office/drawing/2014/main" id="{301E0471-2139-9AE7-B200-A7FF034EA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7214" y="2675279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494065DB-D95E-7B1A-4CB4-51F6D57FC034}"/>
                </a:ext>
              </a:extLst>
            </p:cNvPr>
            <p:cNvSpPr txBox="1"/>
            <p:nvPr/>
          </p:nvSpPr>
          <p:spPr>
            <a:xfrm>
              <a:off x="7177100" y="1368088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03" name="Conector de Seta Reta 102">
              <a:extLst>
                <a:ext uri="{FF2B5EF4-FFF2-40B4-BE49-F238E27FC236}">
                  <a16:creationId xmlns:a16="http://schemas.microsoft.com/office/drawing/2014/main" id="{8CC3D0D0-7F3D-D137-DB25-77ED6F01C5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0673" y="1039429"/>
              <a:ext cx="1" cy="3833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978E6398-9BFD-F993-C143-80DC8E2AD694}"/>
                </a:ext>
              </a:extLst>
            </p:cNvPr>
            <p:cNvSpPr txBox="1"/>
            <p:nvPr/>
          </p:nvSpPr>
          <p:spPr>
            <a:xfrm>
              <a:off x="8034076" y="1245505"/>
              <a:ext cx="606288" cy="3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>
                  <a:solidFill>
                    <a:srgbClr val="00B0F0"/>
                  </a:solidFill>
                </a:rPr>
                <a:t>H</a:t>
              </a:r>
              <a:r>
                <a:rPr lang="et-EE" sz="12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200" b="1" dirty="0">
                  <a:solidFill>
                    <a:srgbClr val="00B0F0"/>
                  </a:solidFill>
                </a:rPr>
                <a:t>O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pic>
          <p:nvPicPr>
            <p:cNvPr id="105" name="Imagem 104" descr="Vaso de planta&#10;&#10;Descrição gerada automaticamente com confiança baixa">
              <a:extLst>
                <a:ext uri="{FF2B5EF4-FFF2-40B4-BE49-F238E27FC236}">
                  <a16:creationId xmlns:a16="http://schemas.microsoft.com/office/drawing/2014/main" id="{C1E725C9-BD7E-D20D-3D60-8CD1ABFE7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8" b="-4"/>
            <a:stretch/>
          </p:blipFill>
          <p:spPr>
            <a:xfrm>
              <a:off x="8070363" y="1039428"/>
              <a:ext cx="1642607" cy="1787392"/>
            </a:xfrm>
            <a:prstGeom prst="rect">
              <a:avLst/>
            </a:prstGeom>
          </p:spPr>
        </p:pic>
      </p:grp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09E766A-336F-D218-0D5C-4DD866A3820A}"/>
              </a:ext>
            </a:extLst>
          </p:cNvPr>
          <p:cNvSpPr txBox="1"/>
          <p:nvPr/>
        </p:nvSpPr>
        <p:spPr>
          <a:xfrm>
            <a:off x="384875" y="4096585"/>
            <a:ext cx="22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Deforestation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AD2EB28-993B-4317-7920-3D03DD53D141}"/>
              </a:ext>
            </a:extLst>
          </p:cNvPr>
          <p:cNvSpPr txBox="1"/>
          <p:nvPr/>
        </p:nvSpPr>
        <p:spPr>
          <a:xfrm>
            <a:off x="2855526" y="4117060"/>
            <a:ext cx="268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Degradation (e.g., fires)</a:t>
            </a:r>
          </a:p>
        </p:txBody>
      </p:sp>
      <p:pic>
        <p:nvPicPr>
          <p:cNvPr id="108" name="Picture 2" descr="Fire, Flame, Red, Heat, Hot">
            <a:extLst>
              <a:ext uri="{FF2B5EF4-FFF2-40B4-BE49-F238E27FC236}">
                <a16:creationId xmlns:a16="http://schemas.microsoft.com/office/drawing/2014/main" id="{3EA79650-EADA-4DC9-EFFA-CF35E1D2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9" y="6026457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Fire, Flame, Red, Heat, Hot">
            <a:extLst>
              <a:ext uri="{FF2B5EF4-FFF2-40B4-BE49-F238E27FC236}">
                <a16:creationId xmlns:a16="http://schemas.microsoft.com/office/drawing/2014/main" id="{EE6CA124-1E18-449C-5551-DFF88AF5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88" y="5890378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Fire, Flame, Red, Heat, Hot">
            <a:extLst>
              <a:ext uri="{FF2B5EF4-FFF2-40B4-BE49-F238E27FC236}">
                <a16:creationId xmlns:a16="http://schemas.microsoft.com/office/drawing/2014/main" id="{F1FB464D-C1A6-1BE4-B605-8AB418ECA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93" y="5837781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Fire, Flame, Red, Heat, Hot">
            <a:extLst>
              <a:ext uri="{FF2B5EF4-FFF2-40B4-BE49-F238E27FC236}">
                <a16:creationId xmlns:a16="http://schemas.microsoft.com/office/drawing/2014/main" id="{6CF048CD-77DF-B361-B741-D667C020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21" y="5101270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Fire, Flame, Red, Heat, Hot">
            <a:extLst>
              <a:ext uri="{FF2B5EF4-FFF2-40B4-BE49-F238E27FC236}">
                <a16:creationId xmlns:a16="http://schemas.microsoft.com/office/drawing/2014/main" id="{2E63FA3E-CC38-A2D9-05CC-3C61F010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06" y="5006678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Fire, Flame, Red, Heat, Hot">
            <a:extLst>
              <a:ext uri="{FF2B5EF4-FFF2-40B4-BE49-F238E27FC236}">
                <a16:creationId xmlns:a16="http://schemas.microsoft.com/office/drawing/2014/main" id="{203E45AE-5DE4-4A2E-53EC-6848EDD8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6" y="5416323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Fire, Flame, Red, Heat, Hot">
            <a:extLst>
              <a:ext uri="{FF2B5EF4-FFF2-40B4-BE49-F238E27FC236}">
                <a16:creationId xmlns:a16="http://schemas.microsoft.com/office/drawing/2014/main" id="{4F9CE7CA-113C-C341-EBA4-42490B87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23" y="5328070"/>
            <a:ext cx="221624" cy="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5FB5EDC7-7FFC-76C1-ECF2-A3B1294094C0}"/>
              </a:ext>
            </a:extLst>
          </p:cNvPr>
          <p:cNvGrpSpPr/>
          <p:nvPr/>
        </p:nvGrpSpPr>
        <p:grpSpPr>
          <a:xfrm>
            <a:off x="6130170" y="4703725"/>
            <a:ext cx="2177147" cy="1843147"/>
            <a:chOff x="6192485" y="3565386"/>
            <a:chExt cx="2177147" cy="1843147"/>
          </a:xfrm>
        </p:grpSpPr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4FA8AD16-60F3-1BDD-20FA-EB8E265ED417}"/>
                </a:ext>
              </a:extLst>
            </p:cNvPr>
            <p:cNvGrpSpPr/>
            <p:nvPr/>
          </p:nvGrpSpPr>
          <p:grpSpPr>
            <a:xfrm>
              <a:off x="6192485" y="3565386"/>
              <a:ext cx="2177147" cy="1843147"/>
              <a:chOff x="6280344" y="-26846"/>
              <a:chExt cx="4044124" cy="3493695"/>
            </a:xfrm>
          </p:grpSpPr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30BCDEAB-7C8A-1E04-AEAE-792BE18E9053}"/>
                  </a:ext>
                </a:extLst>
              </p:cNvPr>
              <p:cNvSpPr/>
              <p:nvPr/>
            </p:nvSpPr>
            <p:spPr>
              <a:xfrm>
                <a:off x="6286969" y="2815223"/>
                <a:ext cx="2988365" cy="605280"/>
              </a:xfrm>
              <a:prstGeom prst="rect">
                <a:avLst/>
              </a:prstGeom>
              <a:pattFill prst="pct8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uxograma: Dados 125">
                <a:extLst>
                  <a:ext uri="{FF2B5EF4-FFF2-40B4-BE49-F238E27FC236}">
                    <a16:creationId xmlns:a16="http://schemas.microsoft.com/office/drawing/2014/main" id="{7E14E9C9-F1B5-B279-E3AF-1FD63B277BA8}"/>
                  </a:ext>
                </a:extLst>
              </p:cNvPr>
              <p:cNvSpPr/>
              <p:nvPr/>
            </p:nvSpPr>
            <p:spPr>
              <a:xfrm>
                <a:off x="6280344" y="2321580"/>
                <a:ext cx="3770242" cy="493643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>
                  <a:rot lat="0" lon="6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7" name="Imagem 126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C632F8C5-88ED-0D70-0026-7C1657D62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7830" y="2250353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28" name="Imagem 127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16E8DFCC-0CC3-19A4-5419-A901739D6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0779" y="2223847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29" name="Imagem 128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0A156E80-43F9-A554-8D21-04FD124AF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504" y="746225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30" name="Imagem 129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1C5AEF55-9F42-94A5-1851-5728F3958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578" b="1"/>
              <a:stretch/>
            </p:blipFill>
            <p:spPr>
              <a:xfrm>
                <a:off x="8519242" y="677272"/>
                <a:ext cx="1642608" cy="1821556"/>
              </a:xfrm>
              <a:prstGeom prst="rect">
                <a:avLst/>
              </a:prstGeom>
            </p:spPr>
          </p:pic>
          <p:pic>
            <p:nvPicPr>
              <p:cNvPr id="131" name="Imagem 130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F6463500-E9FF-AE4E-CDDF-0B2C52DDD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0528" y="862184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32" name="Imagem 131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8DAB70D8-FA5F-2AAD-8E8A-550F28118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664" y="1001332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33" name="Imagem 132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15401E6C-259C-2FD4-4EAF-DFB660509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793" b="-3"/>
              <a:stretch/>
            </p:blipFill>
            <p:spPr>
              <a:xfrm>
                <a:off x="8070364" y="1001331"/>
                <a:ext cx="1642608" cy="1825489"/>
              </a:xfrm>
              <a:prstGeom prst="rect">
                <a:avLst/>
              </a:prstGeom>
            </p:spPr>
          </p:pic>
          <p:pic>
            <p:nvPicPr>
              <p:cNvPr id="134" name="Imagem 133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A4165128-19A5-403D-7895-9A29CCFF2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664" y="2522020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35" name="Imagem 134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3E050562-F510-5877-03C1-9B325A2B5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9769" y="2406058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36" name="Imagem 135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DDB1A8CD-F048-F246-75D6-731322DE0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1411" y="2498088"/>
                <a:ext cx="458680" cy="229340"/>
              </a:xfrm>
              <a:prstGeom prst="rect">
                <a:avLst/>
              </a:prstGeom>
            </p:spPr>
          </p:pic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56EF4A8E-5C72-F13D-7362-83CBB06968B7}"/>
                  </a:ext>
                </a:extLst>
              </p:cNvPr>
              <p:cNvSpPr txBox="1"/>
              <p:nvPr/>
            </p:nvSpPr>
            <p:spPr>
              <a:xfrm>
                <a:off x="6758964" y="90369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8" name="CaixaDeTexto 137">
                <a:extLst>
                  <a:ext uri="{FF2B5EF4-FFF2-40B4-BE49-F238E27FC236}">
                    <a16:creationId xmlns:a16="http://schemas.microsoft.com/office/drawing/2014/main" id="{7A7C467C-C9D1-8A9C-476C-AEB620A52B95}"/>
                  </a:ext>
                </a:extLst>
              </p:cNvPr>
              <p:cNvSpPr txBox="1"/>
              <p:nvPr/>
            </p:nvSpPr>
            <p:spPr>
              <a:xfrm>
                <a:off x="7461134" y="-26846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9" name="CaixaDeTexto 138">
                <a:extLst>
                  <a:ext uri="{FF2B5EF4-FFF2-40B4-BE49-F238E27FC236}">
                    <a16:creationId xmlns:a16="http://schemas.microsoft.com/office/drawing/2014/main" id="{615D1BC8-5AF5-4EE6-8A6C-E73BBFF59565}"/>
                  </a:ext>
                </a:extLst>
              </p:cNvPr>
              <p:cNvSpPr txBox="1"/>
              <p:nvPr/>
            </p:nvSpPr>
            <p:spPr>
              <a:xfrm>
                <a:off x="6625853" y="3000136"/>
                <a:ext cx="85422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0" name="CaixaDeTexto 139">
                <a:extLst>
                  <a:ext uri="{FF2B5EF4-FFF2-40B4-BE49-F238E27FC236}">
                    <a16:creationId xmlns:a16="http://schemas.microsoft.com/office/drawing/2014/main" id="{E1A8881A-9F2A-C198-A005-A16C710884B5}"/>
                  </a:ext>
                </a:extLst>
              </p:cNvPr>
              <p:cNvSpPr txBox="1"/>
              <p:nvPr/>
            </p:nvSpPr>
            <p:spPr>
              <a:xfrm>
                <a:off x="7548820" y="2852391"/>
                <a:ext cx="792233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1" name="Retângulo 140">
                <a:extLst>
                  <a:ext uri="{FF2B5EF4-FFF2-40B4-BE49-F238E27FC236}">
                    <a16:creationId xmlns:a16="http://schemas.microsoft.com/office/drawing/2014/main" id="{629D530C-361B-C0E2-4AD5-1C967527190D}"/>
                  </a:ext>
                </a:extLst>
              </p:cNvPr>
              <p:cNvSpPr/>
              <p:nvPr/>
            </p:nvSpPr>
            <p:spPr>
              <a:xfrm>
                <a:off x="8999634" y="2528325"/>
                <a:ext cx="1324834" cy="666569"/>
              </a:xfrm>
              <a:prstGeom prst="rect">
                <a:avLst/>
              </a:prstGeom>
              <a:pattFill prst="pct9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  <a:scene3d>
                <a:camera prst="orthographicFront">
                  <a:rot lat="19828642" lon="14039465" rev="2987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Conector de Seta Reta 141">
                <a:extLst>
                  <a:ext uri="{FF2B5EF4-FFF2-40B4-BE49-F238E27FC236}">
                    <a16:creationId xmlns:a16="http://schemas.microsoft.com/office/drawing/2014/main" id="{6CDE170E-B414-8DCE-1369-263A71C7B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1318" y="339514"/>
                <a:ext cx="0" cy="54254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Conector de Seta Reta 142">
                <a:extLst>
                  <a:ext uri="{FF2B5EF4-FFF2-40B4-BE49-F238E27FC236}">
                    <a16:creationId xmlns:a16="http://schemas.microsoft.com/office/drawing/2014/main" id="{A469C7AF-35D7-C865-BE0D-10DE35D7E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6698" y="494332"/>
                <a:ext cx="0" cy="27510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Conector de Seta Reta 143">
                <a:extLst>
                  <a:ext uri="{FF2B5EF4-FFF2-40B4-BE49-F238E27FC236}">
                    <a16:creationId xmlns:a16="http://schemas.microsoft.com/office/drawing/2014/main" id="{BF404099-6FCF-A0E1-4224-5B380BE3A8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7863" y="2502643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Conector de Seta Reta 144">
                <a:extLst>
                  <a:ext uri="{FF2B5EF4-FFF2-40B4-BE49-F238E27FC236}">
                    <a16:creationId xmlns:a16="http://schemas.microsoft.com/office/drawing/2014/main" id="{5D643A0C-DC06-0175-5741-31D0E4264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67214" y="267527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6" name="CaixaDeTexto 145">
                <a:extLst>
                  <a:ext uri="{FF2B5EF4-FFF2-40B4-BE49-F238E27FC236}">
                    <a16:creationId xmlns:a16="http://schemas.microsoft.com/office/drawing/2014/main" id="{A5BAAEB2-E823-B6E9-EBFB-E250A0129CD4}"/>
                  </a:ext>
                </a:extLst>
              </p:cNvPr>
              <p:cNvSpPr txBox="1"/>
              <p:nvPr/>
            </p:nvSpPr>
            <p:spPr>
              <a:xfrm>
                <a:off x="7046697" y="1368089"/>
                <a:ext cx="73669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47" name="Conector de Seta Reta 146">
                <a:extLst>
                  <a:ext uri="{FF2B5EF4-FFF2-40B4-BE49-F238E27FC236}">
                    <a16:creationId xmlns:a16="http://schemas.microsoft.com/office/drawing/2014/main" id="{8EE95E7E-69F9-4D93-80EA-8A0FB176A0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0673" y="103942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8" name="CaixaDeTexto 147">
                <a:extLst>
                  <a:ext uri="{FF2B5EF4-FFF2-40B4-BE49-F238E27FC236}">
                    <a16:creationId xmlns:a16="http://schemas.microsoft.com/office/drawing/2014/main" id="{8DC14D28-E4B2-F8F9-118E-8AD3B7B78214}"/>
                  </a:ext>
                </a:extLst>
              </p:cNvPr>
              <p:cNvSpPr txBox="1"/>
              <p:nvPr/>
            </p:nvSpPr>
            <p:spPr>
              <a:xfrm>
                <a:off x="7897862" y="1245505"/>
                <a:ext cx="871549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49" name="Conector de Seta Reta 148">
                <a:extLst>
                  <a:ext uri="{FF2B5EF4-FFF2-40B4-BE49-F238E27FC236}">
                    <a16:creationId xmlns:a16="http://schemas.microsoft.com/office/drawing/2014/main" id="{AFD4783C-3099-F3FB-F6D0-86A58A8D0F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47649" y="916847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B808500D-AFF9-A93A-9FC2-2937C2C168EA}"/>
                </a:ext>
              </a:extLst>
            </p:cNvPr>
            <p:cNvSpPr txBox="1"/>
            <p:nvPr/>
          </p:nvSpPr>
          <p:spPr>
            <a:xfrm>
              <a:off x="7563506" y="4207945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18" name="Conector de Seta Reta 117">
              <a:extLst>
                <a:ext uri="{FF2B5EF4-FFF2-40B4-BE49-F238E27FC236}">
                  <a16:creationId xmlns:a16="http://schemas.microsoft.com/office/drawing/2014/main" id="{E2D101BF-91A7-47E2-0D31-A07D218211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813" y="4034557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CaixaDeTexto 118">
              <a:extLst>
                <a:ext uri="{FF2B5EF4-FFF2-40B4-BE49-F238E27FC236}">
                  <a16:creationId xmlns:a16="http://schemas.microsoft.com/office/drawing/2014/main" id="{35F599A8-A574-D9F3-5DD8-4F00FB47E545}"/>
                </a:ext>
              </a:extLst>
            </p:cNvPr>
            <p:cNvSpPr txBox="1"/>
            <p:nvPr/>
          </p:nvSpPr>
          <p:spPr>
            <a:xfrm>
              <a:off x="7314393" y="5114767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20" name="Conector de Seta Reta 119">
              <a:extLst>
                <a:ext uri="{FF2B5EF4-FFF2-40B4-BE49-F238E27FC236}">
                  <a16:creationId xmlns:a16="http://schemas.microsoft.com/office/drawing/2014/main" id="{AD78C77B-B2F3-B6BF-A93D-046F859265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02700" y="4941379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4390A242-266E-82C9-EDA0-4F1182BBA10C}"/>
                </a:ext>
              </a:extLst>
            </p:cNvPr>
            <p:cNvSpPr txBox="1"/>
            <p:nvPr/>
          </p:nvSpPr>
          <p:spPr>
            <a:xfrm>
              <a:off x="7270566" y="3609556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22" name="Conector de Seta Reta 121">
              <a:extLst>
                <a:ext uri="{FF2B5EF4-FFF2-40B4-BE49-F238E27FC236}">
                  <a16:creationId xmlns:a16="http://schemas.microsoft.com/office/drawing/2014/main" id="{C6CDF377-C380-BCDA-930C-8EAE9D945FF1}"/>
                </a:ext>
              </a:extLst>
            </p:cNvPr>
            <p:cNvCxnSpPr>
              <a:cxnSpLocks/>
            </p:cNvCxnSpPr>
            <p:nvPr/>
          </p:nvCxnSpPr>
          <p:spPr>
            <a:xfrm>
              <a:off x="7442937" y="3802834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id="{A18C0140-2DC7-E0FD-8C64-59B07658035A}"/>
                </a:ext>
              </a:extLst>
            </p:cNvPr>
            <p:cNvSpPr txBox="1"/>
            <p:nvPr/>
          </p:nvSpPr>
          <p:spPr>
            <a:xfrm>
              <a:off x="7804833" y="3570935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24" name="Conector de Seta Reta 123">
              <a:extLst>
                <a:ext uri="{FF2B5EF4-FFF2-40B4-BE49-F238E27FC236}">
                  <a16:creationId xmlns:a16="http://schemas.microsoft.com/office/drawing/2014/main" id="{9E30E210-8BD9-57AE-9BF2-19A2473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04" y="3764213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99B2F926-9568-6489-B039-9C00743344B7}"/>
              </a:ext>
            </a:extLst>
          </p:cNvPr>
          <p:cNvGrpSpPr/>
          <p:nvPr/>
        </p:nvGrpSpPr>
        <p:grpSpPr>
          <a:xfrm>
            <a:off x="8071511" y="4679275"/>
            <a:ext cx="2177147" cy="1843147"/>
            <a:chOff x="6192485" y="3565386"/>
            <a:chExt cx="2177147" cy="1843147"/>
          </a:xfrm>
        </p:grpSpPr>
        <p:grpSp>
          <p:nvGrpSpPr>
            <p:cNvPr id="151" name="Agrupar 150">
              <a:extLst>
                <a:ext uri="{FF2B5EF4-FFF2-40B4-BE49-F238E27FC236}">
                  <a16:creationId xmlns:a16="http://schemas.microsoft.com/office/drawing/2014/main" id="{2EBD81C8-5A96-7E3A-4C15-A29542113CC9}"/>
                </a:ext>
              </a:extLst>
            </p:cNvPr>
            <p:cNvGrpSpPr/>
            <p:nvPr/>
          </p:nvGrpSpPr>
          <p:grpSpPr>
            <a:xfrm>
              <a:off x="6192485" y="3565386"/>
              <a:ext cx="2177147" cy="1843147"/>
              <a:chOff x="6280344" y="-26846"/>
              <a:chExt cx="4044124" cy="3493695"/>
            </a:xfrm>
          </p:grpSpPr>
          <p:sp>
            <p:nvSpPr>
              <p:cNvPr id="160" name="Retângulo 159">
                <a:extLst>
                  <a:ext uri="{FF2B5EF4-FFF2-40B4-BE49-F238E27FC236}">
                    <a16:creationId xmlns:a16="http://schemas.microsoft.com/office/drawing/2014/main" id="{776E49FA-160C-E77A-79BB-04F5291F7FC2}"/>
                  </a:ext>
                </a:extLst>
              </p:cNvPr>
              <p:cNvSpPr/>
              <p:nvPr/>
            </p:nvSpPr>
            <p:spPr>
              <a:xfrm>
                <a:off x="6286969" y="2815223"/>
                <a:ext cx="2988365" cy="605280"/>
              </a:xfrm>
              <a:prstGeom prst="rect">
                <a:avLst/>
              </a:prstGeom>
              <a:pattFill prst="pct8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luxograma: Dados 160">
                <a:extLst>
                  <a:ext uri="{FF2B5EF4-FFF2-40B4-BE49-F238E27FC236}">
                    <a16:creationId xmlns:a16="http://schemas.microsoft.com/office/drawing/2014/main" id="{6CC957FC-D251-8222-7817-88D3FAE8FDEF}"/>
                  </a:ext>
                </a:extLst>
              </p:cNvPr>
              <p:cNvSpPr/>
              <p:nvPr/>
            </p:nvSpPr>
            <p:spPr>
              <a:xfrm>
                <a:off x="6280344" y="2321580"/>
                <a:ext cx="3770242" cy="493643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>
                  <a:rot lat="0" lon="6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2" name="Imagem 161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7F081E52-84E7-1F19-7729-DB9E66C92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7830" y="2250353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63" name="Imagem 162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91664F64-8B6C-60FC-352D-FF1630EAC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0779" y="2223847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64" name="Imagem 163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00FCE4B5-16AB-D78C-5916-5E2785D7F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504" y="746225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65" name="Imagem 164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BAC14F5E-CBEE-A76E-459E-B8D7D4136F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578" b="1"/>
              <a:stretch/>
            </p:blipFill>
            <p:spPr>
              <a:xfrm>
                <a:off x="8519242" y="677272"/>
                <a:ext cx="1642608" cy="1821556"/>
              </a:xfrm>
              <a:prstGeom prst="rect">
                <a:avLst/>
              </a:prstGeom>
            </p:spPr>
          </p:pic>
          <p:pic>
            <p:nvPicPr>
              <p:cNvPr id="166" name="Imagem 165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389EA6E7-AD6A-E8A2-9FB0-5873AED86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0528" y="862184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67" name="Imagem 166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FAEFD2C1-178A-8DA3-03BA-19DAC3F1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664" y="1001332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168" name="Imagem 167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2E1086B4-9291-A5C0-E461-1B5F4E9D4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793" b="-3"/>
              <a:stretch/>
            </p:blipFill>
            <p:spPr>
              <a:xfrm>
                <a:off x="8070364" y="1001331"/>
                <a:ext cx="1642608" cy="1825489"/>
              </a:xfrm>
              <a:prstGeom prst="rect">
                <a:avLst/>
              </a:prstGeom>
            </p:spPr>
          </p:pic>
          <p:pic>
            <p:nvPicPr>
              <p:cNvPr id="169" name="Imagem 168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F331FADE-B135-15BE-3018-1FEFCC91F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664" y="2522020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70" name="Imagem 169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A52BEEFB-7241-926D-5A7A-A90F2D628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9769" y="2406058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71" name="Imagem 170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A90B1C69-8659-9B94-BBA8-183F4BE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1411" y="2498088"/>
                <a:ext cx="458680" cy="229340"/>
              </a:xfrm>
              <a:prstGeom prst="rect">
                <a:avLst/>
              </a:prstGeom>
            </p:spPr>
          </p:pic>
          <p:sp>
            <p:nvSpPr>
              <p:cNvPr id="172" name="CaixaDeTexto 171">
                <a:extLst>
                  <a:ext uri="{FF2B5EF4-FFF2-40B4-BE49-F238E27FC236}">
                    <a16:creationId xmlns:a16="http://schemas.microsoft.com/office/drawing/2014/main" id="{F610110B-C7F4-37C7-7314-280C99FD628D}"/>
                  </a:ext>
                </a:extLst>
              </p:cNvPr>
              <p:cNvSpPr txBox="1"/>
              <p:nvPr/>
            </p:nvSpPr>
            <p:spPr>
              <a:xfrm>
                <a:off x="6758964" y="90369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73" name="CaixaDeTexto 172">
                <a:extLst>
                  <a:ext uri="{FF2B5EF4-FFF2-40B4-BE49-F238E27FC236}">
                    <a16:creationId xmlns:a16="http://schemas.microsoft.com/office/drawing/2014/main" id="{FE7E2212-F4F2-FA66-7D81-7FE84D81E033}"/>
                  </a:ext>
                </a:extLst>
              </p:cNvPr>
              <p:cNvSpPr txBox="1"/>
              <p:nvPr/>
            </p:nvSpPr>
            <p:spPr>
              <a:xfrm>
                <a:off x="7461134" y="-26846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2A2877F0-70DA-91E1-197C-61FF16A9E249}"/>
                  </a:ext>
                </a:extLst>
              </p:cNvPr>
              <p:cNvSpPr txBox="1"/>
              <p:nvPr/>
            </p:nvSpPr>
            <p:spPr>
              <a:xfrm>
                <a:off x="6625853" y="3000136"/>
                <a:ext cx="85422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5" name="CaixaDeTexto 174">
                <a:extLst>
                  <a:ext uri="{FF2B5EF4-FFF2-40B4-BE49-F238E27FC236}">
                    <a16:creationId xmlns:a16="http://schemas.microsoft.com/office/drawing/2014/main" id="{4AA47EA9-7B59-D4F1-AD1E-A7CC80708B0D}"/>
                  </a:ext>
                </a:extLst>
              </p:cNvPr>
              <p:cNvSpPr txBox="1"/>
              <p:nvPr/>
            </p:nvSpPr>
            <p:spPr>
              <a:xfrm>
                <a:off x="7548820" y="2852391"/>
                <a:ext cx="792233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6" name="Retângulo 175">
                <a:extLst>
                  <a:ext uri="{FF2B5EF4-FFF2-40B4-BE49-F238E27FC236}">
                    <a16:creationId xmlns:a16="http://schemas.microsoft.com/office/drawing/2014/main" id="{FFDCF417-507D-166A-18F5-CD5336A3F112}"/>
                  </a:ext>
                </a:extLst>
              </p:cNvPr>
              <p:cNvSpPr/>
              <p:nvPr/>
            </p:nvSpPr>
            <p:spPr>
              <a:xfrm>
                <a:off x="8999634" y="2528325"/>
                <a:ext cx="1324834" cy="666569"/>
              </a:xfrm>
              <a:prstGeom prst="rect">
                <a:avLst/>
              </a:prstGeom>
              <a:pattFill prst="pct9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  <a:scene3d>
                <a:camera prst="orthographicFront">
                  <a:rot lat="19828642" lon="14039465" rev="2987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Conector de Seta Reta 176">
                <a:extLst>
                  <a:ext uri="{FF2B5EF4-FFF2-40B4-BE49-F238E27FC236}">
                    <a16:creationId xmlns:a16="http://schemas.microsoft.com/office/drawing/2014/main" id="{84028ED4-13CC-1ABE-2BB0-6F5441C9F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1318" y="339514"/>
                <a:ext cx="0" cy="54254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8" name="Conector de Seta Reta 177">
                <a:extLst>
                  <a:ext uri="{FF2B5EF4-FFF2-40B4-BE49-F238E27FC236}">
                    <a16:creationId xmlns:a16="http://schemas.microsoft.com/office/drawing/2014/main" id="{6B4A71E0-E773-24B0-3816-EF7BFE94E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6698" y="494332"/>
                <a:ext cx="0" cy="27510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9" name="Conector de Seta Reta 178">
                <a:extLst>
                  <a:ext uri="{FF2B5EF4-FFF2-40B4-BE49-F238E27FC236}">
                    <a16:creationId xmlns:a16="http://schemas.microsoft.com/office/drawing/2014/main" id="{C29EF61E-3EF0-4E6E-F385-A5C5C3B95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7863" y="2502643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0" name="Conector de Seta Reta 179">
                <a:extLst>
                  <a:ext uri="{FF2B5EF4-FFF2-40B4-BE49-F238E27FC236}">
                    <a16:creationId xmlns:a16="http://schemas.microsoft.com/office/drawing/2014/main" id="{9CDA1407-BFA7-C0C8-751D-515831A525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67214" y="267527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CaixaDeTexto 180">
                <a:extLst>
                  <a:ext uri="{FF2B5EF4-FFF2-40B4-BE49-F238E27FC236}">
                    <a16:creationId xmlns:a16="http://schemas.microsoft.com/office/drawing/2014/main" id="{4AA9D312-E04F-D28C-9EC2-BCD9A9B14758}"/>
                  </a:ext>
                </a:extLst>
              </p:cNvPr>
              <p:cNvSpPr txBox="1"/>
              <p:nvPr/>
            </p:nvSpPr>
            <p:spPr>
              <a:xfrm>
                <a:off x="7046697" y="1368089"/>
                <a:ext cx="73669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82" name="Conector de Seta Reta 181">
                <a:extLst>
                  <a:ext uri="{FF2B5EF4-FFF2-40B4-BE49-F238E27FC236}">
                    <a16:creationId xmlns:a16="http://schemas.microsoft.com/office/drawing/2014/main" id="{6CB36775-95F7-E4AA-98FF-02C190C534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0673" y="103942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3" name="CaixaDeTexto 182">
                <a:extLst>
                  <a:ext uri="{FF2B5EF4-FFF2-40B4-BE49-F238E27FC236}">
                    <a16:creationId xmlns:a16="http://schemas.microsoft.com/office/drawing/2014/main" id="{A2425013-828E-1F9A-A7EC-CB8A150AA364}"/>
                  </a:ext>
                </a:extLst>
              </p:cNvPr>
              <p:cNvSpPr txBox="1"/>
              <p:nvPr/>
            </p:nvSpPr>
            <p:spPr>
              <a:xfrm>
                <a:off x="7897862" y="1245505"/>
                <a:ext cx="871549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84" name="Conector de Seta Reta 183">
                <a:extLst>
                  <a:ext uri="{FF2B5EF4-FFF2-40B4-BE49-F238E27FC236}">
                    <a16:creationId xmlns:a16="http://schemas.microsoft.com/office/drawing/2014/main" id="{901AB1BE-5D9F-3BCC-539E-45146CE7FE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47649" y="916847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CaixaDeTexto 151">
              <a:extLst>
                <a:ext uri="{FF2B5EF4-FFF2-40B4-BE49-F238E27FC236}">
                  <a16:creationId xmlns:a16="http://schemas.microsoft.com/office/drawing/2014/main" id="{47F03C1F-7C5A-AD48-0F69-843C34B30875}"/>
                </a:ext>
              </a:extLst>
            </p:cNvPr>
            <p:cNvSpPr txBox="1"/>
            <p:nvPr/>
          </p:nvSpPr>
          <p:spPr>
            <a:xfrm>
              <a:off x="7563506" y="4207945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53" name="Conector de Seta Reta 152">
              <a:extLst>
                <a:ext uri="{FF2B5EF4-FFF2-40B4-BE49-F238E27FC236}">
                  <a16:creationId xmlns:a16="http://schemas.microsoft.com/office/drawing/2014/main" id="{B81D6959-F0CE-7C62-8008-8BFF594CCF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813" y="4034557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4" name="CaixaDeTexto 153">
              <a:extLst>
                <a:ext uri="{FF2B5EF4-FFF2-40B4-BE49-F238E27FC236}">
                  <a16:creationId xmlns:a16="http://schemas.microsoft.com/office/drawing/2014/main" id="{EA766D7B-AB34-BB06-7869-F6EC1338BDBA}"/>
                </a:ext>
              </a:extLst>
            </p:cNvPr>
            <p:cNvSpPr txBox="1"/>
            <p:nvPr/>
          </p:nvSpPr>
          <p:spPr>
            <a:xfrm>
              <a:off x="7314393" y="5114767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55" name="Conector de Seta Reta 154">
              <a:extLst>
                <a:ext uri="{FF2B5EF4-FFF2-40B4-BE49-F238E27FC236}">
                  <a16:creationId xmlns:a16="http://schemas.microsoft.com/office/drawing/2014/main" id="{ACD211E3-6860-3F43-6468-C0251BBDC9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02700" y="4941379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6" name="CaixaDeTexto 155">
              <a:extLst>
                <a:ext uri="{FF2B5EF4-FFF2-40B4-BE49-F238E27FC236}">
                  <a16:creationId xmlns:a16="http://schemas.microsoft.com/office/drawing/2014/main" id="{7305C490-6A58-D076-4BB5-31AF0D853587}"/>
                </a:ext>
              </a:extLst>
            </p:cNvPr>
            <p:cNvSpPr txBox="1"/>
            <p:nvPr/>
          </p:nvSpPr>
          <p:spPr>
            <a:xfrm>
              <a:off x="7270566" y="3609556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57" name="Conector de Seta Reta 156">
              <a:extLst>
                <a:ext uri="{FF2B5EF4-FFF2-40B4-BE49-F238E27FC236}">
                  <a16:creationId xmlns:a16="http://schemas.microsoft.com/office/drawing/2014/main" id="{D86FA184-C741-2B7B-4104-947E823868BE}"/>
                </a:ext>
              </a:extLst>
            </p:cNvPr>
            <p:cNvCxnSpPr>
              <a:cxnSpLocks/>
            </p:cNvCxnSpPr>
            <p:nvPr/>
          </p:nvCxnSpPr>
          <p:spPr>
            <a:xfrm>
              <a:off x="7442937" y="3802834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8" name="CaixaDeTexto 157">
              <a:extLst>
                <a:ext uri="{FF2B5EF4-FFF2-40B4-BE49-F238E27FC236}">
                  <a16:creationId xmlns:a16="http://schemas.microsoft.com/office/drawing/2014/main" id="{CB40555D-D4DA-FBC6-6212-B6A47B1B306B}"/>
                </a:ext>
              </a:extLst>
            </p:cNvPr>
            <p:cNvSpPr txBox="1"/>
            <p:nvPr/>
          </p:nvSpPr>
          <p:spPr>
            <a:xfrm>
              <a:off x="7804833" y="3570935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59" name="Conector de Seta Reta 158">
              <a:extLst>
                <a:ext uri="{FF2B5EF4-FFF2-40B4-BE49-F238E27FC236}">
                  <a16:creationId xmlns:a16="http://schemas.microsoft.com/office/drawing/2014/main" id="{8347D5CD-93D8-5D4C-4D4A-4A61D42BC13A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04" y="3764213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Agrupar 184">
            <a:extLst>
              <a:ext uri="{FF2B5EF4-FFF2-40B4-BE49-F238E27FC236}">
                <a16:creationId xmlns:a16="http://schemas.microsoft.com/office/drawing/2014/main" id="{C4BA0DD9-CA32-9001-F18C-CC250D63B7BE}"/>
              </a:ext>
            </a:extLst>
          </p:cNvPr>
          <p:cNvGrpSpPr/>
          <p:nvPr/>
        </p:nvGrpSpPr>
        <p:grpSpPr>
          <a:xfrm>
            <a:off x="10040719" y="4662839"/>
            <a:ext cx="2177147" cy="1843147"/>
            <a:chOff x="6192485" y="3565386"/>
            <a:chExt cx="2177147" cy="1843147"/>
          </a:xfrm>
        </p:grpSpPr>
        <p:grpSp>
          <p:nvGrpSpPr>
            <p:cNvPr id="186" name="Agrupar 185">
              <a:extLst>
                <a:ext uri="{FF2B5EF4-FFF2-40B4-BE49-F238E27FC236}">
                  <a16:creationId xmlns:a16="http://schemas.microsoft.com/office/drawing/2014/main" id="{20F20EC4-FF32-0820-3823-F66025E921CC}"/>
                </a:ext>
              </a:extLst>
            </p:cNvPr>
            <p:cNvGrpSpPr/>
            <p:nvPr/>
          </p:nvGrpSpPr>
          <p:grpSpPr>
            <a:xfrm>
              <a:off x="6192485" y="3565386"/>
              <a:ext cx="2177147" cy="1843147"/>
              <a:chOff x="6280344" y="-26846"/>
              <a:chExt cx="4044124" cy="3493695"/>
            </a:xfrm>
          </p:grpSpPr>
          <p:sp>
            <p:nvSpPr>
              <p:cNvPr id="195" name="Retângulo 194">
                <a:extLst>
                  <a:ext uri="{FF2B5EF4-FFF2-40B4-BE49-F238E27FC236}">
                    <a16:creationId xmlns:a16="http://schemas.microsoft.com/office/drawing/2014/main" id="{061AF516-D65D-EF13-0C04-B4959F34458B}"/>
                  </a:ext>
                </a:extLst>
              </p:cNvPr>
              <p:cNvSpPr/>
              <p:nvPr/>
            </p:nvSpPr>
            <p:spPr>
              <a:xfrm>
                <a:off x="6286969" y="2815223"/>
                <a:ext cx="2988365" cy="605280"/>
              </a:xfrm>
              <a:prstGeom prst="rect">
                <a:avLst/>
              </a:prstGeom>
              <a:pattFill prst="pct8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luxograma: Dados 195">
                <a:extLst>
                  <a:ext uri="{FF2B5EF4-FFF2-40B4-BE49-F238E27FC236}">
                    <a16:creationId xmlns:a16="http://schemas.microsoft.com/office/drawing/2014/main" id="{B9661015-BCD0-5612-C6C1-81A91691AB43}"/>
                  </a:ext>
                </a:extLst>
              </p:cNvPr>
              <p:cNvSpPr/>
              <p:nvPr/>
            </p:nvSpPr>
            <p:spPr>
              <a:xfrm>
                <a:off x="6280344" y="2321580"/>
                <a:ext cx="3770242" cy="493643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>
                  <a:rot lat="0" lon="6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7" name="Imagem 196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D91781DB-D9C9-45FF-B500-47EA0BF2D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7830" y="2250353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98" name="Imagem 197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C5435D4D-9B49-388D-15FA-01DF8290C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0779" y="2223847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199" name="Imagem 198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143A1FC9-BF52-4AC4-DC54-EAAC39B2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504" y="746225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200" name="Imagem 199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E37AA104-EB63-C244-4CE5-0A8670629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578" b="1"/>
              <a:stretch/>
            </p:blipFill>
            <p:spPr>
              <a:xfrm>
                <a:off x="8519242" y="677272"/>
                <a:ext cx="1642608" cy="1821556"/>
              </a:xfrm>
              <a:prstGeom prst="rect">
                <a:avLst/>
              </a:prstGeom>
            </p:spPr>
          </p:pic>
          <p:pic>
            <p:nvPicPr>
              <p:cNvPr id="201" name="Imagem 200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D24F94B1-1E6F-4E46-2BCB-F8F401A7A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0528" y="862184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202" name="Imagem 201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2400B284-635C-5CB4-9EB3-5249B121C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664" y="1001332"/>
                <a:ext cx="1642607" cy="1775791"/>
              </a:xfrm>
              <a:prstGeom prst="rect">
                <a:avLst/>
              </a:prstGeom>
            </p:spPr>
          </p:pic>
          <p:pic>
            <p:nvPicPr>
              <p:cNvPr id="203" name="Imagem 202" descr="Vaso de planta&#10;&#10;Descrição gerada automaticamente com confiança baixa">
                <a:extLst>
                  <a:ext uri="{FF2B5EF4-FFF2-40B4-BE49-F238E27FC236}">
                    <a16:creationId xmlns:a16="http://schemas.microsoft.com/office/drawing/2014/main" id="{552D9F79-6859-3F4A-C795-7AA28BDCE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793" b="-3"/>
              <a:stretch/>
            </p:blipFill>
            <p:spPr>
              <a:xfrm>
                <a:off x="8070364" y="1001331"/>
                <a:ext cx="1642608" cy="1825489"/>
              </a:xfrm>
              <a:prstGeom prst="rect">
                <a:avLst/>
              </a:prstGeom>
            </p:spPr>
          </p:pic>
          <p:pic>
            <p:nvPicPr>
              <p:cNvPr id="204" name="Imagem 203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8B89CD32-BB18-5A98-E755-376973DB0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664" y="2522020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205" name="Imagem 204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A2687E52-7401-A5A6-4B0A-0C8F76EFC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9769" y="2406058"/>
                <a:ext cx="606288" cy="303144"/>
              </a:xfrm>
              <a:prstGeom prst="rect">
                <a:avLst/>
              </a:prstGeom>
            </p:spPr>
          </p:pic>
          <p:pic>
            <p:nvPicPr>
              <p:cNvPr id="206" name="Imagem 205" descr="Uma imagem contendo escuro, aceso, luz, grande&#10;&#10;Descrição gerada automaticamente">
                <a:extLst>
                  <a:ext uri="{FF2B5EF4-FFF2-40B4-BE49-F238E27FC236}">
                    <a16:creationId xmlns:a16="http://schemas.microsoft.com/office/drawing/2014/main" id="{B5B2409D-4B35-9755-1407-4AEBF30D5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1411" y="2498088"/>
                <a:ext cx="458680" cy="229340"/>
              </a:xfrm>
              <a:prstGeom prst="rect">
                <a:avLst/>
              </a:prstGeom>
            </p:spPr>
          </p:pic>
          <p:sp>
            <p:nvSpPr>
              <p:cNvPr id="207" name="CaixaDeTexto 206">
                <a:extLst>
                  <a:ext uri="{FF2B5EF4-FFF2-40B4-BE49-F238E27FC236}">
                    <a16:creationId xmlns:a16="http://schemas.microsoft.com/office/drawing/2014/main" id="{51A5C4A5-57B6-ED7C-2226-C65CC50F33B3}"/>
                  </a:ext>
                </a:extLst>
              </p:cNvPr>
              <p:cNvSpPr txBox="1"/>
              <p:nvPr/>
            </p:nvSpPr>
            <p:spPr>
              <a:xfrm>
                <a:off x="6758964" y="90369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8" name="CaixaDeTexto 207">
                <a:extLst>
                  <a:ext uri="{FF2B5EF4-FFF2-40B4-BE49-F238E27FC236}">
                    <a16:creationId xmlns:a16="http://schemas.microsoft.com/office/drawing/2014/main" id="{A7A28E0D-D56F-D858-5075-9B51DEA7487E}"/>
                  </a:ext>
                </a:extLst>
              </p:cNvPr>
              <p:cNvSpPr txBox="1"/>
              <p:nvPr/>
            </p:nvSpPr>
            <p:spPr>
              <a:xfrm>
                <a:off x="7461134" y="-26846"/>
                <a:ext cx="716718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FFC000"/>
                    </a:solidFill>
                  </a:rPr>
                  <a:t>CO</a:t>
                </a:r>
                <a:r>
                  <a:rPr lang="et-EE" sz="1000" b="1" baseline="-25000" dirty="0">
                    <a:solidFill>
                      <a:srgbClr val="FFC000"/>
                    </a:solidFill>
                  </a:rPr>
                  <a:t>2</a:t>
                </a:r>
                <a:endParaRPr lang="en-US" sz="1000" b="1" baseline="-25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9" name="CaixaDeTexto 208">
                <a:extLst>
                  <a:ext uri="{FF2B5EF4-FFF2-40B4-BE49-F238E27FC236}">
                    <a16:creationId xmlns:a16="http://schemas.microsoft.com/office/drawing/2014/main" id="{915EF577-CC8A-9D1C-71F7-EA5D82A9BD58}"/>
                  </a:ext>
                </a:extLst>
              </p:cNvPr>
              <p:cNvSpPr txBox="1"/>
              <p:nvPr/>
            </p:nvSpPr>
            <p:spPr>
              <a:xfrm>
                <a:off x="6625853" y="3000136"/>
                <a:ext cx="85422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10" name="CaixaDeTexto 209">
                <a:extLst>
                  <a:ext uri="{FF2B5EF4-FFF2-40B4-BE49-F238E27FC236}">
                    <a16:creationId xmlns:a16="http://schemas.microsoft.com/office/drawing/2014/main" id="{EBA68D43-BA35-1CF4-BBEB-AE12131B6A47}"/>
                  </a:ext>
                </a:extLst>
              </p:cNvPr>
              <p:cNvSpPr txBox="1"/>
              <p:nvPr/>
            </p:nvSpPr>
            <p:spPr>
              <a:xfrm>
                <a:off x="7548820" y="2852391"/>
                <a:ext cx="792233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11" name="Retângulo 210">
                <a:extLst>
                  <a:ext uri="{FF2B5EF4-FFF2-40B4-BE49-F238E27FC236}">
                    <a16:creationId xmlns:a16="http://schemas.microsoft.com/office/drawing/2014/main" id="{EA356B18-F7A8-7224-8643-F300F22127FC}"/>
                  </a:ext>
                </a:extLst>
              </p:cNvPr>
              <p:cNvSpPr/>
              <p:nvPr/>
            </p:nvSpPr>
            <p:spPr>
              <a:xfrm>
                <a:off x="8999634" y="2528325"/>
                <a:ext cx="1324834" cy="666569"/>
              </a:xfrm>
              <a:prstGeom prst="rect">
                <a:avLst/>
              </a:prstGeom>
              <a:pattFill prst="pct90">
                <a:fgClr>
                  <a:schemeClr val="accent4">
                    <a:lumMod val="50000"/>
                  </a:schemeClr>
                </a:fgClr>
                <a:bgClr>
                  <a:schemeClr val="tx1"/>
                </a:bgClr>
              </a:pattFill>
              <a:ln>
                <a:noFill/>
              </a:ln>
              <a:scene3d>
                <a:camera prst="orthographicFront">
                  <a:rot lat="19828642" lon="14039465" rev="2987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Conector de Seta Reta 211">
                <a:extLst>
                  <a:ext uri="{FF2B5EF4-FFF2-40B4-BE49-F238E27FC236}">
                    <a16:creationId xmlns:a16="http://schemas.microsoft.com/office/drawing/2014/main" id="{3D0FFE6A-A542-2579-D614-5421642EB1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1318" y="339514"/>
                <a:ext cx="0" cy="54254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Conector de Seta Reta 212">
                <a:extLst>
                  <a:ext uri="{FF2B5EF4-FFF2-40B4-BE49-F238E27FC236}">
                    <a16:creationId xmlns:a16="http://schemas.microsoft.com/office/drawing/2014/main" id="{895F1C7A-1FCF-8578-0C90-E3E7657F3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6698" y="494332"/>
                <a:ext cx="0" cy="27510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Conector de Seta Reta 213">
                <a:extLst>
                  <a:ext uri="{FF2B5EF4-FFF2-40B4-BE49-F238E27FC236}">
                    <a16:creationId xmlns:a16="http://schemas.microsoft.com/office/drawing/2014/main" id="{2FC60EF1-5EA6-24B9-76C6-518767FA20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7863" y="2502643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Conector de Seta Reta 214">
                <a:extLst>
                  <a:ext uri="{FF2B5EF4-FFF2-40B4-BE49-F238E27FC236}">
                    <a16:creationId xmlns:a16="http://schemas.microsoft.com/office/drawing/2014/main" id="{8EE40C05-8511-8B3D-B6C2-810C56AB1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67214" y="267527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CaixaDeTexto 215">
                <a:extLst>
                  <a:ext uri="{FF2B5EF4-FFF2-40B4-BE49-F238E27FC236}">
                    <a16:creationId xmlns:a16="http://schemas.microsoft.com/office/drawing/2014/main" id="{F60EEF54-E98B-E5F7-5B54-6D2FC3C6B5A7}"/>
                  </a:ext>
                </a:extLst>
              </p:cNvPr>
              <p:cNvSpPr txBox="1"/>
              <p:nvPr/>
            </p:nvSpPr>
            <p:spPr>
              <a:xfrm>
                <a:off x="7046697" y="1368089"/>
                <a:ext cx="736690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217" name="Conector de Seta Reta 216">
                <a:extLst>
                  <a:ext uri="{FF2B5EF4-FFF2-40B4-BE49-F238E27FC236}">
                    <a16:creationId xmlns:a16="http://schemas.microsoft.com/office/drawing/2014/main" id="{FD5B8339-A054-24C6-C9D7-A136857BD9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0673" y="1039429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E76B97CF-4223-047F-DF20-B0C7ACB01E78}"/>
                  </a:ext>
                </a:extLst>
              </p:cNvPr>
              <p:cNvSpPr txBox="1"/>
              <p:nvPr/>
            </p:nvSpPr>
            <p:spPr>
              <a:xfrm>
                <a:off x="7897862" y="1245505"/>
                <a:ext cx="871549" cy="4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000" b="1" dirty="0">
                    <a:solidFill>
                      <a:srgbClr val="00B0F0"/>
                    </a:solidFill>
                  </a:rPr>
                  <a:t>H</a:t>
                </a:r>
                <a:r>
                  <a:rPr lang="et-EE" sz="10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et-EE" sz="1000" b="1" dirty="0">
                    <a:solidFill>
                      <a:srgbClr val="00B0F0"/>
                    </a:solidFill>
                  </a:rPr>
                  <a:t>O</a:t>
                </a:r>
                <a:endParaRPr lang="en-US" sz="1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219" name="Conector de Seta Reta 218">
                <a:extLst>
                  <a:ext uri="{FF2B5EF4-FFF2-40B4-BE49-F238E27FC236}">
                    <a16:creationId xmlns:a16="http://schemas.microsoft.com/office/drawing/2014/main" id="{90FC2A4F-E050-3BC2-2BFA-433905029A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47649" y="916847"/>
                <a:ext cx="1" cy="38331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7" name="CaixaDeTexto 186">
              <a:extLst>
                <a:ext uri="{FF2B5EF4-FFF2-40B4-BE49-F238E27FC236}">
                  <a16:creationId xmlns:a16="http://schemas.microsoft.com/office/drawing/2014/main" id="{A9C8A4F6-7B5F-9714-35BF-6324A003252E}"/>
                </a:ext>
              </a:extLst>
            </p:cNvPr>
            <p:cNvSpPr txBox="1"/>
            <p:nvPr/>
          </p:nvSpPr>
          <p:spPr>
            <a:xfrm>
              <a:off x="7563506" y="4207945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88" name="Conector de Seta Reta 187">
              <a:extLst>
                <a:ext uri="{FF2B5EF4-FFF2-40B4-BE49-F238E27FC236}">
                  <a16:creationId xmlns:a16="http://schemas.microsoft.com/office/drawing/2014/main" id="{2B3612B4-1BE0-7F2B-88E5-F54531BE4E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813" y="4034557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9" name="CaixaDeTexto 188">
              <a:extLst>
                <a:ext uri="{FF2B5EF4-FFF2-40B4-BE49-F238E27FC236}">
                  <a16:creationId xmlns:a16="http://schemas.microsoft.com/office/drawing/2014/main" id="{CE498ACE-17DB-4F49-BE55-997A6C54D4B5}"/>
                </a:ext>
              </a:extLst>
            </p:cNvPr>
            <p:cNvSpPr txBox="1"/>
            <p:nvPr/>
          </p:nvSpPr>
          <p:spPr>
            <a:xfrm>
              <a:off x="7314393" y="5114767"/>
              <a:ext cx="469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00B0F0"/>
                  </a:solidFill>
                </a:rPr>
                <a:t>H</a:t>
              </a:r>
              <a:r>
                <a:rPr lang="et-EE" sz="1000" b="1" baseline="-25000" dirty="0">
                  <a:solidFill>
                    <a:srgbClr val="00B0F0"/>
                  </a:solidFill>
                </a:rPr>
                <a:t>2</a:t>
              </a:r>
              <a:r>
                <a:rPr lang="et-EE" sz="1000" b="1" dirty="0">
                  <a:solidFill>
                    <a:srgbClr val="00B0F0"/>
                  </a:solidFill>
                </a:rPr>
                <a:t>O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90" name="Conector de Seta Reta 189">
              <a:extLst>
                <a:ext uri="{FF2B5EF4-FFF2-40B4-BE49-F238E27FC236}">
                  <a16:creationId xmlns:a16="http://schemas.microsoft.com/office/drawing/2014/main" id="{3CA4AC60-51E1-1153-4E55-DB431B7F1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02700" y="4941379"/>
              <a:ext cx="1" cy="20222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1" name="CaixaDeTexto 190">
              <a:extLst>
                <a:ext uri="{FF2B5EF4-FFF2-40B4-BE49-F238E27FC236}">
                  <a16:creationId xmlns:a16="http://schemas.microsoft.com/office/drawing/2014/main" id="{F318BABE-FF14-B34C-061E-127AE7314453}"/>
                </a:ext>
              </a:extLst>
            </p:cNvPr>
            <p:cNvSpPr txBox="1"/>
            <p:nvPr/>
          </p:nvSpPr>
          <p:spPr>
            <a:xfrm>
              <a:off x="7270566" y="3609556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92" name="Conector de Seta Reta 191">
              <a:extLst>
                <a:ext uri="{FF2B5EF4-FFF2-40B4-BE49-F238E27FC236}">
                  <a16:creationId xmlns:a16="http://schemas.microsoft.com/office/drawing/2014/main" id="{57309020-9298-FF6E-93A6-0B3DE3F2519B}"/>
                </a:ext>
              </a:extLst>
            </p:cNvPr>
            <p:cNvCxnSpPr>
              <a:cxnSpLocks/>
            </p:cNvCxnSpPr>
            <p:nvPr/>
          </p:nvCxnSpPr>
          <p:spPr>
            <a:xfrm>
              <a:off x="7442937" y="3802834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3" name="CaixaDeTexto 192">
              <a:extLst>
                <a:ext uri="{FF2B5EF4-FFF2-40B4-BE49-F238E27FC236}">
                  <a16:creationId xmlns:a16="http://schemas.microsoft.com/office/drawing/2014/main" id="{5338A291-314C-41C8-0E72-480F8D50210B}"/>
                </a:ext>
              </a:extLst>
            </p:cNvPr>
            <p:cNvSpPr txBox="1"/>
            <p:nvPr/>
          </p:nvSpPr>
          <p:spPr>
            <a:xfrm>
              <a:off x="7804833" y="3570935"/>
              <a:ext cx="385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000" b="1" dirty="0">
                  <a:solidFill>
                    <a:srgbClr val="FFC000"/>
                  </a:solidFill>
                </a:rPr>
                <a:t>CO</a:t>
              </a:r>
              <a:r>
                <a:rPr lang="et-EE" sz="1000" b="1" baseline="-25000" dirty="0">
                  <a:solidFill>
                    <a:srgbClr val="FFC000"/>
                  </a:solidFill>
                </a:rPr>
                <a:t>2</a:t>
              </a:r>
              <a:endParaRPr lang="en-US" sz="10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94" name="Conector de Seta Reta 193">
              <a:extLst>
                <a:ext uri="{FF2B5EF4-FFF2-40B4-BE49-F238E27FC236}">
                  <a16:creationId xmlns:a16="http://schemas.microsoft.com/office/drawing/2014/main" id="{3414E9B6-12A1-1231-0ADB-B63B087B013F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04" y="3764213"/>
              <a:ext cx="0" cy="28622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619F3ABA-2EBB-F1E7-68FA-8E2FA0CF1603}"/>
              </a:ext>
            </a:extLst>
          </p:cNvPr>
          <p:cNvSpPr txBox="1"/>
          <p:nvPr/>
        </p:nvSpPr>
        <p:spPr>
          <a:xfrm>
            <a:off x="6202395" y="4213959"/>
            <a:ext cx="58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Long-term undisturbed forest areas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12EF4609-8DB6-8F7C-137F-3884144A2E63}"/>
              </a:ext>
            </a:extLst>
          </p:cNvPr>
          <p:cNvSpPr txBox="1"/>
          <p:nvPr/>
        </p:nvSpPr>
        <p:spPr>
          <a:xfrm>
            <a:off x="5777516" y="6548029"/>
            <a:ext cx="22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>
                <a:solidFill>
                  <a:schemeClr val="bg1"/>
                </a:solidFill>
              </a:rPr>
              <a:t>1986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83808C9F-3820-EF24-2CED-D9B66F259FF5}"/>
              </a:ext>
            </a:extLst>
          </p:cNvPr>
          <p:cNvSpPr txBox="1"/>
          <p:nvPr/>
        </p:nvSpPr>
        <p:spPr>
          <a:xfrm>
            <a:off x="7815863" y="6537908"/>
            <a:ext cx="22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>
                <a:solidFill>
                  <a:schemeClr val="bg1"/>
                </a:solidFill>
              </a:rPr>
              <a:t>2000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EBF9CCBD-B795-315F-71B3-8D31A765DC0C}"/>
              </a:ext>
            </a:extLst>
          </p:cNvPr>
          <p:cNvSpPr txBox="1"/>
          <p:nvPr/>
        </p:nvSpPr>
        <p:spPr>
          <a:xfrm>
            <a:off x="9727415" y="6521442"/>
            <a:ext cx="22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44" grpId="0"/>
      <p:bldP spid="46" grpId="0"/>
      <p:bldP spid="48" grpId="0"/>
      <p:bldP spid="50" grpId="0"/>
      <p:bldP spid="51" grpId="0"/>
      <p:bldP spid="52" grpId="0"/>
      <p:bldP spid="106" grpId="0"/>
      <p:bldP spid="107" grpId="0"/>
      <p:bldP spid="220" grpId="0"/>
      <p:bldP spid="221" grpId="0"/>
      <p:bldP spid="222" grpId="0"/>
      <p:bldP spid="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tângulo 1030">
            <a:extLst>
              <a:ext uri="{FF2B5EF4-FFF2-40B4-BE49-F238E27FC236}">
                <a16:creationId xmlns:a16="http://schemas.microsoft.com/office/drawing/2014/main" id="{0DAC9F11-1786-9C0F-F3C3-7909438EB3A2}"/>
              </a:ext>
            </a:extLst>
          </p:cNvPr>
          <p:cNvSpPr/>
          <p:nvPr/>
        </p:nvSpPr>
        <p:spPr>
          <a:xfrm>
            <a:off x="10926927" y="5470639"/>
            <a:ext cx="440424" cy="3072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3829125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Imagem 2" descr="Brócolis e folhas verdes&#10;&#10;Descrição gerada automaticamente">
            <a:extLst>
              <a:ext uri="{FF2B5EF4-FFF2-40B4-BE49-F238E27FC236}">
                <a16:creationId xmlns:a16="http://schemas.microsoft.com/office/drawing/2014/main" id="{08CC3181-027A-42B9-0E51-CB81D833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3" y="2195764"/>
            <a:ext cx="3874201" cy="258077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6" name="Círculo: Vazio 5">
            <a:extLst>
              <a:ext uri="{FF2B5EF4-FFF2-40B4-BE49-F238E27FC236}">
                <a16:creationId xmlns:a16="http://schemas.microsoft.com/office/drawing/2014/main" id="{152E77A8-793B-316C-76A8-AC078DD0D752}"/>
              </a:ext>
            </a:extLst>
          </p:cNvPr>
          <p:cNvSpPr/>
          <p:nvPr/>
        </p:nvSpPr>
        <p:spPr>
          <a:xfrm>
            <a:off x="282022" y="2182213"/>
            <a:ext cx="3920902" cy="2594325"/>
          </a:xfrm>
          <a:prstGeom prst="don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06F9BBC8-CDCD-6E21-69F8-2694531CD76D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1462113" y="2424907"/>
            <a:ext cx="1656282" cy="133720"/>
          </a:xfrm>
          <a:prstGeom prst="bentConnector2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E80057-37F2-A4AB-277F-478BA80C1268}"/>
              </a:ext>
            </a:extLst>
          </p:cNvPr>
          <p:cNvSpPr txBox="1"/>
          <p:nvPr/>
        </p:nvSpPr>
        <p:spPr>
          <a:xfrm>
            <a:off x="2357114" y="1340460"/>
            <a:ext cx="224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Forest core are</a:t>
            </a:r>
            <a:r>
              <a:rPr lang="et-EE" dirty="0">
                <a:solidFill>
                  <a:srgbClr val="92D050"/>
                </a:solidFill>
              </a:rPr>
              <a:t>a</a:t>
            </a:r>
            <a:r>
              <a:rPr lang="en-US" dirty="0">
                <a:solidFill>
                  <a:srgbClr val="92D050"/>
                </a:solidFill>
              </a:rPr>
              <a:t> (FCA)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    1986-2020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B987A1A-EF3A-6694-4F94-6B132D9EAB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47176" y="4744311"/>
            <a:ext cx="680118" cy="127676"/>
          </a:xfrm>
          <a:prstGeom prst="bentConnector2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E83734-BFDB-D69D-850D-0D3885CC6403}"/>
              </a:ext>
            </a:extLst>
          </p:cNvPr>
          <p:cNvSpPr txBox="1"/>
          <p:nvPr/>
        </p:nvSpPr>
        <p:spPr>
          <a:xfrm>
            <a:off x="2351073" y="4963542"/>
            <a:ext cx="2012195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Forest edge (500m)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FB29884-324D-EA3C-81D0-44FAAB5CA855}"/>
              </a:ext>
            </a:extLst>
          </p:cNvPr>
          <p:cNvSpPr txBox="1"/>
          <p:nvPr/>
        </p:nvSpPr>
        <p:spPr>
          <a:xfrm>
            <a:off x="84570" y="4530317"/>
            <a:ext cx="181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-Croplands</a:t>
            </a:r>
          </a:p>
          <a:p>
            <a:r>
              <a:rPr lang="en-US">
                <a:solidFill>
                  <a:schemeClr val="bg1"/>
                </a:solidFill>
              </a:rPr>
              <a:t>-Pasturelands</a:t>
            </a:r>
          </a:p>
          <a:p>
            <a:r>
              <a:rPr lang="en-US">
                <a:solidFill>
                  <a:schemeClr val="bg1"/>
                </a:solidFill>
              </a:rPr>
              <a:t>-Water bodies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1FF8FC8-8C13-1AF9-22BA-939EF5CAAD7F}"/>
              </a:ext>
            </a:extLst>
          </p:cNvPr>
          <p:cNvSpPr txBox="1"/>
          <p:nvPr/>
        </p:nvSpPr>
        <p:spPr>
          <a:xfrm>
            <a:off x="5978246" y="660806"/>
            <a:ext cx="4543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GPP and ET (MODIS products)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WUE=GPP/ET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Monthly trends from 2000-2020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Changing rates of the trends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1BFBAE1-4401-606D-30F7-EA661D88F1A3}"/>
              </a:ext>
            </a:extLst>
          </p:cNvPr>
          <p:cNvCxnSpPr>
            <a:cxnSpLocks/>
          </p:cNvCxnSpPr>
          <p:nvPr/>
        </p:nvCxnSpPr>
        <p:spPr>
          <a:xfrm>
            <a:off x="5628134" y="2369922"/>
            <a:ext cx="18288" cy="12874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B5BD2364-F19F-93E2-9D64-CC7EBD49B63F}"/>
              </a:ext>
            </a:extLst>
          </p:cNvPr>
          <p:cNvCxnSpPr>
            <a:cxnSpLocks/>
          </p:cNvCxnSpPr>
          <p:nvPr/>
        </p:nvCxnSpPr>
        <p:spPr>
          <a:xfrm flipH="1">
            <a:off x="5628134" y="3657375"/>
            <a:ext cx="13412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887509-26D9-2F95-6239-4E478A3937AE}"/>
              </a:ext>
            </a:extLst>
          </p:cNvPr>
          <p:cNvSpPr txBox="1"/>
          <p:nvPr/>
        </p:nvSpPr>
        <p:spPr>
          <a:xfrm rot="16200000">
            <a:off x="5072102" y="2828981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GPP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BA453FF-CEF6-95E9-954F-1400027FA39D}"/>
              </a:ext>
            </a:extLst>
          </p:cNvPr>
          <p:cNvCxnSpPr>
            <a:cxnSpLocks/>
          </p:cNvCxnSpPr>
          <p:nvPr/>
        </p:nvCxnSpPr>
        <p:spPr>
          <a:xfrm flipV="1">
            <a:off x="5673010" y="2839522"/>
            <a:ext cx="1313729" cy="66889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2246473-CF49-181F-6224-52ABBDF99DF8}"/>
              </a:ext>
            </a:extLst>
          </p:cNvPr>
          <p:cNvSpPr txBox="1"/>
          <p:nvPr/>
        </p:nvSpPr>
        <p:spPr>
          <a:xfrm>
            <a:off x="5280876" y="3582898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9B5EC23-0E62-0491-E1DE-7C73F482B288}"/>
              </a:ext>
            </a:extLst>
          </p:cNvPr>
          <p:cNvSpPr txBox="1"/>
          <p:nvPr/>
        </p:nvSpPr>
        <p:spPr>
          <a:xfrm>
            <a:off x="6582919" y="3582898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0E30B1F-2579-3320-2E79-8C29765DD656}"/>
              </a:ext>
            </a:extLst>
          </p:cNvPr>
          <p:cNvSpPr txBox="1"/>
          <p:nvPr/>
        </p:nvSpPr>
        <p:spPr>
          <a:xfrm rot="16200000">
            <a:off x="7370555" y="2821064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GPP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D2566C4-0677-D7AA-F78F-C4D33C26C698}"/>
              </a:ext>
            </a:extLst>
          </p:cNvPr>
          <p:cNvCxnSpPr>
            <a:cxnSpLocks/>
          </p:cNvCxnSpPr>
          <p:nvPr/>
        </p:nvCxnSpPr>
        <p:spPr>
          <a:xfrm>
            <a:off x="5645190" y="2839522"/>
            <a:ext cx="1287286" cy="6688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7AFC93E-583C-7ADB-6608-B04F14189E5C}"/>
              </a:ext>
            </a:extLst>
          </p:cNvPr>
          <p:cNvSpPr txBox="1"/>
          <p:nvPr/>
        </p:nvSpPr>
        <p:spPr>
          <a:xfrm>
            <a:off x="7579329" y="3574981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AF7537F-9ED4-94D4-3C6A-AD83962133B8}"/>
              </a:ext>
            </a:extLst>
          </p:cNvPr>
          <p:cNvSpPr txBox="1"/>
          <p:nvPr/>
        </p:nvSpPr>
        <p:spPr>
          <a:xfrm>
            <a:off x="8881372" y="3574981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53938E8-A844-68BF-A870-AA329BC7D658}"/>
              </a:ext>
            </a:extLst>
          </p:cNvPr>
          <p:cNvSpPr txBox="1"/>
          <p:nvPr/>
        </p:nvSpPr>
        <p:spPr>
          <a:xfrm rot="16200000">
            <a:off x="9628238" y="2809763"/>
            <a:ext cx="70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bg1"/>
                </a:solidFill>
              </a:rPr>
              <a:t>GPP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3BD295C-6E86-FEF8-4743-FB0485E68D42}"/>
              </a:ext>
            </a:extLst>
          </p:cNvPr>
          <p:cNvCxnSpPr>
            <a:cxnSpLocks/>
          </p:cNvCxnSpPr>
          <p:nvPr/>
        </p:nvCxnSpPr>
        <p:spPr>
          <a:xfrm flipV="1">
            <a:off x="5659844" y="3184503"/>
            <a:ext cx="1193292" cy="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A9EF28B-2F77-3839-FFC4-03775693402D}"/>
              </a:ext>
            </a:extLst>
          </p:cNvPr>
          <p:cNvSpPr txBox="1"/>
          <p:nvPr/>
        </p:nvSpPr>
        <p:spPr>
          <a:xfrm>
            <a:off x="9837012" y="3579069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9B52B37-E9F6-A169-7824-D6325072EDED}"/>
              </a:ext>
            </a:extLst>
          </p:cNvPr>
          <p:cNvSpPr txBox="1"/>
          <p:nvPr/>
        </p:nvSpPr>
        <p:spPr>
          <a:xfrm>
            <a:off x="11139055" y="3579069"/>
            <a:ext cx="7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BD9E3F2-0EA3-430C-B88D-08DC79BD2B17}"/>
              </a:ext>
            </a:extLst>
          </p:cNvPr>
          <p:cNvSpPr txBox="1"/>
          <p:nvPr/>
        </p:nvSpPr>
        <p:spPr>
          <a:xfrm>
            <a:off x="5982028" y="2033275"/>
            <a:ext cx="88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March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A5465B2-23B1-3306-1FB0-B04E1E5E4DC4}"/>
              </a:ext>
            </a:extLst>
          </p:cNvPr>
          <p:cNvSpPr txBox="1"/>
          <p:nvPr/>
        </p:nvSpPr>
        <p:spPr>
          <a:xfrm>
            <a:off x="8238209" y="2029819"/>
            <a:ext cx="88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April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488C1AD-1EB1-47B5-6B7F-E5DE13FF3B34}"/>
              </a:ext>
            </a:extLst>
          </p:cNvPr>
          <p:cNvSpPr txBox="1"/>
          <p:nvPr/>
        </p:nvSpPr>
        <p:spPr>
          <a:xfrm>
            <a:off x="10179732" y="2029819"/>
            <a:ext cx="14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November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2B9409D-7D58-C9D5-C689-084FD5740447}"/>
              </a:ext>
            </a:extLst>
          </p:cNvPr>
          <p:cNvSpPr txBox="1"/>
          <p:nvPr/>
        </p:nvSpPr>
        <p:spPr>
          <a:xfrm>
            <a:off x="9219769" y="2697421"/>
            <a:ext cx="88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bg1"/>
                </a:solidFill>
              </a:rPr>
              <a:t>...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19AFFDBC-3911-F968-1FA3-DD17BED23837}"/>
              </a:ext>
            </a:extLst>
          </p:cNvPr>
          <p:cNvCxnSpPr>
            <a:cxnSpLocks/>
          </p:cNvCxnSpPr>
          <p:nvPr/>
        </p:nvCxnSpPr>
        <p:spPr>
          <a:xfrm>
            <a:off x="7911761" y="2343340"/>
            <a:ext cx="18288" cy="12874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397DC10D-3D9E-3FE3-5CC1-3E6A8175A947}"/>
              </a:ext>
            </a:extLst>
          </p:cNvPr>
          <p:cNvCxnSpPr>
            <a:cxnSpLocks/>
          </p:cNvCxnSpPr>
          <p:nvPr/>
        </p:nvCxnSpPr>
        <p:spPr>
          <a:xfrm flipH="1">
            <a:off x="7911761" y="3630793"/>
            <a:ext cx="13412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F1864E15-44D5-C5D6-D0EE-42D0DC85BE6E}"/>
              </a:ext>
            </a:extLst>
          </p:cNvPr>
          <p:cNvCxnSpPr>
            <a:cxnSpLocks/>
          </p:cNvCxnSpPr>
          <p:nvPr/>
        </p:nvCxnSpPr>
        <p:spPr>
          <a:xfrm flipV="1">
            <a:off x="7956637" y="2812940"/>
            <a:ext cx="1313729" cy="66889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50A8DF15-E5E7-0A00-F743-865A0922E66A}"/>
              </a:ext>
            </a:extLst>
          </p:cNvPr>
          <p:cNvCxnSpPr>
            <a:cxnSpLocks/>
          </p:cNvCxnSpPr>
          <p:nvPr/>
        </p:nvCxnSpPr>
        <p:spPr>
          <a:xfrm>
            <a:off x="7928817" y="2812940"/>
            <a:ext cx="1287286" cy="6688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186A3370-104A-A93E-0E4E-A3A8BAB5961A}"/>
              </a:ext>
            </a:extLst>
          </p:cNvPr>
          <p:cNvCxnSpPr>
            <a:cxnSpLocks/>
          </p:cNvCxnSpPr>
          <p:nvPr/>
        </p:nvCxnSpPr>
        <p:spPr>
          <a:xfrm flipV="1">
            <a:off x="7943471" y="3157921"/>
            <a:ext cx="1193292" cy="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F060C0E6-4E7F-E01D-73D9-5C6E19C78115}"/>
              </a:ext>
            </a:extLst>
          </p:cNvPr>
          <p:cNvCxnSpPr>
            <a:cxnSpLocks/>
          </p:cNvCxnSpPr>
          <p:nvPr/>
        </p:nvCxnSpPr>
        <p:spPr>
          <a:xfrm>
            <a:off x="10169130" y="2343340"/>
            <a:ext cx="18288" cy="12874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61F09970-3EE2-003B-4513-E1C553F89051}"/>
              </a:ext>
            </a:extLst>
          </p:cNvPr>
          <p:cNvCxnSpPr>
            <a:cxnSpLocks/>
          </p:cNvCxnSpPr>
          <p:nvPr/>
        </p:nvCxnSpPr>
        <p:spPr>
          <a:xfrm flipH="1">
            <a:off x="10169130" y="3630793"/>
            <a:ext cx="13412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E14D16BC-56EA-90DF-5FCE-11976359A1ED}"/>
              </a:ext>
            </a:extLst>
          </p:cNvPr>
          <p:cNvCxnSpPr>
            <a:cxnSpLocks/>
          </p:cNvCxnSpPr>
          <p:nvPr/>
        </p:nvCxnSpPr>
        <p:spPr>
          <a:xfrm flipV="1">
            <a:off x="10214006" y="2812940"/>
            <a:ext cx="1313729" cy="66889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CC309FA4-D123-014C-F0E0-72EB7A93540C}"/>
              </a:ext>
            </a:extLst>
          </p:cNvPr>
          <p:cNvCxnSpPr>
            <a:cxnSpLocks/>
          </p:cNvCxnSpPr>
          <p:nvPr/>
        </p:nvCxnSpPr>
        <p:spPr>
          <a:xfrm>
            <a:off x="10186186" y="2812940"/>
            <a:ext cx="1287286" cy="6688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325BC440-8B7F-46C0-7F7D-37F17F96B9A3}"/>
              </a:ext>
            </a:extLst>
          </p:cNvPr>
          <p:cNvCxnSpPr>
            <a:cxnSpLocks/>
          </p:cNvCxnSpPr>
          <p:nvPr/>
        </p:nvCxnSpPr>
        <p:spPr>
          <a:xfrm flipV="1">
            <a:off x="10200840" y="3157921"/>
            <a:ext cx="1193292" cy="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DAA339EF-2A5B-E9DA-A120-71542DA76138}"/>
              </a:ext>
            </a:extLst>
          </p:cNvPr>
          <p:cNvCxnSpPr>
            <a:cxnSpLocks/>
          </p:cNvCxnSpPr>
          <p:nvPr/>
        </p:nvCxnSpPr>
        <p:spPr>
          <a:xfrm>
            <a:off x="6068099" y="5335377"/>
            <a:ext cx="18287" cy="9141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FC30D0E4-9434-8878-D10F-A86A9E2EAE41}"/>
              </a:ext>
            </a:extLst>
          </p:cNvPr>
          <p:cNvCxnSpPr>
            <a:cxnSpLocks/>
          </p:cNvCxnSpPr>
          <p:nvPr/>
        </p:nvCxnSpPr>
        <p:spPr>
          <a:xfrm flipH="1">
            <a:off x="6068100" y="6246793"/>
            <a:ext cx="5274730" cy="26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A9393426-B79D-F7A3-75CF-99225AA6D71B}"/>
              </a:ext>
            </a:extLst>
          </p:cNvPr>
          <p:cNvSpPr txBox="1"/>
          <p:nvPr/>
        </p:nvSpPr>
        <p:spPr>
          <a:xfrm rot="16200000">
            <a:off x="5288775" y="5609242"/>
            <a:ext cx="70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bg1"/>
                </a:solidFill>
              </a:rPr>
              <a:t>GPP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A182D40E-72C2-1D39-150A-3B51E65ACF3A}"/>
              </a:ext>
            </a:extLst>
          </p:cNvPr>
          <p:cNvSpPr txBox="1"/>
          <p:nvPr/>
        </p:nvSpPr>
        <p:spPr>
          <a:xfrm>
            <a:off x="5589381" y="6034121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-1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E3FCC73-4E9A-53CF-2E7F-E79F3117DED6}"/>
              </a:ext>
            </a:extLst>
          </p:cNvPr>
          <p:cNvSpPr txBox="1"/>
          <p:nvPr/>
        </p:nvSpPr>
        <p:spPr>
          <a:xfrm>
            <a:off x="5589381" y="5621711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34F93046-9BBE-6797-D18E-4A4C7FE757FE}"/>
              </a:ext>
            </a:extLst>
          </p:cNvPr>
          <p:cNvSpPr txBox="1"/>
          <p:nvPr/>
        </p:nvSpPr>
        <p:spPr>
          <a:xfrm>
            <a:off x="5589380" y="5206220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8D53A4A-B798-9D80-8928-7F23CF74357B}"/>
              </a:ext>
            </a:extLst>
          </p:cNvPr>
          <p:cNvCxnSpPr>
            <a:cxnSpLocks/>
          </p:cNvCxnSpPr>
          <p:nvPr/>
        </p:nvCxnSpPr>
        <p:spPr>
          <a:xfrm>
            <a:off x="6061861" y="5775725"/>
            <a:ext cx="5214572" cy="8713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0F219D40-503E-6E4F-F71B-DDF8776DE7E7}"/>
              </a:ext>
            </a:extLst>
          </p:cNvPr>
          <p:cNvSpPr txBox="1"/>
          <p:nvPr/>
        </p:nvSpPr>
        <p:spPr>
          <a:xfrm>
            <a:off x="5854375" y="6249484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Mar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570EED3D-6F1F-D44A-F79A-E912FB4ADCC5}"/>
              </a:ext>
            </a:extLst>
          </p:cNvPr>
          <p:cNvSpPr txBox="1"/>
          <p:nvPr/>
        </p:nvSpPr>
        <p:spPr>
          <a:xfrm>
            <a:off x="6523079" y="6249484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Apr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129F745F-A5AF-46B6-19FD-627FB79728E1}"/>
              </a:ext>
            </a:extLst>
          </p:cNvPr>
          <p:cNvSpPr txBox="1"/>
          <p:nvPr/>
        </p:nvSpPr>
        <p:spPr>
          <a:xfrm>
            <a:off x="7109860" y="6246793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May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8674FDC5-4414-546B-9010-314A44B7AD7E}"/>
              </a:ext>
            </a:extLst>
          </p:cNvPr>
          <p:cNvSpPr txBox="1"/>
          <p:nvPr/>
        </p:nvSpPr>
        <p:spPr>
          <a:xfrm>
            <a:off x="7778564" y="6246793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Jun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4337E2D3-BE39-88F3-8F6A-AC90058C332A}"/>
              </a:ext>
            </a:extLst>
          </p:cNvPr>
          <p:cNvSpPr txBox="1"/>
          <p:nvPr/>
        </p:nvSpPr>
        <p:spPr>
          <a:xfrm>
            <a:off x="8335927" y="6249484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Jul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9FB6474F-5F90-7FE6-421C-8BAEE8188EAF}"/>
              </a:ext>
            </a:extLst>
          </p:cNvPr>
          <p:cNvSpPr txBox="1"/>
          <p:nvPr/>
        </p:nvSpPr>
        <p:spPr>
          <a:xfrm>
            <a:off x="9004631" y="6249484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Aug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3EBD00F-E7DF-D2AF-A638-E3622A1BFE2C}"/>
              </a:ext>
            </a:extLst>
          </p:cNvPr>
          <p:cNvSpPr txBox="1"/>
          <p:nvPr/>
        </p:nvSpPr>
        <p:spPr>
          <a:xfrm>
            <a:off x="9591412" y="6246793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Sep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C580EAD2-1845-3AE4-F7B1-CAB127BB801E}"/>
              </a:ext>
            </a:extLst>
          </p:cNvPr>
          <p:cNvSpPr txBox="1"/>
          <p:nvPr/>
        </p:nvSpPr>
        <p:spPr>
          <a:xfrm>
            <a:off x="10260116" y="6246793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Oct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81F4BC3F-37C0-89BA-C4D4-ACEC52DB0C37}"/>
              </a:ext>
            </a:extLst>
          </p:cNvPr>
          <p:cNvSpPr txBox="1"/>
          <p:nvPr/>
        </p:nvSpPr>
        <p:spPr>
          <a:xfrm>
            <a:off x="10790990" y="6246793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Nov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8D9C476A-E3CE-AEB8-9BDE-474838D07C61}"/>
              </a:ext>
            </a:extLst>
          </p:cNvPr>
          <p:cNvSpPr txBox="1"/>
          <p:nvPr/>
        </p:nvSpPr>
        <p:spPr>
          <a:xfrm>
            <a:off x="8564590" y="5910797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-GPP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3" name="Chave Direita 132">
            <a:extLst>
              <a:ext uri="{FF2B5EF4-FFF2-40B4-BE49-F238E27FC236}">
                <a16:creationId xmlns:a16="http://schemas.microsoft.com/office/drawing/2014/main" id="{DA6FDB97-B87F-32C5-3D60-1E1CE8F292CE}"/>
              </a:ext>
            </a:extLst>
          </p:cNvPr>
          <p:cNvSpPr/>
          <p:nvPr/>
        </p:nvSpPr>
        <p:spPr>
          <a:xfrm>
            <a:off x="11340458" y="5186576"/>
            <a:ext cx="240770" cy="1031998"/>
          </a:xfrm>
          <a:prstGeom prst="rightBrac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9FB4A029-C7AC-808D-B9A3-C38460EF8CC8}"/>
              </a:ext>
            </a:extLst>
          </p:cNvPr>
          <p:cNvSpPr txBox="1"/>
          <p:nvPr/>
        </p:nvSpPr>
        <p:spPr>
          <a:xfrm>
            <a:off x="6061861" y="4637950"/>
            <a:ext cx="557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Annual net </a:t>
            </a:r>
            <a:r>
              <a:rPr lang="et-EE" sz="1800" dirty="0">
                <a:solidFill>
                  <a:schemeClr val="bg1"/>
                </a:solidFill>
              </a:rPr>
              <a:t>G</a:t>
            </a:r>
            <a:r>
              <a:rPr lang="en-US" sz="1800" dirty="0">
                <a:solidFill>
                  <a:schemeClr val="bg1"/>
                </a:solidFill>
              </a:rPr>
              <a:t>PP balance </a:t>
            </a:r>
            <a:r>
              <a:rPr lang="en-US" dirty="0">
                <a:solidFill>
                  <a:schemeClr val="bg1"/>
                </a:solidFill>
              </a:rPr>
              <a:t>(gain or loss)</a:t>
            </a:r>
            <a:endParaRPr lang="en-US" dirty="0"/>
          </a:p>
        </p:txBody>
      </p:sp>
      <p:sp>
        <p:nvSpPr>
          <p:cNvPr id="1030" name="Listra Diagonal 1029">
            <a:extLst>
              <a:ext uri="{FF2B5EF4-FFF2-40B4-BE49-F238E27FC236}">
                <a16:creationId xmlns:a16="http://schemas.microsoft.com/office/drawing/2014/main" id="{6B3A61D9-BEF2-775B-B4AB-2824FF2AD256}"/>
              </a:ext>
            </a:extLst>
          </p:cNvPr>
          <p:cNvSpPr/>
          <p:nvPr/>
        </p:nvSpPr>
        <p:spPr>
          <a:xfrm rot="2047003">
            <a:off x="6208417" y="5422745"/>
            <a:ext cx="1012449" cy="675022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Listra Diagonal 139">
            <a:extLst>
              <a:ext uri="{FF2B5EF4-FFF2-40B4-BE49-F238E27FC236}">
                <a16:creationId xmlns:a16="http://schemas.microsoft.com/office/drawing/2014/main" id="{782065C0-73CA-7ACD-683A-51DB41251178}"/>
              </a:ext>
            </a:extLst>
          </p:cNvPr>
          <p:cNvSpPr/>
          <p:nvPr/>
        </p:nvSpPr>
        <p:spPr>
          <a:xfrm rot="12899919">
            <a:off x="7625507" y="4897450"/>
            <a:ext cx="2509213" cy="1755043"/>
          </a:xfrm>
          <a:prstGeom prst="diagStripe">
            <a:avLst>
              <a:gd name="adj" fmla="val 725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Listra Diagonal 140">
            <a:extLst>
              <a:ext uri="{FF2B5EF4-FFF2-40B4-BE49-F238E27FC236}">
                <a16:creationId xmlns:a16="http://schemas.microsoft.com/office/drawing/2014/main" id="{B51B1C47-C55D-11E2-EC52-772F6D15445F}"/>
              </a:ext>
            </a:extLst>
          </p:cNvPr>
          <p:cNvSpPr/>
          <p:nvPr/>
        </p:nvSpPr>
        <p:spPr>
          <a:xfrm rot="2092365">
            <a:off x="10493423" y="5504021"/>
            <a:ext cx="780260" cy="541776"/>
          </a:xfrm>
          <a:prstGeom prst="diagStripe">
            <a:avLst>
              <a:gd name="adj" fmla="val 3178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D70A89C-6D7D-E404-F87A-762AB4F8B2A9}"/>
              </a:ext>
            </a:extLst>
          </p:cNvPr>
          <p:cNvSpPr txBox="1"/>
          <p:nvPr/>
        </p:nvSpPr>
        <p:spPr>
          <a:xfrm>
            <a:off x="6231593" y="5464128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GPP</a:t>
            </a:r>
            <a:r>
              <a:rPr lang="en-US" sz="1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36B64061-AF94-DC5D-F88C-A5040F9BB882}"/>
              </a:ext>
            </a:extLst>
          </p:cNvPr>
          <p:cNvSpPr txBox="1"/>
          <p:nvPr/>
        </p:nvSpPr>
        <p:spPr>
          <a:xfrm>
            <a:off x="10611554" y="5480830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GPP</a:t>
            </a:r>
            <a:r>
              <a:rPr lang="en-US" sz="1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A30FDF79-981E-6CBB-FCB5-B0B8DE5F4DF4}"/>
              </a:ext>
            </a:extLst>
          </p:cNvPr>
          <p:cNvSpPr txBox="1"/>
          <p:nvPr/>
        </p:nvSpPr>
        <p:spPr>
          <a:xfrm>
            <a:off x="8572460" y="5804048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bg1"/>
                </a:solidFill>
              </a:rPr>
              <a:t>GPP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DF021D92-1DD7-55B3-04EB-33B6CC05514E}"/>
              </a:ext>
            </a:extLst>
          </p:cNvPr>
          <p:cNvSpPr/>
          <p:nvPr/>
        </p:nvSpPr>
        <p:spPr>
          <a:xfrm>
            <a:off x="6099813" y="5474494"/>
            <a:ext cx="268682" cy="2816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6" grpId="0" animBg="1"/>
      <p:bldP spid="19" grpId="0"/>
      <p:bldP spid="22" grpId="0" animBg="1"/>
      <p:bldP spid="31" grpId="0"/>
      <p:bldP spid="32" grpId="0"/>
      <p:bldP spid="35" grpId="0"/>
      <p:bldP spid="37" grpId="0"/>
      <p:bldP spid="38" grpId="0"/>
      <p:bldP spid="41" grpId="0"/>
      <p:bldP spid="43" grpId="0"/>
      <p:bldP spid="44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8" grpId="0"/>
      <p:bldP spid="133" grpId="0" animBg="1"/>
      <p:bldP spid="136" grpId="0"/>
      <p:bldP spid="1030" grpId="0" animBg="1"/>
      <p:bldP spid="140" grpId="0" animBg="1"/>
      <p:bldP spid="141" grpId="0" animBg="1"/>
      <p:bldP spid="96" grpId="0"/>
      <p:bldP spid="142" grpId="0"/>
      <p:bldP spid="144" grpId="0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7522828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D78381-9B8F-5EE8-2898-17AFE304F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6153"/>
          <a:stretch/>
        </p:blipFill>
        <p:spPr>
          <a:xfrm>
            <a:off x="616373" y="574043"/>
            <a:ext cx="6044031" cy="62653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1A4E5BD-5B8C-6E0A-3912-5C504F6AFD88}"/>
              </a:ext>
            </a:extLst>
          </p:cNvPr>
          <p:cNvSpPr/>
          <p:nvPr/>
        </p:nvSpPr>
        <p:spPr>
          <a:xfrm>
            <a:off x="180110" y="1206230"/>
            <a:ext cx="226445" cy="228600"/>
          </a:xfrm>
          <a:prstGeom prst="rect">
            <a:avLst/>
          </a:prstGeom>
          <a:solidFill>
            <a:srgbClr val="267300"/>
          </a:solidFill>
          <a:ln>
            <a:solidFill>
              <a:srgbClr val="26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65C9036-4497-0613-5764-5B7778A41D2A}"/>
              </a:ext>
            </a:extLst>
          </p:cNvPr>
          <p:cNvSpPr/>
          <p:nvPr/>
        </p:nvSpPr>
        <p:spPr>
          <a:xfrm>
            <a:off x="180110" y="802923"/>
            <a:ext cx="226445" cy="228600"/>
          </a:xfrm>
          <a:prstGeom prst="rect">
            <a:avLst/>
          </a:prstGeom>
          <a:solidFill>
            <a:srgbClr val="99CC33"/>
          </a:solidFill>
          <a:ln>
            <a:solidFill>
              <a:srgbClr val="99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76CF914-30EB-B95B-67D7-D628467B7EB5}"/>
              </a:ext>
            </a:extLst>
          </p:cNvPr>
          <p:cNvSpPr txBox="1"/>
          <p:nvPr/>
        </p:nvSpPr>
        <p:spPr>
          <a:xfrm>
            <a:off x="342371" y="732061"/>
            <a:ext cx="331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Undisturbed forest core areas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F1886B5-39C1-0D2A-647C-B3D1615FD876}"/>
              </a:ext>
            </a:extLst>
          </p:cNvPr>
          <p:cNvSpPr txBox="1"/>
          <p:nvPr/>
        </p:nvSpPr>
        <p:spPr>
          <a:xfrm>
            <a:off x="342371" y="1127026"/>
            <a:ext cx="331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Undisturbed forest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ECB9757-9C44-B608-7B40-5AD14B83E1CD}"/>
              </a:ext>
            </a:extLst>
          </p:cNvPr>
          <p:cNvSpPr txBox="1"/>
          <p:nvPr/>
        </p:nvSpPr>
        <p:spPr>
          <a:xfrm>
            <a:off x="6934406" y="1792529"/>
            <a:ext cx="5167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&gt;1.8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× 10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km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unchanged forest (1986-2020)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99.6% were located within 500m from the edge 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Only 6468.9 km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were considered FCA (0.004% of the total)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3601.5km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were analyzed (covered &gt;50% of MODIS pixel area) 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Poland, Croatia, Ukraine, Bosnia and Herzegovina, Belarus and Romania housing &gt;70% of the FCAs 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1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7522828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Imagem 16" descr="Padrão do plano de fundo, Mapa&#10;&#10;Descrição gerada automaticamente">
            <a:extLst>
              <a:ext uri="{FF2B5EF4-FFF2-40B4-BE49-F238E27FC236}">
                <a16:creationId xmlns:a16="http://schemas.microsoft.com/office/drawing/2014/main" id="{07EA2F06-3476-1444-B2AD-12A15A102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90" r="2925" b="4422"/>
          <a:stretch/>
        </p:blipFill>
        <p:spPr>
          <a:xfrm>
            <a:off x="616373" y="654937"/>
            <a:ext cx="4982499" cy="6212296"/>
          </a:xfrm>
          <a:prstGeom prst="rect">
            <a:avLst/>
          </a:prstGeom>
        </p:spPr>
      </p:pic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id="{BD3D59E6-0B77-9D4A-1818-7FB1E8FD1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" r="6523" b="4623"/>
          <a:stretch/>
        </p:blipFill>
        <p:spPr>
          <a:xfrm>
            <a:off x="6430721" y="628397"/>
            <a:ext cx="4986699" cy="62232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68E6951-E04D-1F00-75DD-394C974D2C11}"/>
              </a:ext>
            </a:extLst>
          </p:cNvPr>
          <p:cNvSpPr txBox="1"/>
          <p:nvPr/>
        </p:nvSpPr>
        <p:spPr>
          <a:xfrm>
            <a:off x="42621" y="727028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GPP)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1B0F055-F526-9C32-0884-29AED98F1516}"/>
              </a:ext>
            </a:extLst>
          </p:cNvPr>
          <p:cNvSpPr txBox="1"/>
          <p:nvPr/>
        </p:nvSpPr>
        <p:spPr>
          <a:xfrm>
            <a:off x="5972803" y="727028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ET)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12DA892-8595-5B7D-FA2F-7DD0A46AA3B9}"/>
              </a:ext>
            </a:extLst>
          </p:cNvPr>
          <p:cNvSpPr/>
          <p:nvPr/>
        </p:nvSpPr>
        <p:spPr>
          <a:xfrm>
            <a:off x="5960077" y="5640398"/>
            <a:ext cx="120315" cy="1203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7E26E96-0A12-555C-314E-B4C852420577}"/>
              </a:ext>
            </a:extLst>
          </p:cNvPr>
          <p:cNvSpPr/>
          <p:nvPr/>
        </p:nvSpPr>
        <p:spPr>
          <a:xfrm>
            <a:off x="5954639" y="6287937"/>
            <a:ext cx="120315" cy="1203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70E1985-69AC-A462-AB08-814969966D2D}"/>
              </a:ext>
            </a:extLst>
          </p:cNvPr>
          <p:cNvSpPr txBox="1"/>
          <p:nvPr/>
        </p:nvSpPr>
        <p:spPr>
          <a:xfrm>
            <a:off x="5493490" y="5665807"/>
            <a:ext cx="105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Decrease</a:t>
            </a:r>
            <a:endParaRPr lang="en-US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0963C21-440F-DDF7-9887-8142C160386E}"/>
              </a:ext>
            </a:extLst>
          </p:cNvPr>
          <p:cNvSpPr txBox="1"/>
          <p:nvPr/>
        </p:nvSpPr>
        <p:spPr>
          <a:xfrm>
            <a:off x="5534880" y="6345263"/>
            <a:ext cx="105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t-E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7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7522828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Imagem 16" descr="Padrão do plano de fundo, Mapa&#10;&#10;Descrição gerada automaticamente">
            <a:extLst>
              <a:ext uri="{FF2B5EF4-FFF2-40B4-BE49-F238E27FC236}">
                <a16:creationId xmlns:a16="http://schemas.microsoft.com/office/drawing/2014/main" id="{07EA2F06-3476-1444-B2AD-12A15A102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90" r="2925" b="4422"/>
          <a:stretch/>
        </p:blipFill>
        <p:spPr>
          <a:xfrm>
            <a:off x="616373" y="648297"/>
            <a:ext cx="4982499" cy="6212296"/>
          </a:xfrm>
          <a:prstGeom prst="rect">
            <a:avLst/>
          </a:prstGeom>
        </p:spPr>
      </p:pic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id="{BD3D59E6-0B77-9D4A-1818-7FB1E8FD1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" r="6523" b="4623"/>
          <a:stretch/>
        </p:blipFill>
        <p:spPr>
          <a:xfrm>
            <a:off x="6430721" y="628397"/>
            <a:ext cx="4986699" cy="6223253"/>
          </a:xfrm>
          <a:prstGeom prst="rect">
            <a:avLst/>
          </a:prstGeom>
        </p:spPr>
      </p:pic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id="{7D30D946-CBD3-F8E9-D42B-6C8CDD6AA9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r="6358" b="4273"/>
          <a:stretch/>
        </p:blipFill>
        <p:spPr>
          <a:xfrm>
            <a:off x="3648555" y="627000"/>
            <a:ext cx="4989918" cy="625809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318D6B0A-C606-E9F8-9F46-18F16E5DAD36}"/>
              </a:ext>
            </a:extLst>
          </p:cNvPr>
          <p:cNvSpPr txBox="1"/>
          <p:nvPr/>
        </p:nvSpPr>
        <p:spPr>
          <a:xfrm>
            <a:off x="3107622" y="734648"/>
            <a:ext cx="70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WUE)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DA76A73-B463-FA1F-D0B4-F67A0277C029}"/>
              </a:ext>
            </a:extLst>
          </p:cNvPr>
          <p:cNvSpPr/>
          <p:nvPr/>
        </p:nvSpPr>
        <p:spPr>
          <a:xfrm>
            <a:off x="8992411" y="5750463"/>
            <a:ext cx="120315" cy="1203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0EA7B9E-3AF1-506A-266B-05BEF670B5ED}"/>
              </a:ext>
            </a:extLst>
          </p:cNvPr>
          <p:cNvSpPr/>
          <p:nvPr/>
        </p:nvSpPr>
        <p:spPr>
          <a:xfrm>
            <a:off x="8986973" y="6398002"/>
            <a:ext cx="120315" cy="1203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09BF750-9F1A-1B0E-01E2-6C52C2DDEB54}"/>
              </a:ext>
            </a:extLst>
          </p:cNvPr>
          <p:cNvSpPr txBox="1"/>
          <p:nvPr/>
        </p:nvSpPr>
        <p:spPr>
          <a:xfrm>
            <a:off x="8525824" y="5775872"/>
            <a:ext cx="105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Decrease</a:t>
            </a:r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540151C-B232-5040-0AB6-23E0D0F73946}"/>
              </a:ext>
            </a:extLst>
          </p:cNvPr>
          <p:cNvSpPr txBox="1"/>
          <p:nvPr/>
        </p:nvSpPr>
        <p:spPr>
          <a:xfrm>
            <a:off x="8567214" y="6455328"/>
            <a:ext cx="105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t-E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2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7522828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7041D3C5-72E1-BEDC-4A9A-11701ED4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3" y="1845124"/>
            <a:ext cx="9424095" cy="4882494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853D1A-615D-9E33-EA32-AACB06594CC3}"/>
              </a:ext>
            </a:extLst>
          </p:cNvPr>
          <p:cNvSpPr txBox="1"/>
          <p:nvPr/>
        </p:nvSpPr>
        <p:spPr>
          <a:xfrm>
            <a:off x="4953000" y="1563427"/>
            <a:ext cx="41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</a:rPr>
              <a:t>75% of FCAs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7FDF93D-0FBE-70F4-428C-07BAF445CC27}"/>
              </a:ext>
            </a:extLst>
          </p:cNvPr>
          <p:cNvSpPr txBox="1"/>
          <p:nvPr/>
        </p:nvSpPr>
        <p:spPr>
          <a:xfrm>
            <a:off x="685800" y="1536149"/>
            <a:ext cx="41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</a:rPr>
              <a:t>25% of FCAs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67278C1-1EBC-7984-7660-DB18A4BAE118}"/>
              </a:ext>
            </a:extLst>
          </p:cNvPr>
          <p:cNvSpPr txBox="1"/>
          <p:nvPr/>
        </p:nvSpPr>
        <p:spPr>
          <a:xfrm>
            <a:off x="4953000" y="929994"/>
            <a:ext cx="41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+9538.7 t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 / year</a:t>
            </a:r>
            <a:endParaRPr lang="et-EE" sz="2400" b="1" dirty="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62E6B6-D2AE-8A8A-1E61-BF888870F91E}"/>
              </a:ext>
            </a:extLst>
          </p:cNvPr>
          <p:cNvSpPr txBox="1"/>
          <p:nvPr/>
        </p:nvSpPr>
        <p:spPr>
          <a:xfrm>
            <a:off x="685800" y="933635"/>
            <a:ext cx="41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-1980.8 t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 / year</a:t>
            </a:r>
            <a:endParaRPr lang="et-EE" sz="2400" b="1" dirty="0">
              <a:solidFill>
                <a:schemeClr val="bg1"/>
              </a:solidFill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EEE9FC3-B1A5-F2BE-B4E8-15EFC73E377C}"/>
              </a:ext>
            </a:extLst>
          </p:cNvPr>
          <p:cNvCxnSpPr>
            <a:cxnSpLocks/>
          </p:cNvCxnSpPr>
          <p:nvPr/>
        </p:nvCxnSpPr>
        <p:spPr>
          <a:xfrm flipV="1">
            <a:off x="2777490" y="1318260"/>
            <a:ext cx="0" cy="26360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4A336032-A791-07A2-113D-96FC4BDDCA4A}"/>
              </a:ext>
            </a:extLst>
          </p:cNvPr>
          <p:cNvCxnSpPr>
            <a:cxnSpLocks/>
          </p:cNvCxnSpPr>
          <p:nvPr/>
        </p:nvCxnSpPr>
        <p:spPr>
          <a:xfrm flipV="1">
            <a:off x="7029450" y="1325880"/>
            <a:ext cx="0" cy="26360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C7C1F8B-B679-F89B-29B0-2793BD65E7A9}"/>
              </a:ext>
            </a:extLst>
          </p:cNvPr>
          <p:cNvCxnSpPr>
            <a:cxnSpLocks/>
          </p:cNvCxnSpPr>
          <p:nvPr/>
        </p:nvCxnSpPr>
        <p:spPr>
          <a:xfrm>
            <a:off x="4080509" y="1160826"/>
            <a:ext cx="174879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8BB1706-F077-0CC8-542D-CC48EBA2B42F}"/>
              </a:ext>
            </a:extLst>
          </p:cNvPr>
          <p:cNvSpPr txBox="1"/>
          <p:nvPr/>
        </p:nvSpPr>
        <p:spPr>
          <a:xfrm>
            <a:off x="9320066" y="1526768"/>
            <a:ext cx="274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+7577.9 t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 / year</a:t>
            </a:r>
            <a:endParaRPr lang="et-EE" sz="2400" b="1" dirty="0">
              <a:solidFill>
                <a:schemeClr val="bg1"/>
              </a:solidFill>
            </a:endParaRP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183939F1-7FBF-6475-F34D-14BD295E5C02}"/>
              </a:ext>
            </a:extLst>
          </p:cNvPr>
          <p:cNvCxnSpPr>
            <a:endCxn id="34" idx="0"/>
          </p:cNvCxnSpPr>
          <p:nvPr/>
        </p:nvCxnSpPr>
        <p:spPr>
          <a:xfrm>
            <a:off x="8382000" y="1160826"/>
            <a:ext cx="2311033" cy="365942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5AA68D8-9067-7C5E-6893-6CC5B15CEEC0}"/>
              </a:ext>
            </a:extLst>
          </p:cNvPr>
          <p:cNvSpPr txBox="1"/>
          <p:nvPr/>
        </p:nvSpPr>
        <p:spPr>
          <a:xfrm>
            <a:off x="9327686" y="2480868"/>
            <a:ext cx="2745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only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et-EE" sz="2400" b="1" dirty="0">
                <a:solidFill>
                  <a:schemeClr val="bg1"/>
                </a:solidFill>
              </a:rPr>
              <a:t>offset</a:t>
            </a:r>
            <a:r>
              <a:rPr lang="pt-BR" sz="2400" b="1" dirty="0">
                <a:solidFill>
                  <a:schemeClr val="bg1"/>
                </a:solidFill>
              </a:rPr>
              <a:t>s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0.00001</a:t>
            </a:r>
            <a:r>
              <a:rPr lang="et-EE" sz="2400" b="1" dirty="0">
                <a:solidFill>
                  <a:schemeClr val="bg1"/>
                </a:solidFill>
              </a:rPr>
              <a:t>% of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EU </a:t>
            </a:r>
            <a:r>
              <a:rPr lang="et-EE" sz="2400" b="1" dirty="0">
                <a:solidFill>
                  <a:schemeClr val="bg1"/>
                </a:solidFill>
              </a:rPr>
              <a:t>CO</a:t>
            </a:r>
            <a:r>
              <a:rPr lang="et-EE" sz="2400" b="1" baseline="-25000" dirty="0">
                <a:solidFill>
                  <a:schemeClr val="bg1"/>
                </a:solidFill>
              </a:rPr>
              <a:t>2</a:t>
            </a:r>
            <a:r>
              <a:rPr lang="et-EE" sz="2400" b="1" dirty="0">
                <a:solidFill>
                  <a:schemeClr val="bg1"/>
                </a:solidFill>
              </a:rPr>
              <a:t> emissions</a:t>
            </a:r>
            <a:r>
              <a:rPr lang="pt-BR" sz="2400" b="1" dirty="0">
                <a:solidFill>
                  <a:schemeClr val="bg1"/>
                </a:solidFill>
              </a:rPr>
              <a:t> in 2020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DBCD532A-1A1E-2478-1565-607B911C3A7F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>
            <a:off x="10693033" y="1988433"/>
            <a:ext cx="7620" cy="4924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215127-1F42-D5D1-775B-BB0F3666B59C}"/>
              </a:ext>
            </a:extLst>
          </p:cNvPr>
          <p:cNvCxnSpPr>
            <a:cxnSpLocks/>
          </p:cNvCxnSpPr>
          <p:nvPr/>
        </p:nvCxnSpPr>
        <p:spPr>
          <a:xfrm>
            <a:off x="616373" y="480902"/>
            <a:ext cx="109728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BBE3620-2684-6516-2AA5-8C069B8C387B}"/>
              </a:ext>
            </a:extLst>
          </p:cNvPr>
          <p:cNvSpPr/>
          <p:nvPr/>
        </p:nvSpPr>
        <p:spPr>
          <a:xfrm>
            <a:off x="3904402" y="376154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8B745C-2A30-9334-AA2E-3DD9C4B936A7}"/>
              </a:ext>
            </a:extLst>
          </p:cNvPr>
          <p:cNvSpPr/>
          <p:nvPr/>
        </p:nvSpPr>
        <p:spPr>
          <a:xfrm>
            <a:off x="843280" y="389705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A8A64-225E-A2C0-DF52-D6AF14627DF2}"/>
              </a:ext>
            </a:extLst>
          </p:cNvPr>
          <p:cNvSpPr/>
          <p:nvPr/>
        </p:nvSpPr>
        <p:spPr>
          <a:xfrm>
            <a:off x="11114253" y="313504"/>
            <a:ext cx="328507" cy="334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485764-6574-288B-749F-D601A37F9A03}"/>
              </a:ext>
            </a:extLst>
          </p:cNvPr>
          <p:cNvSpPr txBox="1">
            <a:spLocks/>
          </p:cNvSpPr>
          <p:nvPr/>
        </p:nvSpPr>
        <p:spPr>
          <a:xfrm>
            <a:off x="552027" y="0"/>
            <a:ext cx="78232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Intro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7150154-45C4-FBF5-1A47-9F15E399DA8E}"/>
              </a:ext>
            </a:extLst>
          </p:cNvPr>
          <p:cNvSpPr txBox="1">
            <a:spLocks/>
          </p:cNvSpPr>
          <p:nvPr/>
        </p:nvSpPr>
        <p:spPr>
          <a:xfrm>
            <a:off x="3441275" y="0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Approach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D38CF0-159D-EADA-3602-1E8302B2CC6F}"/>
              </a:ext>
            </a:extLst>
          </p:cNvPr>
          <p:cNvSpPr/>
          <p:nvPr/>
        </p:nvSpPr>
        <p:spPr>
          <a:xfrm>
            <a:off x="7601381" y="3877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CD94D13-7314-FCBA-B506-AD34246140CB}"/>
              </a:ext>
            </a:extLst>
          </p:cNvPr>
          <p:cNvSpPr txBox="1">
            <a:spLocks/>
          </p:cNvSpPr>
          <p:nvPr/>
        </p:nvSpPr>
        <p:spPr>
          <a:xfrm>
            <a:off x="7138254" y="11608"/>
            <a:ext cx="110236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Findings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00BA5E-A8AE-A294-D3A4-BE3CE9A62082}"/>
              </a:ext>
            </a:extLst>
          </p:cNvPr>
          <p:cNvSpPr/>
          <p:nvPr/>
        </p:nvSpPr>
        <p:spPr>
          <a:xfrm>
            <a:off x="11191244" y="384862"/>
            <a:ext cx="176107" cy="1823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10662502" y="8708"/>
            <a:ext cx="1233590" cy="3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800" dirty="0">
                <a:solidFill>
                  <a:schemeClr val="bg1"/>
                </a:solidFill>
              </a:rPr>
              <a:t>Take home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BD3CE5-D5F5-0809-1811-728772A4C37A}"/>
              </a:ext>
            </a:extLst>
          </p:cNvPr>
          <p:cNvSpPr txBox="1"/>
          <p:nvPr/>
        </p:nvSpPr>
        <p:spPr>
          <a:xfrm>
            <a:off x="552027" y="1106729"/>
            <a:ext cx="115499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Limitations: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GPP ≠ assimilated carbon (e.g., NPP)</a:t>
            </a:r>
            <a:endParaRPr lang="et-E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Modelled ET and GPP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Resolution of GPP and ET data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Forest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types</a:t>
            </a:r>
            <a:endParaRPr lang="et-E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t-E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~50% of FCAs showed concomitant increase in GPP and WUE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Not due to decrease in ET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Most FCAs are still acting as carbon sink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~25% of </a:t>
            </a:r>
            <a:r>
              <a:rPr lang="et-E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CAs are not showing GPP compensation across seasons</a:t>
            </a:r>
            <a:endParaRPr lang="et-E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total GPP loss is responsible for offsetting 20</a:t>
            </a:r>
            <a:r>
              <a:rPr lang="et-E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t-E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 total GPP gain</a:t>
            </a:r>
          </a:p>
          <a:p>
            <a:pPr marL="574675" lvl="1" indent="-1174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FCAs with GPP loss are spatially spread</a:t>
            </a:r>
          </a:p>
        </p:txBody>
      </p:sp>
    </p:spTree>
    <p:extLst>
      <p:ext uri="{BB962C8B-B14F-4D97-AF65-F5344CB8AC3E}">
        <p14:creationId xmlns:p14="http://schemas.microsoft.com/office/powerpoint/2010/main" val="70896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 2">
            <a:extLst>
              <a:ext uri="{FF2B5EF4-FFF2-40B4-BE49-F238E27FC236}">
                <a16:creationId xmlns:a16="http://schemas.microsoft.com/office/drawing/2014/main" id="{7CDFDCB3-330A-E442-E3F8-ACEBD7E5A348}"/>
              </a:ext>
            </a:extLst>
          </p:cNvPr>
          <p:cNvSpPr txBox="1">
            <a:spLocks/>
          </p:cNvSpPr>
          <p:nvPr/>
        </p:nvSpPr>
        <p:spPr>
          <a:xfrm>
            <a:off x="0" y="2875401"/>
            <a:ext cx="12192000" cy="110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Thanks!</a:t>
            </a:r>
          </a:p>
        </p:txBody>
      </p:sp>
      <p:pic>
        <p:nvPicPr>
          <p:cNvPr id="17" name="Imagem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25AC8BAC-B2F6-1D3C-9C9E-35BA8A61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0" y="6021656"/>
            <a:ext cx="1304927" cy="75445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E77A774-50E0-7C17-E21D-97AB5C6A9E48}"/>
              </a:ext>
            </a:extLst>
          </p:cNvPr>
          <p:cNvSpPr txBox="1"/>
          <p:nvPr/>
        </p:nvSpPr>
        <p:spPr>
          <a:xfrm>
            <a:off x="6569382" y="6137274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bruno.montibeller@ut.ee</a:t>
            </a:r>
          </a:p>
        </p:txBody>
      </p:sp>
    </p:spTree>
    <p:extLst>
      <p:ext uri="{BB962C8B-B14F-4D97-AF65-F5344CB8AC3E}">
        <p14:creationId xmlns:p14="http://schemas.microsoft.com/office/powerpoint/2010/main" val="3329874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586</Words>
  <Application>Microsoft Office PowerPoint</Application>
  <PresentationFormat>Widescreen</PresentationFormat>
  <Paragraphs>182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Segoe UI</vt:lpstr>
      <vt:lpstr>Tema do Office</vt:lpstr>
      <vt:lpstr>Carbon assimilation and water use efficiency increases in undisturbed core forest areas may not compensate carbon losses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XX</dc:creator>
  <cp:lastModifiedBy>XX</cp:lastModifiedBy>
  <cp:revision>48</cp:revision>
  <dcterms:created xsi:type="dcterms:W3CDTF">2022-05-10T07:03:03Z</dcterms:created>
  <dcterms:modified xsi:type="dcterms:W3CDTF">2022-05-23T15:37:51Z</dcterms:modified>
</cp:coreProperties>
</file>