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37" r:id="rId5"/>
    <p:sldId id="263" r:id="rId6"/>
    <p:sldId id="359" r:id="rId7"/>
    <p:sldId id="360" r:id="rId8"/>
    <p:sldId id="348" r:id="rId9"/>
    <p:sldId id="345" r:id="rId10"/>
    <p:sldId id="347" r:id="rId11"/>
    <p:sldId id="264" r:id="rId12"/>
    <p:sldId id="346" r:id="rId13"/>
    <p:sldId id="343" r:id="rId14"/>
    <p:sldId id="265" r:id="rId15"/>
    <p:sldId id="339" r:id="rId16"/>
    <p:sldId id="352" r:id="rId17"/>
    <p:sldId id="353" r:id="rId18"/>
    <p:sldId id="355" r:id="rId19"/>
    <p:sldId id="357" r:id="rId20"/>
    <p:sldId id="354" r:id="rId21"/>
    <p:sldId id="356" r:id="rId22"/>
    <p:sldId id="358" r:id="rId23"/>
    <p:sldId id="361" r:id="rId24"/>
    <p:sldId id="362" r:id="rId25"/>
    <p:sldId id="266" r:id="rId26"/>
    <p:sldId id="340" r:id="rId27"/>
    <p:sldId id="349" r:id="rId28"/>
    <p:sldId id="25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Section" id="{CACF15FA-26F6-4AA6-893A-C8E160E55BB9}">
          <p14:sldIdLst>
            <p14:sldId id="337"/>
          </p14:sldIdLst>
        </p14:section>
        <p14:section name="Content Section" id="{148BB197-BA92-4F2D-8BB7-B1485621C298}">
          <p14:sldIdLst>
            <p14:sldId id="263"/>
            <p14:sldId id="359"/>
            <p14:sldId id="360"/>
            <p14:sldId id="348"/>
            <p14:sldId id="345"/>
            <p14:sldId id="347"/>
            <p14:sldId id="264"/>
            <p14:sldId id="346"/>
            <p14:sldId id="343"/>
            <p14:sldId id="265"/>
            <p14:sldId id="339"/>
            <p14:sldId id="352"/>
            <p14:sldId id="353"/>
            <p14:sldId id="355"/>
            <p14:sldId id="357"/>
            <p14:sldId id="354"/>
            <p14:sldId id="356"/>
            <p14:sldId id="358"/>
            <p14:sldId id="361"/>
            <p14:sldId id="362"/>
            <p14:sldId id="266"/>
            <p14:sldId id="340"/>
            <p14:sldId id="349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474747"/>
    <a:srgbClr val="4B4B4B"/>
    <a:srgbClr val="1E739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0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usha\OneDrive\Documents\EGU22F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usha\OneDrive\Documents\EGU22F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usha\OneDrive\Documents\EGU22F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usha\OneDrive\Documents\EGU22F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F1-Score</c:v>
          </c:tx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NEPAL!$B$2:$B$8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NEPAL!$G$2:$G$8</c:f>
              <c:numCache>
                <c:formatCode>General</c:formatCode>
                <c:ptCount val="7"/>
                <c:pt idx="0">
                  <c:v>72</c:v>
                </c:pt>
                <c:pt idx="1">
                  <c:v>67.100000000000009</c:v>
                </c:pt>
                <c:pt idx="2">
                  <c:v>80.100000000000009</c:v>
                </c:pt>
                <c:pt idx="3">
                  <c:v>84.7</c:v>
                </c:pt>
                <c:pt idx="4">
                  <c:v>83.5</c:v>
                </c:pt>
                <c:pt idx="5">
                  <c:v>82.6</c:v>
                </c:pt>
                <c:pt idx="6">
                  <c:v>82.5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44-4B62-97D9-AA74182CB96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99256208"/>
        <c:axId val="1899244976"/>
      </c:barChart>
      <c:catAx>
        <c:axId val="18992562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n-GB" sz="1200">
                    <a:solidFill>
                      <a:sysClr val="windowText" lastClr="000000"/>
                    </a:solidFill>
                    <a:latin typeface="Avenir Next LT Pro" panose="020B0504020202020204" pitchFamily="34" charset="0"/>
                  </a:rPr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899244976"/>
        <c:crosses val="autoZero"/>
        <c:auto val="1"/>
        <c:lblAlgn val="ctr"/>
        <c:lblOffset val="100"/>
        <c:noMultiLvlLbl val="0"/>
      </c:catAx>
      <c:valAx>
        <c:axId val="189924497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n-GB" sz="1200">
                    <a:solidFill>
                      <a:sysClr val="windowText" lastClr="000000"/>
                    </a:solidFill>
                    <a:latin typeface="Avenir Next LT Pro" panose="020B0504020202020204" pitchFamily="34" charset="0"/>
                  </a:rPr>
                  <a:t>F1-Score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89925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200" b="0" i="0" u="none" strike="noStrike" kern="1200" baseline="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CHINA!$B$2:$B$5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2021</c:v>
                </c:pt>
              </c:numCache>
            </c:numRef>
          </c:cat>
          <c:val>
            <c:numRef>
              <c:f>CHINA!$G$2:$G$5</c:f>
              <c:numCache>
                <c:formatCode>General</c:formatCode>
                <c:ptCount val="4"/>
                <c:pt idx="0">
                  <c:v>83.399999999999991</c:v>
                </c:pt>
                <c:pt idx="1">
                  <c:v>80.7</c:v>
                </c:pt>
                <c:pt idx="2">
                  <c:v>69.8</c:v>
                </c:pt>
                <c:pt idx="3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E2-46B2-B7DD-BEE0D73240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43569472"/>
        <c:axId val="1343570304"/>
      </c:barChart>
      <c:catAx>
        <c:axId val="1343569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200" b="0" i="0" u="none" strike="noStrike" kern="1200" baseline="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n-GB" sz="1200">
                    <a:latin typeface="Avenir Next LT Pro" panose="020B0504020202020204" pitchFamily="34" charset="0"/>
                  </a:rPr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1200" b="0" i="0" u="none" strike="noStrike" kern="1200" baseline="0">
                  <a:solidFill>
                    <a:schemeClr val="tx1"/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43570304"/>
        <c:crosses val="autoZero"/>
        <c:auto val="1"/>
        <c:lblAlgn val="ctr"/>
        <c:lblOffset val="100"/>
        <c:noMultiLvlLbl val="0"/>
      </c:catAx>
      <c:valAx>
        <c:axId val="134357030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200" b="0" i="0" u="none" strike="noStrike" kern="1200" baseline="0">
                    <a:solidFill>
                      <a:sysClr val="windowText" lastClr="000000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n-GB" sz="1200">
                    <a:solidFill>
                      <a:sysClr val="windowText" lastClr="000000"/>
                    </a:solidFill>
                    <a:latin typeface="Avenir Next LT Pro" panose="020B0504020202020204" pitchFamily="34" charset="0"/>
                  </a:rPr>
                  <a:t>F1-Score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200" b="0" i="0" u="none" strike="noStrike" kern="1200" baseline="0">
                  <a:solidFill>
                    <a:sysClr val="windowText" lastClr="000000"/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4356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PNG!$B$2:$B$5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PNG!$G$2:$G$5</c:f>
              <c:numCache>
                <c:formatCode>General</c:formatCode>
                <c:ptCount val="4"/>
                <c:pt idx="0">
                  <c:v>73.2</c:v>
                </c:pt>
                <c:pt idx="1">
                  <c:v>85.3</c:v>
                </c:pt>
                <c:pt idx="2">
                  <c:v>84.3</c:v>
                </c:pt>
                <c:pt idx="3">
                  <c:v>84.6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09-4CB4-BD56-504AE952D03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51640256"/>
        <c:axId val="1351638592"/>
      </c:barChart>
      <c:catAx>
        <c:axId val="13516402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n-GB" sz="1200">
                    <a:solidFill>
                      <a:sysClr val="windowText" lastClr="000000"/>
                    </a:solidFill>
                    <a:latin typeface="Avenir Next LT Pro" panose="020B0504020202020204" pitchFamily="34" charset="0"/>
                  </a:rPr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51638592"/>
        <c:crosses val="autoZero"/>
        <c:auto val="1"/>
        <c:lblAlgn val="ctr"/>
        <c:lblOffset val="100"/>
        <c:noMultiLvlLbl val="0"/>
      </c:catAx>
      <c:valAx>
        <c:axId val="135163859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n-GB" sz="1200">
                    <a:solidFill>
                      <a:sysClr val="windowText" lastClr="000000"/>
                    </a:solidFill>
                    <a:latin typeface="Avenir Next LT Pro" panose="020B0504020202020204" pitchFamily="34" charset="0"/>
                  </a:rPr>
                  <a:t>F1-Score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5164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2A068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200" b="0" i="0" u="none" strike="noStrike" kern="1200" baseline="0">
                    <a:solidFill>
                      <a:sysClr val="windowText" lastClr="000000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NZ!$A$2:$A$7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NZ!$F$2:$F$7</c:f>
              <c:numCache>
                <c:formatCode>General</c:formatCode>
                <c:ptCount val="6"/>
                <c:pt idx="0">
                  <c:v>75.599999999999994</c:v>
                </c:pt>
                <c:pt idx="1">
                  <c:v>81.399999999999991</c:v>
                </c:pt>
                <c:pt idx="2">
                  <c:v>74.599999999999994</c:v>
                </c:pt>
                <c:pt idx="3">
                  <c:v>87.3</c:v>
                </c:pt>
                <c:pt idx="4">
                  <c:v>83.6</c:v>
                </c:pt>
                <c:pt idx="5">
                  <c:v>87.7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00-4C03-A867-86A7FEC3660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75691712"/>
        <c:axId val="1975683392"/>
      </c:barChart>
      <c:catAx>
        <c:axId val="1975691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n-GB" sz="1200">
                    <a:solidFill>
                      <a:sysClr val="windowText" lastClr="000000"/>
                    </a:solidFill>
                    <a:latin typeface="Avenir Next LT Pro" panose="020B0504020202020204" pitchFamily="34" charset="0"/>
                  </a:rPr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200" b="0" i="0" u="none" strike="noStrike" kern="1200" baseline="0">
                <a:solidFill>
                  <a:sysClr val="windowText" lastClr="000000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975683392"/>
        <c:crosses val="autoZero"/>
        <c:auto val="1"/>
        <c:lblAlgn val="ctr"/>
        <c:lblOffset val="100"/>
        <c:noMultiLvlLbl val="0"/>
      </c:catAx>
      <c:valAx>
        <c:axId val="197568339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1200" b="0" i="0" u="none" strike="noStrike" kern="1200" baseline="0">
                    <a:solidFill>
                      <a:sysClr val="windowText" lastClr="000000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n-US" sz="1200" b="0" i="0" u="none" strike="noStrike" kern="1200" baseline="0">
                    <a:solidFill>
                      <a:sysClr val="windowText" lastClr="000000"/>
                    </a:solidFill>
                    <a:latin typeface="Avenir Next LT Pro" panose="020B0504020202020204" pitchFamily="34" charset="0"/>
                    <a:ea typeface="+mn-ea"/>
                    <a:cs typeface="+mn-cs"/>
                  </a:rPr>
                  <a:t>F1-Score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1200" b="0" i="0" u="none" strike="noStrike" kern="1200" baseline="0">
                  <a:solidFill>
                    <a:sysClr val="windowText" lastClr="000000"/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200" b="0" i="0" u="none" strike="noStrike" kern="1200" baseline="0">
                <a:solidFill>
                  <a:sysClr val="windowText" lastClr="000000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97569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FCC0EF-B998-4132-9282-81D6FE0979D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130C5E-C68C-4FC9-9977-8C71F0B0DCF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>
              <a:latin typeface="Avenir Next LT Pro" panose="020B0504020202020204" pitchFamily="34" charset="0"/>
            </a:rPr>
            <a:t>Automated mapping endeavours via Artificial Intelligence is limited</a:t>
          </a:r>
          <a:endParaRPr lang="en-US" sz="2400" dirty="0">
            <a:latin typeface="Avenir Next LT Pro" panose="020B0504020202020204" pitchFamily="34" charset="0"/>
          </a:endParaRPr>
        </a:p>
      </dgm:t>
    </dgm:pt>
    <dgm:pt modelId="{82E3D1D0-30C5-472D-9D1D-8C7F5F95231D}" type="parTrans" cxnId="{D345478A-9A65-489F-A103-1286D6586261}">
      <dgm:prSet/>
      <dgm:spPr/>
      <dgm:t>
        <a:bodyPr/>
        <a:lstStyle/>
        <a:p>
          <a:endParaRPr lang="en-US"/>
        </a:p>
      </dgm:t>
    </dgm:pt>
    <dgm:pt modelId="{2C46CBC5-A044-47E4-BA63-3B667A5A2453}" type="sibTrans" cxnId="{D345478A-9A65-489F-A103-1286D6586261}">
      <dgm:prSet/>
      <dgm:spPr/>
      <dgm:t>
        <a:bodyPr/>
        <a:lstStyle/>
        <a:p>
          <a:endParaRPr lang="en-US"/>
        </a:p>
      </dgm:t>
    </dgm:pt>
    <dgm:pt modelId="{73D0B8F7-395B-474C-B76D-5BA4DE607FF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>
              <a:latin typeface="Avenir Next LT Pro" panose="020B0504020202020204" pitchFamily="34" charset="0"/>
            </a:rPr>
            <a:t>Spatial and temporal scale of mapping</a:t>
          </a:r>
          <a:endParaRPr lang="en-US" sz="2400" dirty="0">
            <a:latin typeface="Avenir Next LT Pro" panose="020B0504020202020204" pitchFamily="34" charset="0"/>
          </a:endParaRPr>
        </a:p>
      </dgm:t>
    </dgm:pt>
    <dgm:pt modelId="{5C7EEFB7-642D-4E43-9DBB-8809D133674E}" type="parTrans" cxnId="{B3244A1B-4299-4FD7-ACBE-2EFDF064404B}">
      <dgm:prSet/>
      <dgm:spPr/>
      <dgm:t>
        <a:bodyPr/>
        <a:lstStyle/>
        <a:p>
          <a:endParaRPr lang="en-US"/>
        </a:p>
      </dgm:t>
    </dgm:pt>
    <dgm:pt modelId="{D9F52A7E-AA1A-468A-927F-2902CD5CF553}" type="sibTrans" cxnId="{B3244A1B-4299-4FD7-ACBE-2EFDF064404B}">
      <dgm:prSet/>
      <dgm:spPr/>
      <dgm:t>
        <a:bodyPr/>
        <a:lstStyle/>
        <a:p>
          <a:endParaRPr lang="en-US"/>
        </a:p>
      </dgm:t>
    </dgm:pt>
    <dgm:pt modelId="{51DBA8AA-3962-48D6-8BAC-94D9196105A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Next LT Pro" panose="020B0504020202020204" pitchFamily="34" charset="0"/>
              <a:ea typeface="+mn-ea"/>
              <a:cs typeface="+mn-cs"/>
            </a:rPr>
            <a:t>Resource or data expensive</a:t>
          </a:r>
          <a:endParaRPr lang="en-US" sz="3600" kern="1200" dirty="0"/>
        </a:p>
      </dgm:t>
    </dgm:pt>
    <dgm:pt modelId="{1977427F-E665-4B52-B5A9-7FA8D7DE4EA1}" type="sibTrans" cxnId="{E92687F9-04E5-4DED-AF6A-3D505B2E1094}">
      <dgm:prSet/>
      <dgm:spPr/>
      <dgm:t>
        <a:bodyPr/>
        <a:lstStyle/>
        <a:p>
          <a:endParaRPr lang="en-US"/>
        </a:p>
      </dgm:t>
    </dgm:pt>
    <dgm:pt modelId="{4FB81D55-B25A-47AB-890F-0DD61A45DE3B}" type="parTrans" cxnId="{E92687F9-04E5-4DED-AF6A-3D505B2E1094}">
      <dgm:prSet/>
      <dgm:spPr/>
      <dgm:t>
        <a:bodyPr/>
        <a:lstStyle/>
        <a:p>
          <a:endParaRPr lang="en-US"/>
        </a:p>
      </dgm:t>
    </dgm:pt>
    <dgm:pt modelId="{4201CC9B-6CE5-402B-AB25-ADECBBB93267}" type="pres">
      <dgm:prSet presAssocID="{C4FCC0EF-B998-4132-9282-81D6FE0979DB}" presName="root" presStyleCnt="0">
        <dgm:presLayoutVars>
          <dgm:dir/>
          <dgm:resizeHandles val="exact"/>
        </dgm:presLayoutVars>
      </dgm:prSet>
      <dgm:spPr/>
    </dgm:pt>
    <dgm:pt modelId="{2B837C79-E68A-43A4-A97B-CB458631831D}" type="pres">
      <dgm:prSet presAssocID="{06130C5E-C68C-4FC9-9977-8C71F0B0DCFB}" presName="compNode" presStyleCnt="0"/>
      <dgm:spPr/>
    </dgm:pt>
    <dgm:pt modelId="{B47388FA-6255-4872-886B-9A2FB5E491CC}" type="pres">
      <dgm:prSet presAssocID="{06130C5E-C68C-4FC9-9977-8C71F0B0DCFB}" presName="iconRect" presStyleLbl="node1" presStyleIdx="0" presStyleCnt="3" custScaleX="113034" custScaleY="113034" custLinFactNeighborX="27686" custLinFactNeighborY="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94C67AE-3B84-49B1-AA7C-40EE0BF089EE}" type="pres">
      <dgm:prSet presAssocID="{06130C5E-C68C-4FC9-9977-8C71F0B0DCFB}" presName="spaceRect" presStyleCnt="0"/>
      <dgm:spPr/>
    </dgm:pt>
    <dgm:pt modelId="{777274B6-456F-4711-B3C5-DA32259E761C}" type="pres">
      <dgm:prSet presAssocID="{06130C5E-C68C-4FC9-9977-8C71F0B0DCFB}" presName="textRect" presStyleLbl="revTx" presStyleIdx="0" presStyleCnt="3" custScaleX="141237" custLinFactNeighborX="16192" custLinFactNeighborY="-4262">
        <dgm:presLayoutVars>
          <dgm:chMax val="1"/>
          <dgm:chPref val="1"/>
        </dgm:presLayoutVars>
      </dgm:prSet>
      <dgm:spPr/>
    </dgm:pt>
    <dgm:pt modelId="{358CC51D-5410-4EF4-9120-0A532733BF3C}" type="pres">
      <dgm:prSet presAssocID="{2C46CBC5-A044-47E4-BA63-3B667A5A2453}" presName="sibTrans" presStyleCnt="0"/>
      <dgm:spPr/>
    </dgm:pt>
    <dgm:pt modelId="{703257C3-8997-4733-816B-8E1BE96CE648}" type="pres">
      <dgm:prSet presAssocID="{73D0B8F7-395B-474C-B76D-5BA4DE607FF0}" presName="compNode" presStyleCnt="0"/>
      <dgm:spPr/>
    </dgm:pt>
    <dgm:pt modelId="{843B1496-1EC5-40C4-8CD1-55776EACC5FE}" type="pres">
      <dgm:prSet presAssocID="{73D0B8F7-395B-474C-B76D-5BA4DE607FF0}" presName="iconRect" presStyleLbl="node1" presStyleIdx="1" presStyleCnt="3" custScaleX="113034" custScaleY="113034" custLinFactNeighborX="-17955" custLinFactNeighborY="2222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A2AABBC0-143D-4469-8720-C3B7D10ED3EC}" type="pres">
      <dgm:prSet presAssocID="{73D0B8F7-395B-474C-B76D-5BA4DE607FF0}" presName="spaceRect" presStyleCnt="0"/>
      <dgm:spPr/>
    </dgm:pt>
    <dgm:pt modelId="{C0E97521-14D3-4F03-9084-746F74A8677F}" type="pres">
      <dgm:prSet presAssocID="{73D0B8F7-395B-474C-B76D-5BA4DE607FF0}" presName="textRect" presStyleLbl="revTx" presStyleIdx="1" presStyleCnt="3" custLinFactNeighborX="11676" custLinFactNeighborY="1466">
        <dgm:presLayoutVars>
          <dgm:chMax val="1"/>
          <dgm:chPref val="1"/>
        </dgm:presLayoutVars>
      </dgm:prSet>
      <dgm:spPr/>
    </dgm:pt>
    <dgm:pt modelId="{5966E36B-9502-4A2D-801D-80ACE5590616}" type="pres">
      <dgm:prSet presAssocID="{D9F52A7E-AA1A-468A-927F-2902CD5CF553}" presName="sibTrans" presStyleCnt="0"/>
      <dgm:spPr/>
    </dgm:pt>
    <dgm:pt modelId="{4C6B88EB-DB86-45E6-B819-D6BB51090641}" type="pres">
      <dgm:prSet presAssocID="{51DBA8AA-3962-48D6-8BAC-94D9196105AA}" presName="compNode" presStyleCnt="0"/>
      <dgm:spPr/>
    </dgm:pt>
    <dgm:pt modelId="{D0DC93EB-73CD-47CA-B13B-042672C98BB6}" type="pres">
      <dgm:prSet presAssocID="{51DBA8AA-3962-48D6-8BAC-94D9196105AA}" presName="iconRect" presStyleLbl="node1" presStyleIdx="2" presStyleCnt="3" custScaleX="113034" custScaleY="113034" custLinFactX="-100000" custLinFactNeighborX="-143499" custLinFactNeighborY="-1547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37525D7-753B-4232-82B4-29A54FB32608}" type="pres">
      <dgm:prSet presAssocID="{51DBA8AA-3962-48D6-8BAC-94D9196105AA}" presName="spaceRect" presStyleCnt="0"/>
      <dgm:spPr/>
    </dgm:pt>
    <dgm:pt modelId="{B26177B2-1ED7-4EDC-A83E-B83530EC66E5}" type="pres">
      <dgm:prSet presAssocID="{51DBA8AA-3962-48D6-8BAC-94D9196105AA}" presName="textRect" presStyleLbl="revTx" presStyleIdx="2" presStyleCnt="3" custScaleX="156687">
        <dgm:presLayoutVars>
          <dgm:chMax val="1"/>
          <dgm:chPref val="1"/>
        </dgm:presLayoutVars>
      </dgm:prSet>
      <dgm:spPr/>
    </dgm:pt>
  </dgm:ptLst>
  <dgm:cxnLst>
    <dgm:cxn modelId="{617DED02-7083-48F4-8045-FA095674F378}" type="presOf" srcId="{06130C5E-C68C-4FC9-9977-8C71F0B0DCFB}" destId="{777274B6-456F-4711-B3C5-DA32259E761C}" srcOrd="0" destOrd="0" presId="urn:microsoft.com/office/officeart/2018/2/layout/IconLabelList"/>
    <dgm:cxn modelId="{B3244A1B-4299-4FD7-ACBE-2EFDF064404B}" srcId="{C4FCC0EF-B998-4132-9282-81D6FE0979DB}" destId="{73D0B8F7-395B-474C-B76D-5BA4DE607FF0}" srcOrd="1" destOrd="0" parTransId="{5C7EEFB7-642D-4E43-9DBB-8809D133674E}" sibTransId="{D9F52A7E-AA1A-468A-927F-2902CD5CF553}"/>
    <dgm:cxn modelId="{D345478A-9A65-489F-A103-1286D6586261}" srcId="{C4FCC0EF-B998-4132-9282-81D6FE0979DB}" destId="{06130C5E-C68C-4FC9-9977-8C71F0B0DCFB}" srcOrd="0" destOrd="0" parTransId="{82E3D1D0-30C5-472D-9D1D-8C7F5F95231D}" sibTransId="{2C46CBC5-A044-47E4-BA63-3B667A5A2453}"/>
    <dgm:cxn modelId="{F6BAB090-39C2-43F4-9C86-5ED19A444CB3}" type="presOf" srcId="{51DBA8AA-3962-48D6-8BAC-94D9196105AA}" destId="{B26177B2-1ED7-4EDC-A83E-B83530EC66E5}" srcOrd="0" destOrd="0" presId="urn:microsoft.com/office/officeart/2018/2/layout/IconLabelList"/>
    <dgm:cxn modelId="{E288ADA3-D1A5-448A-B512-1376CACC2A06}" type="presOf" srcId="{C4FCC0EF-B998-4132-9282-81D6FE0979DB}" destId="{4201CC9B-6CE5-402B-AB25-ADECBBB93267}" srcOrd="0" destOrd="0" presId="urn:microsoft.com/office/officeart/2018/2/layout/IconLabelList"/>
    <dgm:cxn modelId="{2116E9F2-56E7-4763-A51C-1E661101606E}" type="presOf" srcId="{73D0B8F7-395B-474C-B76D-5BA4DE607FF0}" destId="{C0E97521-14D3-4F03-9084-746F74A8677F}" srcOrd="0" destOrd="0" presId="urn:microsoft.com/office/officeart/2018/2/layout/IconLabelList"/>
    <dgm:cxn modelId="{E92687F9-04E5-4DED-AF6A-3D505B2E1094}" srcId="{C4FCC0EF-B998-4132-9282-81D6FE0979DB}" destId="{51DBA8AA-3962-48D6-8BAC-94D9196105AA}" srcOrd="2" destOrd="0" parTransId="{4FB81D55-B25A-47AB-890F-0DD61A45DE3B}" sibTransId="{1977427F-E665-4B52-B5A9-7FA8D7DE4EA1}"/>
    <dgm:cxn modelId="{85788036-58CC-460B-A660-32DB6E76B92D}" type="presParOf" srcId="{4201CC9B-6CE5-402B-AB25-ADECBBB93267}" destId="{2B837C79-E68A-43A4-A97B-CB458631831D}" srcOrd="0" destOrd="0" presId="urn:microsoft.com/office/officeart/2018/2/layout/IconLabelList"/>
    <dgm:cxn modelId="{6984F217-0C64-4E06-A09E-FF4466812801}" type="presParOf" srcId="{2B837C79-E68A-43A4-A97B-CB458631831D}" destId="{B47388FA-6255-4872-886B-9A2FB5E491CC}" srcOrd="0" destOrd="0" presId="urn:microsoft.com/office/officeart/2018/2/layout/IconLabelList"/>
    <dgm:cxn modelId="{7E6736C8-3177-4616-959E-81D3716CF903}" type="presParOf" srcId="{2B837C79-E68A-43A4-A97B-CB458631831D}" destId="{B94C67AE-3B84-49B1-AA7C-40EE0BF089EE}" srcOrd="1" destOrd="0" presId="urn:microsoft.com/office/officeart/2018/2/layout/IconLabelList"/>
    <dgm:cxn modelId="{9439F8CC-8EF3-4601-BB70-6085A03ABCDA}" type="presParOf" srcId="{2B837C79-E68A-43A4-A97B-CB458631831D}" destId="{777274B6-456F-4711-B3C5-DA32259E761C}" srcOrd="2" destOrd="0" presId="urn:microsoft.com/office/officeart/2018/2/layout/IconLabelList"/>
    <dgm:cxn modelId="{CBB37F1A-114A-4ACC-B7E1-4B17A3A572F8}" type="presParOf" srcId="{4201CC9B-6CE5-402B-AB25-ADECBBB93267}" destId="{358CC51D-5410-4EF4-9120-0A532733BF3C}" srcOrd="1" destOrd="0" presId="urn:microsoft.com/office/officeart/2018/2/layout/IconLabelList"/>
    <dgm:cxn modelId="{7CCF97A0-6C29-4E17-AFD3-E845AFEE4465}" type="presParOf" srcId="{4201CC9B-6CE5-402B-AB25-ADECBBB93267}" destId="{703257C3-8997-4733-816B-8E1BE96CE648}" srcOrd="2" destOrd="0" presId="urn:microsoft.com/office/officeart/2018/2/layout/IconLabelList"/>
    <dgm:cxn modelId="{F4F66EBE-A0A0-4CFD-BD4F-93DD1203778C}" type="presParOf" srcId="{703257C3-8997-4733-816B-8E1BE96CE648}" destId="{843B1496-1EC5-40C4-8CD1-55776EACC5FE}" srcOrd="0" destOrd="0" presId="urn:microsoft.com/office/officeart/2018/2/layout/IconLabelList"/>
    <dgm:cxn modelId="{DB0F07A5-293F-45A7-B54C-6FFF88674D1B}" type="presParOf" srcId="{703257C3-8997-4733-816B-8E1BE96CE648}" destId="{A2AABBC0-143D-4469-8720-C3B7D10ED3EC}" srcOrd="1" destOrd="0" presId="urn:microsoft.com/office/officeart/2018/2/layout/IconLabelList"/>
    <dgm:cxn modelId="{6B8DC1A3-0C3E-4CFF-878A-D7D48EA56B86}" type="presParOf" srcId="{703257C3-8997-4733-816B-8E1BE96CE648}" destId="{C0E97521-14D3-4F03-9084-746F74A8677F}" srcOrd="2" destOrd="0" presId="urn:microsoft.com/office/officeart/2018/2/layout/IconLabelList"/>
    <dgm:cxn modelId="{582A4881-EB03-40F6-802E-15612B4BB8F5}" type="presParOf" srcId="{4201CC9B-6CE5-402B-AB25-ADECBBB93267}" destId="{5966E36B-9502-4A2D-801D-80ACE5590616}" srcOrd="3" destOrd="0" presId="urn:microsoft.com/office/officeart/2018/2/layout/IconLabelList"/>
    <dgm:cxn modelId="{B5323451-E9A5-4E12-B90B-7ED9867AF209}" type="presParOf" srcId="{4201CC9B-6CE5-402B-AB25-ADECBBB93267}" destId="{4C6B88EB-DB86-45E6-B819-D6BB51090641}" srcOrd="4" destOrd="0" presId="urn:microsoft.com/office/officeart/2018/2/layout/IconLabelList"/>
    <dgm:cxn modelId="{E3351F9D-D994-4131-9A19-4BD99A746D25}" type="presParOf" srcId="{4C6B88EB-DB86-45E6-B819-D6BB51090641}" destId="{D0DC93EB-73CD-47CA-B13B-042672C98BB6}" srcOrd="0" destOrd="0" presId="urn:microsoft.com/office/officeart/2018/2/layout/IconLabelList"/>
    <dgm:cxn modelId="{0928EFDB-7DE8-4703-9D2E-F648D40D246E}" type="presParOf" srcId="{4C6B88EB-DB86-45E6-B819-D6BB51090641}" destId="{437525D7-753B-4232-82B4-29A54FB32608}" srcOrd="1" destOrd="0" presId="urn:microsoft.com/office/officeart/2018/2/layout/IconLabelList"/>
    <dgm:cxn modelId="{EBE61EF3-FBAF-4EEE-8E78-CB811B5574FA}" type="presParOf" srcId="{4C6B88EB-DB86-45E6-B819-D6BB51090641}" destId="{B26177B2-1ED7-4EDC-A83E-B83530EC66E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388FA-6255-4872-886B-9A2FB5E491CC}">
      <dsp:nvSpPr>
        <dsp:cNvPr id="0" name=""/>
        <dsp:cNvSpPr/>
      </dsp:nvSpPr>
      <dsp:spPr>
        <a:xfrm>
          <a:off x="1673277" y="756706"/>
          <a:ext cx="1408858" cy="14088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274B6-456F-4711-B3C5-DA32259E761C}">
      <dsp:nvSpPr>
        <dsp:cNvPr id="0" name=""/>
        <dsp:cNvSpPr/>
      </dsp:nvSpPr>
      <dsp:spPr>
        <a:xfrm>
          <a:off x="525131" y="2454890"/>
          <a:ext cx="3911958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Next LT Pro" panose="020B0504020202020204" pitchFamily="34" charset="0"/>
            </a:rPr>
            <a:t>Automated mapping endeavours via Artificial Intelligence is limited</a:t>
          </a:r>
          <a:endParaRPr lang="en-US" sz="2400" kern="1200" dirty="0">
            <a:latin typeface="Avenir Next LT Pro" panose="020B0504020202020204" pitchFamily="34" charset="0"/>
          </a:endParaRPr>
        </a:p>
      </dsp:txBody>
      <dsp:txXfrm>
        <a:off x="525131" y="2454890"/>
        <a:ext cx="3911958" cy="1125000"/>
      </dsp:txXfrm>
    </dsp:sp>
    <dsp:sp modelId="{843B1496-1EC5-40C4-8CD1-55776EACC5FE}">
      <dsp:nvSpPr>
        <dsp:cNvPr id="0" name=""/>
        <dsp:cNvSpPr/>
      </dsp:nvSpPr>
      <dsp:spPr>
        <a:xfrm>
          <a:off x="4929989" y="1033656"/>
          <a:ext cx="1408858" cy="14088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E97521-14D3-4F03-9084-746F74A8677F}">
      <dsp:nvSpPr>
        <dsp:cNvPr id="0" name=""/>
        <dsp:cNvSpPr/>
      </dsp:nvSpPr>
      <dsp:spPr>
        <a:xfrm>
          <a:off x="4796718" y="2519330"/>
          <a:ext cx="2769783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Next LT Pro" panose="020B0504020202020204" pitchFamily="34" charset="0"/>
            </a:rPr>
            <a:t>Spatial and temporal scale of mapping</a:t>
          </a:r>
          <a:endParaRPr lang="en-US" sz="2400" kern="1200" dirty="0">
            <a:latin typeface="Avenir Next LT Pro" panose="020B0504020202020204" pitchFamily="34" charset="0"/>
          </a:endParaRPr>
        </a:p>
      </dsp:txBody>
      <dsp:txXfrm>
        <a:off x="4796718" y="2519330"/>
        <a:ext cx="2769783" cy="1125000"/>
      </dsp:txXfrm>
    </dsp:sp>
    <dsp:sp modelId="{D0DC93EB-73CD-47CA-B13B-042672C98BB6}">
      <dsp:nvSpPr>
        <dsp:cNvPr id="0" name=""/>
        <dsp:cNvSpPr/>
      </dsp:nvSpPr>
      <dsp:spPr>
        <a:xfrm>
          <a:off x="6158352" y="563800"/>
          <a:ext cx="1408858" cy="14088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177B2-1ED7-4EDC-A83E-B83530EC66E5}">
      <dsp:nvSpPr>
        <dsp:cNvPr id="0" name=""/>
        <dsp:cNvSpPr/>
      </dsp:nvSpPr>
      <dsp:spPr>
        <a:xfrm>
          <a:off x="7727813" y="2502837"/>
          <a:ext cx="4339889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Next LT Pro" panose="020B0504020202020204" pitchFamily="34" charset="0"/>
              <a:ea typeface="+mn-ea"/>
              <a:cs typeface="+mn-cs"/>
            </a:rPr>
            <a:t>Resource or data expensive</a:t>
          </a:r>
          <a:endParaRPr lang="en-US" sz="3600" kern="1200" dirty="0"/>
        </a:p>
      </dsp:txBody>
      <dsp:txXfrm>
        <a:off x="7727813" y="2502837"/>
        <a:ext cx="4339889" cy="112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B776-DCAB-AE8B-92E6-AA59DEBF5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741D1-E565-49DC-122B-8ECDD99A4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3F464-57FE-D0FC-5A44-0BFFF621A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183E-E3D4-4AA6-BE4A-CBF78E08A0BB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BA9E4-FB4D-6FB7-FE1A-BABDAC76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2F275-94EE-467E-DDD0-9A352BDD3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AAF9-139C-43C0-BA98-C6070D413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485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6A35-BE8A-B38D-73AF-A133C9CC8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562A0-0C86-0C6E-B74A-1AC96F997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C18F-AED4-924C-7901-694CFE20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183E-E3D4-4AA6-BE4A-CBF78E08A0BB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071C9-0C47-3945-7815-CCA77313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32441-1C2C-E85D-E616-5C52A273F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AAF9-139C-43C0-BA98-C6070D413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76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6986DC-8C46-4CF8-3783-ACB2AA5550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AC5BA9-C3E6-4BA6-7E46-2DED34689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CA39C-B644-A1EB-CEB2-090F9015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183E-E3D4-4AA6-BE4A-CBF78E08A0BB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D2C7-37C7-D609-29DD-9123D305C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CDEB1-CB77-C27B-5DAD-DE46275F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AAF9-139C-43C0-BA98-C6070D413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855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13C46EC-B9C3-9641-A302-E7A51E182C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29117" y="1"/>
            <a:ext cx="12321117" cy="1008063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4F557B6D-6723-8F40-8646-3E2A80F1B7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152401"/>
            <a:ext cx="337396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224050-FF51-DD4B-9E4B-A08C4BF9F2A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058333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8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97DF-5768-4F89-3F9B-EF9B6134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8B90E-59F0-FA89-5ECF-1BBF684D0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1473D-7F3C-64F5-BF87-34477D9C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183E-E3D4-4AA6-BE4A-CBF78E08A0BB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FA50-E336-AF73-F3F7-05A71AE3D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AE2E4-F645-A71A-FBC9-7F5C653D0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AAF9-139C-43C0-BA98-C6070D413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94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9C8F8-FAEF-1DD1-ACC3-865E1420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6E82F-52BF-5D19-AFF2-389CA399C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93783-EB2E-098F-23C6-317B5974B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183E-E3D4-4AA6-BE4A-CBF78E08A0BB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7B29-7EF1-5893-DBED-EDDAFAD29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520F0-2049-2A7A-CB4E-548BDD6B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AAF9-139C-43C0-BA98-C6070D413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6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0FBC-F476-0952-B822-54BBE91A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B83E1-D991-5068-0D7B-314F125D7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3EC84-EB71-F7B6-157C-20C4AEB45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38AFE-420F-6629-F89B-B592617F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183E-E3D4-4AA6-BE4A-CBF78E08A0BB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5B841-792A-CAE4-42E1-3F12A3DA9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A5142-BB62-ED75-918C-0413F0F42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AAF9-139C-43C0-BA98-C6070D413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25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8938-222E-6AAF-E3C0-1B3EEAB20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D4DE5-B3D9-7CB1-B086-91AC835B6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81961-DC3C-919C-365D-06FA55A2A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66DA4-1FFC-23A0-F676-665D4C6A8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AC4395-BC33-6FAC-59AF-249748A656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058C2D-39CF-1E83-F00D-870D97379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183E-E3D4-4AA6-BE4A-CBF78E08A0BB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CF5721-FF58-DF5E-80B9-F10865158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07388-9DBA-EE95-42F8-B45AD4480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AAF9-139C-43C0-BA98-C6070D413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68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2FF89-7C0C-08BB-E09A-16C80DE10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BCF562-F9E9-83EA-66BC-6AD9E314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183E-E3D4-4AA6-BE4A-CBF78E08A0BB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09E3B-E554-931A-4A19-3FBA424B5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2740E-FFD8-6EE5-24BC-A21FA4D11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AAF9-139C-43C0-BA98-C6070D413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42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F59C32-83A6-5D1D-A566-A6902B53F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183E-E3D4-4AA6-BE4A-CBF78E08A0BB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9A103F-E7E0-EACC-89A1-F0558F6E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19A50-43E8-E286-EBF0-53102A37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AAF9-139C-43C0-BA98-C6070D413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7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68B58-219E-6800-514F-BD17F5EE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57F94-33C9-B111-4DF2-148C8157A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783E5-66C0-7500-A39E-CBB1406F1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70CD0-04FF-6F7A-B618-6A6399762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183E-E3D4-4AA6-BE4A-CBF78E08A0BB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6C8C8-B5E1-41EF-A148-F5180912B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4890B-C656-49F2-8B99-C1FB8ECD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AAF9-139C-43C0-BA98-C6070D413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458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DF53A-D01C-C114-7D92-FF6C312F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B7919-2B81-0086-FC0F-BC0E2DF9E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9D7BB-A36B-4455-1824-6D80212F4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3986B-11B7-4493-46C2-2DBC279CD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183E-E3D4-4AA6-BE4A-CBF78E08A0BB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B4411-C5AB-D25D-8B25-24FAAD870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D8634-762F-6C8C-63BD-EFA989D1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AAF9-139C-43C0-BA98-C6070D413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47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D7D293-563B-5E69-5C71-442BF9BCF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99A5-44D1-D928-626B-FBA7C194C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3A889-E293-23BF-714F-65617B231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0183E-E3D4-4AA6-BE4A-CBF78E08A0BB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FA111-75DC-CA80-E6C1-2D8BB84AD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896F4-CB06-E07F-54EF-5FDC8FA9E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9AAF9-139C-43C0-BA98-C6070D4133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97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jpeg"/><Relationship Id="rId7" Type="http://schemas.openxmlformats.org/officeDocument/2006/relationships/image" Target="../media/image3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jpeg"/><Relationship Id="rId7" Type="http://schemas.openxmlformats.org/officeDocument/2006/relationships/image" Target="../media/image4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47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7.svg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9.svg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961289E-6290-E92A-2867-4A9E2D7F0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t="7547" b="7547"/>
          <a:stretch/>
        </p:blipFill>
        <p:spPr>
          <a:xfrm>
            <a:off x="20" y="1009886"/>
            <a:ext cx="12191980" cy="5848111"/>
          </a:xfrm>
          <a:prstGeom prst="rect">
            <a:avLst/>
          </a:prstGeom>
        </p:spPr>
      </p:pic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383" y="-3967"/>
            <a:ext cx="1027994" cy="101385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BF7AC3-628D-9995-6702-F7879C48D465}"/>
              </a:ext>
            </a:extLst>
          </p:cNvPr>
          <p:cNvSpPr txBox="1">
            <a:spLocks/>
          </p:cNvSpPr>
          <p:nvPr/>
        </p:nvSpPr>
        <p:spPr>
          <a:xfrm>
            <a:off x="234411" y="1725297"/>
            <a:ext cx="11705446" cy="1412668"/>
          </a:xfrm>
          <a:prstGeom prst="rect">
            <a:avLst/>
          </a:prstGeom>
          <a:solidFill>
            <a:srgbClr val="404040">
              <a:alpha val="80000"/>
            </a:srgb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>
                <a:solidFill>
                  <a:schemeClr val="bg1"/>
                </a:solidFill>
                <a:latin typeface="Avenir Next LT Pro" panose="020B0504020202020204" pitchFamily="34" charset="0"/>
              </a:rPr>
              <a:t>Multi-spatiotemporal landslide mapping for landslide evolutionary investigation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02A71-D729-3033-462A-E19E323DD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245" y="5305245"/>
            <a:ext cx="1552755" cy="1552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E83E5D-E220-3D7A-25C2-4F6AD21DC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6270" y="5303705"/>
            <a:ext cx="1122976" cy="1552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89D5E-7B48-8497-C952-C99E285B9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66809"/>
            <a:ext cx="3407434" cy="8911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D96095-40EA-F344-D265-FD323D888F4B}"/>
              </a:ext>
            </a:extLst>
          </p:cNvPr>
          <p:cNvSpPr txBox="1"/>
          <p:nvPr/>
        </p:nvSpPr>
        <p:spPr>
          <a:xfrm>
            <a:off x="486554" y="3662885"/>
            <a:ext cx="11453303" cy="646331"/>
          </a:xfrm>
          <a:prstGeom prst="rect">
            <a:avLst/>
          </a:prstGeom>
          <a:solidFill>
            <a:srgbClr val="404040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Kushanav Bhuyan</a:t>
            </a:r>
            <a:r>
              <a:rPr lang="en-GB" i="0" baseline="30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1,2</a:t>
            </a:r>
            <a:r>
              <a:rPr lang="en-GB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, Hakan Tanyas</a:t>
            </a:r>
            <a:r>
              <a:rPr lang="en-GB" b="0" i="0" baseline="30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2</a:t>
            </a:r>
            <a:r>
              <a:rPr lang="en-GB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, Lorenzo Nava</a:t>
            </a:r>
            <a:r>
              <a:rPr lang="en-GB" b="0" i="0" baseline="30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1</a:t>
            </a:r>
            <a:r>
              <a:rPr lang="en-GB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, Silvia Puliero</a:t>
            </a:r>
            <a:r>
              <a:rPr lang="en-GB" b="0" i="0" baseline="30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1</a:t>
            </a:r>
            <a:r>
              <a:rPr lang="en-GB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, Sansar Raj Meena</a:t>
            </a:r>
            <a:r>
              <a:rPr lang="en-GB" b="0" i="0" baseline="30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1,2</a:t>
            </a:r>
            <a:r>
              <a:rPr lang="en-GB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, Mario Floris</a:t>
            </a:r>
            <a:r>
              <a:rPr lang="en-GB" b="0" i="0" baseline="30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1</a:t>
            </a:r>
            <a:r>
              <a:rPr lang="en-GB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, Filippo Catani</a:t>
            </a:r>
            <a:r>
              <a:rPr lang="en-GB" b="0" i="0" baseline="30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1</a:t>
            </a:r>
            <a:r>
              <a:rPr lang="en-GB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, Cees Van Westen</a:t>
            </a:r>
            <a:r>
              <a:rPr lang="en-GB" b="0" i="0" baseline="30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2</a:t>
            </a:r>
            <a:r>
              <a:rPr lang="en-GB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, and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Tanuj</a:t>
            </a:r>
            <a:r>
              <a:rPr lang="en-GB" b="0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 Pareek</a:t>
            </a:r>
            <a:r>
              <a:rPr lang="en-GB" b="0" i="0" baseline="30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2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6974D8-0D37-8D9F-7854-BA54A3241D26}"/>
              </a:ext>
            </a:extLst>
          </p:cNvPr>
          <p:cNvSpPr txBox="1"/>
          <p:nvPr/>
        </p:nvSpPr>
        <p:spPr>
          <a:xfrm>
            <a:off x="719640" y="4515072"/>
            <a:ext cx="11220217" cy="706797"/>
          </a:xfrm>
          <a:prstGeom prst="rect">
            <a:avLst/>
          </a:prstGeom>
          <a:solidFill>
            <a:srgbClr val="404040">
              <a:alpha val="80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baseline="30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sz="16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Machine Intelligence and Slope Stability Laboratory, Department of Geosciences, University of Padova. Padova, Italy.</a:t>
            </a:r>
            <a:endParaRPr lang="en-GB" sz="1600" dirty="0">
              <a:solidFill>
                <a:schemeClr val="bg1"/>
              </a:solidFill>
              <a:effectLst/>
              <a:latin typeface="Avenir Next LT Pro" panose="020B05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baseline="30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GB" sz="16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of Geo-information Science and Earth Observation (ITC), University of Twente, Enschede, Netherlands.</a:t>
            </a:r>
            <a:endParaRPr lang="en-GB" sz="1600" dirty="0">
              <a:solidFill>
                <a:schemeClr val="bg1"/>
              </a:solidFill>
              <a:effectLst/>
              <a:latin typeface="Avenir Next LT Pro" panose="020B05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D5A84C-63CA-BC54-DC2C-31532A261942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B1A774-8835-EBE3-424F-6039FC483721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1AEAE94-5E12-5051-05A2-BC3CB0FB8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61" y="2094215"/>
            <a:ext cx="5111558" cy="443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3B784-8C17-1F4B-D432-592472270474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D87A7E-56D3-A14A-2A98-41665FCD6026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8F5D8B-B2B6-9309-9FA2-4E8002AD71D4}"/>
              </a:ext>
            </a:extLst>
          </p:cNvPr>
          <p:cNvSpPr txBox="1">
            <a:spLocks/>
          </p:cNvSpPr>
          <p:nvPr/>
        </p:nvSpPr>
        <p:spPr>
          <a:xfrm>
            <a:off x="2081320" y="1203023"/>
            <a:ext cx="6260423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Test Sites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D7895E7-CEEC-C497-4FD9-12FE648B2D8F}"/>
              </a:ext>
            </a:extLst>
          </p:cNvPr>
          <p:cNvSpPr txBox="1">
            <a:spLocks/>
          </p:cNvSpPr>
          <p:nvPr/>
        </p:nvSpPr>
        <p:spPr>
          <a:xfrm>
            <a:off x="390710" y="2646628"/>
            <a:ext cx="4330982" cy="28138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Avenir Next LT Pro" panose="020B0504020202020204" pitchFamily="34" charset="0"/>
              </a:rPr>
              <a:t>Investigation areas: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latin typeface="Avenir Next LT Pro" panose="020B0504020202020204" pitchFamily="34" charset="0"/>
              </a:rPr>
              <a:t>Nepal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Avenir Next LT Pro" panose="020B0504020202020204" pitchFamily="34" charset="0"/>
              </a:rPr>
              <a:t>China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Avenir Next LT Pro" panose="020B0504020202020204" pitchFamily="34" charset="0"/>
              </a:rPr>
              <a:t>Papua New Guinea 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Avenir Next LT Pro" panose="020B0504020202020204" pitchFamily="34" charset="0"/>
              </a:rPr>
              <a:t>New Zealand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CD0584-E414-1CFD-24CB-C6A685E1E7D0}"/>
              </a:ext>
            </a:extLst>
          </p:cNvPr>
          <p:cNvGrpSpPr/>
          <p:nvPr/>
        </p:nvGrpSpPr>
        <p:grpSpPr>
          <a:xfrm>
            <a:off x="133254" y="998571"/>
            <a:ext cx="1760868" cy="1403831"/>
            <a:chOff x="133254" y="998571"/>
            <a:chExt cx="1760868" cy="14038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0D99AC-C5B4-3279-B587-B1E63413C601}"/>
                </a:ext>
              </a:extLst>
            </p:cNvPr>
            <p:cNvSpPr txBox="1"/>
            <p:nvPr/>
          </p:nvSpPr>
          <p:spPr>
            <a:xfrm>
              <a:off x="133254" y="1879182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METHODOLOGY</a:t>
              </a:r>
            </a:p>
          </p:txBody>
        </p:sp>
        <p:pic>
          <p:nvPicPr>
            <p:cNvPr id="4" name="Graphic 3" descr="Circles with arrows with solid fill">
              <a:extLst>
                <a:ext uri="{FF2B5EF4-FFF2-40B4-BE49-F238E27FC236}">
                  <a16:creationId xmlns:a16="http://schemas.microsoft.com/office/drawing/2014/main" id="{8696818A-7A24-B077-67D1-B15F24353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5040" y="998571"/>
              <a:ext cx="1017296" cy="1017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884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C07C47-16F6-18E6-F95A-C797E009B42C}"/>
              </a:ext>
            </a:extLst>
          </p:cNvPr>
          <p:cNvSpPr txBox="1"/>
          <p:nvPr/>
        </p:nvSpPr>
        <p:spPr>
          <a:xfrm>
            <a:off x="3565224" y="3968149"/>
            <a:ext cx="5009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</a:p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7" name="Graphic 6" descr="Presentation with pie chart with solid fill">
            <a:extLst>
              <a:ext uri="{FF2B5EF4-FFF2-40B4-BE49-F238E27FC236}">
                <a16:creationId xmlns:a16="http://schemas.microsoft.com/office/drawing/2014/main" id="{1805D289-27D7-B8D3-4770-4516D7B94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2385" y="1261616"/>
            <a:ext cx="2927230" cy="29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1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B95D1-1C32-21B3-30A6-20BA9C7B303A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1DFF0-FC33-E687-92D1-35FB5E23A74B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542C3AB-CE28-F77C-2E96-74A882719FB3}"/>
              </a:ext>
            </a:extLst>
          </p:cNvPr>
          <p:cNvSpPr txBox="1">
            <a:spLocks/>
          </p:cNvSpPr>
          <p:nvPr/>
        </p:nvSpPr>
        <p:spPr>
          <a:xfrm>
            <a:off x="2081320" y="1203023"/>
            <a:ext cx="6260423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Results - Nepal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B1834-7774-3108-229A-C8904DB4E38A}"/>
              </a:ext>
            </a:extLst>
          </p:cNvPr>
          <p:cNvGrpSpPr/>
          <p:nvPr/>
        </p:nvGrpSpPr>
        <p:grpSpPr>
          <a:xfrm>
            <a:off x="133254" y="1075388"/>
            <a:ext cx="1760868" cy="1327014"/>
            <a:chOff x="133254" y="1075388"/>
            <a:chExt cx="1760868" cy="1327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4A843D-74F1-B18F-E4CB-83DDF971C807}"/>
                </a:ext>
              </a:extLst>
            </p:cNvPr>
            <p:cNvSpPr txBox="1"/>
            <p:nvPr/>
          </p:nvSpPr>
          <p:spPr>
            <a:xfrm>
              <a:off x="133254" y="1879182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</a:p>
          </p:txBody>
        </p:sp>
        <p:pic>
          <p:nvPicPr>
            <p:cNvPr id="16" name="Graphic 15" descr="Presentation with pie chart with solid fill">
              <a:extLst>
                <a:ext uri="{FF2B5EF4-FFF2-40B4-BE49-F238E27FC236}">
                  <a16:creationId xmlns:a16="http://schemas.microsoft.com/office/drawing/2014/main" id="{16F61A11-32AF-714C-5C72-C2945A35A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092" y="1075388"/>
              <a:ext cx="891192" cy="891192"/>
            </a:xfrm>
            <a:prstGeom prst="rect">
              <a:avLst/>
            </a:prstGeom>
          </p:spPr>
        </p:pic>
      </p:grp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4E825410-964C-2AFC-E4D3-8188490E4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8549" y="1879182"/>
            <a:ext cx="5725356" cy="4901992"/>
          </a:xfrm>
          <a:custGeom>
            <a:avLst/>
            <a:gdLst/>
            <a:ahLst/>
            <a:cxnLst/>
            <a:rect l="l" t="t" r="r" b="b"/>
            <a:pathLst>
              <a:path w="5102225" h="5761037">
                <a:moveTo>
                  <a:pt x="0" y="0"/>
                </a:moveTo>
                <a:lnTo>
                  <a:pt x="5102225" y="0"/>
                </a:lnTo>
                <a:lnTo>
                  <a:pt x="5102225" y="5761037"/>
                </a:lnTo>
                <a:lnTo>
                  <a:pt x="0" y="5761037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952E01B-B438-805F-DA5F-23B8EDC81EDC}"/>
              </a:ext>
            </a:extLst>
          </p:cNvPr>
          <p:cNvSpPr txBox="1">
            <a:spLocks/>
          </p:cNvSpPr>
          <p:nvPr/>
        </p:nvSpPr>
        <p:spPr>
          <a:xfrm>
            <a:off x="460516" y="2959541"/>
            <a:ext cx="3390868" cy="29581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Avenir Next LT Pro" panose="020B0504020202020204" pitchFamily="34" charset="0"/>
              </a:rPr>
              <a:t>Area mapped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~ 30 km</a:t>
            </a:r>
            <a:r>
              <a:rPr lang="en-GB" sz="2800" baseline="30000" dirty="0">
                <a:latin typeface="Avenir Next LT Pro" panose="020B0504020202020204" pitchFamily="34" charset="0"/>
              </a:rPr>
              <a:t>2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r>
              <a:rPr lang="en-GB" sz="2800" dirty="0">
                <a:latin typeface="Avenir Next LT Pro" panose="020B0504020202020204" pitchFamily="34" charset="0"/>
              </a:rPr>
              <a:t>Temporal window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= 2013 till 2019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endParaRPr lang="en-GB" sz="2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5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B95D1-1C32-21B3-30A6-20BA9C7B303A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1DFF0-FC33-E687-92D1-35FB5E23A74B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542C3AB-CE28-F77C-2E96-74A882719FB3}"/>
              </a:ext>
            </a:extLst>
          </p:cNvPr>
          <p:cNvSpPr txBox="1">
            <a:spLocks/>
          </p:cNvSpPr>
          <p:nvPr/>
        </p:nvSpPr>
        <p:spPr>
          <a:xfrm>
            <a:off x="2081320" y="1203023"/>
            <a:ext cx="6260423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Results - Nepal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B1834-7774-3108-229A-C8904DB4E38A}"/>
              </a:ext>
            </a:extLst>
          </p:cNvPr>
          <p:cNvGrpSpPr/>
          <p:nvPr/>
        </p:nvGrpSpPr>
        <p:grpSpPr>
          <a:xfrm>
            <a:off x="133254" y="1075388"/>
            <a:ext cx="1760868" cy="1327014"/>
            <a:chOff x="133254" y="1075388"/>
            <a:chExt cx="1760868" cy="1327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4A843D-74F1-B18F-E4CB-83DDF971C807}"/>
                </a:ext>
              </a:extLst>
            </p:cNvPr>
            <p:cNvSpPr txBox="1"/>
            <p:nvPr/>
          </p:nvSpPr>
          <p:spPr>
            <a:xfrm>
              <a:off x="133254" y="1879182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</a:p>
          </p:txBody>
        </p:sp>
        <p:pic>
          <p:nvPicPr>
            <p:cNvPr id="16" name="Graphic 15" descr="Presentation with pie chart with solid fill">
              <a:extLst>
                <a:ext uri="{FF2B5EF4-FFF2-40B4-BE49-F238E27FC236}">
                  <a16:creationId xmlns:a16="http://schemas.microsoft.com/office/drawing/2014/main" id="{16F61A11-32AF-714C-5C72-C2945A35A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092" y="1075388"/>
              <a:ext cx="891192" cy="891192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952E01B-B438-805F-DA5F-23B8EDC81EDC}"/>
              </a:ext>
            </a:extLst>
          </p:cNvPr>
          <p:cNvSpPr txBox="1">
            <a:spLocks/>
          </p:cNvSpPr>
          <p:nvPr/>
        </p:nvSpPr>
        <p:spPr>
          <a:xfrm>
            <a:off x="460516" y="2959541"/>
            <a:ext cx="3390868" cy="29581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Avenir Next LT Pro" panose="020B0504020202020204" pitchFamily="34" charset="0"/>
              </a:rPr>
              <a:t>Area mapped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~ 30 km</a:t>
            </a:r>
            <a:r>
              <a:rPr lang="en-GB" sz="2800" baseline="30000" dirty="0">
                <a:latin typeface="Avenir Next LT Pro" panose="020B0504020202020204" pitchFamily="34" charset="0"/>
              </a:rPr>
              <a:t>2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r>
              <a:rPr lang="en-GB" sz="2800" dirty="0">
                <a:latin typeface="Avenir Next LT Pro" panose="020B0504020202020204" pitchFamily="34" charset="0"/>
              </a:rPr>
              <a:t>Temporal window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= 2013 till 2019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endParaRPr lang="en-GB" sz="2800" dirty="0">
              <a:latin typeface="Avenir Next LT Pro" panose="020B0504020202020204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33C741D-858F-8250-4C48-C3BA7B897B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7249017"/>
              </p:ext>
            </p:extLst>
          </p:nvPr>
        </p:nvGraphicFramePr>
        <p:xfrm>
          <a:off x="4879377" y="2148492"/>
          <a:ext cx="576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40242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B95D1-1C32-21B3-30A6-20BA9C7B303A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1DFF0-FC33-E687-92D1-35FB5E23A74B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542C3AB-CE28-F77C-2E96-74A882719FB3}"/>
              </a:ext>
            </a:extLst>
          </p:cNvPr>
          <p:cNvSpPr txBox="1">
            <a:spLocks/>
          </p:cNvSpPr>
          <p:nvPr/>
        </p:nvSpPr>
        <p:spPr>
          <a:xfrm>
            <a:off x="2081320" y="1203023"/>
            <a:ext cx="6260423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Results - China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B1834-7774-3108-229A-C8904DB4E38A}"/>
              </a:ext>
            </a:extLst>
          </p:cNvPr>
          <p:cNvGrpSpPr/>
          <p:nvPr/>
        </p:nvGrpSpPr>
        <p:grpSpPr>
          <a:xfrm>
            <a:off x="133254" y="1075388"/>
            <a:ext cx="1760868" cy="1327014"/>
            <a:chOff x="133254" y="1075388"/>
            <a:chExt cx="1760868" cy="1327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4A843D-74F1-B18F-E4CB-83DDF971C807}"/>
                </a:ext>
              </a:extLst>
            </p:cNvPr>
            <p:cNvSpPr txBox="1"/>
            <p:nvPr/>
          </p:nvSpPr>
          <p:spPr>
            <a:xfrm>
              <a:off x="133254" y="1879182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</a:p>
          </p:txBody>
        </p:sp>
        <p:pic>
          <p:nvPicPr>
            <p:cNvPr id="16" name="Graphic 15" descr="Presentation with pie chart with solid fill">
              <a:extLst>
                <a:ext uri="{FF2B5EF4-FFF2-40B4-BE49-F238E27FC236}">
                  <a16:creationId xmlns:a16="http://schemas.microsoft.com/office/drawing/2014/main" id="{16F61A11-32AF-714C-5C72-C2945A35A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092" y="1075388"/>
              <a:ext cx="891192" cy="891192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952E01B-B438-805F-DA5F-23B8EDC81EDC}"/>
              </a:ext>
            </a:extLst>
          </p:cNvPr>
          <p:cNvSpPr txBox="1">
            <a:spLocks/>
          </p:cNvSpPr>
          <p:nvPr/>
        </p:nvSpPr>
        <p:spPr>
          <a:xfrm>
            <a:off x="460516" y="2959541"/>
            <a:ext cx="3390868" cy="20789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Avenir Next LT Pro" panose="020B0504020202020204" pitchFamily="34" charset="0"/>
              </a:rPr>
              <a:t>Area mapped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~ 600 km</a:t>
            </a:r>
            <a:r>
              <a:rPr lang="en-GB" sz="2800" baseline="30000" dirty="0">
                <a:latin typeface="Avenir Next LT Pro" panose="020B0504020202020204" pitchFamily="34" charset="0"/>
              </a:rPr>
              <a:t>2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r>
              <a:rPr lang="en-GB" sz="2800" dirty="0">
                <a:latin typeface="Avenir Next LT Pro" panose="020B0504020202020204" pitchFamily="34" charset="0"/>
              </a:rPr>
              <a:t>Temporal window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= 2017 till 2021*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endParaRPr lang="en-GB" sz="2800" dirty="0">
              <a:latin typeface="Avenir Next LT Pro" panose="020B0504020202020204" pitchFamily="34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093D81B-2437-CE95-47B9-9ABC072FA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75388"/>
            <a:ext cx="5417374" cy="578261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8623FA4-B1F8-4B69-67A7-0A4BD5C355A4}"/>
              </a:ext>
            </a:extLst>
          </p:cNvPr>
          <p:cNvSpPr txBox="1">
            <a:spLocks/>
          </p:cNvSpPr>
          <p:nvPr/>
        </p:nvSpPr>
        <p:spPr>
          <a:xfrm>
            <a:off x="0" y="6450566"/>
            <a:ext cx="5181870" cy="3327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i="1" dirty="0">
                <a:latin typeface="Avenir Next LT Pro" panose="020B0504020202020204" pitchFamily="34" charset="0"/>
              </a:rPr>
              <a:t>*Cloud free images were not available for 2020 </a:t>
            </a:r>
          </a:p>
        </p:txBody>
      </p:sp>
    </p:spTree>
    <p:extLst>
      <p:ext uri="{BB962C8B-B14F-4D97-AF65-F5344CB8AC3E}">
        <p14:creationId xmlns:p14="http://schemas.microsoft.com/office/powerpoint/2010/main" val="3142023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B95D1-1C32-21B3-30A6-20BA9C7B303A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1DFF0-FC33-E687-92D1-35FB5E23A74B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542C3AB-CE28-F77C-2E96-74A882719FB3}"/>
              </a:ext>
            </a:extLst>
          </p:cNvPr>
          <p:cNvSpPr txBox="1">
            <a:spLocks/>
          </p:cNvSpPr>
          <p:nvPr/>
        </p:nvSpPr>
        <p:spPr>
          <a:xfrm>
            <a:off x="1791346" y="1020140"/>
            <a:ext cx="7958419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Results - Papua New Guinea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B1834-7774-3108-229A-C8904DB4E38A}"/>
              </a:ext>
            </a:extLst>
          </p:cNvPr>
          <p:cNvGrpSpPr/>
          <p:nvPr/>
        </p:nvGrpSpPr>
        <p:grpSpPr>
          <a:xfrm>
            <a:off x="133254" y="1075388"/>
            <a:ext cx="1760868" cy="1327014"/>
            <a:chOff x="133254" y="1075388"/>
            <a:chExt cx="1760868" cy="1327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4A843D-74F1-B18F-E4CB-83DDF971C807}"/>
                </a:ext>
              </a:extLst>
            </p:cNvPr>
            <p:cNvSpPr txBox="1"/>
            <p:nvPr/>
          </p:nvSpPr>
          <p:spPr>
            <a:xfrm>
              <a:off x="133254" y="1879182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</a:p>
          </p:txBody>
        </p:sp>
        <p:pic>
          <p:nvPicPr>
            <p:cNvPr id="16" name="Graphic 15" descr="Presentation with pie chart with solid fill">
              <a:extLst>
                <a:ext uri="{FF2B5EF4-FFF2-40B4-BE49-F238E27FC236}">
                  <a16:creationId xmlns:a16="http://schemas.microsoft.com/office/drawing/2014/main" id="{16F61A11-32AF-714C-5C72-C2945A35A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092" y="1075388"/>
              <a:ext cx="891192" cy="891192"/>
            </a:xfrm>
            <a:prstGeom prst="rect">
              <a:avLst/>
            </a:prstGeom>
          </p:spPr>
        </p:pic>
      </p:grp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11BF93A-410D-55EB-786C-063C2EC28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1619685"/>
            <a:ext cx="5533052" cy="523459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E9CEDE6-D3E7-A3D0-B6FA-73E05A6EC33E}"/>
              </a:ext>
            </a:extLst>
          </p:cNvPr>
          <p:cNvSpPr txBox="1">
            <a:spLocks/>
          </p:cNvSpPr>
          <p:nvPr/>
        </p:nvSpPr>
        <p:spPr>
          <a:xfrm>
            <a:off x="1227252" y="2824432"/>
            <a:ext cx="3390868" cy="29581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Avenir Next LT Pro" panose="020B0504020202020204" pitchFamily="34" charset="0"/>
              </a:rPr>
              <a:t>Area mapped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~ 5391 km</a:t>
            </a:r>
            <a:r>
              <a:rPr lang="en-GB" sz="2800" baseline="30000" dirty="0">
                <a:latin typeface="Avenir Next LT Pro" panose="020B0504020202020204" pitchFamily="34" charset="0"/>
              </a:rPr>
              <a:t>2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r>
              <a:rPr lang="en-GB" sz="2800" dirty="0">
                <a:latin typeface="Avenir Next LT Pro" panose="020B0504020202020204" pitchFamily="34" charset="0"/>
              </a:rPr>
              <a:t>Temporal window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= 2017 till 2020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endParaRPr lang="en-GB" sz="2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03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B95D1-1C32-21B3-30A6-20BA9C7B303A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1DFF0-FC33-E687-92D1-35FB5E23A74B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542C3AB-CE28-F77C-2E96-74A882719FB3}"/>
              </a:ext>
            </a:extLst>
          </p:cNvPr>
          <p:cNvSpPr txBox="1">
            <a:spLocks/>
          </p:cNvSpPr>
          <p:nvPr/>
        </p:nvSpPr>
        <p:spPr>
          <a:xfrm>
            <a:off x="1791347" y="1020140"/>
            <a:ext cx="3639070" cy="12005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Results – </a:t>
            </a:r>
          </a:p>
          <a:p>
            <a:r>
              <a:rPr lang="en-GB" dirty="0">
                <a:latin typeface="Avenir Next LT Pro" panose="020B0504020202020204" pitchFamily="34" charset="0"/>
              </a:rPr>
              <a:t>New Zealand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B1834-7774-3108-229A-C8904DB4E38A}"/>
              </a:ext>
            </a:extLst>
          </p:cNvPr>
          <p:cNvGrpSpPr/>
          <p:nvPr/>
        </p:nvGrpSpPr>
        <p:grpSpPr>
          <a:xfrm>
            <a:off x="133254" y="1075388"/>
            <a:ext cx="1760868" cy="1327014"/>
            <a:chOff x="133254" y="1075388"/>
            <a:chExt cx="1760868" cy="1327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4A843D-74F1-B18F-E4CB-83DDF971C807}"/>
                </a:ext>
              </a:extLst>
            </p:cNvPr>
            <p:cNvSpPr txBox="1"/>
            <p:nvPr/>
          </p:nvSpPr>
          <p:spPr>
            <a:xfrm>
              <a:off x="133254" y="1879182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</a:p>
          </p:txBody>
        </p:sp>
        <p:pic>
          <p:nvPicPr>
            <p:cNvPr id="16" name="Graphic 15" descr="Presentation with pie chart with solid fill">
              <a:extLst>
                <a:ext uri="{FF2B5EF4-FFF2-40B4-BE49-F238E27FC236}">
                  <a16:creationId xmlns:a16="http://schemas.microsoft.com/office/drawing/2014/main" id="{16F61A11-32AF-714C-5C72-C2945A35A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092" y="1075388"/>
              <a:ext cx="891192" cy="891192"/>
            </a:xfrm>
            <a:prstGeom prst="rect">
              <a:avLst/>
            </a:prstGeom>
          </p:spPr>
        </p:pic>
      </p:grp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6199C0C-9462-CFD2-9A9D-D1E8529CA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34" y="1039510"/>
            <a:ext cx="4868748" cy="574777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AA70337-8059-8905-0A15-2B37003F0DF0}"/>
              </a:ext>
            </a:extLst>
          </p:cNvPr>
          <p:cNvSpPr txBox="1">
            <a:spLocks/>
          </p:cNvSpPr>
          <p:nvPr/>
        </p:nvSpPr>
        <p:spPr>
          <a:xfrm>
            <a:off x="1013688" y="2803403"/>
            <a:ext cx="3390868" cy="29581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Avenir Next LT Pro" panose="020B0504020202020204" pitchFamily="34" charset="0"/>
              </a:rPr>
              <a:t>Area mapped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~ 7296 km</a:t>
            </a:r>
            <a:r>
              <a:rPr lang="en-GB" sz="2800" baseline="30000" dirty="0">
                <a:latin typeface="Avenir Next LT Pro" panose="020B0504020202020204" pitchFamily="34" charset="0"/>
              </a:rPr>
              <a:t>2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r>
              <a:rPr lang="en-GB" sz="2800" dirty="0">
                <a:latin typeface="Avenir Next LT Pro" panose="020B0504020202020204" pitchFamily="34" charset="0"/>
              </a:rPr>
              <a:t>Temporal window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= 2016 till 2021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endParaRPr lang="en-GB" sz="2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4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B95D1-1C32-21B3-30A6-20BA9C7B303A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1DFF0-FC33-E687-92D1-35FB5E23A74B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542C3AB-CE28-F77C-2E96-74A882719FB3}"/>
              </a:ext>
            </a:extLst>
          </p:cNvPr>
          <p:cNvSpPr txBox="1">
            <a:spLocks/>
          </p:cNvSpPr>
          <p:nvPr/>
        </p:nvSpPr>
        <p:spPr>
          <a:xfrm>
            <a:off x="2081320" y="1203023"/>
            <a:ext cx="6260423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Results - China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B1834-7774-3108-229A-C8904DB4E38A}"/>
              </a:ext>
            </a:extLst>
          </p:cNvPr>
          <p:cNvGrpSpPr/>
          <p:nvPr/>
        </p:nvGrpSpPr>
        <p:grpSpPr>
          <a:xfrm>
            <a:off x="133254" y="1075388"/>
            <a:ext cx="1760868" cy="1327014"/>
            <a:chOff x="133254" y="1075388"/>
            <a:chExt cx="1760868" cy="1327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4A843D-74F1-B18F-E4CB-83DDF971C807}"/>
                </a:ext>
              </a:extLst>
            </p:cNvPr>
            <p:cNvSpPr txBox="1"/>
            <p:nvPr/>
          </p:nvSpPr>
          <p:spPr>
            <a:xfrm>
              <a:off x="133254" y="1879182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</a:p>
          </p:txBody>
        </p:sp>
        <p:pic>
          <p:nvPicPr>
            <p:cNvPr id="16" name="Graphic 15" descr="Presentation with pie chart with solid fill">
              <a:extLst>
                <a:ext uri="{FF2B5EF4-FFF2-40B4-BE49-F238E27FC236}">
                  <a16:creationId xmlns:a16="http://schemas.microsoft.com/office/drawing/2014/main" id="{16F61A11-32AF-714C-5C72-C2945A35A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092" y="1075388"/>
              <a:ext cx="891192" cy="891192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952E01B-B438-805F-DA5F-23B8EDC81EDC}"/>
              </a:ext>
            </a:extLst>
          </p:cNvPr>
          <p:cNvSpPr txBox="1">
            <a:spLocks/>
          </p:cNvSpPr>
          <p:nvPr/>
        </p:nvSpPr>
        <p:spPr>
          <a:xfrm>
            <a:off x="460516" y="2959541"/>
            <a:ext cx="3390868" cy="29581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Avenir Next LT Pro" panose="020B0504020202020204" pitchFamily="34" charset="0"/>
              </a:rPr>
              <a:t>Area mapped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~ 600 km</a:t>
            </a:r>
            <a:r>
              <a:rPr lang="en-GB" sz="2800" baseline="30000" dirty="0">
                <a:latin typeface="Avenir Next LT Pro" panose="020B0504020202020204" pitchFamily="34" charset="0"/>
              </a:rPr>
              <a:t>2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r>
              <a:rPr lang="en-GB" sz="2800" dirty="0">
                <a:latin typeface="Avenir Next LT Pro" panose="020B0504020202020204" pitchFamily="34" charset="0"/>
              </a:rPr>
              <a:t>Temporal window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= 2017 till 2021*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endParaRPr lang="en-GB" sz="2800" dirty="0">
              <a:latin typeface="Avenir Next LT Pro" panose="020B05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325A87F-191B-00AA-4793-49DEDE13E908}"/>
              </a:ext>
            </a:extLst>
          </p:cNvPr>
          <p:cNvSpPr txBox="1">
            <a:spLocks/>
          </p:cNvSpPr>
          <p:nvPr/>
        </p:nvSpPr>
        <p:spPr>
          <a:xfrm>
            <a:off x="0" y="6450566"/>
            <a:ext cx="5181870" cy="3327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i="1" dirty="0">
                <a:latin typeface="Avenir Next LT Pro" panose="020B0504020202020204" pitchFamily="34" charset="0"/>
              </a:rPr>
              <a:t>*Cloud free images were not available for 2020 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AB225D4C-533D-E3FE-59F2-EBAEDF8FB0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5060445"/>
              </p:ext>
            </p:extLst>
          </p:nvPr>
        </p:nvGraphicFramePr>
        <p:xfrm>
          <a:off x="4924413" y="2094215"/>
          <a:ext cx="576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7437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B95D1-1C32-21B3-30A6-20BA9C7B303A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1DFF0-FC33-E687-92D1-35FB5E23A74B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B1834-7774-3108-229A-C8904DB4E38A}"/>
              </a:ext>
            </a:extLst>
          </p:cNvPr>
          <p:cNvGrpSpPr/>
          <p:nvPr/>
        </p:nvGrpSpPr>
        <p:grpSpPr>
          <a:xfrm>
            <a:off x="133254" y="1075388"/>
            <a:ext cx="1760868" cy="1327014"/>
            <a:chOff x="133254" y="1075388"/>
            <a:chExt cx="1760868" cy="1327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4A843D-74F1-B18F-E4CB-83DDF971C807}"/>
                </a:ext>
              </a:extLst>
            </p:cNvPr>
            <p:cNvSpPr txBox="1"/>
            <p:nvPr/>
          </p:nvSpPr>
          <p:spPr>
            <a:xfrm>
              <a:off x="133254" y="1879182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</a:p>
          </p:txBody>
        </p:sp>
        <p:pic>
          <p:nvPicPr>
            <p:cNvPr id="16" name="Graphic 15" descr="Presentation with pie chart with solid fill">
              <a:extLst>
                <a:ext uri="{FF2B5EF4-FFF2-40B4-BE49-F238E27FC236}">
                  <a16:creationId xmlns:a16="http://schemas.microsoft.com/office/drawing/2014/main" id="{16F61A11-32AF-714C-5C72-C2945A35A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092" y="1075388"/>
              <a:ext cx="891192" cy="891192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5039A72-9566-3FA1-D01B-94FCEA3798E7}"/>
              </a:ext>
            </a:extLst>
          </p:cNvPr>
          <p:cNvSpPr txBox="1">
            <a:spLocks/>
          </p:cNvSpPr>
          <p:nvPr/>
        </p:nvSpPr>
        <p:spPr>
          <a:xfrm>
            <a:off x="2081320" y="1203023"/>
            <a:ext cx="7958419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Results - Papua New Guinea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E516A4F-BE9C-F55A-1490-48513E9E8219}"/>
              </a:ext>
            </a:extLst>
          </p:cNvPr>
          <p:cNvSpPr txBox="1">
            <a:spLocks/>
          </p:cNvSpPr>
          <p:nvPr/>
        </p:nvSpPr>
        <p:spPr>
          <a:xfrm>
            <a:off x="1227252" y="2824432"/>
            <a:ext cx="3390868" cy="29581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Avenir Next LT Pro" panose="020B0504020202020204" pitchFamily="34" charset="0"/>
              </a:rPr>
              <a:t>Area mapped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~ 5391 km</a:t>
            </a:r>
            <a:r>
              <a:rPr lang="en-GB" sz="2800" baseline="30000" dirty="0">
                <a:latin typeface="Avenir Next LT Pro" panose="020B0504020202020204" pitchFamily="34" charset="0"/>
              </a:rPr>
              <a:t>2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r>
              <a:rPr lang="en-GB" sz="2800" dirty="0">
                <a:latin typeface="Avenir Next LT Pro" panose="020B0504020202020204" pitchFamily="34" charset="0"/>
              </a:rPr>
              <a:t>Temporal window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= 2017 till 2020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endParaRPr lang="en-GB" sz="2800" dirty="0">
              <a:latin typeface="Avenir Next LT Pro" panose="020B0504020202020204" pitchFamily="34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B8354CE-6265-7757-2A71-46388EB044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586572"/>
              </p:ext>
            </p:extLst>
          </p:nvPr>
        </p:nvGraphicFramePr>
        <p:xfrm>
          <a:off x="4924413" y="2140792"/>
          <a:ext cx="576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45086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B95D1-1C32-21B3-30A6-20BA9C7B303A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1DFF0-FC33-E687-92D1-35FB5E23A74B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B1834-7774-3108-229A-C8904DB4E38A}"/>
              </a:ext>
            </a:extLst>
          </p:cNvPr>
          <p:cNvGrpSpPr/>
          <p:nvPr/>
        </p:nvGrpSpPr>
        <p:grpSpPr>
          <a:xfrm>
            <a:off x="133254" y="1075388"/>
            <a:ext cx="1760868" cy="1327014"/>
            <a:chOff x="133254" y="1075388"/>
            <a:chExt cx="1760868" cy="1327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4A843D-74F1-B18F-E4CB-83DDF971C807}"/>
                </a:ext>
              </a:extLst>
            </p:cNvPr>
            <p:cNvSpPr txBox="1"/>
            <p:nvPr/>
          </p:nvSpPr>
          <p:spPr>
            <a:xfrm>
              <a:off x="133254" y="1879182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</a:p>
          </p:txBody>
        </p:sp>
        <p:pic>
          <p:nvPicPr>
            <p:cNvPr id="16" name="Graphic 15" descr="Presentation with pie chart with solid fill">
              <a:extLst>
                <a:ext uri="{FF2B5EF4-FFF2-40B4-BE49-F238E27FC236}">
                  <a16:creationId xmlns:a16="http://schemas.microsoft.com/office/drawing/2014/main" id="{16F61A11-32AF-714C-5C72-C2945A35A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092" y="1075388"/>
              <a:ext cx="891192" cy="891192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5039A72-9566-3FA1-D01B-94FCEA3798E7}"/>
              </a:ext>
            </a:extLst>
          </p:cNvPr>
          <p:cNvSpPr txBox="1">
            <a:spLocks/>
          </p:cNvSpPr>
          <p:nvPr/>
        </p:nvSpPr>
        <p:spPr>
          <a:xfrm>
            <a:off x="2081320" y="1203023"/>
            <a:ext cx="7958419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Results – New Zealand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E516A4F-BE9C-F55A-1490-48513E9E8219}"/>
              </a:ext>
            </a:extLst>
          </p:cNvPr>
          <p:cNvSpPr txBox="1">
            <a:spLocks/>
          </p:cNvSpPr>
          <p:nvPr/>
        </p:nvSpPr>
        <p:spPr>
          <a:xfrm>
            <a:off x="1013688" y="2803403"/>
            <a:ext cx="3390868" cy="29581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Avenir Next LT Pro" panose="020B0504020202020204" pitchFamily="34" charset="0"/>
              </a:rPr>
              <a:t>Area mapped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~ 7296 km</a:t>
            </a:r>
            <a:r>
              <a:rPr lang="en-GB" sz="2800" baseline="30000" dirty="0">
                <a:latin typeface="Avenir Next LT Pro" panose="020B0504020202020204" pitchFamily="34" charset="0"/>
              </a:rPr>
              <a:t>2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r>
              <a:rPr lang="en-GB" sz="2800" dirty="0">
                <a:latin typeface="Avenir Next LT Pro" panose="020B0504020202020204" pitchFamily="34" charset="0"/>
              </a:rPr>
              <a:t>Temporal window</a:t>
            </a:r>
          </a:p>
          <a:p>
            <a:r>
              <a:rPr lang="en-GB" sz="2800" dirty="0">
                <a:latin typeface="Avenir Next LT Pro" panose="020B0504020202020204" pitchFamily="34" charset="0"/>
              </a:rPr>
              <a:t>= 2016 till 2021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  <a:p>
            <a:endParaRPr lang="en-GB" sz="2800" dirty="0">
              <a:latin typeface="Avenir Next LT Pro" panose="020B0504020202020204" pitchFamily="34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0AED135-A11A-F006-D9DB-CADAD8CD70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9453680"/>
              </p:ext>
            </p:extLst>
          </p:nvPr>
        </p:nvGraphicFramePr>
        <p:xfrm>
          <a:off x="4879377" y="2161583"/>
          <a:ext cx="576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07305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Open book outline">
            <a:extLst>
              <a:ext uri="{FF2B5EF4-FFF2-40B4-BE49-F238E27FC236}">
                <a16:creationId xmlns:a16="http://schemas.microsoft.com/office/drawing/2014/main" id="{ACD399AE-E4B4-659B-C26F-795C03BE5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0769" y="636992"/>
            <a:ext cx="4065918" cy="406591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C07C47-16F6-18E6-F95A-C797E009B42C}"/>
              </a:ext>
            </a:extLst>
          </p:cNvPr>
          <p:cNvSpPr txBox="1"/>
          <p:nvPr/>
        </p:nvSpPr>
        <p:spPr>
          <a:xfrm>
            <a:off x="3458832" y="4011281"/>
            <a:ext cx="5009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</a:p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921383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B95D1-1C32-21B3-30A6-20BA9C7B303A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1DFF0-FC33-E687-92D1-35FB5E23A74B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B1834-7774-3108-229A-C8904DB4E38A}"/>
              </a:ext>
            </a:extLst>
          </p:cNvPr>
          <p:cNvGrpSpPr/>
          <p:nvPr/>
        </p:nvGrpSpPr>
        <p:grpSpPr>
          <a:xfrm>
            <a:off x="133254" y="1075388"/>
            <a:ext cx="1760868" cy="1327014"/>
            <a:chOff x="133254" y="1075388"/>
            <a:chExt cx="1760868" cy="1327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4A843D-74F1-B18F-E4CB-83DDF971C807}"/>
                </a:ext>
              </a:extLst>
            </p:cNvPr>
            <p:cNvSpPr txBox="1"/>
            <p:nvPr/>
          </p:nvSpPr>
          <p:spPr>
            <a:xfrm>
              <a:off x="133254" y="1879182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</a:p>
          </p:txBody>
        </p:sp>
        <p:pic>
          <p:nvPicPr>
            <p:cNvPr id="16" name="Graphic 15" descr="Presentation with pie chart with solid fill">
              <a:extLst>
                <a:ext uri="{FF2B5EF4-FFF2-40B4-BE49-F238E27FC236}">
                  <a16:creationId xmlns:a16="http://schemas.microsoft.com/office/drawing/2014/main" id="{16F61A11-32AF-714C-5C72-C2945A35A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092" y="1075388"/>
              <a:ext cx="891192" cy="891192"/>
            </a:xfrm>
            <a:prstGeom prst="rect">
              <a:avLst/>
            </a:prstGeom>
          </p:spPr>
        </p:pic>
      </p:grp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FF7EA36-4581-1C2C-056D-85B73515A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84" y="1966580"/>
            <a:ext cx="9302255" cy="463851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65CAECB-882F-7AD7-AE8C-C0BB54D08B6A}"/>
              </a:ext>
            </a:extLst>
          </p:cNvPr>
          <p:cNvSpPr txBox="1">
            <a:spLocks/>
          </p:cNvSpPr>
          <p:nvPr/>
        </p:nvSpPr>
        <p:spPr>
          <a:xfrm>
            <a:off x="2081320" y="1203023"/>
            <a:ext cx="7958419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Example – 1 (Nepal)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FB2F88-783A-D6B0-775A-D511C7F5E151}"/>
              </a:ext>
            </a:extLst>
          </p:cNvPr>
          <p:cNvGrpSpPr/>
          <p:nvPr/>
        </p:nvGrpSpPr>
        <p:grpSpPr>
          <a:xfrm>
            <a:off x="2018684" y="3315546"/>
            <a:ext cx="1219202" cy="3289545"/>
            <a:chOff x="4876800" y="9072640"/>
            <a:chExt cx="1219202" cy="328954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BAF7356-ACB2-75B5-0CEB-D37ADA0727A5}"/>
                </a:ext>
              </a:extLst>
            </p:cNvPr>
            <p:cNvSpPr/>
            <p:nvPr/>
          </p:nvSpPr>
          <p:spPr>
            <a:xfrm>
              <a:off x="4876801" y="10476779"/>
              <a:ext cx="1219201" cy="4374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2016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B62F4FB-A435-130A-D085-6542D6A6EAD5}"/>
                </a:ext>
              </a:extLst>
            </p:cNvPr>
            <p:cNvSpPr/>
            <p:nvPr/>
          </p:nvSpPr>
          <p:spPr>
            <a:xfrm>
              <a:off x="4876800" y="10959488"/>
              <a:ext cx="1219202" cy="437465"/>
            </a:xfrm>
            <a:prstGeom prst="rect">
              <a:avLst/>
            </a:prstGeom>
            <a:solidFill>
              <a:srgbClr val="F92F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2017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49AF30-F55A-1CAE-FC4A-2E36F2E5B419}"/>
                </a:ext>
              </a:extLst>
            </p:cNvPr>
            <p:cNvSpPr/>
            <p:nvPr/>
          </p:nvSpPr>
          <p:spPr>
            <a:xfrm>
              <a:off x="4876801" y="11450636"/>
              <a:ext cx="1219201" cy="43746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2018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237430-97D6-BFD7-EE04-925378168DE6}"/>
                </a:ext>
              </a:extLst>
            </p:cNvPr>
            <p:cNvSpPr/>
            <p:nvPr/>
          </p:nvSpPr>
          <p:spPr>
            <a:xfrm>
              <a:off x="4876800" y="11924720"/>
              <a:ext cx="1219202" cy="43746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2019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B3E797F-4B60-80C1-403F-0E9D7FA430F4}"/>
                </a:ext>
              </a:extLst>
            </p:cNvPr>
            <p:cNvSpPr/>
            <p:nvPr/>
          </p:nvSpPr>
          <p:spPr>
            <a:xfrm>
              <a:off x="4876801" y="10002695"/>
              <a:ext cx="1219201" cy="43746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2015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EBA405-80A4-9DBF-A189-0E294AC256A8}"/>
                </a:ext>
              </a:extLst>
            </p:cNvPr>
            <p:cNvSpPr/>
            <p:nvPr/>
          </p:nvSpPr>
          <p:spPr>
            <a:xfrm>
              <a:off x="4876801" y="9538388"/>
              <a:ext cx="1219201" cy="437465"/>
            </a:xfrm>
            <a:prstGeom prst="rect">
              <a:avLst/>
            </a:prstGeom>
            <a:solidFill>
              <a:srgbClr val="058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2014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848E78F-AC4A-CB6F-2DD0-C460EDBBC890}"/>
                </a:ext>
              </a:extLst>
            </p:cNvPr>
            <p:cNvSpPr/>
            <p:nvPr/>
          </p:nvSpPr>
          <p:spPr>
            <a:xfrm>
              <a:off x="4876800" y="9072640"/>
              <a:ext cx="1219201" cy="43746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8937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B95D1-1C32-21B3-30A6-20BA9C7B303A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1DFF0-FC33-E687-92D1-35FB5E23A74B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B1834-7774-3108-229A-C8904DB4E38A}"/>
              </a:ext>
            </a:extLst>
          </p:cNvPr>
          <p:cNvGrpSpPr/>
          <p:nvPr/>
        </p:nvGrpSpPr>
        <p:grpSpPr>
          <a:xfrm>
            <a:off x="133254" y="1075388"/>
            <a:ext cx="1760868" cy="1327014"/>
            <a:chOff x="133254" y="1075388"/>
            <a:chExt cx="1760868" cy="1327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4A843D-74F1-B18F-E4CB-83DDF971C807}"/>
                </a:ext>
              </a:extLst>
            </p:cNvPr>
            <p:cNvSpPr txBox="1"/>
            <p:nvPr/>
          </p:nvSpPr>
          <p:spPr>
            <a:xfrm>
              <a:off x="133254" y="1879182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</a:p>
          </p:txBody>
        </p:sp>
        <p:pic>
          <p:nvPicPr>
            <p:cNvPr id="16" name="Graphic 15" descr="Presentation with pie chart with solid fill">
              <a:extLst>
                <a:ext uri="{FF2B5EF4-FFF2-40B4-BE49-F238E27FC236}">
                  <a16:creationId xmlns:a16="http://schemas.microsoft.com/office/drawing/2014/main" id="{16F61A11-32AF-714C-5C72-C2945A35A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092" y="1075388"/>
              <a:ext cx="891192" cy="89119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E5DDC45-9725-D95F-2EEE-52CF98C87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45" y="2094215"/>
            <a:ext cx="10120139" cy="46404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475C0D2-8894-58BF-F5C0-7410A4BAF712}"/>
              </a:ext>
            </a:extLst>
          </p:cNvPr>
          <p:cNvSpPr txBox="1">
            <a:spLocks/>
          </p:cNvSpPr>
          <p:nvPr/>
        </p:nvSpPr>
        <p:spPr>
          <a:xfrm>
            <a:off x="2081320" y="1203023"/>
            <a:ext cx="7958419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Example – 2 (China)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B48719-C7ED-7E1E-0EE5-053B15D11C6A}"/>
              </a:ext>
            </a:extLst>
          </p:cNvPr>
          <p:cNvGrpSpPr/>
          <p:nvPr/>
        </p:nvGrpSpPr>
        <p:grpSpPr>
          <a:xfrm>
            <a:off x="1792945" y="4859174"/>
            <a:ext cx="1219202" cy="1885406"/>
            <a:chOff x="40462198" y="9128239"/>
            <a:chExt cx="1219202" cy="188540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838BF8-9AB6-E274-B0E1-C461C08C442F}"/>
                </a:ext>
              </a:extLst>
            </p:cNvPr>
            <p:cNvSpPr/>
            <p:nvPr/>
          </p:nvSpPr>
          <p:spPr>
            <a:xfrm>
              <a:off x="40462199" y="9128239"/>
              <a:ext cx="1219201" cy="4374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2017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9B4064-FD4E-DDAE-E9FB-D8562BDDEEC3}"/>
                </a:ext>
              </a:extLst>
            </p:cNvPr>
            <p:cNvSpPr/>
            <p:nvPr/>
          </p:nvSpPr>
          <p:spPr>
            <a:xfrm>
              <a:off x="40462198" y="9610948"/>
              <a:ext cx="1219202" cy="4374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2018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0C1935-6D8E-9FEA-B291-FBE8AF10DB56}"/>
                </a:ext>
              </a:extLst>
            </p:cNvPr>
            <p:cNvSpPr/>
            <p:nvPr/>
          </p:nvSpPr>
          <p:spPr>
            <a:xfrm>
              <a:off x="40462199" y="10102096"/>
              <a:ext cx="1219201" cy="43746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2019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1FC3C4F-BA90-AE7D-104F-14B8A91D4F8B}"/>
                </a:ext>
              </a:extLst>
            </p:cNvPr>
            <p:cNvSpPr/>
            <p:nvPr/>
          </p:nvSpPr>
          <p:spPr>
            <a:xfrm>
              <a:off x="40462198" y="10576180"/>
              <a:ext cx="1219202" cy="43746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7562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C42DF6-AB35-84EA-37FB-0023FA3215FC}"/>
              </a:ext>
            </a:extLst>
          </p:cNvPr>
          <p:cNvGrpSpPr/>
          <p:nvPr/>
        </p:nvGrpSpPr>
        <p:grpSpPr>
          <a:xfrm>
            <a:off x="3501964" y="862641"/>
            <a:ext cx="5009792" cy="4820214"/>
            <a:chOff x="3501964" y="862641"/>
            <a:chExt cx="5009792" cy="482021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C07C47-16F6-18E6-F95A-C797E009B42C}"/>
                </a:ext>
              </a:extLst>
            </p:cNvPr>
            <p:cNvSpPr txBox="1"/>
            <p:nvPr/>
          </p:nvSpPr>
          <p:spPr>
            <a:xfrm>
              <a:off x="3501964" y="3743863"/>
              <a:ext cx="50097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CAVEATS AND FUTURE DIRECTION</a:t>
              </a:r>
            </a:p>
          </p:txBody>
        </p:sp>
        <p:pic>
          <p:nvPicPr>
            <p:cNvPr id="7" name="Graphic 6" descr="Upstairs with solid fill">
              <a:extLst>
                <a:ext uri="{FF2B5EF4-FFF2-40B4-BE49-F238E27FC236}">
                  <a16:creationId xmlns:a16="http://schemas.microsoft.com/office/drawing/2014/main" id="{E55FABBD-B7C2-09C5-6BF0-108726C77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39009" y="862641"/>
              <a:ext cx="3135702" cy="3135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4866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CAE0AE-9D92-3B24-854D-A3B9ECF17F56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63388-B22C-CF12-5012-D4BD3595C32B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5955EA-3983-2D8A-3D07-FE13AD94028B}"/>
              </a:ext>
            </a:extLst>
          </p:cNvPr>
          <p:cNvSpPr txBox="1"/>
          <p:nvPr/>
        </p:nvSpPr>
        <p:spPr>
          <a:xfrm>
            <a:off x="133254" y="1767038"/>
            <a:ext cx="17608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CAVEATS AND FUTURE DIRECTION</a:t>
            </a:r>
          </a:p>
        </p:txBody>
      </p:sp>
      <p:pic>
        <p:nvPicPr>
          <p:cNvPr id="15" name="Graphic 14" descr="Upstairs with solid fill">
            <a:extLst>
              <a:ext uri="{FF2B5EF4-FFF2-40B4-BE49-F238E27FC236}">
                <a16:creationId xmlns:a16="http://schemas.microsoft.com/office/drawing/2014/main" id="{F7D7669E-DFA5-C180-EDA1-3F189BA5D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681" y="1031168"/>
            <a:ext cx="848014" cy="8480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2EDD052-051B-305A-D584-1F30EB5264FE}"/>
              </a:ext>
            </a:extLst>
          </p:cNvPr>
          <p:cNvSpPr txBox="1">
            <a:spLocks/>
          </p:cNvSpPr>
          <p:nvPr/>
        </p:nvSpPr>
        <p:spPr>
          <a:xfrm>
            <a:off x="2072693" y="1321442"/>
            <a:ext cx="6260423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Caveats</a:t>
            </a:r>
          </a:p>
        </p:txBody>
      </p:sp>
      <p:pic>
        <p:nvPicPr>
          <p:cNvPr id="3" name="Graphic 2" descr="Topography Map with solid fill">
            <a:extLst>
              <a:ext uri="{FF2B5EF4-FFF2-40B4-BE49-F238E27FC236}">
                <a16:creationId xmlns:a16="http://schemas.microsoft.com/office/drawing/2014/main" id="{6E088A2C-22CF-BF54-E1CA-6EB596886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3905" y="2672981"/>
            <a:ext cx="1800000" cy="1800000"/>
          </a:xfrm>
          <a:prstGeom prst="rect">
            <a:avLst/>
          </a:prstGeom>
        </p:spPr>
      </p:pic>
      <p:pic>
        <p:nvPicPr>
          <p:cNvPr id="5" name="Graphic 4" descr="Satellite with solid fill">
            <a:extLst>
              <a:ext uri="{FF2B5EF4-FFF2-40B4-BE49-F238E27FC236}">
                <a16:creationId xmlns:a16="http://schemas.microsoft.com/office/drawing/2014/main" id="{C258C13B-CD90-DAC0-8375-0865905CED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13102" y="2672981"/>
            <a:ext cx="1800000" cy="1800000"/>
          </a:xfrm>
          <a:prstGeom prst="rect">
            <a:avLst/>
          </a:prstGeom>
        </p:spPr>
      </p:pic>
      <p:pic>
        <p:nvPicPr>
          <p:cNvPr id="7" name="Graphic 6" descr="Cloud with solid fill">
            <a:extLst>
              <a:ext uri="{FF2B5EF4-FFF2-40B4-BE49-F238E27FC236}">
                <a16:creationId xmlns:a16="http://schemas.microsoft.com/office/drawing/2014/main" id="{7D228924-8711-9079-33D8-BC016C9A5F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53595" y="2672981"/>
            <a:ext cx="1800000" cy="1800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E9D15D4-01C0-3833-FCCC-21074446EEF0}"/>
              </a:ext>
            </a:extLst>
          </p:cNvPr>
          <p:cNvSpPr txBox="1">
            <a:spLocks/>
          </p:cNvSpPr>
          <p:nvPr/>
        </p:nvSpPr>
        <p:spPr>
          <a:xfrm>
            <a:off x="1319213" y="4352299"/>
            <a:ext cx="3264135" cy="6827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Avenir Next LT Pro" panose="020B0504020202020204" pitchFamily="34" charset="0"/>
              </a:rPr>
              <a:t>Cloud obscuration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D3F72CD-8271-685B-16E1-49F14B714AD7}"/>
              </a:ext>
            </a:extLst>
          </p:cNvPr>
          <p:cNvSpPr txBox="1">
            <a:spLocks/>
          </p:cNvSpPr>
          <p:nvPr/>
        </p:nvSpPr>
        <p:spPr>
          <a:xfrm>
            <a:off x="4629368" y="4352299"/>
            <a:ext cx="3264135" cy="6827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Avenir Next LT Pro" panose="020B0504020202020204" pitchFamily="34" charset="0"/>
              </a:rPr>
              <a:t>Satellite image artefacts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8048F19-EA28-8931-D085-40D762888DD4}"/>
              </a:ext>
            </a:extLst>
          </p:cNvPr>
          <p:cNvSpPr txBox="1">
            <a:spLocks/>
          </p:cNvSpPr>
          <p:nvPr/>
        </p:nvSpPr>
        <p:spPr>
          <a:xfrm>
            <a:off x="7941837" y="4352299"/>
            <a:ext cx="3264135" cy="6827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Avenir Next LT Pro" panose="020B0504020202020204" pitchFamily="34" charset="0"/>
              </a:rPr>
              <a:t>Landslide state-of-activity</a:t>
            </a:r>
          </a:p>
        </p:txBody>
      </p:sp>
    </p:spTree>
    <p:extLst>
      <p:ext uri="{BB962C8B-B14F-4D97-AF65-F5344CB8AC3E}">
        <p14:creationId xmlns:p14="http://schemas.microsoft.com/office/powerpoint/2010/main" val="2058127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CAE0AE-9D92-3B24-854D-A3B9ECF17F56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63388-B22C-CF12-5012-D4BD3595C32B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5955EA-3983-2D8A-3D07-FE13AD94028B}"/>
              </a:ext>
            </a:extLst>
          </p:cNvPr>
          <p:cNvSpPr txBox="1"/>
          <p:nvPr/>
        </p:nvSpPr>
        <p:spPr>
          <a:xfrm>
            <a:off x="133254" y="1767038"/>
            <a:ext cx="17608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CAVEATS AND FUTURE DIRECTION</a:t>
            </a:r>
          </a:p>
        </p:txBody>
      </p:sp>
      <p:pic>
        <p:nvPicPr>
          <p:cNvPr id="15" name="Graphic 14" descr="Upstairs with solid fill">
            <a:extLst>
              <a:ext uri="{FF2B5EF4-FFF2-40B4-BE49-F238E27FC236}">
                <a16:creationId xmlns:a16="http://schemas.microsoft.com/office/drawing/2014/main" id="{F7D7669E-DFA5-C180-EDA1-3F189BA5D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681" y="1031168"/>
            <a:ext cx="848014" cy="8480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2EDD052-051B-305A-D584-1F30EB5264FE}"/>
              </a:ext>
            </a:extLst>
          </p:cNvPr>
          <p:cNvSpPr txBox="1">
            <a:spLocks/>
          </p:cNvSpPr>
          <p:nvPr/>
        </p:nvSpPr>
        <p:spPr>
          <a:xfrm>
            <a:off x="2069953" y="1402073"/>
            <a:ext cx="6260423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Future Directions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E1151A-FDD2-9807-C180-D13A7B535BAB}"/>
              </a:ext>
            </a:extLst>
          </p:cNvPr>
          <p:cNvSpPr txBox="1">
            <a:spLocks/>
          </p:cNvSpPr>
          <p:nvPr/>
        </p:nvSpPr>
        <p:spPr>
          <a:xfrm>
            <a:off x="4493180" y="4389847"/>
            <a:ext cx="3321127" cy="7386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2800" dirty="0">
                <a:latin typeface="Avenir Next LT Pro" panose="020B0504020202020204" pitchFamily="34" charset="0"/>
              </a:rPr>
              <a:t>Implementation on </a:t>
            </a:r>
          </a:p>
          <a:p>
            <a:pPr algn="ctr"/>
            <a:r>
              <a:rPr lang="en-GB" sz="2800" dirty="0">
                <a:latin typeface="Avenir Next LT Pro" panose="020B0504020202020204" pitchFamily="34" charset="0"/>
              </a:rPr>
              <a:t>evolution studies </a:t>
            </a:r>
          </a:p>
          <a:p>
            <a:endParaRPr lang="en-GB" sz="2800" dirty="0">
              <a:latin typeface="Avenir Next LT Pro" panose="020B0504020202020204" pitchFamily="34" charset="0"/>
            </a:endParaRPr>
          </a:p>
        </p:txBody>
      </p:sp>
      <p:pic>
        <p:nvPicPr>
          <p:cNvPr id="3" name="Graphic 2" descr="Arrow circle with solid fill">
            <a:extLst>
              <a:ext uri="{FF2B5EF4-FFF2-40B4-BE49-F238E27FC236}">
                <a16:creationId xmlns:a16="http://schemas.microsoft.com/office/drawing/2014/main" id="{F276FA3F-3FBE-8E16-35AD-B01B164CF3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97637" y="2288671"/>
            <a:ext cx="2312214" cy="2312214"/>
          </a:xfrm>
          <a:prstGeom prst="rect">
            <a:avLst/>
          </a:prstGeom>
        </p:spPr>
      </p:pic>
      <p:pic>
        <p:nvPicPr>
          <p:cNvPr id="5" name="Graphic 4" descr="Warning with solid fill">
            <a:extLst>
              <a:ext uri="{FF2B5EF4-FFF2-40B4-BE49-F238E27FC236}">
                <a16:creationId xmlns:a16="http://schemas.microsoft.com/office/drawing/2014/main" id="{547F8269-642B-E0FD-AEDC-23A6E528D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51164" y="2288671"/>
            <a:ext cx="2311200" cy="23112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61BB3FF-7BB5-9529-3F6B-1B35E3F99A44}"/>
              </a:ext>
            </a:extLst>
          </p:cNvPr>
          <p:cNvSpPr txBox="1">
            <a:spLocks/>
          </p:cNvSpPr>
          <p:nvPr/>
        </p:nvSpPr>
        <p:spPr>
          <a:xfrm>
            <a:off x="8834833" y="4426765"/>
            <a:ext cx="3321128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2800" dirty="0">
                <a:latin typeface="Avenir Next LT Pro" panose="020B0504020202020204" pitchFamily="34" charset="0"/>
              </a:rPr>
              <a:t>Implementation on </a:t>
            </a:r>
          </a:p>
          <a:p>
            <a:pPr algn="ctr"/>
            <a:r>
              <a:rPr lang="en-GB" sz="2800" dirty="0">
                <a:latin typeface="Avenir Next LT Pro" panose="020B0504020202020204" pitchFamily="34" charset="0"/>
              </a:rPr>
              <a:t>hazard modelling</a:t>
            </a:r>
          </a:p>
          <a:p>
            <a:pPr marL="514350" indent="-514350">
              <a:buAutoNum type="arabicPeriod"/>
            </a:pPr>
            <a:endParaRPr lang="en-GB" sz="2800" dirty="0">
              <a:latin typeface="Avenir Next LT Pro" panose="020B0504020202020204" pitchFamily="34" charset="0"/>
            </a:endParaRPr>
          </a:p>
        </p:txBody>
      </p:sp>
      <p:pic>
        <p:nvPicPr>
          <p:cNvPr id="4" name="Graphic 3" descr="Satellite with solid fill">
            <a:extLst>
              <a:ext uri="{FF2B5EF4-FFF2-40B4-BE49-F238E27FC236}">
                <a16:creationId xmlns:a16="http://schemas.microsoft.com/office/drawing/2014/main" id="{32AE1399-62B5-14B6-71EF-AAA59D6E38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9721" y="2494599"/>
            <a:ext cx="1868801" cy="18688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7808EE8-39D3-FBFA-C30F-19E64F3837B5}"/>
              </a:ext>
            </a:extLst>
          </p:cNvPr>
          <p:cNvSpPr txBox="1">
            <a:spLocks/>
          </p:cNvSpPr>
          <p:nvPr/>
        </p:nvSpPr>
        <p:spPr>
          <a:xfrm>
            <a:off x="409389" y="4426765"/>
            <a:ext cx="3321127" cy="12407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Avenir Next LT Pro" panose="020B0504020202020204" pitchFamily="34" charset="0"/>
              </a:rPr>
              <a:t>Synthetic Aperture Radar for cloud penetration</a:t>
            </a:r>
          </a:p>
        </p:txBody>
      </p:sp>
    </p:spTree>
    <p:extLst>
      <p:ext uri="{BB962C8B-B14F-4D97-AF65-F5344CB8AC3E}">
        <p14:creationId xmlns:p14="http://schemas.microsoft.com/office/powerpoint/2010/main" val="4140881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852112-3488-8BD1-8041-531476337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60" y="0"/>
            <a:ext cx="1221439" cy="12214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789946-2983-CD88-9E47-5E7FAD319634}"/>
              </a:ext>
            </a:extLst>
          </p:cNvPr>
          <p:cNvSpPr txBox="1"/>
          <p:nvPr/>
        </p:nvSpPr>
        <p:spPr>
          <a:xfrm>
            <a:off x="3330405" y="1711410"/>
            <a:ext cx="51327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  <a:latin typeface="Avenir Next LT Pro" panose="020B0504020202020204" pitchFamily="34" charset="0"/>
              </a:rPr>
              <a:t>Thank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16C629-0F54-89C5-C772-DC59380A8858}"/>
              </a:ext>
            </a:extLst>
          </p:cNvPr>
          <p:cNvSpPr txBox="1"/>
          <p:nvPr/>
        </p:nvSpPr>
        <p:spPr>
          <a:xfrm rot="18910460">
            <a:off x="1478433" y="1058418"/>
            <a:ext cx="2412366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900" dirty="0" err="1">
                <a:solidFill>
                  <a:schemeClr val="accent2"/>
                </a:solidFill>
                <a:latin typeface="Avenir Next LT Pro" panose="020B0504020202020204" pitchFamily="34" charset="0"/>
              </a:rPr>
              <a:t>Grazie</a:t>
            </a:r>
            <a:endParaRPr lang="en-GB" sz="5900" dirty="0">
              <a:solidFill>
                <a:schemeClr val="accent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53AE4-52FF-BB9C-3446-FB4C0294C655}"/>
              </a:ext>
            </a:extLst>
          </p:cNvPr>
          <p:cNvSpPr txBox="1"/>
          <p:nvPr/>
        </p:nvSpPr>
        <p:spPr>
          <a:xfrm>
            <a:off x="2996573" y="2701941"/>
            <a:ext cx="2823713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900" dirty="0">
                <a:solidFill>
                  <a:srgbClr val="00B050"/>
                </a:solidFill>
                <a:latin typeface="Avenir Next LT Pro" panose="020B0504020202020204" pitchFamily="34" charset="0"/>
              </a:rPr>
              <a:t>Gracias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1C1217-9735-EA01-2DD8-D66468ADBE31}"/>
              </a:ext>
            </a:extLst>
          </p:cNvPr>
          <p:cNvSpPr txBox="1"/>
          <p:nvPr/>
        </p:nvSpPr>
        <p:spPr>
          <a:xfrm>
            <a:off x="5485513" y="3419609"/>
            <a:ext cx="3585712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900" dirty="0" err="1">
                <a:solidFill>
                  <a:srgbClr val="FF0000"/>
                </a:solidFill>
                <a:latin typeface="Avenir Next LT Pro" panose="020B0504020202020204" pitchFamily="34" charset="0"/>
              </a:rPr>
              <a:t>Obrigado</a:t>
            </a:r>
            <a:endParaRPr lang="en-GB" sz="5900" dirty="0">
              <a:solidFill>
                <a:srgbClr val="FF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5AC46A-1271-5357-91A1-72567BBA608F}"/>
              </a:ext>
            </a:extLst>
          </p:cNvPr>
          <p:cNvSpPr txBox="1"/>
          <p:nvPr/>
        </p:nvSpPr>
        <p:spPr>
          <a:xfrm>
            <a:off x="6105309" y="1151785"/>
            <a:ext cx="2231368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900" dirty="0">
                <a:solidFill>
                  <a:srgbClr val="7030A0"/>
                </a:solidFill>
                <a:latin typeface="Avenir Next LT Pro" panose="020B0504020202020204" pitchFamily="34" charset="0"/>
              </a:rPr>
              <a:t>Merci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B5B813-1D59-B08A-6032-B535B3651E6D}"/>
              </a:ext>
            </a:extLst>
          </p:cNvPr>
          <p:cNvSpPr txBox="1"/>
          <p:nvPr/>
        </p:nvSpPr>
        <p:spPr>
          <a:xfrm>
            <a:off x="6982255" y="2711684"/>
            <a:ext cx="3585712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900" dirty="0" err="1">
                <a:solidFill>
                  <a:srgbClr val="FFC000"/>
                </a:solidFill>
                <a:latin typeface="Avenir Next LT Pro" panose="020B0504020202020204" pitchFamily="34" charset="0"/>
              </a:rPr>
              <a:t>Danku</a:t>
            </a:r>
            <a:endParaRPr lang="en-GB" sz="5900" dirty="0">
              <a:solidFill>
                <a:srgbClr val="FFC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8F58F5-2158-7425-7735-7378CE009045}"/>
              </a:ext>
            </a:extLst>
          </p:cNvPr>
          <p:cNvSpPr txBox="1"/>
          <p:nvPr/>
        </p:nvSpPr>
        <p:spPr>
          <a:xfrm>
            <a:off x="2113275" y="3436333"/>
            <a:ext cx="26238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>
                <a:solidFill>
                  <a:srgbClr val="00B0F0"/>
                </a:solidFill>
              </a:rPr>
              <a:t>ধন্যবাদ</a:t>
            </a:r>
            <a:endParaRPr lang="en-GB" sz="6000" dirty="0">
              <a:solidFill>
                <a:srgbClr val="00B0F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47C878-BF00-0F52-E652-FAABB3FF2BB6}"/>
              </a:ext>
            </a:extLst>
          </p:cNvPr>
          <p:cNvSpPr txBox="1"/>
          <p:nvPr/>
        </p:nvSpPr>
        <p:spPr>
          <a:xfrm>
            <a:off x="4201674" y="260781"/>
            <a:ext cx="23377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>
                <a:solidFill>
                  <a:schemeClr val="accent4">
                    <a:lumMod val="75000"/>
                  </a:schemeClr>
                </a:solidFill>
              </a:rPr>
              <a:t>शुक्रिया</a:t>
            </a:r>
            <a:endParaRPr lang="en-GB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93828A-2A07-3115-0CE5-23304630C5CC}"/>
              </a:ext>
            </a:extLst>
          </p:cNvPr>
          <p:cNvSpPr txBox="1"/>
          <p:nvPr/>
        </p:nvSpPr>
        <p:spPr>
          <a:xfrm>
            <a:off x="5622158" y="4450340"/>
            <a:ext cx="64813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 err="1"/>
              <a:t>ありがとうございました</a:t>
            </a:r>
            <a:endParaRPr lang="en-GB" sz="4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0808D7-44C0-ED6B-10B6-682C14550CDA}"/>
              </a:ext>
            </a:extLst>
          </p:cNvPr>
          <p:cNvSpPr txBox="1"/>
          <p:nvPr/>
        </p:nvSpPr>
        <p:spPr>
          <a:xfrm rot="422543">
            <a:off x="7598208" y="395220"/>
            <a:ext cx="1740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 err="1">
                <a:solidFill>
                  <a:schemeClr val="accent6"/>
                </a:solidFill>
              </a:rPr>
              <a:t>谢谢</a:t>
            </a:r>
            <a:endParaRPr lang="en-GB" sz="6000" dirty="0">
              <a:solidFill>
                <a:schemeClr val="accent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3A7155-7799-A646-F551-12CE3B12A563}"/>
              </a:ext>
            </a:extLst>
          </p:cNvPr>
          <p:cNvSpPr txBox="1"/>
          <p:nvPr/>
        </p:nvSpPr>
        <p:spPr>
          <a:xfrm rot="1955326">
            <a:off x="8576986" y="2444956"/>
            <a:ext cx="2693320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900" dirty="0" err="1">
                <a:solidFill>
                  <a:srgbClr val="0070C0"/>
                </a:solidFill>
                <a:latin typeface="Avenir Next LT Pro" panose="020B0504020202020204" pitchFamily="34" charset="0"/>
              </a:rPr>
              <a:t>Danke</a:t>
            </a:r>
            <a:endParaRPr lang="en-GB" sz="5900" dirty="0">
              <a:solidFill>
                <a:srgbClr val="0070C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6ED6B6-6D3E-FDC6-EF00-CDE9898A3B09}"/>
              </a:ext>
            </a:extLst>
          </p:cNvPr>
          <p:cNvSpPr txBox="1"/>
          <p:nvPr/>
        </p:nvSpPr>
        <p:spPr>
          <a:xfrm>
            <a:off x="1346303" y="4450340"/>
            <a:ext cx="4024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900" dirty="0" err="1">
                <a:solidFill>
                  <a:srgbClr val="C00000"/>
                </a:solidFill>
              </a:rPr>
              <a:t>고맙습니다</a:t>
            </a:r>
            <a:endParaRPr lang="en-GB" sz="59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FD26CB-8E52-232A-F654-6AE5590905D7}"/>
              </a:ext>
            </a:extLst>
          </p:cNvPr>
          <p:cNvSpPr txBox="1"/>
          <p:nvPr/>
        </p:nvSpPr>
        <p:spPr>
          <a:xfrm>
            <a:off x="217359" y="2729517"/>
            <a:ext cx="2293623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9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شكرًا</a:t>
            </a:r>
            <a:r>
              <a:rPr lang="en-GB" sz="5900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 </a:t>
            </a:r>
            <a:r>
              <a:rPr lang="en-GB" sz="5900" dirty="0" err="1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لك</a:t>
            </a:r>
            <a:endParaRPr lang="en-GB" sz="59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1FA52C-B650-265F-7149-570556D566D4}"/>
              </a:ext>
            </a:extLst>
          </p:cNvPr>
          <p:cNvSpPr txBox="1"/>
          <p:nvPr/>
        </p:nvSpPr>
        <p:spPr>
          <a:xfrm>
            <a:off x="3102593" y="5550364"/>
            <a:ext cx="61837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 LT Pro" panose="020B0504020202020204" pitchFamily="34" charset="0"/>
              </a:rPr>
              <a:t>For questions and feedback: kushanav.bhuyan@phd.unipd.it</a:t>
            </a:r>
          </a:p>
        </p:txBody>
      </p:sp>
    </p:spTree>
    <p:extLst>
      <p:ext uri="{BB962C8B-B14F-4D97-AF65-F5344CB8AC3E}">
        <p14:creationId xmlns:p14="http://schemas.microsoft.com/office/powerpoint/2010/main" val="291977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120670-8C3D-8718-64C0-CC88C75158FF}"/>
              </a:ext>
            </a:extLst>
          </p:cNvPr>
          <p:cNvSpPr txBox="1">
            <a:spLocks/>
          </p:cNvSpPr>
          <p:nvPr/>
        </p:nvSpPr>
        <p:spPr>
          <a:xfrm>
            <a:off x="2081320" y="1203023"/>
            <a:ext cx="3540125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Background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74C77-8DB8-7A60-9FBC-16AD889B5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66809"/>
            <a:ext cx="3407434" cy="8911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BF5A05-B0A9-C78E-3310-3579173BFD8F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630C4E-D5B0-86AC-3F1C-2663405F7012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FCB96F7-A361-7736-58DE-306FC7EF32A1}"/>
              </a:ext>
            </a:extLst>
          </p:cNvPr>
          <p:cNvGrpSpPr/>
          <p:nvPr/>
        </p:nvGrpSpPr>
        <p:grpSpPr>
          <a:xfrm>
            <a:off x="133254" y="894835"/>
            <a:ext cx="1760868" cy="1507567"/>
            <a:chOff x="157738" y="848258"/>
            <a:chExt cx="1760868" cy="1507567"/>
          </a:xfrm>
        </p:grpSpPr>
        <p:pic>
          <p:nvPicPr>
            <p:cNvPr id="61" name="Content Placeholder 4" descr="Open book outline">
              <a:extLst>
                <a:ext uri="{FF2B5EF4-FFF2-40B4-BE49-F238E27FC236}">
                  <a16:creationId xmlns:a16="http://schemas.microsoft.com/office/drawing/2014/main" id="{140471D8-586A-4B54-9633-A0C4E110E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194" y="848258"/>
              <a:ext cx="1245957" cy="1245957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44D7932-5432-A180-2890-B50050E6C160}"/>
                </a:ext>
              </a:extLst>
            </p:cNvPr>
            <p:cNvSpPr txBox="1"/>
            <p:nvPr/>
          </p:nvSpPr>
          <p:spPr>
            <a:xfrm>
              <a:off x="157738" y="1832605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INTRODUCTION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7CFCAD2-2A21-5755-AF12-F6E5DC0E565D}"/>
              </a:ext>
            </a:extLst>
          </p:cNvPr>
          <p:cNvSpPr/>
          <p:nvPr/>
        </p:nvSpPr>
        <p:spPr>
          <a:xfrm>
            <a:off x="1895402" y="2304000"/>
            <a:ext cx="9198167" cy="347569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56620CD-82EA-CF19-638F-6EAC81DB5DA6}"/>
              </a:ext>
            </a:extLst>
          </p:cNvPr>
          <p:cNvSpPr txBox="1">
            <a:spLocks/>
          </p:cNvSpPr>
          <p:nvPr/>
        </p:nvSpPr>
        <p:spPr>
          <a:xfrm>
            <a:off x="2081320" y="2304000"/>
            <a:ext cx="9198167" cy="37988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>
                <a:latin typeface="Avenir Next LT Pro" panose="020B0504020202020204" pitchFamily="34" charset="0"/>
              </a:rPr>
              <a:t>What are multi-temporal landslide inventories??</a:t>
            </a:r>
            <a:endParaRPr lang="en-GB" sz="2800" dirty="0">
              <a:latin typeface="Avenir Next LT Pro" panose="020B0504020202020204" pitchFamily="34" charset="0"/>
            </a:endParaRPr>
          </a:p>
          <a:p>
            <a:endParaRPr lang="en-GB" sz="2400" dirty="0">
              <a:latin typeface="Avenir Next LT Pro" panose="020B0504020202020204" pitchFamily="34" charset="0"/>
            </a:endParaRPr>
          </a:p>
          <a:p>
            <a:pPr algn="just"/>
            <a:r>
              <a:rPr lang="en-GB" sz="2400" dirty="0">
                <a:latin typeface="Avenir Next LT Pro" panose="020B0504020202020204" pitchFamily="34" charset="0"/>
              </a:rPr>
              <a:t>“Recurrent documentation of past landslides”</a:t>
            </a:r>
            <a:r>
              <a:rPr lang="de-DE" sz="2400" dirty="0">
                <a:latin typeface="Avenir Next LT Pro" panose="020B0504020202020204" pitchFamily="34" charset="0"/>
              </a:rPr>
              <a:t> (Behling, </a:t>
            </a:r>
            <a:r>
              <a:rPr lang="de-DE" sz="2400" dirty="0" err="1">
                <a:latin typeface="Avenir Next LT Pro" panose="020B0504020202020204" pitchFamily="34" charset="0"/>
              </a:rPr>
              <a:t>Roessner</a:t>
            </a:r>
            <a:r>
              <a:rPr lang="de-DE" sz="2400" dirty="0">
                <a:latin typeface="Avenir Next LT Pro" panose="020B0504020202020204" pitchFamily="34" charset="0"/>
              </a:rPr>
              <a:t>, </a:t>
            </a:r>
            <a:r>
              <a:rPr lang="de-DE" sz="2400" dirty="0" err="1">
                <a:latin typeface="Avenir Next LT Pro" panose="020B0504020202020204" pitchFamily="34" charset="0"/>
              </a:rPr>
              <a:t>Golovko</a:t>
            </a:r>
            <a:r>
              <a:rPr lang="de-DE" sz="2400" dirty="0">
                <a:latin typeface="Avenir Next LT Pro" panose="020B0504020202020204" pitchFamily="34" charset="0"/>
              </a:rPr>
              <a:t>, &amp; </a:t>
            </a:r>
            <a:r>
              <a:rPr lang="de-DE" sz="2400" dirty="0" err="1">
                <a:latin typeface="Avenir Next LT Pro" panose="020B0504020202020204" pitchFamily="34" charset="0"/>
              </a:rPr>
              <a:t>Kleinschmit</a:t>
            </a:r>
            <a:r>
              <a:rPr lang="de-DE" sz="2400" dirty="0">
                <a:latin typeface="Avenir Next LT Pro" panose="020B0504020202020204" pitchFamily="34" charset="0"/>
              </a:rPr>
              <a:t>, 2016).</a:t>
            </a:r>
          </a:p>
          <a:p>
            <a:endParaRPr lang="de-DE" sz="2400" dirty="0">
              <a:latin typeface="Avenir Next LT Pro" panose="020B0504020202020204" pitchFamily="34" charset="0"/>
            </a:endParaRPr>
          </a:p>
          <a:p>
            <a:pPr algn="just"/>
            <a:r>
              <a:rPr lang="en-GB" sz="2400" dirty="0">
                <a:latin typeface="Avenir Next LT Pro" panose="020B0504020202020204" pitchFamily="34" charset="0"/>
              </a:rPr>
              <a:t>Enables the identification of spatiotemporal patterns in landslide occurrences. </a:t>
            </a:r>
          </a:p>
          <a:p>
            <a:pPr algn="just"/>
            <a:endParaRPr lang="en-GB" sz="2400" dirty="0">
              <a:latin typeface="Avenir Next LT Pro" panose="020B0504020202020204" pitchFamily="34" charset="0"/>
            </a:endParaRPr>
          </a:p>
          <a:p>
            <a:pPr algn="just"/>
            <a:r>
              <a:rPr lang="en-GB" sz="2400" dirty="0">
                <a:latin typeface="Avenir Next LT Pro" panose="020B0504020202020204" pitchFamily="34" charset="0"/>
              </a:rPr>
              <a:t>Probabilistic landslide hazard assessment, landslide mobility, and evolution studies.</a:t>
            </a:r>
          </a:p>
        </p:txBody>
      </p:sp>
    </p:spTree>
    <p:extLst>
      <p:ext uri="{BB962C8B-B14F-4D97-AF65-F5344CB8AC3E}">
        <p14:creationId xmlns:p14="http://schemas.microsoft.com/office/powerpoint/2010/main" val="1044160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120670-8C3D-8718-64C0-CC88C75158FF}"/>
              </a:ext>
            </a:extLst>
          </p:cNvPr>
          <p:cNvSpPr txBox="1">
            <a:spLocks/>
          </p:cNvSpPr>
          <p:nvPr/>
        </p:nvSpPr>
        <p:spPr>
          <a:xfrm>
            <a:off x="2081320" y="1203023"/>
            <a:ext cx="3540125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Problems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74C77-8DB8-7A60-9FBC-16AD889B5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66809"/>
            <a:ext cx="3407434" cy="8911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BF5A05-B0A9-C78E-3310-3579173BFD8F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630C4E-D5B0-86AC-3F1C-2663405F7012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graphicFrame>
        <p:nvGraphicFramePr>
          <p:cNvPr id="11274" name="TextBox 8">
            <a:extLst>
              <a:ext uri="{FF2B5EF4-FFF2-40B4-BE49-F238E27FC236}">
                <a16:creationId xmlns:a16="http://schemas.microsoft.com/office/drawing/2014/main" id="{4CC0BBAF-4279-5C32-356A-7978F25EA5C4}"/>
              </a:ext>
            </a:extLst>
          </p:cNvPr>
          <p:cNvGraphicFramePr/>
          <p:nvPr/>
        </p:nvGraphicFramePr>
        <p:xfrm>
          <a:off x="-85606" y="1832901"/>
          <a:ext cx="12144352" cy="4384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55" name="Group 54">
            <a:extLst>
              <a:ext uri="{FF2B5EF4-FFF2-40B4-BE49-F238E27FC236}">
                <a16:creationId xmlns:a16="http://schemas.microsoft.com/office/drawing/2014/main" id="{CFCB96F7-A361-7736-58DE-306FC7EF32A1}"/>
              </a:ext>
            </a:extLst>
          </p:cNvPr>
          <p:cNvGrpSpPr/>
          <p:nvPr/>
        </p:nvGrpSpPr>
        <p:grpSpPr>
          <a:xfrm>
            <a:off x="133254" y="894835"/>
            <a:ext cx="1760868" cy="1507567"/>
            <a:chOff x="157738" y="848258"/>
            <a:chExt cx="1760868" cy="1507567"/>
          </a:xfrm>
        </p:grpSpPr>
        <p:pic>
          <p:nvPicPr>
            <p:cNvPr id="61" name="Content Placeholder 4" descr="Open book outline">
              <a:extLst>
                <a:ext uri="{FF2B5EF4-FFF2-40B4-BE49-F238E27FC236}">
                  <a16:creationId xmlns:a16="http://schemas.microsoft.com/office/drawing/2014/main" id="{140471D8-586A-4B54-9633-A0C4E110E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5194" y="848258"/>
              <a:ext cx="1245957" cy="1245957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44D7932-5432-A180-2890-B50050E6C160}"/>
                </a:ext>
              </a:extLst>
            </p:cNvPr>
            <p:cNvSpPr txBox="1"/>
            <p:nvPr/>
          </p:nvSpPr>
          <p:spPr>
            <a:xfrm>
              <a:off x="157738" y="1832605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INTRODUCTION</a:t>
              </a:r>
            </a:p>
          </p:txBody>
        </p:sp>
      </p:grpSp>
      <p:pic>
        <p:nvPicPr>
          <p:cNvPr id="4" name="Graphic 3" descr="Disk with solid fill">
            <a:extLst>
              <a:ext uri="{FF2B5EF4-FFF2-40B4-BE49-F238E27FC236}">
                <a16:creationId xmlns:a16="http://schemas.microsoft.com/office/drawing/2014/main" id="{394F70C1-517F-3B01-44FB-07DA7D9BA7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18761" y="2616682"/>
            <a:ext cx="1486619" cy="148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68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120670-8C3D-8718-64C0-CC88C75158FF}"/>
              </a:ext>
            </a:extLst>
          </p:cNvPr>
          <p:cNvSpPr txBox="1">
            <a:spLocks/>
          </p:cNvSpPr>
          <p:nvPr/>
        </p:nvSpPr>
        <p:spPr>
          <a:xfrm>
            <a:off x="736600" y="1242580"/>
            <a:ext cx="10515600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Background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94A66-E74F-8D4A-C6A5-713B8BEA1196}"/>
              </a:ext>
            </a:extLst>
          </p:cNvPr>
          <p:cNvSpPr txBox="1"/>
          <p:nvPr/>
        </p:nvSpPr>
        <p:spPr>
          <a:xfrm>
            <a:off x="771752" y="2146395"/>
            <a:ext cx="809620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>
                <a:latin typeface="Avenir Next LT Pro" panose="020B0504020202020204" pitchFamily="34" charset="0"/>
              </a:rPr>
              <a:t>Automated mapping endeavours via Artificial Intelligence is limited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latin typeface="Avenir Next LT Pro" panose="020B0504020202020204" pitchFamily="34" charset="0"/>
              </a:rPr>
              <a:t>Scale of mapping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latin typeface="Avenir Next LT Pro" panose="020B0504020202020204" pitchFamily="34" charset="0"/>
              </a:rPr>
              <a:t>Temporal dimension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latin typeface="Avenir Next LT Pro" panose="020B0504020202020204" pitchFamily="34" charset="0"/>
              </a:rPr>
              <a:t>Resource or data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6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600" dirty="0">
              <a:latin typeface="Avenir Next LT Pro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74C77-8DB8-7A60-9FBC-16AD889B5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66809"/>
            <a:ext cx="3407434" cy="8911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BF5A05-B0A9-C78E-3310-3579173BFD8F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630C4E-D5B0-86AC-3F1C-2663405F7012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pic>
        <p:nvPicPr>
          <p:cNvPr id="2" name="Picture 2" descr="No Time icon PNG and SVG Vector Free Download">
            <a:extLst>
              <a:ext uri="{FF2B5EF4-FFF2-40B4-BE49-F238E27FC236}">
                <a16:creationId xmlns:a16="http://schemas.microsoft.com/office/drawing/2014/main" id="{8DCCF6FF-5930-978E-8F22-B9DC26B6D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079" y="3548825"/>
            <a:ext cx="1588382" cy="12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78189DA4-EAC1-3207-21CD-3D12CA6BF2D9}"/>
              </a:ext>
            </a:extLst>
          </p:cNvPr>
          <p:cNvGrpSpPr/>
          <p:nvPr/>
        </p:nvGrpSpPr>
        <p:grpSpPr>
          <a:xfrm>
            <a:off x="10100270" y="1579634"/>
            <a:ext cx="1690988" cy="1849366"/>
            <a:chOff x="9222433" y="1497783"/>
            <a:chExt cx="1690988" cy="184936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89A8CB7-695E-417A-2577-32721B781E33}"/>
                </a:ext>
              </a:extLst>
            </p:cNvPr>
            <p:cNvGrpSpPr/>
            <p:nvPr/>
          </p:nvGrpSpPr>
          <p:grpSpPr>
            <a:xfrm>
              <a:off x="9222433" y="1497783"/>
              <a:ext cx="1690988" cy="1849366"/>
              <a:chOff x="9222433" y="1497783"/>
              <a:chExt cx="1690988" cy="1849366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CA7BC921-7A8A-F31B-AE28-F3032DA139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29787" y="1882663"/>
                <a:ext cx="226337" cy="455088"/>
              </a:xfrm>
              <a:prstGeom prst="line">
                <a:avLst/>
              </a:prstGeom>
              <a:ln w="38100">
                <a:solidFill>
                  <a:srgbClr val="474747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DB6F66D-988A-A7DC-E301-E111B42590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56124" y="1882663"/>
                <a:ext cx="242886" cy="441194"/>
              </a:xfrm>
              <a:prstGeom prst="line">
                <a:avLst/>
              </a:prstGeom>
              <a:ln w="38100">
                <a:solidFill>
                  <a:srgbClr val="474747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9C6FE4C1-F690-AE81-7E92-E568EC97C989}"/>
                  </a:ext>
                </a:extLst>
              </p:cNvPr>
              <p:cNvGrpSpPr/>
              <p:nvPr/>
            </p:nvGrpSpPr>
            <p:grpSpPr>
              <a:xfrm>
                <a:off x="9222433" y="1497783"/>
                <a:ext cx="1690988" cy="1849366"/>
                <a:chOff x="9222433" y="1497783"/>
                <a:chExt cx="1690988" cy="1849366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E2BF0BF0-BD16-77A0-F4F4-22B475AF2C9E}"/>
                    </a:ext>
                  </a:extLst>
                </p:cNvPr>
                <p:cNvSpPr/>
                <p:nvPr/>
              </p:nvSpPr>
              <p:spPr>
                <a:xfrm>
                  <a:off x="9944648" y="2717321"/>
                  <a:ext cx="277091" cy="629828"/>
                </a:xfrm>
                <a:prstGeom prst="rect">
                  <a:avLst/>
                </a:prstGeom>
                <a:solidFill>
                  <a:srgbClr val="4B4B4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BA65DC68-427F-13CA-2537-E10DCABCCA28}"/>
                    </a:ext>
                  </a:extLst>
                </p:cNvPr>
                <p:cNvSpPr/>
                <p:nvPr/>
              </p:nvSpPr>
              <p:spPr>
                <a:xfrm>
                  <a:off x="10275326" y="2455957"/>
                  <a:ext cx="277091" cy="891192"/>
                </a:xfrm>
                <a:prstGeom prst="rect">
                  <a:avLst/>
                </a:prstGeom>
                <a:solidFill>
                  <a:srgbClr val="4B4B4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F1D7003-E398-CC4F-DE00-4728703D8A4E}"/>
                    </a:ext>
                  </a:extLst>
                </p:cNvPr>
                <p:cNvSpPr/>
                <p:nvPr/>
              </p:nvSpPr>
              <p:spPr>
                <a:xfrm>
                  <a:off x="10606004" y="2225615"/>
                  <a:ext cx="277091" cy="1121534"/>
                </a:xfrm>
                <a:prstGeom prst="rect">
                  <a:avLst/>
                </a:prstGeom>
                <a:solidFill>
                  <a:srgbClr val="4B4B4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3D6D31EF-91AD-EE0C-791E-B27ACC76BD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99010" y="1497783"/>
                  <a:ext cx="514411" cy="844227"/>
                </a:xfrm>
                <a:prstGeom prst="straightConnector1">
                  <a:avLst/>
                </a:prstGeom>
                <a:ln w="38100">
                  <a:solidFill>
                    <a:srgbClr val="474747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8089F667-3F56-6724-F8A1-749D81B802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22433" y="2292070"/>
                  <a:ext cx="695422" cy="724001"/>
                </a:xfrm>
                <a:prstGeom prst="rect">
                  <a:avLst/>
                </a:prstGeom>
              </p:spPr>
            </p:pic>
          </p:grp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0CB74D-D5E1-E6D4-87FE-77ED55283EE1}"/>
                </a:ext>
              </a:extLst>
            </p:cNvPr>
            <p:cNvSpPr/>
            <p:nvPr/>
          </p:nvSpPr>
          <p:spPr>
            <a:xfrm>
              <a:off x="9852025" y="2340926"/>
              <a:ext cx="77762" cy="78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4" name="Graphic 53" descr="Body builder with solid fill">
            <a:extLst>
              <a:ext uri="{FF2B5EF4-FFF2-40B4-BE49-F238E27FC236}">
                <a16:creationId xmlns:a16="http://schemas.microsoft.com/office/drawing/2014/main" id="{E35D609C-B06A-24D4-C8B1-FDE4C94FF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48649" y="4540582"/>
            <a:ext cx="14954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6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120670-8C3D-8718-64C0-CC88C75158FF}"/>
              </a:ext>
            </a:extLst>
          </p:cNvPr>
          <p:cNvSpPr txBox="1">
            <a:spLocks/>
          </p:cNvSpPr>
          <p:nvPr/>
        </p:nvSpPr>
        <p:spPr>
          <a:xfrm>
            <a:off x="736600" y="124257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Research Objective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DE59DE-86CB-5940-EB3F-6970B95425CA}"/>
              </a:ext>
            </a:extLst>
          </p:cNvPr>
          <p:cNvSpPr txBox="1"/>
          <p:nvPr/>
        </p:nvSpPr>
        <p:spPr>
          <a:xfrm>
            <a:off x="771752" y="2146395"/>
            <a:ext cx="73802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Avenir Next LT Pro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42EF51-9DB6-7188-46FD-D1F1A5DF2B52}"/>
              </a:ext>
            </a:extLst>
          </p:cNvPr>
          <p:cNvSpPr txBox="1"/>
          <p:nvPr/>
        </p:nvSpPr>
        <p:spPr>
          <a:xfrm>
            <a:off x="771752" y="2146395"/>
            <a:ext cx="10515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dirty="0">
                <a:latin typeface="Avenir Next LT Pro" panose="020B0504020202020204" pitchFamily="34" charset="0"/>
              </a:rPr>
              <a:t>The main objective is to detect and map co-seismic landslides over </a:t>
            </a:r>
            <a:r>
              <a:rPr lang="en-GB" sz="2800" b="1" dirty="0">
                <a:latin typeface="Avenir Next LT Pro" panose="020B0504020202020204" pitchFamily="34" charset="0"/>
              </a:rPr>
              <a:t>very large scales </a:t>
            </a:r>
            <a:r>
              <a:rPr lang="en-GB" sz="2800" dirty="0">
                <a:latin typeface="Avenir Next LT Pro" panose="020B0504020202020204" pitchFamily="34" charset="0"/>
              </a:rPr>
              <a:t>and </a:t>
            </a:r>
            <a:r>
              <a:rPr lang="en-GB" sz="2800" b="1" dirty="0">
                <a:latin typeface="Avenir Next LT Pro" panose="020B0504020202020204" pitchFamily="34" charset="0"/>
              </a:rPr>
              <a:t>temporal windows </a:t>
            </a:r>
            <a:r>
              <a:rPr lang="en-GB" sz="2800" dirty="0">
                <a:latin typeface="Avenir Next LT Pro" panose="020B0504020202020204" pitchFamily="34" charset="0"/>
              </a:rPr>
              <a:t>for landslide evolution studies.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CA483C-2D42-7E21-8557-178B78575366}"/>
              </a:ext>
            </a:extLst>
          </p:cNvPr>
          <p:cNvSpPr txBox="1"/>
          <p:nvPr/>
        </p:nvSpPr>
        <p:spPr>
          <a:xfrm>
            <a:off x="771752" y="3558251"/>
            <a:ext cx="10515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venir Next LT Pro" panose="020B0504020202020204" pitchFamily="34" charset="0"/>
              </a:rPr>
              <a:t>Sub-objectives-</a:t>
            </a:r>
          </a:p>
          <a:p>
            <a:endParaRPr lang="en-GB" sz="2000" dirty="0">
              <a:latin typeface="Avenir Next LT Pro" panose="020B0504020202020204" pitchFamily="34" charset="0"/>
            </a:endParaRPr>
          </a:p>
          <a:p>
            <a:pPr algn="just"/>
            <a:r>
              <a:rPr lang="en-GB" sz="2000" b="1" dirty="0">
                <a:latin typeface="Avenir Next LT Pro" panose="020B0504020202020204" pitchFamily="34" charset="0"/>
              </a:rPr>
              <a:t>S-O1</a:t>
            </a:r>
            <a:r>
              <a:rPr lang="en-GB" sz="2000" dirty="0">
                <a:latin typeface="Avenir Next LT Pro" panose="020B0504020202020204" pitchFamily="34" charset="0"/>
              </a:rPr>
              <a:t>: To design deep learning modelling strategies to detect landslides over varying large scales for Asia-Pacific (APAC) countries.</a:t>
            </a:r>
          </a:p>
          <a:p>
            <a:pPr algn="just"/>
            <a:endParaRPr lang="en-GB" sz="2000" dirty="0">
              <a:latin typeface="Avenir Next LT Pro" panose="020B0504020202020204" pitchFamily="34" charset="0"/>
            </a:endParaRPr>
          </a:p>
          <a:p>
            <a:pPr algn="just"/>
            <a:r>
              <a:rPr lang="en-GB" sz="2000" b="1" dirty="0">
                <a:latin typeface="Avenir Next LT Pro" panose="020B0504020202020204" pitchFamily="34" charset="0"/>
              </a:rPr>
              <a:t>S-O2</a:t>
            </a:r>
            <a:r>
              <a:rPr lang="en-GB" sz="2000" dirty="0">
                <a:latin typeface="Avenir Next LT Pro" panose="020B0504020202020204" pitchFamily="34" charset="0"/>
              </a:rPr>
              <a:t>: To detect landslides APAC countries over different temporal windows using the same deep learning model.</a:t>
            </a:r>
          </a:p>
          <a:p>
            <a:pPr algn="just"/>
            <a:endParaRPr lang="en-GB" sz="2000" dirty="0">
              <a:latin typeface="Avenir Next LT Pro" panose="020B0504020202020204" pitchFamily="34" charset="0"/>
            </a:endParaRPr>
          </a:p>
          <a:p>
            <a:pPr algn="just"/>
            <a:r>
              <a:rPr lang="en-GB" sz="2000" b="1" dirty="0">
                <a:latin typeface="Avenir Next LT Pro" panose="020B0504020202020204" pitchFamily="34" charset="0"/>
              </a:rPr>
              <a:t>S-O3</a:t>
            </a:r>
            <a:r>
              <a:rPr lang="en-GB" sz="2000" dirty="0">
                <a:latin typeface="Avenir Next LT Pro" panose="020B0504020202020204" pitchFamily="34" charset="0"/>
              </a:rPr>
              <a:t>: To utilise the outputs from S-O1 and S-O2 for evolution mechanism studies. </a:t>
            </a:r>
          </a:p>
        </p:txBody>
      </p:sp>
    </p:spTree>
    <p:extLst>
      <p:ext uri="{BB962C8B-B14F-4D97-AF65-F5344CB8AC3E}">
        <p14:creationId xmlns:p14="http://schemas.microsoft.com/office/powerpoint/2010/main" val="503047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DE59DE-86CB-5940-EB3F-6970B95425CA}"/>
              </a:ext>
            </a:extLst>
          </p:cNvPr>
          <p:cNvSpPr txBox="1"/>
          <p:nvPr/>
        </p:nvSpPr>
        <p:spPr>
          <a:xfrm>
            <a:off x="771752" y="2146395"/>
            <a:ext cx="73802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Avenir Next LT Pro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42EF51-9DB6-7188-46FD-D1F1A5DF2B52}"/>
              </a:ext>
            </a:extLst>
          </p:cNvPr>
          <p:cNvSpPr txBox="1"/>
          <p:nvPr/>
        </p:nvSpPr>
        <p:spPr>
          <a:xfrm>
            <a:off x="771752" y="2634114"/>
            <a:ext cx="10515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dirty="0">
                <a:latin typeface="Avenir Next LT Pro" panose="020B0504020202020204" pitchFamily="34" charset="0"/>
              </a:rPr>
              <a:t>The main objective is to detect and map landslides over </a:t>
            </a:r>
            <a:r>
              <a:rPr lang="en-GB" sz="2800" b="1" dirty="0">
                <a:latin typeface="Avenir Next LT Pro" panose="020B0504020202020204" pitchFamily="34" charset="0"/>
              </a:rPr>
              <a:t>very large areas </a:t>
            </a:r>
            <a:r>
              <a:rPr lang="en-GB" sz="2800" dirty="0">
                <a:latin typeface="Avenir Next LT Pro" panose="020B0504020202020204" pitchFamily="34" charset="0"/>
              </a:rPr>
              <a:t>at different </a:t>
            </a:r>
            <a:r>
              <a:rPr lang="en-GB" sz="2800" b="1" dirty="0">
                <a:latin typeface="Avenir Next LT Pro" panose="020B0504020202020204" pitchFamily="34" charset="0"/>
              </a:rPr>
              <a:t>temporal windows </a:t>
            </a:r>
            <a:r>
              <a:rPr lang="en-GB" sz="2800" dirty="0">
                <a:latin typeface="Avenir Next LT Pro" panose="020B0504020202020204" pitchFamily="34" charset="0"/>
              </a:rPr>
              <a:t>for landslide evolution studies.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Avenir Next LT Pro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F5CF05-02EA-AA3F-F4B5-242EF4729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66809"/>
            <a:ext cx="3407434" cy="8911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71FD1C-A681-5FFC-D26E-1A58A1F21D50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B4E59B-670E-2192-ABB6-61487AA2E1D6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1448F39-6678-5A26-8639-3F3E035D8A7D}"/>
              </a:ext>
            </a:extLst>
          </p:cNvPr>
          <p:cNvSpPr txBox="1">
            <a:spLocks/>
          </p:cNvSpPr>
          <p:nvPr/>
        </p:nvSpPr>
        <p:spPr>
          <a:xfrm>
            <a:off x="2081320" y="1203023"/>
            <a:ext cx="5110055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Research Objective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BEDA94-0E24-D28A-0111-937756E7DE0C}"/>
              </a:ext>
            </a:extLst>
          </p:cNvPr>
          <p:cNvGrpSpPr/>
          <p:nvPr/>
        </p:nvGrpSpPr>
        <p:grpSpPr>
          <a:xfrm>
            <a:off x="133254" y="894835"/>
            <a:ext cx="1760868" cy="1507567"/>
            <a:chOff x="157738" y="848258"/>
            <a:chExt cx="1760868" cy="1507567"/>
          </a:xfrm>
        </p:grpSpPr>
        <p:pic>
          <p:nvPicPr>
            <p:cNvPr id="18" name="Content Placeholder 4" descr="Open book outline">
              <a:extLst>
                <a:ext uri="{FF2B5EF4-FFF2-40B4-BE49-F238E27FC236}">
                  <a16:creationId xmlns:a16="http://schemas.microsoft.com/office/drawing/2014/main" id="{75742EC4-3F50-A82A-DE31-A9052349F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194" y="848258"/>
              <a:ext cx="1245957" cy="124595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B6E346-2B6C-585D-77A0-399C64E4654B}"/>
                </a:ext>
              </a:extLst>
            </p:cNvPr>
            <p:cNvSpPr txBox="1"/>
            <p:nvPr/>
          </p:nvSpPr>
          <p:spPr>
            <a:xfrm>
              <a:off x="157738" y="1832605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INTRODUCTION</a:t>
              </a:r>
            </a:p>
          </p:txBody>
        </p:sp>
      </p:grpSp>
      <p:pic>
        <p:nvPicPr>
          <p:cNvPr id="20" name="Graphic 19" descr="Stopwatch with solid fill">
            <a:extLst>
              <a:ext uri="{FF2B5EF4-FFF2-40B4-BE49-F238E27FC236}">
                <a16:creationId xmlns:a16="http://schemas.microsoft.com/office/drawing/2014/main" id="{7D19B3DD-51C0-BA06-5935-D770901D37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3655" y="4484928"/>
            <a:ext cx="1604099" cy="160409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87DB02F-BD80-FC17-ABEB-25870E85FD90}"/>
              </a:ext>
            </a:extLst>
          </p:cNvPr>
          <p:cNvGrpSpPr/>
          <p:nvPr/>
        </p:nvGrpSpPr>
        <p:grpSpPr>
          <a:xfrm>
            <a:off x="6322317" y="4062815"/>
            <a:ext cx="1061396" cy="1849366"/>
            <a:chOff x="9852025" y="1497783"/>
            <a:chExt cx="1061396" cy="18493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DB554D-1D40-AD98-F5E6-47697AD01285}"/>
                </a:ext>
              </a:extLst>
            </p:cNvPr>
            <p:cNvGrpSpPr/>
            <p:nvPr/>
          </p:nvGrpSpPr>
          <p:grpSpPr>
            <a:xfrm>
              <a:off x="9929787" y="1497783"/>
              <a:ext cx="983634" cy="1849366"/>
              <a:chOff x="9929787" y="1497783"/>
              <a:chExt cx="983634" cy="1849366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5DDBAB1-CA88-6B84-0FC7-03DBA3A008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29787" y="1882663"/>
                <a:ext cx="226337" cy="455088"/>
              </a:xfrm>
              <a:prstGeom prst="line">
                <a:avLst/>
              </a:prstGeom>
              <a:ln w="38100">
                <a:solidFill>
                  <a:srgbClr val="474747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0F35508-2C12-B707-19BF-2E58ABA6E8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56124" y="1882663"/>
                <a:ext cx="242886" cy="441194"/>
              </a:xfrm>
              <a:prstGeom prst="line">
                <a:avLst/>
              </a:prstGeom>
              <a:ln w="38100">
                <a:solidFill>
                  <a:srgbClr val="474747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E397C4C-524D-3615-4830-381312C3EEFA}"/>
                  </a:ext>
                </a:extLst>
              </p:cNvPr>
              <p:cNvGrpSpPr/>
              <p:nvPr/>
            </p:nvGrpSpPr>
            <p:grpSpPr>
              <a:xfrm>
                <a:off x="9944648" y="1497783"/>
                <a:ext cx="968773" cy="1849366"/>
                <a:chOff x="9944648" y="1497783"/>
                <a:chExt cx="968773" cy="184936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3502DAE-24C2-1059-3496-7B7F1E0ACFEF}"/>
                    </a:ext>
                  </a:extLst>
                </p:cNvPr>
                <p:cNvSpPr/>
                <p:nvPr/>
              </p:nvSpPr>
              <p:spPr>
                <a:xfrm>
                  <a:off x="9944648" y="2717321"/>
                  <a:ext cx="277091" cy="629828"/>
                </a:xfrm>
                <a:prstGeom prst="rect">
                  <a:avLst/>
                </a:prstGeom>
                <a:solidFill>
                  <a:srgbClr val="4B4B4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3F5AA5C1-9836-83A4-ADF5-F5301AE7F323}"/>
                    </a:ext>
                  </a:extLst>
                </p:cNvPr>
                <p:cNvSpPr/>
                <p:nvPr/>
              </p:nvSpPr>
              <p:spPr>
                <a:xfrm>
                  <a:off x="10275326" y="2455957"/>
                  <a:ext cx="277091" cy="891192"/>
                </a:xfrm>
                <a:prstGeom prst="rect">
                  <a:avLst/>
                </a:prstGeom>
                <a:solidFill>
                  <a:srgbClr val="4B4B4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D85AB0B-B987-A6D3-F563-579A10EFCFAF}"/>
                    </a:ext>
                  </a:extLst>
                </p:cNvPr>
                <p:cNvSpPr/>
                <p:nvPr/>
              </p:nvSpPr>
              <p:spPr>
                <a:xfrm>
                  <a:off x="10606004" y="2225615"/>
                  <a:ext cx="277091" cy="1121534"/>
                </a:xfrm>
                <a:prstGeom prst="rect">
                  <a:avLst/>
                </a:prstGeom>
                <a:solidFill>
                  <a:srgbClr val="4B4B4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21730AEB-69A4-8F86-C139-ABA5754A9C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99010" y="1497783"/>
                  <a:ext cx="514411" cy="844227"/>
                </a:xfrm>
                <a:prstGeom prst="straightConnector1">
                  <a:avLst/>
                </a:prstGeom>
                <a:ln w="38100">
                  <a:solidFill>
                    <a:srgbClr val="474747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CADDAA-0A17-7EC2-D163-6A3B52660BA4}"/>
                </a:ext>
              </a:extLst>
            </p:cNvPr>
            <p:cNvSpPr/>
            <p:nvPr/>
          </p:nvSpPr>
          <p:spPr>
            <a:xfrm>
              <a:off x="9852025" y="2340926"/>
              <a:ext cx="77762" cy="78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88833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C07C47-16F6-18E6-F95A-C797E009B42C}"/>
              </a:ext>
            </a:extLst>
          </p:cNvPr>
          <p:cNvSpPr txBox="1"/>
          <p:nvPr/>
        </p:nvSpPr>
        <p:spPr>
          <a:xfrm>
            <a:off x="3424326" y="4054414"/>
            <a:ext cx="5009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</a:p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pic>
        <p:nvPicPr>
          <p:cNvPr id="8" name="Graphic 7" descr="Circles with arrows with solid fill">
            <a:extLst>
              <a:ext uri="{FF2B5EF4-FFF2-40B4-BE49-F238E27FC236}">
                <a16:creationId xmlns:a16="http://schemas.microsoft.com/office/drawing/2014/main" id="{5EF41EC7-FE59-39C2-A5B8-2A4391DDD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6510" y="759124"/>
            <a:ext cx="3702557" cy="37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77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sellaDiTesto 10">
            <a:extLst>
              <a:ext uri="{FF2B5EF4-FFF2-40B4-BE49-F238E27FC236}">
                <a16:creationId xmlns:a16="http://schemas.microsoft.com/office/drawing/2014/main" id="{152ADAD1-5F19-0243-9A57-DF7259B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69" name="CasellaDiTesto 13">
            <a:extLst>
              <a:ext uri="{FF2B5EF4-FFF2-40B4-BE49-F238E27FC236}">
                <a16:creationId xmlns:a16="http://schemas.microsoft.com/office/drawing/2014/main" id="{D7863723-53B9-7D46-9675-7763CAAE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71" name="CasellaDiTesto 1">
            <a:extLst>
              <a:ext uri="{FF2B5EF4-FFF2-40B4-BE49-F238E27FC236}">
                <a16:creationId xmlns:a16="http://schemas.microsoft.com/office/drawing/2014/main" id="{7E1BE56D-C669-3B4E-B999-5C80A19C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3E859A-ACA5-64B1-E6F8-C5CD6BF4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83" y="-3967"/>
            <a:ext cx="1027994" cy="10080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A666-5B1A-995D-D487-E4C6739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11" y="0"/>
            <a:ext cx="3436189" cy="10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9830736-33AD-E731-9D70-883D1849F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74" y="2416159"/>
            <a:ext cx="7578251" cy="30173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3C5DA9-43FC-A568-CD92-5B6A826DC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66809"/>
            <a:ext cx="3407434" cy="8911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611E66-F244-07F8-B14D-BAAC63ED93D7}"/>
              </a:ext>
            </a:extLst>
          </p:cNvPr>
          <p:cNvSpPr txBox="1"/>
          <p:nvPr/>
        </p:nvSpPr>
        <p:spPr>
          <a:xfrm>
            <a:off x="6853015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Session NH3.6</a:t>
            </a:r>
            <a:endParaRPr lang="en-GB" baseline="30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7EB7D-A292-1DB0-DDCC-E31C84C93176}"/>
              </a:ext>
            </a:extLst>
          </p:cNvPr>
          <p:cNvSpPr txBox="1"/>
          <p:nvPr/>
        </p:nvSpPr>
        <p:spPr>
          <a:xfrm>
            <a:off x="4767016" y="640555"/>
            <a:ext cx="19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EGU22-1356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5A4B0DF-F21C-BE72-848A-880B7074509C}"/>
              </a:ext>
            </a:extLst>
          </p:cNvPr>
          <p:cNvSpPr txBox="1">
            <a:spLocks/>
          </p:cNvSpPr>
          <p:nvPr/>
        </p:nvSpPr>
        <p:spPr>
          <a:xfrm>
            <a:off x="2081320" y="1203023"/>
            <a:ext cx="6260423" cy="891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Next LT Pro" panose="020B0504020202020204" pitchFamily="34" charset="0"/>
              </a:rPr>
              <a:t>Methodology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780A34-087A-1F8A-9200-72BD7BCC20A1}"/>
              </a:ext>
            </a:extLst>
          </p:cNvPr>
          <p:cNvGrpSpPr/>
          <p:nvPr/>
        </p:nvGrpSpPr>
        <p:grpSpPr>
          <a:xfrm>
            <a:off x="133254" y="998571"/>
            <a:ext cx="1760868" cy="1403831"/>
            <a:chOff x="133254" y="998571"/>
            <a:chExt cx="1760868" cy="14038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5DB5F3-2454-F53E-1C40-4B9C3C963495}"/>
                </a:ext>
              </a:extLst>
            </p:cNvPr>
            <p:cNvSpPr txBox="1"/>
            <p:nvPr/>
          </p:nvSpPr>
          <p:spPr>
            <a:xfrm>
              <a:off x="133254" y="1879182"/>
              <a:ext cx="1760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</a:p>
            <a:p>
              <a:pPr algn="ctr"/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METHODOLOGY</a:t>
              </a:r>
            </a:p>
          </p:txBody>
        </p:sp>
        <p:pic>
          <p:nvPicPr>
            <p:cNvPr id="21" name="Graphic 20" descr="Circles with arrows with solid fill">
              <a:extLst>
                <a:ext uri="{FF2B5EF4-FFF2-40B4-BE49-F238E27FC236}">
                  <a16:creationId xmlns:a16="http://schemas.microsoft.com/office/drawing/2014/main" id="{0ADE60D8-2EA6-63A8-5D2B-AC578B88D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5040" y="998571"/>
              <a:ext cx="1017296" cy="101729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6938D45-1644-1CDB-4176-DD6541447013}"/>
              </a:ext>
            </a:extLst>
          </p:cNvPr>
          <p:cNvSpPr txBox="1"/>
          <p:nvPr/>
        </p:nvSpPr>
        <p:spPr>
          <a:xfrm>
            <a:off x="8936966" y="6412404"/>
            <a:ext cx="3255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latin typeface="Avenir Next LT Pro" panose="020B0504020202020204" pitchFamily="34" charset="0"/>
              </a:rPr>
              <a:t>*Asia-Pacific (APAC) countries</a:t>
            </a:r>
            <a:endParaRPr lang="en-GB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1A3A6E-DF19-B82C-BB28-AC4C7DFB0102}"/>
              </a:ext>
            </a:extLst>
          </p:cNvPr>
          <p:cNvSpPr txBox="1"/>
          <p:nvPr/>
        </p:nvSpPr>
        <p:spPr>
          <a:xfrm>
            <a:off x="9445925" y="3294227"/>
            <a:ext cx="276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9679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968A3EA01F72C49BDCADBF3E9658E9E" ma:contentTypeVersion="14" ma:contentTypeDescription="Creare un nuovo documento." ma:contentTypeScope="" ma:versionID="d240955e114e9c82fdfd11e51033e60f">
  <xsd:schema xmlns:xsd="http://www.w3.org/2001/XMLSchema" xmlns:xs="http://www.w3.org/2001/XMLSchema" xmlns:p="http://schemas.microsoft.com/office/2006/metadata/properties" xmlns:ns3="51a6f717-6bf5-4edb-bdec-cb19ba234135" xmlns:ns4="6cf69135-d1f3-4058-8186-148223982689" targetNamespace="http://schemas.microsoft.com/office/2006/metadata/properties" ma:root="true" ma:fieldsID="322184add4be51f61e756423774cc67b" ns3:_="" ns4:_="">
    <xsd:import namespace="51a6f717-6bf5-4edb-bdec-cb19ba234135"/>
    <xsd:import namespace="6cf69135-d1f3-4058-8186-1482239826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a6f717-6bf5-4edb-bdec-cb19ba2341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f69135-d1f3-4058-8186-14822398268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3AA6DF-DBD1-4697-A6F2-F61BBFB46546}">
  <ds:schemaRefs>
    <ds:schemaRef ds:uri="51a6f717-6bf5-4edb-bdec-cb19ba234135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6cf69135-d1f3-4058-8186-148223982689"/>
    <ds:schemaRef ds:uri="http://purl.org/dc/elements/1.1/"/>
    <ds:schemaRef ds:uri="http://schemas.microsoft.com/office/infopath/2007/PartnerControls"/>
    <ds:schemaRef ds:uri="http://purl.org/dc/terms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0FC0623-21FE-4112-83E3-9206835145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a6f717-6bf5-4edb-bdec-cb19ba234135"/>
    <ds:schemaRef ds:uri="6cf69135-d1f3-4058-8186-1482239826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A8EBC9-2F7E-4A94-824D-69B435356E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611</Words>
  <Application>Microsoft Office PowerPoint</Application>
  <PresentationFormat>Widescreen</PresentationFormat>
  <Paragraphs>215</Paragraphs>
  <Slides>25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Avenir Next LT Pro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Bhuyan Kushanav</dc:creator>
  <cp:lastModifiedBy>Bhuyan Kushanav</cp:lastModifiedBy>
  <cp:revision>3</cp:revision>
  <dcterms:created xsi:type="dcterms:W3CDTF">2022-05-21T08:36:16Z</dcterms:created>
  <dcterms:modified xsi:type="dcterms:W3CDTF">2022-05-22T21:15:00Z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0x0101005968A3EA01F72C49BDCADBF3E9658E9E</vt:lpwstr>
  </property>
</Properties>
</file>