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451" r:id="rId3"/>
    <p:sldId id="452" r:id="rId4"/>
    <p:sldId id="447" r:id="rId5"/>
    <p:sldId id="449" r:id="rId6"/>
    <p:sldId id="450" r:id="rId7"/>
    <p:sldId id="429" r:id="rId8"/>
    <p:sldId id="448" r:id="rId9"/>
  </p:sldIdLst>
  <p:sldSz cx="9144000" cy="6858000" type="screen4x3"/>
  <p:notesSz cx="9928225" cy="6797675"/>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4BFB"/>
    <a:srgbClr val="5161F5"/>
    <a:srgbClr val="5B34E8"/>
    <a:srgbClr val="FF3300"/>
    <a:srgbClr val="EBFB21"/>
    <a:srgbClr val="0B1BB5"/>
    <a:srgbClr val="FF0066"/>
    <a:srgbClr val="E7A735"/>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93" autoAdjust="0"/>
    <p:restoredTop sz="97235" autoAdjust="0"/>
  </p:normalViewPr>
  <p:slideViewPr>
    <p:cSldViewPr showGuides="1">
      <p:cViewPr varScale="1">
        <p:scale>
          <a:sx n="109" d="100"/>
          <a:sy n="109" d="100"/>
        </p:scale>
        <p:origin x="-84" y="-168"/>
      </p:cViewPr>
      <p:guideLst>
        <p:guide orient="horz" pos="845"/>
        <p:guide pos="55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5" d="100"/>
          <a:sy n="85" d="100"/>
        </p:scale>
        <p:origin x="-1956" y="-72"/>
      </p:cViewPr>
      <p:guideLst>
        <p:guide orient="horz" pos="2141"/>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4300361" cy="339666"/>
          </a:xfrm>
          <a:prstGeom prst="rect">
            <a:avLst/>
          </a:prstGeom>
          <a:noFill/>
          <a:ln w="9525">
            <a:noFill/>
            <a:miter lim="800000"/>
            <a:headEnd/>
            <a:tailEnd/>
          </a:ln>
          <a:effectLst/>
        </p:spPr>
        <p:txBody>
          <a:bodyPr vert="horz" wrap="square" lIns="91018" tIns="45510" rIns="91018" bIns="45510" numCol="1" anchor="t" anchorCtr="0" compatLnSpc="1">
            <a:prstTxWarp prst="textNoShape">
              <a:avLst/>
            </a:prstTxWarp>
          </a:bodyPr>
          <a:lstStyle>
            <a:lvl1pPr defTabSz="910858">
              <a:defRPr sz="1200"/>
            </a:lvl1pPr>
          </a:lstStyle>
          <a:p>
            <a:pPr>
              <a:defRPr/>
            </a:pPr>
            <a:endParaRPr lang="en-US"/>
          </a:p>
        </p:txBody>
      </p:sp>
      <p:sp>
        <p:nvSpPr>
          <p:cNvPr id="90115" name="Rectangle 3"/>
          <p:cNvSpPr>
            <a:spLocks noGrp="1" noChangeArrowheads="1"/>
          </p:cNvSpPr>
          <p:nvPr>
            <p:ph type="dt" sz="quarter" idx="1"/>
          </p:nvPr>
        </p:nvSpPr>
        <p:spPr bwMode="auto">
          <a:xfrm>
            <a:off x="5627864" y="0"/>
            <a:ext cx="4300361" cy="339666"/>
          </a:xfrm>
          <a:prstGeom prst="rect">
            <a:avLst/>
          </a:prstGeom>
          <a:noFill/>
          <a:ln w="9525">
            <a:noFill/>
            <a:miter lim="800000"/>
            <a:headEnd/>
            <a:tailEnd/>
          </a:ln>
          <a:effectLst/>
        </p:spPr>
        <p:txBody>
          <a:bodyPr vert="horz" wrap="square" lIns="91018" tIns="45510" rIns="91018" bIns="45510" numCol="1" anchor="t" anchorCtr="0" compatLnSpc="1">
            <a:prstTxWarp prst="textNoShape">
              <a:avLst/>
            </a:prstTxWarp>
          </a:bodyPr>
          <a:lstStyle>
            <a:lvl1pPr algn="r" defTabSz="910858">
              <a:defRPr sz="1200"/>
            </a:lvl1pPr>
          </a:lstStyle>
          <a:p>
            <a:pPr>
              <a:defRPr/>
            </a:pPr>
            <a:endParaRPr lang="en-US"/>
          </a:p>
        </p:txBody>
      </p:sp>
      <p:sp>
        <p:nvSpPr>
          <p:cNvPr id="90116" name="Rectangle 4"/>
          <p:cNvSpPr>
            <a:spLocks noGrp="1" noChangeArrowheads="1"/>
          </p:cNvSpPr>
          <p:nvPr>
            <p:ph type="ftr" sz="quarter" idx="2"/>
          </p:nvPr>
        </p:nvSpPr>
        <p:spPr bwMode="auto">
          <a:xfrm>
            <a:off x="0" y="6458011"/>
            <a:ext cx="4300361" cy="339666"/>
          </a:xfrm>
          <a:prstGeom prst="rect">
            <a:avLst/>
          </a:prstGeom>
          <a:noFill/>
          <a:ln w="9525">
            <a:noFill/>
            <a:miter lim="800000"/>
            <a:headEnd/>
            <a:tailEnd/>
          </a:ln>
          <a:effectLst/>
        </p:spPr>
        <p:txBody>
          <a:bodyPr vert="horz" wrap="square" lIns="91018" tIns="45510" rIns="91018" bIns="45510" numCol="1" anchor="b" anchorCtr="0" compatLnSpc="1">
            <a:prstTxWarp prst="textNoShape">
              <a:avLst/>
            </a:prstTxWarp>
          </a:bodyPr>
          <a:lstStyle>
            <a:lvl1pPr defTabSz="910858">
              <a:defRPr sz="1200"/>
            </a:lvl1pPr>
          </a:lstStyle>
          <a:p>
            <a:pPr>
              <a:defRPr/>
            </a:pPr>
            <a:endParaRPr lang="en-US"/>
          </a:p>
        </p:txBody>
      </p:sp>
      <p:sp>
        <p:nvSpPr>
          <p:cNvPr id="90117" name="Rectangle 5"/>
          <p:cNvSpPr>
            <a:spLocks noGrp="1" noChangeArrowheads="1"/>
          </p:cNvSpPr>
          <p:nvPr>
            <p:ph type="sldNum" sz="quarter" idx="3"/>
          </p:nvPr>
        </p:nvSpPr>
        <p:spPr bwMode="auto">
          <a:xfrm>
            <a:off x="5627864" y="6458011"/>
            <a:ext cx="4300361" cy="339666"/>
          </a:xfrm>
          <a:prstGeom prst="rect">
            <a:avLst/>
          </a:prstGeom>
          <a:noFill/>
          <a:ln w="9525">
            <a:noFill/>
            <a:miter lim="800000"/>
            <a:headEnd/>
            <a:tailEnd/>
          </a:ln>
          <a:effectLst/>
        </p:spPr>
        <p:txBody>
          <a:bodyPr vert="horz" wrap="square" lIns="91018" tIns="45510" rIns="91018" bIns="45510" numCol="1" anchor="b" anchorCtr="0" compatLnSpc="1">
            <a:prstTxWarp prst="textNoShape">
              <a:avLst/>
            </a:prstTxWarp>
          </a:bodyPr>
          <a:lstStyle>
            <a:lvl1pPr algn="r" defTabSz="910858">
              <a:defRPr sz="1200"/>
            </a:lvl1pPr>
          </a:lstStyle>
          <a:p>
            <a:pPr>
              <a:defRPr/>
            </a:pPr>
            <a:fld id="{F1938435-B044-49A6-BCA3-7563B082A92B}" type="slidenum">
              <a:rPr lang="en-US"/>
              <a:pPr>
                <a:defRPr/>
              </a:pPr>
              <a:t>‹#›</a:t>
            </a:fld>
            <a:endParaRPr lang="en-US"/>
          </a:p>
        </p:txBody>
      </p:sp>
    </p:spTree>
    <p:extLst>
      <p:ext uri="{BB962C8B-B14F-4D97-AF65-F5344CB8AC3E}">
        <p14:creationId xmlns:p14="http://schemas.microsoft.com/office/powerpoint/2010/main" val="1279738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4300361" cy="339666"/>
          </a:xfrm>
          <a:prstGeom prst="rect">
            <a:avLst/>
          </a:prstGeom>
          <a:noFill/>
          <a:ln w="9525">
            <a:noFill/>
            <a:miter lim="800000"/>
            <a:headEnd/>
            <a:tailEnd/>
          </a:ln>
          <a:effectLst/>
        </p:spPr>
        <p:txBody>
          <a:bodyPr vert="horz" wrap="square" lIns="91018" tIns="45510" rIns="91018" bIns="45510" numCol="1" anchor="t" anchorCtr="0" compatLnSpc="1">
            <a:prstTxWarp prst="textNoShape">
              <a:avLst/>
            </a:prstTxWarp>
          </a:bodyPr>
          <a:lstStyle>
            <a:lvl1pPr defTabSz="910858">
              <a:defRPr sz="1200"/>
            </a:lvl1pPr>
          </a:lstStyle>
          <a:p>
            <a:pPr>
              <a:defRPr/>
            </a:pPr>
            <a:endParaRPr lang="en-US"/>
          </a:p>
        </p:txBody>
      </p:sp>
      <p:sp>
        <p:nvSpPr>
          <p:cNvPr id="46083" name="Rectangle 3"/>
          <p:cNvSpPr>
            <a:spLocks noGrp="1" noChangeArrowheads="1"/>
          </p:cNvSpPr>
          <p:nvPr>
            <p:ph type="dt" idx="1"/>
          </p:nvPr>
        </p:nvSpPr>
        <p:spPr bwMode="auto">
          <a:xfrm>
            <a:off x="5627864" y="0"/>
            <a:ext cx="4300361" cy="339666"/>
          </a:xfrm>
          <a:prstGeom prst="rect">
            <a:avLst/>
          </a:prstGeom>
          <a:noFill/>
          <a:ln w="9525">
            <a:noFill/>
            <a:miter lim="800000"/>
            <a:headEnd/>
            <a:tailEnd/>
          </a:ln>
          <a:effectLst/>
        </p:spPr>
        <p:txBody>
          <a:bodyPr vert="horz" wrap="square" lIns="91018" tIns="45510" rIns="91018" bIns="45510" numCol="1" anchor="t" anchorCtr="0" compatLnSpc="1">
            <a:prstTxWarp prst="textNoShape">
              <a:avLst/>
            </a:prstTxWarp>
          </a:bodyPr>
          <a:lstStyle>
            <a:lvl1pPr algn="r" defTabSz="910858">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3262313" y="509588"/>
            <a:ext cx="3398837" cy="2549525"/>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1325168" y="3229553"/>
            <a:ext cx="7277894" cy="3058080"/>
          </a:xfrm>
          <a:prstGeom prst="rect">
            <a:avLst/>
          </a:prstGeom>
          <a:noFill/>
          <a:ln w="9525">
            <a:noFill/>
            <a:miter lim="800000"/>
            <a:headEnd/>
            <a:tailEnd/>
          </a:ln>
          <a:effectLst/>
        </p:spPr>
        <p:txBody>
          <a:bodyPr vert="horz" wrap="square" lIns="91018" tIns="45510" rIns="91018" bIns="4551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46086" name="Rectangle 6"/>
          <p:cNvSpPr>
            <a:spLocks noGrp="1" noChangeArrowheads="1"/>
          </p:cNvSpPr>
          <p:nvPr>
            <p:ph type="ftr" sz="quarter" idx="4"/>
          </p:nvPr>
        </p:nvSpPr>
        <p:spPr bwMode="auto">
          <a:xfrm>
            <a:off x="0" y="6458011"/>
            <a:ext cx="4300361" cy="339666"/>
          </a:xfrm>
          <a:prstGeom prst="rect">
            <a:avLst/>
          </a:prstGeom>
          <a:noFill/>
          <a:ln w="9525">
            <a:noFill/>
            <a:miter lim="800000"/>
            <a:headEnd/>
            <a:tailEnd/>
          </a:ln>
          <a:effectLst/>
        </p:spPr>
        <p:txBody>
          <a:bodyPr vert="horz" wrap="square" lIns="91018" tIns="45510" rIns="91018" bIns="45510" numCol="1" anchor="b" anchorCtr="0" compatLnSpc="1">
            <a:prstTxWarp prst="textNoShape">
              <a:avLst/>
            </a:prstTxWarp>
          </a:bodyPr>
          <a:lstStyle>
            <a:lvl1pPr defTabSz="910858">
              <a:defRPr sz="1200"/>
            </a:lvl1pPr>
          </a:lstStyle>
          <a:p>
            <a:pPr>
              <a:defRPr/>
            </a:pPr>
            <a:endParaRPr lang="en-US"/>
          </a:p>
        </p:txBody>
      </p:sp>
      <p:sp>
        <p:nvSpPr>
          <p:cNvPr id="46087" name="Rectangle 7"/>
          <p:cNvSpPr>
            <a:spLocks noGrp="1" noChangeArrowheads="1"/>
          </p:cNvSpPr>
          <p:nvPr>
            <p:ph type="sldNum" sz="quarter" idx="5"/>
          </p:nvPr>
        </p:nvSpPr>
        <p:spPr bwMode="auto">
          <a:xfrm>
            <a:off x="5627864" y="6458011"/>
            <a:ext cx="4300361" cy="339666"/>
          </a:xfrm>
          <a:prstGeom prst="rect">
            <a:avLst/>
          </a:prstGeom>
          <a:noFill/>
          <a:ln w="9525">
            <a:noFill/>
            <a:miter lim="800000"/>
            <a:headEnd/>
            <a:tailEnd/>
          </a:ln>
          <a:effectLst/>
        </p:spPr>
        <p:txBody>
          <a:bodyPr vert="horz" wrap="square" lIns="91018" tIns="45510" rIns="91018" bIns="45510" numCol="1" anchor="b" anchorCtr="0" compatLnSpc="1">
            <a:prstTxWarp prst="textNoShape">
              <a:avLst/>
            </a:prstTxWarp>
          </a:bodyPr>
          <a:lstStyle>
            <a:lvl1pPr algn="r" defTabSz="910858">
              <a:defRPr sz="1200"/>
            </a:lvl1pPr>
          </a:lstStyle>
          <a:p>
            <a:pPr>
              <a:defRPr/>
            </a:pPr>
            <a:fld id="{9F4AF1D6-BB7B-4EB0-94BA-3E22BB5285A9}" type="slidenum">
              <a:rPr lang="en-US"/>
              <a:pPr>
                <a:defRPr/>
              </a:pPr>
              <a:t>‹#›</a:t>
            </a:fld>
            <a:endParaRPr lang="en-US"/>
          </a:p>
        </p:txBody>
      </p:sp>
    </p:spTree>
    <p:extLst>
      <p:ext uri="{BB962C8B-B14F-4D97-AF65-F5344CB8AC3E}">
        <p14:creationId xmlns:p14="http://schemas.microsoft.com/office/powerpoint/2010/main" val="3265403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CA96E2-8FB9-4823-8ABB-A6E221942D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12AF04-031F-46AA-89BD-9636779A93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21B2FF-8BE7-448E-B520-D5E54744F6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F13F9E-DAD9-42CA-8ED3-BDD2A72B27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401721-A6EF-4025-9DC8-232241A82F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4AD8A0-B4B7-409E-BBF0-09E97E8927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91DA76-7335-46D7-82AD-FF7380DD0C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873521-9A4B-4D1E-80F4-4E8F15B419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3B24C8-F948-45DD-8A71-507378F1D2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839BEE-D950-48E5-B405-418A050C1A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317AC4-171A-49AC-906A-E3BB2D0F2DD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4F77A40-1C20-48BA-B4E0-6BAB0C3B46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8"/>
          <p:cNvSpPr txBox="1">
            <a:spLocks noChangeArrowheads="1"/>
          </p:cNvSpPr>
          <p:nvPr/>
        </p:nvSpPr>
        <p:spPr bwMode="auto">
          <a:xfrm>
            <a:off x="179386" y="2276872"/>
            <a:ext cx="8785225" cy="2452979"/>
          </a:xfrm>
          <a:prstGeom prst="rect">
            <a:avLst/>
          </a:prstGeom>
          <a:noFill/>
          <a:ln w="9525">
            <a:noFill/>
            <a:miter lim="800000"/>
            <a:headEnd/>
            <a:tailEnd/>
          </a:ln>
        </p:spPr>
        <p:txBody>
          <a:bodyPr>
            <a:spAutoFit/>
          </a:bodyPr>
          <a:lstStyle/>
          <a:p>
            <a:pPr algn="ctr">
              <a:lnSpc>
                <a:spcPct val="130000"/>
              </a:lnSpc>
            </a:pPr>
            <a:r>
              <a:rPr lang="en-GB" sz="1800" b="1" dirty="0" smtClean="0">
                <a:latin typeface="Arial" pitchFamily="34" charset="0"/>
              </a:rPr>
              <a:t>Jana </a:t>
            </a:r>
            <a:r>
              <a:rPr lang="en-GB" sz="1800" b="1" dirty="0" err="1">
                <a:latin typeface="Arial" pitchFamily="34" charset="0"/>
              </a:rPr>
              <a:t>Safrankova</a:t>
            </a:r>
            <a:r>
              <a:rPr lang="en-GB" sz="1800" b="1" dirty="0">
                <a:latin typeface="Arial" pitchFamily="34" charset="0"/>
              </a:rPr>
              <a:t>, </a:t>
            </a:r>
            <a:r>
              <a:rPr lang="en-GB" sz="1800" b="1" dirty="0" err="1" smtClean="0">
                <a:latin typeface="Arial" pitchFamily="34" charset="0"/>
              </a:rPr>
              <a:t>Zdenek</a:t>
            </a:r>
            <a:r>
              <a:rPr lang="en-GB" sz="1800" b="1" dirty="0" smtClean="0">
                <a:latin typeface="Arial" pitchFamily="34" charset="0"/>
              </a:rPr>
              <a:t> </a:t>
            </a:r>
            <a:r>
              <a:rPr lang="en-GB" sz="1800" b="1" dirty="0" err="1" smtClean="0">
                <a:latin typeface="Arial" pitchFamily="34" charset="0"/>
              </a:rPr>
              <a:t>Nemecek</a:t>
            </a:r>
            <a:r>
              <a:rPr lang="en-GB" sz="1800" b="1" dirty="0" smtClean="0">
                <a:latin typeface="Arial" pitchFamily="34" charset="0"/>
              </a:rPr>
              <a:t>, Frantisek </a:t>
            </a:r>
            <a:r>
              <a:rPr lang="en-GB" sz="1800" b="1" dirty="0" err="1" smtClean="0">
                <a:latin typeface="Arial" pitchFamily="34" charset="0"/>
              </a:rPr>
              <a:t>Nemec</a:t>
            </a:r>
            <a:r>
              <a:rPr lang="en-GB" sz="1800" b="1" dirty="0" smtClean="0">
                <a:latin typeface="Arial" pitchFamily="34" charset="0"/>
              </a:rPr>
              <a:t>, </a:t>
            </a:r>
            <a:r>
              <a:rPr lang="en-GB" sz="1800" b="1" dirty="0" err="1" smtClean="0">
                <a:latin typeface="Arial" pitchFamily="34" charset="0"/>
              </a:rPr>
              <a:t>Tereza</a:t>
            </a:r>
            <a:r>
              <a:rPr lang="en-GB" sz="1800" b="1" dirty="0" smtClean="0">
                <a:latin typeface="Arial" pitchFamily="34" charset="0"/>
              </a:rPr>
              <a:t> </a:t>
            </a:r>
            <a:r>
              <a:rPr lang="en-GB" sz="1800" b="1" dirty="0" err="1" smtClean="0">
                <a:latin typeface="Arial" pitchFamily="34" charset="0"/>
              </a:rPr>
              <a:t>Durovcova</a:t>
            </a:r>
            <a:r>
              <a:rPr lang="en-GB" sz="1800" b="1" dirty="0" smtClean="0">
                <a:latin typeface="Arial" pitchFamily="34" charset="0"/>
              </a:rPr>
              <a:t>, Alexander </a:t>
            </a:r>
            <a:r>
              <a:rPr lang="en-GB" sz="1800" b="1" dirty="0" err="1" smtClean="0">
                <a:latin typeface="Arial" pitchFamily="34" charset="0"/>
              </a:rPr>
              <a:t>Pitna</a:t>
            </a:r>
            <a:endParaRPr lang="en-GB" sz="1800" b="1" dirty="0" smtClean="0">
              <a:latin typeface="Arial" pitchFamily="34" charset="0"/>
            </a:endParaRPr>
          </a:p>
          <a:p>
            <a:pPr algn="ctr">
              <a:lnSpc>
                <a:spcPct val="130000"/>
              </a:lnSpc>
            </a:pPr>
            <a:r>
              <a:rPr lang="en-GB" sz="1600" i="1" dirty="0" smtClean="0">
                <a:latin typeface="Arial" pitchFamily="34" charset="0"/>
                <a:cs typeface="Times New Roman" pitchFamily="18" charset="0"/>
              </a:rPr>
              <a:t>Charles </a:t>
            </a:r>
            <a:r>
              <a:rPr lang="en-US" sz="1600" i="1" dirty="0">
                <a:latin typeface="Arial" pitchFamily="34" charset="0"/>
                <a:cs typeface="Times New Roman" pitchFamily="18" charset="0"/>
              </a:rPr>
              <a:t>University, Faculty of Mathematics and Physics, Prague, Czech </a:t>
            </a:r>
            <a:r>
              <a:rPr lang="en-US" sz="1600" i="1" dirty="0" smtClean="0">
                <a:latin typeface="Arial" pitchFamily="34" charset="0"/>
                <a:cs typeface="Times New Roman" pitchFamily="18" charset="0"/>
              </a:rPr>
              <a:t>Republic</a:t>
            </a:r>
          </a:p>
          <a:p>
            <a:pPr algn="ctr">
              <a:lnSpc>
                <a:spcPct val="130000"/>
              </a:lnSpc>
            </a:pPr>
            <a:endParaRPr lang="en-US" sz="1600" i="1" dirty="0">
              <a:latin typeface="Arial" pitchFamily="34" charset="0"/>
              <a:cs typeface="Times New Roman" pitchFamily="18" charset="0"/>
            </a:endParaRPr>
          </a:p>
          <a:p>
            <a:pPr algn="ctr">
              <a:lnSpc>
                <a:spcPct val="130000"/>
              </a:lnSpc>
            </a:pPr>
            <a:r>
              <a:rPr lang="de-DE" sz="1800" b="1" dirty="0" smtClean="0">
                <a:latin typeface="Arial" pitchFamily="34" charset="0"/>
              </a:rPr>
              <a:t>Luca </a:t>
            </a:r>
            <a:r>
              <a:rPr lang="de-DE" sz="1800" b="1" dirty="0" err="1" smtClean="0">
                <a:latin typeface="Arial" pitchFamily="34" charset="0"/>
              </a:rPr>
              <a:t>Franci</a:t>
            </a:r>
            <a:endParaRPr lang="de-DE" sz="1800" b="1" dirty="0">
              <a:latin typeface="Arial" pitchFamily="34" charset="0"/>
            </a:endParaRPr>
          </a:p>
          <a:p>
            <a:pPr algn="ctr">
              <a:lnSpc>
                <a:spcPct val="130000"/>
              </a:lnSpc>
            </a:pPr>
            <a:r>
              <a:rPr lang="en-US" sz="1600" i="1" dirty="0">
                <a:latin typeface="Arial" pitchFamily="34" charset="0"/>
                <a:cs typeface="Times New Roman" pitchFamily="18" charset="0"/>
              </a:rPr>
              <a:t>School of Physics and Astronomy, Queen Mary University of London, London, </a:t>
            </a:r>
            <a:r>
              <a:rPr lang="en-US" sz="1600" i="1" dirty="0" smtClean="0">
                <a:latin typeface="Arial" pitchFamily="34" charset="0"/>
                <a:cs typeface="Times New Roman" pitchFamily="18" charset="0"/>
              </a:rPr>
              <a:t>UK</a:t>
            </a:r>
          </a:p>
          <a:p>
            <a:pPr algn="ctr">
              <a:lnSpc>
                <a:spcPct val="130000"/>
              </a:lnSpc>
            </a:pPr>
            <a:endParaRPr lang="en-US" sz="1600" i="1" dirty="0">
              <a:latin typeface="Arial" pitchFamily="34" charset="0"/>
              <a:cs typeface="Times New Roman" pitchFamily="18" charset="0"/>
            </a:endParaRPr>
          </a:p>
        </p:txBody>
      </p:sp>
      <p:sp>
        <p:nvSpPr>
          <p:cNvPr id="2060" name="Rectangle 12"/>
          <p:cNvSpPr>
            <a:spLocks noChangeArrowheads="1"/>
          </p:cNvSpPr>
          <p:nvPr/>
        </p:nvSpPr>
        <p:spPr bwMode="auto">
          <a:xfrm>
            <a:off x="295112" y="-99392"/>
            <a:ext cx="8553772" cy="2420640"/>
          </a:xfrm>
          <a:prstGeom prst="rect">
            <a:avLst/>
          </a:prstGeom>
          <a:noFill/>
          <a:ln w="12700">
            <a:noFill/>
            <a:miter lim="800000"/>
            <a:headEnd/>
            <a:tailEnd/>
          </a:ln>
          <a:effectLst/>
        </p:spPr>
        <p:txBody>
          <a:bodyPr wrap="square" lIns="375655" tIns="375655" rIns="375655" bIns="375655">
            <a:spAutoFit/>
          </a:bodyPr>
          <a:lstStyle/>
          <a:p>
            <a:pPr algn="ctr" defTabSz="1500188">
              <a:defRPr/>
            </a:pPr>
            <a:r>
              <a:rPr lang="en-US" sz="3600" b="1" dirty="0">
                <a:solidFill>
                  <a:srgbClr val="214BFB"/>
                </a:solidFill>
                <a:effectLst>
                  <a:outerShdw blurRad="38100" dist="38100" dir="2700000" algn="tl">
                    <a:srgbClr val="000000">
                      <a:alpha val="43137"/>
                    </a:srgbClr>
                  </a:outerShdw>
                </a:effectLst>
                <a:latin typeface="Arial" charset="0"/>
                <a:cs typeface="Arial" charset="0"/>
              </a:rPr>
              <a:t>Evolution of power spectral density of magnetic field fluctuations in the inner heliosphere</a:t>
            </a:r>
            <a:endParaRPr lang="en-US" sz="3600" b="1" dirty="0">
              <a:solidFill>
                <a:srgbClr val="214BFB"/>
              </a:solidFill>
              <a:effectLst>
                <a:outerShdw blurRad="38100" dist="38100" dir="2700000" algn="tl">
                  <a:srgbClr val="000000">
                    <a:alpha val="43137"/>
                  </a:srgbClr>
                </a:outerShdw>
              </a:effectLst>
            </a:endParaRPr>
          </a:p>
        </p:txBody>
      </p:sp>
      <p:grpSp>
        <p:nvGrpSpPr>
          <p:cNvPr id="2052" name="Group 17"/>
          <p:cNvGrpSpPr>
            <a:grpSpLocks/>
          </p:cNvGrpSpPr>
          <p:nvPr/>
        </p:nvGrpSpPr>
        <p:grpSpPr bwMode="auto">
          <a:xfrm>
            <a:off x="295112" y="4921571"/>
            <a:ext cx="1828616" cy="1819797"/>
            <a:chOff x="2286" y="96"/>
            <a:chExt cx="912" cy="912"/>
          </a:xfrm>
        </p:grpSpPr>
        <p:sp>
          <p:nvSpPr>
            <p:cNvPr id="2056" name="Rectangle 16"/>
            <p:cNvSpPr>
              <a:spLocks noChangeArrowheads="1"/>
            </p:cNvSpPr>
            <p:nvPr/>
          </p:nvSpPr>
          <p:spPr bwMode="auto">
            <a:xfrm>
              <a:off x="2286" y="96"/>
              <a:ext cx="912" cy="912"/>
            </a:xfrm>
            <a:prstGeom prst="rect">
              <a:avLst/>
            </a:prstGeom>
            <a:solidFill>
              <a:schemeClr val="bg1"/>
            </a:solidFill>
            <a:ln w="9525">
              <a:solidFill>
                <a:schemeClr val="tx1"/>
              </a:solidFill>
              <a:miter lim="800000"/>
              <a:headEnd/>
              <a:tailEnd/>
            </a:ln>
          </p:spPr>
          <p:txBody>
            <a:bodyPr wrap="none" anchor="ctr"/>
            <a:lstStyle/>
            <a:p>
              <a:endParaRPr lang="cs-CZ"/>
            </a:p>
          </p:txBody>
        </p:sp>
        <p:pic>
          <p:nvPicPr>
            <p:cNvPr id="2057" name="Picture 15" descr="logo600"/>
            <p:cNvPicPr>
              <a:picLocks noChangeAspect="1" noChangeArrowheads="1"/>
            </p:cNvPicPr>
            <p:nvPr/>
          </p:nvPicPr>
          <p:blipFill>
            <a:blip r:embed="rId2" cstate="print"/>
            <a:srcRect/>
            <a:stretch>
              <a:fillRect/>
            </a:stretch>
          </p:blipFill>
          <p:spPr bwMode="auto">
            <a:xfrm>
              <a:off x="2304" y="144"/>
              <a:ext cx="864" cy="812"/>
            </a:xfrm>
            <a:prstGeom prst="rect">
              <a:avLst/>
            </a:prstGeom>
            <a:noFill/>
            <a:ln w="9525">
              <a:noFill/>
              <a:miter lim="800000"/>
              <a:headEnd/>
              <a:tailEnd/>
            </a:ln>
          </p:spPr>
        </p:pic>
      </p:grpSp>
      <p:sp>
        <p:nvSpPr>
          <p:cNvPr id="2066" name="Rectangle 18"/>
          <p:cNvSpPr>
            <a:spLocks noChangeArrowheads="1"/>
          </p:cNvSpPr>
          <p:nvPr/>
        </p:nvSpPr>
        <p:spPr bwMode="auto">
          <a:xfrm>
            <a:off x="190498" y="1983842"/>
            <a:ext cx="8763000" cy="1300162"/>
          </a:xfrm>
          <a:prstGeom prst="rect">
            <a:avLst/>
          </a:prstGeom>
          <a:noFill/>
          <a:ln w="12700">
            <a:noFill/>
            <a:miter lim="800000"/>
            <a:headEnd/>
            <a:tailEnd/>
          </a:ln>
          <a:effectLst/>
        </p:spPr>
        <p:txBody>
          <a:bodyPr lIns="375655" tIns="375655" rIns="375655" bIns="375655">
            <a:spAutoFit/>
          </a:bodyPr>
          <a:lstStyle/>
          <a:p>
            <a:pPr algn="ctr" defTabSz="1500188">
              <a:lnSpc>
                <a:spcPct val="150000"/>
              </a:lnSpc>
              <a:defRPr/>
            </a:pPr>
            <a:endParaRPr lang="cs-CZ" sz="2400" b="1">
              <a:solidFill>
                <a:srgbClr val="000000"/>
              </a:solidFill>
              <a:effectLst>
                <a:outerShdw blurRad="38100" dist="38100" dir="2700000" algn="tl">
                  <a:srgbClr val="FFFFFF"/>
                </a:outerShdw>
              </a:effectLst>
            </a:endParaRPr>
          </a:p>
        </p:txBody>
      </p:sp>
      <p:sp>
        <p:nvSpPr>
          <p:cNvPr id="2055" name="TextovéPole 6"/>
          <p:cNvSpPr txBox="1">
            <a:spLocks noChangeArrowheads="1"/>
          </p:cNvSpPr>
          <p:nvPr/>
        </p:nvSpPr>
        <p:spPr bwMode="auto">
          <a:xfrm>
            <a:off x="2843213" y="6453188"/>
            <a:ext cx="2838982" cy="307777"/>
          </a:xfrm>
          <a:prstGeom prst="rect">
            <a:avLst/>
          </a:prstGeom>
          <a:noFill/>
          <a:ln w="9525">
            <a:noFill/>
            <a:miter lim="800000"/>
            <a:headEnd/>
            <a:tailEnd/>
          </a:ln>
        </p:spPr>
        <p:txBody>
          <a:bodyPr wrap="none">
            <a:spAutoFit/>
          </a:bodyPr>
          <a:lstStyle/>
          <a:p>
            <a:r>
              <a:rPr lang="en-US" sz="1400" i="1" dirty="0">
                <a:solidFill>
                  <a:schemeClr val="bg1"/>
                </a:solidFill>
                <a:latin typeface="Arial" pitchFamily="34" charset="0"/>
                <a:cs typeface="Arial" pitchFamily="34" charset="0"/>
              </a:rPr>
              <a:t>Moscow, February  </a:t>
            </a:r>
            <a:r>
              <a:rPr lang="en-US" sz="1400" i="1" dirty="0" smtClean="0">
                <a:solidFill>
                  <a:schemeClr val="bg1"/>
                </a:solidFill>
                <a:latin typeface="Arial" pitchFamily="34" charset="0"/>
                <a:cs typeface="Arial" pitchFamily="34" charset="0"/>
              </a:rPr>
              <a:t>16–20, 2015</a:t>
            </a:r>
            <a:endParaRPr lang="cs-CZ" sz="1400" i="1" dirty="0">
              <a:solidFill>
                <a:schemeClr val="bg1"/>
              </a:solidFill>
              <a:latin typeface="Arial" pitchFamily="34" charset="0"/>
              <a:cs typeface="Arial" pitchFamily="34" charset="0"/>
            </a:endParaRPr>
          </a:p>
        </p:txBody>
      </p:sp>
      <p:pic>
        <p:nvPicPr>
          <p:cNvPr id="10" name="Obrázek 97" descr="100_1749.JPG"/>
          <p:cNvPicPr>
            <a:picLocks noChangeAspect="1"/>
          </p:cNvPicPr>
          <p:nvPr/>
        </p:nvPicPr>
        <p:blipFill>
          <a:blip r:embed="rId3">
            <a:extLst>
              <a:ext uri="{28A0092B-C50C-407E-A947-70E740481C1C}">
                <a14:useLocalDpi xmlns:a14="http://schemas.microsoft.com/office/drawing/2010/main" val="0"/>
              </a:ext>
            </a:extLst>
          </a:blip>
          <a:srcRect l="12987" r="19655" b="6561"/>
          <a:stretch>
            <a:fillRect/>
          </a:stretch>
        </p:blipFill>
        <p:spPr bwMode="auto">
          <a:xfrm>
            <a:off x="7227669" y="5027790"/>
            <a:ext cx="1664811" cy="164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délník 11"/>
          <p:cNvSpPr/>
          <p:nvPr/>
        </p:nvSpPr>
        <p:spPr>
          <a:xfrm>
            <a:off x="2123728" y="6011996"/>
            <a:ext cx="4896544" cy="369332"/>
          </a:xfrm>
          <a:prstGeom prst="rect">
            <a:avLst/>
          </a:prstGeom>
        </p:spPr>
        <p:txBody>
          <a:bodyPr wrap="square">
            <a:spAutoFit/>
          </a:bodyPr>
          <a:lstStyle/>
          <a:p>
            <a:pPr algn="ctr"/>
            <a:r>
              <a:rPr lang="en-US" sz="1800" i="1" dirty="0" smtClean="0">
                <a:solidFill>
                  <a:srgbClr val="214BFB"/>
                </a:solidFill>
                <a:latin typeface="Arial" panose="020B0604020202020204" pitchFamily="34" charset="0"/>
                <a:cs typeface="Arial" panose="020B0604020202020204" pitchFamily="34" charset="0"/>
              </a:rPr>
              <a:t>EGU General Assembly, May 26, 2022</a:t>
            </a:r>
            <a:endParaRPr lang="en-US" sz="1800" i="1" dirty="0">
              <a:solidFill>
                <a:srgbClr val="214BFB"/>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31040" y="3501008"/>
            <a:ext cx="8981656"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ts val="1200"/>
              </a:spcBef>
              <a:buFont typeface="Wingdings" panose="05000000000000000000" pitchFamily="2" charset="2"/>
              <a:buChar char="Ø"/>
            </a:pPr>
            <a:r>
              <a:rPr lang="en-US" altLang="cs-CZ" sz="2000" dirty="0" smtClean="0">
                <a:latin typeface="Arial" charset="0"/>
              </a:rPr>
              <a:t>Averaged PSDs in different distances through </a:t>
            </a:r>
            <a:r>
              <a:rPr lang="en-US" altLang="cs-CZ" sz="2000" dirty="0" err="1" smtClean="0">
                <a:latin typeface="Arial" charset="0"/>
              </a:rPr>
              <a:t>heliosphere</a:t>
            </a:r>
            <a:r>
              <a:rPr lang="en-US" altLang="cs-CZ" sz="2000" dirty="0" smtClean="0">
                <a:latin typeface="Arial" charset="0"/>
              </a:rPr>
              <a:t> </a:t>
            </a:r>
          </a:p>
          <a:p>
            <a:pPr marL="0" indent="0" eaLnBrk="1" hangingPunct="1">
              <a:lnSpc>
                <a:spcPct val="90000"/>
              </a:lnSpc>
              <a:spcBef>
                <a:spcPts val="1200"/>
              </a:spcBef>
              <a:buNone/>
            </a:pPr>
            <a:r>
              <a:rPr lang="en-US" altLang="cs-CZ" sz="2000" dirty="0">
                <a:latin typeface="Arial" charset="0"/>
              </a:rPr>
              <a:t>	</a:t>
            </a:r>
            <a:r>
              <a:rPr lang="en-US" altLang="cs-CZ" sz="2000" dirty="0" smtClean="0">
                <a:latin typeface="Arial" charset="0"/>
              </a:rPr>
              <a:t>- inertial and kinetic scales </a:t>
            </a:r>
          </a:p>
          <a:p>
            <a:pPr eaLnBrk="1" hangingPunct="1">
              <a:lnSpc>
                <a:spcPct val="90000"/>
              </a:lnSpc>
              <a:spcBef>
                <a:spcPts val="1200"/>
              </a:spcBef>
              <a:buFont typeface="Wingdings" panose="05000000000000000000" pitchFamily="2" charset="2"/>
              <a:buChar char="Ø"/>
            </a:pPr>
            <a:r>
              <a:rPr lang="en-US" altLang="cs-CZ" sz="2000" dirty="0" smtClean="0">
                <a:latin typeface="Arial" charset="0"/>
              </a:rPr>
              <a:t>Variations of parameters related to magnetic field fluctuations (PSP) </a:t>
            </a:r>
          </a:p>
          <a:p>
            <a:pPr eaLnBrk="1" hangingPunct="1">
              <a:lnSpc>
                <a:spcPct val="90000"/>
              </a:lnSpc>
              <a:spcBef>
                <a:spcPts val="1200"/>
              </a:spcBef>
              <a:buFont typeface="Wingdings" panose="05000000000000000000" pitchFamily="2" charset="2"/>
              <a:buChar char="Ø"/>
            </a:pPr>
            <a:r>
              <a:rPr lang="en-US" altLang="cs-CZ" sz="2000" dirty="0" smtClean="0">
                <a:latin typeface="Arial" charset="0"/>
              </a:rPr>
              <a:t>Dependence of spectral slopes in the kinetic range on several parameters</a:t>
            </a:r>
          </a:p>
          <a:p>
            <a:pPr eaLnBrk="1" hangingPunct="1">
              <a:lnSpc>
                <a:spcPct val="90000"/>
              </a:lnSpc>
              <a:spcBef>
                <a:spcPts val="1200"/>
              </a:spcBef>
              <a:buFont typeface="Wingdings" panose="05000000000000000000" pitchFamily="2" charset="2"/>
              <a:buChar char="Ø"/>
            </a:pPr>
            <a:r>
              <a:rPr lang="en-US" altLang="cs-CZ" sz="2000" dirty="0" smtClean="0">
                <a:latin typeface="Arial" charset="0"/>
              </a:rPr>
              <a:t>Spectral slopes in two distances (R&lt;0.3 AU and R&gt;0.3 AU from the Sun) and their comparison with 1 AU</a:t>
            </a:r>
          </a:p>
        </p:txBody>
      </p:sp>
      <p:sp>
        <p:nvSpPr>
          <p:cNvPr id="3" name="Rectangle 21"/>
          <p:cNvSpPr txBox="1">
            <a:spLocks noChangeArrowheads="1"/>
          </p:cNvSpPr>
          <p:nvPr/>
        </p:nvSpPr>
        <p:spPr>
          <a:xfrm>
            <a:off x="461962" y="150912"/>
            <a:ext cx="8066087" cy="685800"/>
          </a:xfrm>
          <a:prstGeom prst="rect">
            <a:avLst/>
          </a:prstGeom>
        </p:spPr>
        <p:txBody>
          <a:bodyPr anchor="ctr">
            <a:normAutofit/>
          </a:bodyPr>
          <a:lstStyle/>
          <a:p>
            <a:pPr algn="ctr" fontAlgn="auto">
              <a:spcAft>
                <a:spcPts val="0"/>
              </a:spcAft>
              <a:defRPr/>
            </a:pPr>
            <a:r>
              <a:rPr lang="en-US" sz="3600" dirty="0" smtClean="0">
                <a:solidFill>
                  <a:srgbClr val="214BFB"/>
                </a:solidFill>
                <a:effectLst>
                  <a:outerShdw blurRad="38100" dist="38100" dir="2700000" algn="tl">
                    <a:srgbClr val="000000">
                      <a:alpha val="43137"/>
                    </a:srgbClr>
                  </a:outerShdw>
                </a:effectLst>
                <a:latin typeface="Arial" charset="0"/>
                <a:ea typeface="+mj-ea"/>
                <a:cs typeface="+mj-cs"/>
              </a:rPr>
              <a:t>Objective</a:t>
            </a:r>
            <a:endParaRPr lang="en-US" sz="3600" dirty="0">
              <a:solidFill>
                <a:srgbClr val="214BFB"/>
              </a:solidFill>
              <a:effectLst>
                <a:outerShdw blurRad="38100" dist="38100" dir="2700000" algn="tl">
                  <a:srgbClr val="000000">
                    <a:alpha val="43137"/>
                  </a:srgbClr>
                </a:outerShdw>
              </a:effectLst>
              <a:latin typeface="Arial" charset="0"/>
              <a:ea typeface="+mj-ea"/>
              <a:cs typeface="+mj-cs"/>
            </a:endParaRPr>
          </a:p>
        </p:txBody>
      </p:sp>
      <p:sp>
        <p:nvSpPr>
          <p:cNvPr id="4" name="Rectangle 21"/>
          <p:cNvSpPr txBox="1">
            <a:spLocks noChangeArrowheads="1"/>
          </p:cNvSpPr>
          <p:nvPr/>
        </p:nvSpPr>
        <p:spPr>
          <a:xfrm>
            <a:off x="500779" y="2564904"/>
            <a:ext cx="8066087" cy="685800"/>
          </a:xfrm>
          <a:prstGeom prst="rect">
            <a:avLst/>
          </a:prstGeom>
        </p:spPr>
        <p:txBody>
          <a:bodyPr anchor="ctr">
            <a:normAutofit/>
          </a:bodyPr>
          <a:lstStyle/>
          <a:p>
            <a:pPr algn="ctr" fontAlgn="auto">
              <a:spcAft>
                <a:spcPts val="0"/>
              </a:spcAft>
              <a:defRPr/>
            </a:pPr>
            <a:r>
              <a:rPr lang="en-US" sz="3600" dirty="0" smtClean="0">
                <a:solidFill>
                  <a:srgbClr val="214BFB"/>
                </a:solidFill>
                <a:effectLst>
                  <a:outerShdw blurRad="38100" dist="38100" dir="2700000" algn="tl">
                    <a:srgbClr val="000000">
                      <a:alpha val="43137"/>
                    </a:srgbClr>
                  </a:outerShdw>
                </a:effectLst>
                <a:latin typeface="Arial" charset="0"/>
                <a:ea typeface="+mj-ea"/>
                <a:cs typeface="+mj-cs"/>
              </a:rPr>
              <a:t>Outline</a:t>
            </a:r>
            <a:endParaRPr lang="en-US" sz="3600" dirty="0">
              <a:solidFill>
                <a:srgbClr val="214BFB"/>
              </a:solidFill>
              <a:effectLst>
                <a:outerShdw blurRad="38100" dist="38100" dir="2700000" algn="tl">
                  <a:srgbClr val="000000">
                    <a:alpha val="43137"/>
                  </a:srgbClr>
                </a:outerShdw>
              </a:effectLst>
              <a:latin typeface="Arial" charset="0"/>
              <a:ea typeface="+mj-ea"/>
              <a:cs typeface="+mj-cs"/>
            </a:endParaRPr>
          </a:p>
        </p:txBody>
      </p:sp>
      <p:sp>
        <p:nvSpPr>
          <p:cNvPr id="5" name="Rectangle 3"/>
          <p:cNvSpPr txBox="1">
            <a:spLocks noChangeArrowheads="1"/>
          </p:cNvSpPr>
          <p:nvPr/>
        </p:nvSpPr>
        <p:spPr bwMode="auto">
          <a:xfrm>
            <a:off x="224393" y="980728"/>
            <a:ext cx="8541224" cy="134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lnSpc>
                <a:spcPct val="90000"/>
              </a:lnSpc>
              <a:spcBef>
                <a:spcPts val="1200"/>
              </a:spcBef>
              <a:buNone/>
            </a:pPr>
            <a:r>
              <a:rPr lang="en-US" altLang="cs-CZ" sz="2000" dirty="0" smtClean="0">
                <a:solidFill>
                  <a:srgbClr val="214BFB"/>
                </a:solidFill>
                <a:latin typeface="Arial" charset="0"/>
              </a:rPr>
              <a:t>The paper analyzes magnetic field fluctuations around the break between inertial and kinetic scales. Using Parker Solar Probe (PSP) and Wind data, it discusses evolution of power spectral density (PSD) shapes in </a:t>
            </a:r>
            <a:r>
              <a:rPr lang="en-US" altLang="cs-CZ" sz="2000" dirty="0">
                <a:solidFill>
                  <a:srgbClr val="214BFB"/>
                </a:solidFill>
                <a:latin typeface="Arial" charset="0"/>
              </a:rPr>
              <a:t>different distances from the </a:t>
            </a:r>
            <a:r>
              <a:rPr lang="en-US" altLang="cs-CZ" sz="2000" dirty="0" smtClean="0">
                <a:solidFill>
                  <a:srgbClr val="214BFB"/>
                </a:solidFill>
                <a:latin typeface="Arial" charset="0"/>
              </a:rPr>
              <a:t>Sun (PSP) to </a:t>
            </a:r>
            <a:r>
              <a:rPr lang="en-US" altLang="cs-CZ" sz="2000" dirty="0">
                <a:solidFill>
                  <a:srgbClr val="214BFB"/>
                </a:solidFill>
                <a:latin typeface="Arial" charset="0"/>
              </a:rPr>
              <a:t>1 </a:t>
            </a:r>
            <a:r>
              <a:rPr lang="en-US" altLang="cs-CZ" sz="2000" dirty="0" smtClean="0">
                <a:solidFill>
                  <a:srgbClr val="214BFB"/>
                </a:solidFill>
                <a:latin typeface="Arial" charset="0"/>
              </a:rPr>
              <a:t>AU (Wind).</a:t>
            </a:r>
          </a:p>
        </p:txBody>
      </p:sp>
    </p:spTree>
    <p:extLst>
      <p:ext uri="{BB962C8B-B14F-4D97-AF65-F5344CB8AC3E}">
        <p14:creationId xmlns:p14="http://schemas.microsoft.com/office/powerpoint/2010/main" val="411817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393" y="2564904"/>
            <a:ext cx="2986701" cy="2232248"/>
          </a:xfrm>
          <a:prstGeom prst="rect">
            <a:avLst/>
          </a:prstGeom>
        </p:spPr>
      </p:pic>
      <p:pic>
        <p:nvPicPr>
          <p:cNvPr id="3" name="Obrázek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975205"/>
            <a:ext cx="2808311" cy="2244992"/>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3220197"/>
            <a:ext cx="2880320" cy="23093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1"/>
          <p:cNvSpPr txBox="1">
            <a:spLocks noChangeArrowheads="1"/>
          </p:cNvSpPr>
          <p:nvPr/>
        </p:nvSpPr>
        <p:spPr>
          <a:xfrm>
            <a:off x="546189" y="188640"/>
            <a:ext cx="3189017" cy="685800"/>
          </a:xfrm>
          <a:prstGeom prst="rect">
            <a:avLst/>
          </a:prstGeom>
        </p:spPr>
        <p:txBody>
          <a:bodyPr anchor="ctr">
            <a:normAutofit/>
          </a:bodyPr>
          <a:lstStyle/>
          <a:p>
            <a:pPr fontAlgn="auto">
              <a:spcAft>
                <a:spcPts val="0"/>
              </a:spcAft>
              <a:defRPr/>
            </a:pPr>
            <a:r>
              <a:rPr lang="en-US" sz="3600" dirty="0" smtClean="0">
                <a:solidFill>
                  <a:srgbClr val="214BFB"/>
                </a:solidFill>
                <a:effectLst>
                  <a:outerShdw blurRad="38100" dist="38100" dir="2700000" algn="tl">
                    <a:srgbClr val="000000">
                      <a:alpha val="43137"/>
                    </a:srgbClr>
                  </a:outerShdw>
                </a:effectLst>
                <a:latin typeface="Arial" charset="0"/>
                <a:ea typeface="+mj-ea"/>
                <a:cs typeface="+mj-cs"/>
              </a:rPr>
              <a:t>Motivation</a:t>
            </a:r>
            <a:endParaRPr lang="en-US" sz="3600" dirty="0">
              <a:solidFill>
                <a:srgbClr val="214BFB"/>
              </a:solidFill>
              <a:effectLst>
                <a:outerShdw blurRad="38100" dist="38100" dir="2700000" algn="tl">
                  <a:srgbClr val="000000">
                    <a:alpha val="43137"/>
                  </a:srgbClr>
                </a:outerShdw>
              </a:effectLst>
              <a:latin typeface="Arial" charset="0"/>
              <a:ea typeface="+mj-ea"/>
              <a:cs typeface="+mj-cs"/>
            </a:endParaRPr>
          </a:p>
        </p:txBody>
      </p:sp>
      <p:sp>
        <p:nvSpPr>
          <p:cNvPr id="6" name="Rectangle 3"/>
          <p:cNvSpPr txBox="1">
            <a:spLocks noChangeArrowheads="1"/>
          </p:cNvSpPr>
          <p:nvPr/>
        </p:nvSpPr>
        <p:spPr bwMode="auto">
          <a:xfrm>
            <a:off x="224393" y="908720"/>
            <a:ext cx="2835439"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ts val="1200"/>
              </a:spcBef>
              <a:buFont typeface="Wingdings" panose="05000000000000000000" pitchFamily="2" charset="2"/>
              <a:buChar char="Ø"/>
            </a:pPr>
            <a:r>
              <a:rPr lang="en-US" altLang="cs-CZ" sz="1800" dirty="0" smtClean="0">
                <a:solidFill>
                  <a:srgbClr val="214BFB"/>
                </a:solidFill>
                <a:latin typeface="Arial" charset="0"/>
              </a:rPr>
              <a:t>Magnetic </a:t>
            </a:r>
            <a:r>
              <a:rPr lang="en-US" altLang="cs-CZ" sz="1800" dirty="0">
                <a:solidFill>
                  <a:srgbClr val="214BFB"/>
                </a:solidFill>
                <a:latin typeface="Arial" charset="0"/>
              </a:rPr>
              <a:t>field power </a:t>
            </a:r>
            <a:r>
              <a:rPr lang="en-US" altLang="cs-CZ" sz="1800" dirty="0" smtClean="0">
                <a:solidFill>
                  <a:srgbClr val="214BFB"/>
                </a:solidFill>
                <a:latin typeface="Arial" charset="0"/>
              </a:rPr>
              <a:t>spectrum at </a:t>
            </a:r>
            <a:r>
              <a:rPr lang="en-US" altLang="cs-CZ" sz="1800" dirty="0">
                <a:solidFill>
                  <a:srgbClr val="214BFB"/>
                </a:solidFill>
                <a:latin typeface="Arial" charset="0"/>
              </a:rPr>
              <a:t>different </a:t>
            </a:r>
            <a:r>
              <a:rPr lang="en-US" altLang="cs-CZ" sz="1800" dirty="0" smtClean="0">
                <a:solidFill>
                  <a:srgbClr val="214BFB"/>
                </a:solidFill>
                <a:latin typeface="Arial" charset="0"/>
              </a:rPr>
              <a:t>heliocentric distances </a:t>
            </a:r>
            <a:r>
              <a:rPr lang="en-US" altLang="cs-CZ" sz="1800" dirty="0">
                <a:solidFill>
                  <a:srgbClr val="214BFB"/>
                </a:solidFill>
                <a:latin typeface="Arial" charset="0"/>
              </a:rPr>
              <a:t>over </a:t>
            </a:r>
            <a:r>
              <a:rPr lang="en-US" altLang="cs-CZ" sz="1800" dirty="0" smtClean="0">
                <a:solidFill>
                  <a:srgbClr val="214BFB"/>
                </a:solidFill>
                <a:latin typeface="Arial" charset="0"/>
              </a:rPr>
              <a:t>first </a:t>
            </a:r>
            <a:r>
              <a:rPr lang="en-US" altLang="cs-CZ" sz="1800" dirty="0">
                <a:solidFill>
                  <a:srgbClr val="214BFB"/>
                </a:solidFill>
                <a:latin typeface="Arial" charset="0"/>
              </a:rPr>
              <a:t>two PSP </a:t>
            </a:r>
            <a:r>
              <a:rPr lang="en-US" altLang="cs-CZ" sz="1800" dirty="0" smtClean="0">
                <a:solidFill>
                  <a:srgbClr val="214BFB"/>
                </a:solidFill>
                <a:latin typeface="Arial" charset="0"/>
              </a:rPr>
              <a:t>orbits (adopted from </a:t>
            </a:r>
            <a:r>
              <a:rPr lang="en-US" altLang="cs-CZ" sz="1800" i="1" dirty="0" smtClean="0">
                <a:solidFill>
                  <a:srgbClr val="214BFB"/>
                </a:solidFill>
                <a:latin typeface="Arial" charset="0"/>
              </a:rPr>
              <a:t>Chen et al., 2020</a:t>
            </a:r>
            <a:r>
              <a:rPr lang="en-US" altLang="cs-CZ" sz="1800" dirty="0" smtClean="0">
                <a:solidFill>
                  <a:srgbClr val="214BFB"/>
                </a:solidFill>
                <a:latin typeface="Arial" charset="0"/>
              </a:rPr>
              <a:t>) </a:t>
            </a:r>
            <a:endParaRPr lang="en-US" altLang="cs-CZ" sz="1800" dirty="0">
              <a:solidFill>
                <a:srgbClr val="214BFB"/>
              </a:solidFill>
              <a:latin typeface="Arial" charset="0"/>
            </a:endParaRPr>
          </a:p>
        </p:txBody>
      </p:sp>
      <p:sp>
        <p:nvSpPr>
          <p:cNvPr id="7" name="Rectangle 3"/>
          <p:cNvSpPr txBox="1">
            <a:spLocks noChangeArrowheads="1"/>
          </p:cNvSpPr>
          <p:nvPr/>
        </p:nvSpPr>
        <p:spPr bwMode="auto">
          <a:xfrm>
            <a:off x="6084168" y="910419"/>
            <a:ext cx="2955857" cy="30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ts val="1200"/>
              </a:spcBef>
              <a:buFont typeface="Wingdings" panose="05000000000000000000" pitchFamily="2" charset="2"/>
              <a:buChar char="Ø"/>
            </a:pPr>
            <a:r>
              <a:rPr lang="en-US" altLang="cs-CZ" sz="1800" dirty="0" smtClean="0">
                <a:solidFill>
                  <a:srgbClr val="214BFB"/>
                </a:solidFill>
                <a:latin typeface="Arial" charset="0"/>
              </a:rPr>
              <a:t>PSDs within 9 PSP encounters  </a:t>
            </a:r>
            <a:endParaRPr lang="en-US" altLang="cs-CZ" sz="1800" dirty="0">
              <a:solidFill>
                <a:srgbClr val="214BFB"/>
              </a:solidFill>
              <a:latin typeface="Arial" charset="0"/>
            </a:endParaRPr>
          </a:p>
          <a:p>
            <a:pPr eaLnBrk="1" hangingPunct="1">
              <a:lnSpc>
                <a:spcPct val="90000"/>
              </a:lnSpc>
              <a:spcBef>
                <a:spcPts val="1200"/>
              </a:spcBef>
              <a:buFont typeface="Wingdings" panose="05000000000000000000" pitchFamily="2" charset="2"/>
              <a:buChar char="Ø"/>
            </a:pPr>
            <a:r>
              <a:rPr lang="en-US" altLang="cs-CZ" sz="1800" dirty="0" smtClean="0">
                <a:solidFill>
                  <a:srgbClr val="214BFB"/>
                </a:solidFill>
                <a:latin typeface="Arial" charset="0"/>
              </a:rPr>
              <a:t>Spectra </a:t>
            </a:r>
            <a:r>
              <a:rPr lang="en-US" altLang="cs-CZ" sz="1800" dirty="0">
                <a:solidFill>
                  <a:srgbClr val="214BFB"/>
                </a:solidFill>
                <a:latin typeface="Arial" charset="0"/>
              </a:rPr>
              <a:t>are normalized to characteristic plasma </a:t>
            </a:r>
            <a:r>
              <a:rPr lang="en-US" altLang="cs-CZ" sz="1800" dirty="0" smtClean="0">
                <a:solidFill>
                  <a:srgbClr val="214BFB"/>
                </a:solidFill>
                <a:latin typeface="Arial" charset="0"/>
              </a:rPr>
              <a:t>scale, </a:t>
            </a:r>
            <a:r>
              <a:rPr lang="en-US" altLang="cs-CZ" sz="1800" dirty="0" err="1">
                <a:solidFill>
                  <a:srgbClr val="214BFB"/>
                </a:solidFill>
                <a:latin typeface="Arial" charset="0"/>
              </a:rPr>
              <a:t>fd</a:t>
            </a:r>
            <a:endParaRPr lang="en-US" altLang="cs-CZ" sz="1800" dirty="0">
              <a:solidFill>
                <a:srgbClr val="214BFB"/>
              </a:solidFill>
              <a:latin typeface="Arial" charset="0"/>
            </a:endParaRPr>
          </a:p>
          <a:p>
            <a:pPr eaLnBrk="1" hangingPunct="1">
              <a:lnSpc>
                <a:spcPct val="90000"/>
              </a:lnSpc>
              <a:spcBef>
                <a:spcPts val="1200"/>
              </a:spcBef>
              <a:buFont typeface="Wingdings" panose="05000000000000000000" pitchFamily="2" charset="2"/>
              <a:buChar char="Ø"/>
            </a:pPr>
            <a:r>
              <a:rPr lang="en-US" altLang="cs-CZ" sz="1800" dirty="0">
                <a:solidFill>
                  <a:srgbClr val="214BFB"/>
                </a:solidFill>
                <a:latin typeface="Arial" charset="0"/>
              </a:rPr>
              <a:t>The median spectrum in each distance bin is </a:t>
            </a:r>
            <a:r>
              <a:rPr lang="en-US" altLang="cs-CZ" sz="1800" dirty="0" smtClean="0">
                <a:solidFill>
                  <a:srgbClr val="214BFB"/>
                </a:solidFill>
                <a:latin typeface="Arial" charset="0"/>
              </a:rPr>
              <a:t>calculated</a:t>
            </a:r>
          </a:p>
          <a:p>
            <a:pPr eaLnBrk="1" hangingPunct="1">
              <a:lnSpc>
                <a:spcPct val="90000"/>
              </a:lnSpc>
              <a:spcBef>
                <a:spcPts val="1200"/>
              </a:spcBef>
              <a:buFont typeface="Wingdings" panose="05000000000000000000" pitchFamily="2" charset="2"/>
              <a:buChar char="Ø"/>
            </a:pPr>
            <a:r>
              <a:rPr lang="en-US" altLang="cs-CZ" sz="1800" dirty="0">
                <a:solidFill>
                  <a:srgbClr val="214BFB"/>
                </a:solidFill>
                <a:latin typeface="Arial" charset="0"/>
              </a:rPr>
              <a:t>The slope in the inertial range evolves from -3/2 to -5/3</a:t>
            </a:r>
          </a:p>
          <a:p>
            <a:pPr eaLnBrk="1" hangingPunct="1">
              <a:lnSpc>
                <a:spcPct val="90000"/>
              </a:lnSpc>
              <a:spcBef>
                <a:spcPts val="1200"/>
              </a:spcBef>
              <a:buFont typeface="Wingdings" panose="05000000000000000000" pitchFamily="2" charset="2"/>
              <a:buChar char="Ø"/>
            </a:pPr>
            <a:r>
              <a:rPr lang="en-US" altLang="cs-CZ" sz="1800" dirty="0">
                <a:solidFill>
                  <a:srgbClr val="214BFB"/>
                </a:solidFill>
                <a:latin typeface="Arial" charset="0"/>
              </a:rPr>
              <a:t>It is true for both compressive and perpendicular fluctuation components</a:t>
            </a:r>
          </a:p>
          <a:p>
            <a:pPr eaLnBrk="1" hangingPunct="1">
              <a:lnSpc>
                <a:spcPct val="90000"/>
              </a:lnSpc>
              <a:spcBef>
                <a:spcPts val="1200"/>
              </a:spcBef>
              <a:buFont typeface="Wingdings" panose="05000000000000000000" pitchFamily="2" charset="2"/>
              <a:buChar char="Ø"/>
            </a:pPr>
            <a:endParaRPr lang="en-US" altLang="cs-CZ" sz="1800" dirty="0" smtClean="0">
              <a:solidFill>
                <a:srgbClr val="214BFB"/>
              </a:solidFill>
              <a:latin typeface="Arial" charset="0"/>
            </a:endParaRPr>
          </a:p>
        </p:txBody>
      </p:sp>
      <p:sp>
        <p:nvSpPr>
          <p:cNvPr id="8" name="Rectangle 3"/>
          <p:cNvSpPr txBox="1">
            <a:spLocks noChangeArrowheads="1"/>
          </p:cNvSpPr>
          <p:nvPr/>
        </p:nvSpPr>
        <p:spPr bwMode="auto">
          <a:xfrm>
            <a:off x="498801" y="5613280"/>
            <a:ext cx="8541224" cy="112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ts val="600"/>
              </a:spcBef>
              <a:buFont typeface="Wingdings" panose="05000000000000000000" pitchFamily="2" charset="2"/>
              <a:buChar char="Ø"/>
            </a:pPr>
            <a:r>
              <a:rPr lang="en-US" altLang="cs-CZ" sz="1800" dirty="0">
                <a:latin typeface="Arial" charset="0"/>
              </a:rPr>
              <a:t>As a first step, we present </a:t>
            </a:r>
            <a:r>
              <a:rPr lang="en-US" altLang="cs-CZ" sz="1800" dirty="0" smtClean="0">
                <a:latin typeface="Arial" charset="0"/>
              </a:rPr>
              <a:t>radial evolution </a:t>
            </a:r>
            <a:r>
              <a:rPr lang="en-US" altLang="cs-CZ" sz="1800" dirty="0">
                <a:latin typeface="Arial" charset="0"/>
              </a:rPr>
              <a:t>of </a:t>
            </a:r>
            <a:r>
              <a:rPr lang="en-US" altLang="cs-CZ" sz="1800" dirty="0" smtClean="0">
                <a:latin typeface="Arial" charset="0"/>
              </a:rPr>
              <a:t>parameters </a:t>
            </a:r>
            <a:r>
              <a:rPr lang="en-US" altLang="cs-CZ" sz="1800" dirty="0">
                <a:latin typeface="Arial" charset="0"/>
              </a:rPr>
              <a:t>connected to the magnetic </a:t>
            </a:r>
            <a:r>
              <a:rPr lang="en-US" altLang="cs-CZ" sz="1800" dirty="0" smtClean="0">
                <a:latin typeface="Arial" charset="0"/>
              </a:rPr>
              <a:t>field - plasma </a:t>
            </a:r>
            <a:r>
              <a:rPr lang="en-US" altLang="cs-CZ" sz="1800" dirty="0">
                <a:latin typeface="Arial" charset="0"/>
              </a:rPr>
              <a:t>beta, </a:t>
            </a:r>
            <a:r>
              <a:rPr lang="en-US" altLang="cs-CZ" sz="1800" dirty="0" smtClean="0">
                <a:latin typeface="Arial" charset="0"/>
              </a:rPr>
              <a:t>magnetic field magnitude, standard </a:t>
            </a:r>
            <a:r>
              <a:rPr lang="en-US" altLang="cs-CZ" sz="1800" dirty="0">
                <a:latin typeface="Arial" charset="0"/>
              </a:rPr>
              <a:t>deviations in perpendicular and parallel </a:t>
            </a:r>
            <a:r>
              <a:rPr lang="en-US" altLang="cs-CZ" sz="1800" dirty="0" smtClean="0">
                <a:latin typeface="Arial" charset="0"/>
              </a:rPr>
              <a:t>directions </a:t>
            </a:r>
            <a:r>
              <a:rPr lang="en-US" altLang="cs-CZ" sz="1800" dirty="0">
                <a:latin typeface="Arial" charset="0"/>
              </a:rPr>
              <a:t>and their normalized </a:t>
            </a:r>
            <a:r>
              <a:rPr lang="en-US" altLang="cs-CZ" sz="1800" dirty="0" smtClean="0">
                <a:latin typeface="Arial" charset="0"/>
              </a:rPr>
              <a:t>values  </a:t>
            </a:r>
            <a:endParaRPr lang="en-US" altLang="cs-CZ" sz="1800" dirty="0">
              <a:latin typeface="Arial" charset="0"/>
            </a:endParaRPr>
          </a:p>
        </p:txBody>
      </p:sp>
      <p:cxnSp>
        <p:nvCxnSpPr>
          <p:cNvPr id="9" name="Přímá spojnice 8"/>
          <p:cNvCxnSpPr/>
          <p:nvPr/>
        </p:nvCxnSpPr>
        <p:spPr>
          <a:xfrm>
            <a:off x="3240226" y="980728"/>
            <a:ext cx="8827" cy="44096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3"/>
          <p:cNvSpPr txBox="1">
            <a:spLocks noChangeArrowheads="1"/>
          </p:cNvSpPr>
          <p:nvPr/>
        </p:nvSpPr>
        <p:spPr bwMode="auto">
          <a:xfrm>
            <a:off x="219592" y="4839686"/>
            <a:ext cx="2835439" cy="60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ts val="1200"/>
              </a:spcBef>
              <a:buFont typeface="Wingdings" panose="05000000000000000000" pitchFamily="2" charset="2"/>
              <a:buChar char="Ø"/>
            </a:pPr>
            <a:r>
              <a:rPr lang="en-US" altLang="cs-CZ" sz="1800" dirty="0" smtClean="0">
                <a:solidFill>
                  <a:srgbClr val="214BFB"/>
                </a:solidFill>
                <a:latin typeface="Arial" charset="0"/>
              </a:rPr>
              <a:t>Kinetic range was not discussed so far</a:t>
            </a:r>
            <a:endParaRPr lang="en-US" altLang="cs-CZ" sz="1800" dirty="0">
              <a:solidFill>
                <a:srgbClr val="214BFB"/>
              </a:solidFill>
              <a:latin typeface="Arial" charset="0"/>
            </a:endParaRPr>
          </a:p>
        </p:txBody>
      </p:sp>
    </p:spTree>
    <p:extLst>
      <p:ext uri="{BB962C8B-B14F-4D97-AF65-F5344CB8AC3E}">
        <p14:creationId xmlns:p14="http://schemas.microsoft.com/office/powerpoint/2010/main" val="97069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79388" y="78904"/>
            <a:ext cx="8820150" cy="685800"/>
          </a:xfrm>
        </p:spPr>
        <p:txBody>
          <a:bodyPr/>
          <a:lstStyle/>
          <a:p>
            <a:pPr eaLnBrk="1" hangingPunct="1"/>
            <a:r>
              <a:rPr lang="en-US" sz="3600" dirty="0">
                <a:solidFill>
                  <a:srgbClr val="214BFB"/>
                </a:solidFill>
                <a:effectLst>
                  <a:outerShdw blurRad="38100" dist="38100" dir="2700000" algn="tl">
                    <a:srgbClr val="000000">
                      <a:alpha val="43137"/>
                    </a:srgbClr>
                  </a:outerShdw>
                </a:effectLst>
                <a:latin typeface="Arial" pitchFamily="34" charset="0"/>
              </a:rPr>
              <a:t>Evolution of </a:t>
            </a:r>
            <a:r>
              <a:rPr lang="en-US" sz="3600" dirty="0" smtClean="0">
                <a:solidFill>
                  <a:srgbClr val="214BFB"/>
                </a:solidFill>
                <a:effectLst>
                  <a:outerShdw blurRad="38100" dist="38100" dir="2700000" algn="tl">
                    <a:srgbClr val="000000">
                      <a:alpha val="43137"/>
                    </a:srgbClr>
                  </a:outerShdw>
                </a:effectLst>
                <a:latin typeface="Arial" pitchFamily="34" charset="0"/>
              </a:rPr>
              <a:t>parameters from the Sun </a:t>
            </a:r>
            <a:endParaRPr lang="en-US" sz="4000" dirty="0" smtClean="0">
              <a:solidFill>
                <a:srgbClr val="214BFB"/>
              </a:solidFill>
              <a:effectLst>
                <a:outerShdw blurRad="38100" dist="38100" dir="2700000" algn="tl">
                  <a:srgbClr val="000000">
                    <a:alpha val="43137"/>
                  </a:srgbClr>
                </a:outerShdw>
              </a:effectLst>
            </a:endParaRPr>
          </a:p>
        </p:txBody>
      </p:sp>
      <p:sp>
        <p:nvSpPr>
          <p:cNvPr id="14340" name="Rectangle 4"/>
          <p:cNvSpPr>
            <a:spLocks noChangeArrowheads="1"/>
          </p:cNvSpPr>
          <p:nvPr/>
        </p:nvSpPr>
        <p:spPr bwMode="auto">
          <a:xfrm>
            <a:off x="3238500" y="2328863"/>
            <a:ext cx="9144000" cy="0"/>
          </a:xfrm>
          <a:prstGeom prst="rect">
            <a:avLst/>
          </a:prstGeom>
          <a:noFill/>
          <a:ln w="9525">
            <a:noFill/>
            <a:miter lim="800000"/>
            <a:headEnd/>
            <a:tailEnd/>
          </a:ln>
        </p:spPr>
        <p:txBody>
          <a:bodyPr>
            <a:spAutoFit/>
          </a:bodyPr>
          <a:lstStyle/>
          <a:p>
            <a:endParaRPr lang="cs-CZ"/>
          </a:p>
        </p:txBody>
      </p:sp>
      <p:sp>
        <p:nvSpPr>
          <p:cNvPr id="35" name="Rectangle 3"/>
          <p:cNvSpPr txBox="1">
            <a:spLocks noChangeArrowheads="1"/>
          </p:cNvSpPr>
          <p:nvPr/>
        </p:nvSpPr>
        <p:spPr bwMode="auto">
          <a:xfrm>
            <a:off x="5440706" y="763538"/>
            <a:ext cx="3595790" cy="559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buFont typeface="Wingdings" panose="05000000000000000000" pitchFamily="2" charset="2"/>
              <a:buChar char="Ø"/>
            </a:pPr>
            <a:r>
              <a:rPr lang="en-US" altLang="cs-CZ" sz="1800" dirty="0" smtClean="0">
                <a:solidFill>
                  <a:srgbClr val="214BFB"/>
                </a:solidFill>
                <a:latin typeface="Arial" charset="0"/>
              </a:rPr>
              <a:t>With increasing distance, </a:t>
            </a:r>
            <a:r>
              <a:rPr lang="en-US" altLang="cs-CZ" sz="1800" b="1" dirty="0" smtClean="0">
                <a:solidFill>
                  <a:srgbClr val="214BFB"/>
                </a:solidFill>
                <a:latin typeface="Arial" charset="0"/>
              </a:rPr>
              <a:t>beta</a:t>
            </a:r>
            <a:r>
              <a:rPr lang="en-US" altLang="cs-CZ" sz="1800" dirty="0" smtClean="0">
                <a:solidFill>
                  <a:srgbClr val="214BFB"/>
                </a:solidFill>
                <a:latin typeface="Arial" charset="0"/>
              </a:rPr>
              <a:t> increases till </a:t>
            </a:r>
            <a:r>
              <a:rPr lang="en-US" altLang="cs-CZ" sz="1800" dirty="0" smtClean="0">
                <a:solidFill>
                  <a:srgbClr val="FF0000"/>
                </a:solidFill>
                <a:latin typeface="Arial" charset="0"/>
              </a:rPr>
              <a:t>0.3 AU </a:t>
            </a:r>
            <a:r>
              <a:rPr lang="en-US" altLang="cs-CZ" sz="1800" dirty="0" smtClean="0">
                <a:solidFill>
                  <a:srgbClr val="214BFB"/>
                </a:solidFill>
                <a:latin typeface="Arial" charset="0"/>
              </a:rPr>
              <a:t>and it is nearly constant afterward</a:t>
            </a:r>
          </a:p>
          <a:p>
            <a:pPr eaLnBrk="1" hangingPunct="1">
              <a:lnSpc>
                <a:spcPct val="90000"/>
              </a:lnSpc>
              <a:buFont typeface="Wingdings" panose="05000000000000000000" pitchFamily="2" charset="2"/>
              <a:buChar char="Ø"/>
            </a:pPr>
            <a:r>
              <a:rPr lang="en-US" altLang="cs-CZ" sz="1800" dirty="0" smtClean="0">
                <a:solidFill>
                  <a:srgbClr val="214BFB"/>
                </a:solidFill>
                <a:latin typeface="Arial" charset="0"/>
              </a:rPr>
              <a:t>Magnetic field strength follows Parker spiral prediction</a:t>
            </a:r>
          </a:p>
          <a:p>
            <a:pPr eaLnBrk="1" hangingPunct="1">
              <a:lnSpc>
                <a:spcPct val="90000"/>
              </a:lnSpc>
              <a:buFont typeface="Wingdings" panose="05000000000000000000" pitchFamily="2" charset="2"/>
              <a:buChar char="Ø"/>
            </a:pPr>
            <a:r>
              <a:rPr lang="en-US" altLang="cs-CZ" sz="1800" dirty="0" smtClean="0">
                <a:solidFill>
                  <a:srgbClr val="214BFB"/>
                </a:solidFill>
                <a:latin typeface="Arial" charset="0"/>
              </a:rPr>
              <a:t>Power of both compressive and perpendicular fluctuations decreases with the distance from the Sun</a:t>
            </a:r>
          </a:p>
          <a:p>
            <a:pPr eaLnBrk="1" hangingPunct="1">
              <a:lnSpc>
                <a:spcPct val="90000"/>
              </a:lnSpc>
              <a:buFont typeface="Wingdings" panose="05000000000000000000" pitchFamily="2" charset="2"/>
              <a:buChar char="Ø"/>
            </a:pPr>
            <a:r>
              <a:rPr lang="en-US" altLang="cs-CZ" sz="1800" dirty="0" smtClean="0">
                <a:solidFill>
                  <a:srgbClr val="214BFB"/>
                </a:solidFill>
                <a:latin typeface="Arial" charset="0"/>
              </a:rPr>
              <a:t>Normalized power of compressive fluctuations increases till </a:t>
            </a:r>
            <a:r>
              <a:rPr lang="en-US" altLang="cs-CZ" sz="1800" dirty="0" smtClean="0">
                <a:solidFill>
                  <a:srgbClr val="FF0000"/>
                </a:solidFill>
                <a:latin typeface="Arial" charset="0"/>
              </a:rPr>
              <a:t>0.3 AU</a:t>
            </a:r>
            <a:r>
              <a:rPr lang="en-US" altLang="cs-CZ" sz="1800" dirty="0" smtClean="0">
                <a:solidFill>
                  <a:srgbClr val="214BFB"/>
                </a:solidFill>
                <a:latin typeface="Arial" charset="0"/>
              </a:rPr>
              <a:t> and it is nearly constant afterward</a:t>
            </a:r>
          </a:p>
          <a:p>
            <a:pPr eaLnBrk="1" hangingPunct="1">
              <a:lnSpc>
                <a:spcPct val="90000"/>
              </a:lnSpc>
              <a:buFont typeface="Wingdings" panose="05000000000000000000" pitchFamily="2" charset="2"/>
              <a:buChar char="Ø"/>
            </a:pPr>
            <a:r>
              <a:rPr lang="en-US" altLang="cs-CZ" sz="1800" dirty="0" smtClean="0">
                <a:solidFill>
                  <a:srgbClr val="214BFB"/>
                </a:solidFill>
                <a:latin typeface="Arial" charset="0"/>
              </a:rPr>
              <a:t>Normalized power of perpendicular fluctuations is roughly constant and equal to 1 AU value</a:t>
            </a:r>
          </a:p>
          <a:p>
            <a:pPr eaLnBrk="1" hangingPunct="1">
              <a:lnSpc>
                <a:spcPct val="90000"/>
              </a:lnSpc>
              <a:buFont typeface="Wingdings" panose="05000000000000000000" pitchFamily="2" charset="2"/>
              <a:buChar char="Ø"/>
            </a:pPr>
            <a:r>
              <a:rPr lang="en-US" altLang="cs-CZ" sz="1800" b="1" dirty="0" smtClean="0">
                <a:solidFill>
                  <a:srgbClr val="214BFB"/>
                </a:solidFill>
                <a:latin typeface="Arial" charset="0"/>
              </a:rPr>
              <a:t>Note - </a:t>
            </a:r>
            <a:r>
              <a:rPr lang="en-US" altLang="cs-CZ" sz="1800" b="1" dirty="0" smtClean="0">
                <a:solidFill>
                  <a:srgbClr val="214BFB"/>
                </a:solidFill>
                <a:latin typeface="Arial" charset="0"/>
              </a:rPr>
              <a:t>blue </a:t>
            </a:r>
            <a:r>
              <a:rPr lang="en-US" altLang="cs-CZ" sz="1800" b="1" dirty="0" smtClean="0">
                <a:solidFill>
                  <a:srgbClr val="214BFB"/>
                </a:solidFill>
                <a:latin typeface="Arial" charset="0"/>
              </a:rPr>
              <a:t>horizontal lines </a:t>
            </a:r>
            <a:r>
              <a:rPr lang="en-US" altLang="cs-CZ" sz="1800" dirty="0" smtClean="0">
                <a:solidFill>
                  <a:srgbClr val="214BFB"/>
                </a:solidFill>
                <a:latin typeface="Arial" charset="0"/>
              </a:rPr>
              <a:t>in panels </a:t>
            </a:r>
            <a:r>
              <a:rPr lang="en-US" altLang="cs-CZ" sz="1800" dirty="0" smtClean="0">
                <a:solidFill>
                  <a:srgbClr val="214BFB"/>
                </a:solidFill>
                <a:latin typeface="Arial" charset="0"/>
              </a:rPr>
              <a:t>indicate </a:t>
            </a:r>
            <a:r>
              <a:rPr lang="en-US" altLang="cs-CZ" sz="1800" dirty="0" smtClean="0">
                <a:solidFill>
                  <a:srgbClr val="214BFB"/>
                </a:solidFill>
                <a:latin typeface="Arial" charset="0"/>
              </a:rPr>
              <a:t>the values of </a:t>
            </a:r>
            <a:r>
              <a:rPr lang="en-US" altLang="cs-CZ" sz="1800" dirty="0" smtClean="0">
                <a:solidFill>
                  <a:srgbClr val="214BFB"/>
                </a:solidFill>
                <a:latin typeface="Arial" charset="0"/>
              </a:rPr>
              <a:t>particular </a:t>
            </a:r>
            <a:r>
              <a:rPr lang="en-US" altLang="cs-CZ" sz="1800" dirty="0" smtClean="0">
                <a:solidFill>
                  <a:srgbClr val="214BFB"/>
                </a:solidFill>
                <a:latin typeface="Arial" charset="0"/>
              </a:rPr>
              <a:t>parameters at 1 AU (measured by Wind)</a:t>
            </a:r>
            <a:endParaRPr lang="en-US" altLang="cs-CZ" sz="1800" dirty="0">
              <a:solidFill>
                <a:srgbClr val="214BFB"/>
              </a:solidFill>
              <a:latin typeface="Arial" charset="0"/>
            </a:endParaRPr>
          </a:p>
        </p:txBody>
      </p:sp>
      <p:pic>
        <p:nvPicPr>
          <p:cNvPr id="2068" name="Obrázek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79133"/>
            <a:ext cx="2596896" cy="1969008"/>
          </a:xfrm>
          <a:prstGeom prst="rect">
            <a:avLst/>
          </a:prstGeom>
          <a:noFill/>
          <a:extLst>
            <a:ext uri="{909E8E84-426E-40DD-AFC4-6F175D3DCCD1}">
              <a14:hiddenFill xmlns:a14="http://schemas.microsoft.com/office/drawing/2010/main">
                <a:solidFill>
                  <a:srgbClr val="FFFFFF"/>
                </a:solidFill>
              </a14:hiddenFill>
            </a:ext>
          </a:extLst>
        </p:spPr>
      </p:pic>
      <p:pic>
        <p:nvPicPr>
          <p:cNvPr id="2067" name="Obrázek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9" y="763538"/>
            <a:ext cx="2572512" cy="1840992"/>
          </a:xfrm>
          <a:prstGeom prst="rect">
            <a:avLst/>
          </a:prstGeom>
          <a:noFill/>
          <a:extLst>
            <a:ext uri="{909E8E84-426E-40DD-AFC4-6F175D3DCCD1}">
              <a14:hiddenFill xmlns:a14="http://schemas.microsoft.com/office/drawing/2010/main">
                <a:solidFill>
                  <a:srgbClr val="FFFFFF"/>
                </a:solidFill>
              </a14:hiddenFill>
            </a:ext>
          </a:extLst>
        </p:spPr>
      </p:pic>
      <p:pic>
        <p:nvPicPr>
          <p:cNvPr id="2062" name="Obrázek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684661"/>
            <a:ext cx="2596896" cy="1969008"/>
          </a:xfrm>
          <a:prstGeom prst="rect">
            <a:avLst/>
          </a:prstGeom>
          <a:noFill/>
          <a:extLst>
            <a:ext uri="{909E8E84-426E-40DD-AFC4-6F175D3DCCD1}">
              <a14:hiddenFill xmlns:a14="http://schemas.microsoft.com/office/drawing/2010/main">
                <a:solidFill>
                  <a:srgbClr val="FFFFFF"/>
                </a:solidFill>
              </a14:hiddenFill>
            </a:ext>
          </a:extLst>
        </p:spPr>
      </p:pic>
      <p:pic>
        <p:nvPicPr>
          <p:cNvPr id="2061" name="Obrázek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9" y="2644503"/>
            <a:ext cx="2596896" cy="1969008"/>
          </a:xfrm>
          <a:prstGeom prst="rect">
            <a:avLst/>
          </a:prstGeom>
          <a:noFill/>
          <a:extLst>
            <a:ext uri="{909E8E84-426E-40DD-AFC4-6F175D3DCCD1}">
              <a14:hiddenFill xmlns:a14="http://schemas.microsoft.com/office/drawing/2010/main">
                <a:solidFill>
                  <a:srgbClr val="FFFFFF"/>
                </a:solidFill>
              </a14:hiddenFill>
            </a:ext>
          </a:extLst>
        </p:spPr>
      </p:pic>
      <p:pic>
        <p:nvPicPr>
          <p:cNvPr id="2055" name="Obrázek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1" y="4675510"/>
            <a:ext cx="2596896" cy="19690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49" name="Obrázek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10" y="4675511"/>
            <a:ext cx="2596896" cy="19690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5"/>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11" name="Rectangle 26"/>
          <p:cNvSpPr>
            <a:spLocks noChangeArrowheads="1"/>
          </p:cNvSpPr>
          <p:nvPr/>
        </p:nvSpPr>
        <p:spPr bwMode="auto">
          <a:xfrm>
            <a:off x="0" y="470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7"/>
          <p:cNvSpPr>
            <a:spLocks noChangeArrowheads="1"/>
          </p:cNvSpPr>
          <p:nvPr/>
        </p:nvSpPr>
        <p:spPr bwMode="auto">
          <a:xfrm>
            <a:off x="0" y="4857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13" name="Rectangle 28"/>
          <p:cNvSpPr>
            <a:spLocks noChangeArrowheads="1"/>
          </p:cNvSpPr>
          <p:nvPr/>
        </p:nvSpPr>
        <p:spPr bwMode="auto">
          <a:xfrm>
            <a:off x="0" y="701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15" name="Rectangle 30"/>
          <p:cNvSpPr>
            <a:spLocks noChangeArrowheads="1"/>
          </p:cNvSpPr>
          <p:nvPr/>
        </p:nvSpPr>
        <p:spPr bwMode="auto">
          <a:xfrm>
            <a:off x="0" y="948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1"/>
          <p:cNvSpPr>
            <a:spLocks noChangeArrowheads="1"/>
          </p:cNvSpPr>
          <p:nvPr/>
        </p:nvSpPr>
        <p:spPr bwMode="auto">
          <a:xfrm>
            <a:off x="0" y="1203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32"/>
          <p:cNvSpPr>
            <a:spLocks noChangeArrowheads="1"/>
          </p:cNvSpPr>
          <p:nvPr/>
        </p:nvSpPr>
        <p:spPr bwMode="auto">
          <a:xfrm>
            <a:off x="0" y="1417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71" name="TextovéPole 70"/>
          <p:cNvSpPr txBox="1"/>
          <p:nvPr/>
        </p:nvSpPr>
        <p:spPr>
          <a:xfrm>
            <a:off x="1916201" y="2060848"/>
            <a:ext cx="783591" cy="338554"/>
          </a:xfrm>
          <a:prstGeom prst="rect">
            <a:avLst/>
          </a:prstGeom>
          <a:noFill/>
        </p:spPr>
        <p:txBody>
          <a:bodyPr wrap="square" rtlCol="0">
            <a:spAutoFit/>
          </a:bodyPr>
          <a:lstStyle/>
          <a:p>
            <a:r>
              <a:rPr lang="en-US" sz="1600" b="1" i="1" dirty="0" smtClean="0">
                <a:solidFill>
                  <a:srgbClr val="FF0000"/>
                </a:solidFill>
                <a:latin typeface="Arial" panose="020B0604020202020204" pitchFamily="34" charset="0"/>
                <a:cs typeface="Arial" panose="020B0604020202020204" pitchFamily="34" charset="0"/>
              </a:rPr>
              <a:t>Beta</a:t>
            </a:r>
            <a:endParaRPr lang="cs-CZ" sz="1600" b="1" i="1" dirty="0">
              <a:solidFill>
                <a:srgbClr val="FF0000"/>
              </a:solidFill>
              <a:latin typeface="Arial" panose="020B0604020202020204" pitchFamily="34" charset="0"/>
              <a:cs typeface="Arial" panose="020B0604020202020204" pitchFamily="34" charset="0"/>
            </a:endParaRPr>
          </a:p>
        </p:txBody>
      </p:sp>
      <p:sp>
        <p:nvSpPr>
          <p:cNvPr id="72" name="TextovéPole 71"/>
          <p:cNvSpPr txBox="1"/>
          <p:nvPr/>
        </p:nvSpPr>
        <p:spPr>
          <a:xfrm>
            <a:off x="3275856" y="2010326"/>
            <a:ext cx="504056" cy="338554"/>
          </a:xfrm>
          <a:prstGeom prst="rect">
            <a:avLst/>
          </a:prstGeom>
          <a:noFill/>
        </p:spPr>
        <p:txBody>
          <a:bodyPr wrap="square" rtlCol="0">
            <a:spAutoFit/>
          </a:bodyPr>
          <a:lstStyle/>
          <a:p>
            <a:r>
              <a:rPr lang="en-US" sz="1600" b="1" i="1" dirty="0" smtClean="0">
                <a:solidFill>
                  <a:srgbClr val="FF0000"/>
                </a:solidFill>
                <a:latin typeface="Arial" panose="020B0604020202020204" pitchFamily="34" charset="0"/>
                <a:cs typeface="Arial" panose="020B0604020202020204" pitchFamily="34" charset="0"/>
              </a:rPr>
              <a:t>B</a:t>
            </a:r>
            <a:endParaRPr lang="cs-CZ" sz="1600" b="1" i="1" dirty="0">
              <a:solidFill>
                <a:srgbClr val="FF0000"/>
              </a:solidFill>
              <a:latin typeface="Arial" panose="020B0604020202020204" pitchFamily="34" charset="0"/>
              <a:cs typeface="Arial" panose="020B0604020202020204" pitchFamily="34" charset="0"/>
            </a:endParaRPr>
          </a:p>
        </p:txBody>
      </p:sp>
      <p:sp>
        <p:nvSpPr>
          <p:cNvPr id="73" name="TextovéPole 72"/>
          <p:cNvSpPr txBox="1"/>
          <p:nvPr/>
        </p:nvSpPr>
        <p:spPr>
          <a:xfrm>
            <a:off x="1615350" y="6073551"/>
            <a:ext cx="1012434" cy="307777"/>
          </a:xfrm>
          <a:prstGeom prst="rect">
            <a:avLst/>
          </a:prstGeom>
          <a:noFill/>
        </p:spPr>
        <p:txBody>
          <a:bodyPr wrap="square" rtlCol="0">
            <a:spAutoFit/>
          </a:bodyPr>
          <a:lstStyle/>
          <a:p>
            <a:r>
              <a:rPr lang="el-GR" sz="1400" b="1" i="1" dirty="0" smtClean="0">
                <a:solidFill>
                  <a:srgbClr val="FF0000"/>
                </a:solidFill>
                <a:latin typeface="Arial" panose="020B0604020202020204" pitchFamily="34" charset="0"/>
                <a:cs typeface="Arial" panose="020B0604020202020204" pitchFamily="34" charset="0"/>
              </a:rPr>
              <a:t>σ</a:t>
            </a:r>
            <a:r>
              <a:rPr lang="en-US" sz="1400" b="1" i="1" dirty="0" smtClean="0">
                <a:solidFill>
                  <a:srgbClr val="FF0000"/>
                </a:solidFill>
                <a:latin typeface="Arial" panose="020B0604020202020204" pitchFamily="34" charset="0"/>
                <a:cs typeface="Arial" panose="020B0604020202020204" pitchFamily="34" charset="0"/>
              </a:rPr>
              <a:t>|B|/|B|</a:t>
            </a:r>
            <a:endParaRPr lang="cs-CZ" sz="1400" b="1" i="1" dirty="0">
              <a:solidFill>
                <a:srgbClr val="FF0000"/>
              </a:solidFill>
              <a:latin typeface="Arial" panose="020B0604020202020204" pitchFamily="34" charset="0"/>
              <a:cs typeface="Arial" panose="020B0604020202020204" pitchFamily="34" charset="0"/>
            </a:endParaRPr>
          </a:p>
        </p:txBody>
      </p:sp>
      <p:sp>
        <p:nvSpPr>
          <p:cNvPr id="74" name="TextovéPole 73"/>
          <p:cNvSpPr txBox="1"/>
          <p:nvPr/>
        </p:nvSpPr>
        <p:spPr>
          <a:xfrm>
            <a:off x="4154088" y="6047271"/>
            <a:ext cx="1210000" cy="307777"/>
          </a:xfrm>
          <a:prstGeom prst="rect">
            <a:avLst/>
          </a:prstGeom>
          <a:noFill/>
        </p:spPr>
        <p:txBody>
          <a:bodyPr wrap="square" rtlCol="0">
            <a:spAutoFit/>
          </a:bodyPr>
          <a:lstStyle/>
          <a:p>
            <a:r>
              <a:rPr lang="el-GR" sz="1400" b="1" i="1" dirty="0" smtClean="0">
                <a:solidFill>
                  <a:srgbClr val="FF0000"/>
                </a:solidFill>
                <a:latin typeface="Arial" panose="020B0604020202020204" pitchFamily="34" charset="0"/>
                <a:cs typeface="Arial" panose="020B0604020202020204" pitchFamily="34" charset="0"/>
              </a:rPr>
              <a:t>σ</a:t>
            </a:r>
            <a:r>
              <a:rPr lang="en-US" sz="1400" b="1" i="1" dirty="0" err="1" smtClean="0">
                <a:solidFill>
                  <a:srgbClr val="FF0000"/>
                </a:solidFill>
                <a:latin typeface="Arial" panose="020B0604020202020204" pitchFamily="34" charset="0"/>
                <a:cs typeface="Arial" panose="020B0604020202020204" pitchFamily="34" charset="0"/>
              </a:rPr>
              <a:t>B</a:t>
            </a:r>
            <a:r>
              <a:rPr lang="en-US" sz="1400" b="1" i="1" baseline="-25000" dirty="0" err="1" smtClean="0">
                <a:solidFill>
                  <a:srgbClr val="FF0000"/>
                </a:solidFill>
                <a:latin typeface="Arial" panose="020B0604020202020204" pitchFamily="34" charset="0"/>
                <a:cs typeface="Arial" panose="020B0604020202020204" pitchFamily="34" charset="0"/>
              </a:rPr>
              <a:t>perp</a:t>
            </a:r>
            <a:r>
              <a:rPr lang="en-US" sz="1400" b="1" i="1" dirty="0" smtClean="0">
                <a:solidFill>
                  <a:srgbClr val="FF0000"/>
                </a:solidFill>
                <a:latin typeface="Arial" panose="020B0604020202020204" pitchFamily="34" charset="0"/>
                <a:cs typeface="Arial" panose="020B0604020202020204" pitchFamily="34" charset="0"/>
              </a:rPr>
              <a:t>/|B|</a:t>
            </a:r>
            <a:endParaRPr lang="cs-CZ" sz="1400" b="1" i="1" dirty="0">
              <a:solidFill>
                <a:srgbClr val="FF0000"/>
              </a:solidFill>
              <a:latin typeface="Arial" panose="020B0604020202020204" pitchFamily="34" charset="0"/>
              <a:cs typeface="Arial" panose="020B0604020202020204" pitchFamily="34" charset="0"/>
            </a:endParaRPr>
          </a:p>
        </p:txBody>
      </p:sp>
      <p:sp>
        <p:nvSpPr>
          <p:cNvPr id="75" name="TextovéPole 74"/>
          <p:cNvSpPr txBox="1"/>
          <p:nvPr/>
        </p:nvSpPr>
        <p:spPr>
          <a:xfrm>
            <a:off x="4644008" y="4077072"/>
            <a:ext cx="754654" cy="307777"/>
          </a:xfrm>
          <a:prstGeom prst="rect">
            <a:avLst/>
          </a:prstGeom>
          <a:noFill/>
        </p:spPr>
        <p:txBody>
          <a:bodyPr wrap="square" rtlCol="0">
            <a:spAutoFit/>
          </a:bodyPr>
          <a:lstStyle/>
          <a:p>
            <a:r>
              <a:rPr lang="el-GR" sz="1400" b="1" i="1" dirty="0" smtClean="0">
                <a:solidFill>
                  <a:srgbClr val="FF0000"/>
                </a:solidFill>
                <a:latin typeface="Arial" panose="020B0604020202020204" pitchFamily="34" charset="0"/>
                <a:cs typeface="Arial" panose="020B0604020202020204" pitchFamily="34" charset="0"/>
              </a:rPr>
              <a:t>σ</a:t>
            </a:r>
            <a:r>
              <a:rPr lang="en-US" sz="1400" b="1" i="1" dirty="0" err="1" smtClean="0">
                <a:solidFill>
                  <a:srgbClr val="FF0000"/>
                </a:solidFill>
                <a:latin typeface="Arial" panose="020B0604020202020204" pitchFamily="34" charset="0"/>
                <a:cs typeface="Arial" panose="020B0604020202020204" pitchFamily="34" charset="0"/>
              </a:rPr>
              <a:t>B</a:t>
            </a:r>
            <a:r>
              <a:rPr lang="en-US" sz="1400" b="1" i="1" baseline="-25000" dirty="0" err="1" smtClean="0">
                <a:solidFill>
                  <a:srgbClr val="FF0000"/>
                </a:solidFill>
                <a:latin typeface="Arial" panose="020B0604020202020204" pitchFamily="34" charset="0"/>
                <a:cs typeface="Arial" panose="020B0604020202020204" pitchFamily="34" charset="0"/>
              </a:rPr>
              <a:t>perp</a:t>
            </a:r>
            <a:endParaRPr lang="cs-CZ" sz="1400" b="1" i="1" dirty="0">
              <a:solidFill>
                <a:srgbClr val="FF0000"/>
              </a:solidFill>
              <a:latin typeface="Arial" panose="020B0604020202020204" pitchFamily="34" charset="0"/>
              <a:cs typeface="Arial" panose="020B0604020202020204" pitchFamily="34" charset="0"/>
            </a:endParaRPr>
          </a:p>
        </p:txBody>
      </p:sp>
      <p:sp>
        <p:nvSpPr>
          <p:cNvPr id="76" name="TextovéPole 75"/>
          <p:cNvSpPr txBox="1"/>
          <p:nvPr/>
        </p:nvSpPr>
        <p:spPr>
          <a:xfrm>
            <a:off x="1916201" y="2996703"/>
            <a:ext cx="571020" cy="307777"/>
          </a:xfrm>
          <a:prstGeom prst="rect">
            <a:avLst/>
          </a:prstGeom>
          <a:noFill/>
        </p:spPr>
        <p:txBody>
          <a:bodyPr wrap="square" rtlCol="0">
            <a:spAutoFit/>
          </a:bodyPr>
          <a:lstStyle/>
          <a:p>
            <a:r>
              <a:rPr lang="el-GR" sz="1400" b="1" i="1" dirty="0" smtClean="0">
                <a:solidFill>
                  <a:srgbClr val="FF0000"/>
                </a:solidFill>
                <a:latin typeface="Arial" panose="020B0604020202020204" pitchFamily="34" charset="0"/>
                <a:cs typeface="Arial" panose="020B0604020202020204" pitchFamily="34" charset="0"/>
              </a:rPr>
              <a:t>σ</a:t>
            </a:r>
            <a:r>
              <a:rPr lang="en-US" sz="1400" b="1" i="1" dirty="0" smtClean="0">
                <a:solidFill>
                  <a:srgbClr val="FF0000"/>
                </a:solidFill>
                <a:latin typeface="Arial" panose="020B0604020202020204" pitchFamily="34" charset="0"/>
                <a:cs typeface="Arial" panose="020B0604020202020204" pitchFamily="34" charset="0"/>
              </a:rPr>
              <a:t>|B|</a:t>
            </a:r>
            <a:endParaRPr lang="cs-CZ" sz="1400" b="1" i="1" dirty="0">
              <a:solidFill>
                <a:srgbClr val="FF0000"/>
              </a:solidFill>
              <a:latin typeface="Arial" panose="020B0604020202020204" pitchFamily="34" charset="0"/>
              <a:cs typeface="Arial" panose="020B0604020202020204" pitchFamily="34" charset="0"/>
            </a:endParaRPr>
          </a:p>
        </p:txBody>
      </p:sp>
      <p:cxnSp>
        <p:nvCxnSpPr>
          <p:cNvPr id="77" name="Přímá spojnice 76"/>
          <p:cNvCxnSpPr/>
          <p:nvPr/>
        </p:nvCxnSpPr>
        <p:spPr>
          <a:xfrm>
            <a:off x="1043608" y="711169"/>
            <a:ext cx="0" cy="1945729"/>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a:off x="1062750" y="4651623"/>
            <a:ext cx="0" cy="1945729"/>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flipH="1">
            <a:off x="1289945" y="943539"/>
            <a:ext cx="4264200" cy="7920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81" name="Přímá spojnice se šipkou 80"/>
          <p:cNvCxnSpPr/>
          <p:nvPr/>
        </p:nvCxnSpPr>
        <p:spPr>
          <a:xfrm flipH="1">
            <a:off x="4783425" y="1702162"/>
            <a:ext cx="770720"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85" name="Přímá spojnice se šipkou 84"/>
          <p:cNvCxnSpPr/>
          <p:nvPr/>
        </p:nvCxnSpPr>
        <p:spPr>
          <a:xfrm flipH="1">
            <a:off x="2121568" y="2328863"/>
            <a:ext cx="3432577" cy="11199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87" name="Přímá spojnice se šipkou 86"/>
          <p:cNvCxnSpPr/>
          <p:nvPr/>
        </p:nvCxnSpPr>
        <p:spPr>
          <a:xfrm flipH="1">
            <a:off x="4878666" y="2328863"/>
            <a:ext cx="629438" cy="89047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89" name="Přímá spojnice se šipkou 88"/>
          <p:cNvCxnSpPr/>
          <p:nvPr/>
        </p:nvCxnSpPr>
        <p:spPr>
          <a:xfrm flipH="1">
            <a:off x="2051720" y="3304480"/>
            <a:ext cx="3502425" cy="185271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91" name="Přímá spojnice se šipkou 90"/>
          <p:cNvCxnSpPr/>
          <p:nvPr/>
        </p:nvCxnSpPr>
        <p:spPr>
          <a:xfrm flipH="1">
            <a:off x="4759088" y="4384849"/>
            <a:ext cx="795057" cy="156443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387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76202" y="78904"/>
            <a:ext cx="9067798" cy="685800"/>
          </a:xfrm>
        </p:spPr>
        <p:txBody>
          <a:bodyPr/>
          <a:lstStyle/>
          <a:p>
            <a:pPr eaLnBrk="1" hangingPunct="1"/>
            <a:r>
              <a:rPr lang="en-US" sz="3600" dirty="0" smtClean="0">
                <a:solidFill>
                  <a:srgbClr val="214BFB"/>
                </a:solidFill>
                <a:effectLst>
                  <a:outerShdw blurRad="38100" dist="38100" dir="2700000" algn="tl">
                    <a:srgbClr val="000000">
                      <a:alpha val="43137"/>
                    </a:srgbClr>
                  </a:outerShdw>
                </a:effectLst>
                <a:latin typeface="Arial" pitchFamily="34" charset="0"/>
              </a:rPr>
              <a:t>Dependence of spectral slope 2</a:t>
            </a:r>
            <a:endParaRPr lang="en-US" sz="4000" dirty="0" smtClean="0">
              <a:solidFill>
                <a:srgbClr val="214BFB"/>
              </a:solidFill>
              <a:effectLst>
                <a:outerShdw blurRad="38100" dist="38100" dir="2700000" algn="tl">
                  <a:srgbClr val="000000">
                    <a:alpha val="43137"/>
                  </a:srgbClr>
                </a:outerShdw>
              </a:effectLst>
            </a:endParaRPr>
          </a:p>
        </p:txBody>
      </p:sp>
      <p:sp>
        <p:nvSpPr>
          <p:cNvPr id="14340" name="Rectangle 4"/>
          <p:cNvSpPr>
            <a:spLocks noChangeArrowheads="1"/>
          </p:cNvSpPr>
          <p:nvPr/>
        </p:nvSpPr>
        <p:spPr bwMode="auto">
          <a:xfrm>
            <a:off x="3238500" y="2328863"/>
            <a:ext cx="9144000" cy="0"/>
          </a:xfrm>
          <a:prstGeom prst="rect">
            <a:avLst/>
          </a:prstGeom>
          <a:noFill/>
          <a:ln w="9525">
            <a:noFill/>
            <a:miter lim="800000"/>
            <a:headEnd/>
            <a:tailEnd/>
          </a:ln>
        </p:spPr>
        <p:txBody>
          <a:bodyPr>
            <a:spAutoFit/>
          </a:bodyPr>
          <a:lstStyle/>
          <a:p>
            <a:endParaRPr lang="cs-CZ"/>
          </a:p>
        </p:txBody>
      </p:sp>
      <p:sp>
        <p:nvSpPr>
          <p:cNvPr id="35" name="Rectangle 3"/>
          <p:cNvSpPr txBox="1">
            <a:spLocks noChangeArrowheads="1"/>
          </p:cNvSpPr>
          <p:nvPr/>
        </p:nvSpPr>
        <p:spPr bwMode="auto">
          <a:xfrm>
            <a:off x="5652119" y="2741295"/>
            <a:ext cx="3240361" cy="172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lnSpc>
                <a:spcPct val="90000"/>
              </a:lnSpc>
              <a:buNone/>
            </a:pPr>
            <a:r>
              <a:rPr lang="en-US" altLang="cs-CZ" sz="1800" dirty="0" smtClean="0">
                <a:solidFill>
                  <a:srgbClr val="214BFB"/>
                </a:solidFill>
                <a:latin typeface="Arial" charset="0"/>
              </a:rPr>
              <a:t>Nevertheless, the dependence of slope 2 on the radial distance shows that mean slope increases with the distance and becomes about equal to the Wind value </a:t>
            </a:r>
            <a:r>
              <a:rPr lang="en-US" altLang="cs-CZ" sz="1800" dirty="0" smtClean="0">
                <a:solidFill>
                  <a:srgbClr val="214BFB"/>
                </a:solidFill>
                <a:latin typeface="Arial" charset="0"/>
              </a:rPr>
              <a:t>at </a:t>
            </a:r>
            <a:r>
              <a:rPr lang="en-US" altLang="cs-CZ" sz="1800" dirty="0" smtClean="0">
                <a:solidFill>
                  <a:srgbClr val="FF0000"/>
                </a:solidFill>
                <a:latin typeface="Arial" charset="0"/>
              </a:rPr>
              <a:t>0.3 AU</a:t>
            </a:r>
            <a:r>
              <a:rPr lang="en-US" altLang="cs-CZ" sz="1800" dirty="0" smtClean="0">
                <a:solidFill>
                  <a:srgbClr val="214BFB"/>
                </a:solidFill>
                <a:latin typeface="Arial" charset="0"/>
              </a:rPr>
              <a:t> </a:t>
            </a:r>
            <a:endParaRPr lang="en-US" altLang="cs-CZ" sz="1800" dirty="0">
              <a:solidFill>
                <a:srgbClr val="214BFB"/>
              </a:solidFill>
              <a:latin typeface="Arial" charset="0"/>
            </a:endParaRPr>
          </a:p>
        </p:txBody>
      </p:sp>
      <p:sp>
        <p:nvSpPr>
          <p:cNvPr id="8"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5"/>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11" name="Rectangle 26"/>
          <p:cNvSpPr>
            <a:spLocks noChangeArrowheads="1"/>
          </p:cNvSpPr>
          <p:nvPr/>
        </p:nvSpPr>
        <p:spPr bwMode="auto">
          <a:xfrm>
            <a:off x="0" y="470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8"/>
          <p:cNvSpPr>
            <a:spLocks noChangeArrowheads="1"/>
          </p:cNvSpPr>
          <p:nvPr/>
        </p:nvSpPr>
        <p:spPr bwMode="auto">
          <a:xfrm>
            <a:off x="0" y="701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14" name="Rectangle 29"/>
          <p:cNvSpPr>
            <a:spLocks noChangeArrowheads="1"/>
          </p:cNvSpPr>
          <p:nvPr/>
        </p:nvSpPr>
        <p:spPr bwMode="auto">
          <a:xfrm>
            <a:off x="0" y="9163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30"/>
          <p:cNvSpPr>
            <a:spLocks noChangeArrowheads="1"/>
          </p:cNvSpPr>
          <p:nvPr/>
        </p:nvSpPr>
        <p:spPr bwMode="auto">
          <a:xfrm>
            <a:off x="0" y="948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1"/>
          <p:cNvSpPr>
            <a:spLocks noChangeArrowheads="1"/>
          </p:cNvSpPr>
          <p:nvPr/>
        </p:nvSpPr>
        <p:spPr bwMode="auto">
          <a:xfrm>
            <a:off x="0" y="1203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32"/>
          <p:cNvSpPr>
            <a:spLocks noChangeArrowheads="1"/>
          </p:cNvSpPr>
          <p:nvPr/>
        </p:nvSpPr>
        <p:spPr bwMode="auto">
          <a:xfrm>
            <a:off x="0" y="1417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0" y="3038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561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14" name="Obrázek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790575"/>
            <a:ext cx="249936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4113" name="Obrázek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604" y="4776297"/>
            <a:ext cx="2499360" cy="1969008"/>
          </a:xfrm>
          <a:prstGeom prst="rect">
            <a:avLst/>
          </a:prstGeom>
          <a:noFill/>
          <a:extLst>
            <a:ext uri="{909E8E84-426E-40DD-AFC4-6F175D3DCCD1}">
              <a14:hiddenFill xmlns:a14="http://schemas.microsoft.com/office/drawing/2010/main">
                <a:solidFill>
                  <a:srgbClr val="FFFFFF"/>
                </a:solidFill>
              </a14:hiddenFill>
            </a:ext>
          </a:extLst>
        </p:spPr>
      </p:pic>
      <p:pic>
        <p:nvPicPr>
          <p:cNvPr id="4112" name="Obrázek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8" y="2756136"/>
            <a:ext cx="2499360" cy="1969008"/>
          </a:xfrm>
          <a:prstGeom prst="rect">
            <a:avLst/>
          </a:prstGeom>
          <a:noFill/>
          <a:extLst>
            <a:ext uri="{909E8E84-426E-40DD-AFC4-6F175D3DCCD1}">
              <a14:hiddenFill xmlns:a14="http://schemas.microsoft.com/office/drawing/2010/main">
                <a:solidFill>
                  <a:srgbClr val="FFFFFF"/>
                </a:solidFill>
              </a14:hiddenFill>
            </a:ext>
          </a:extLst>
        </p:spPr>
      </p:pic>
      <p:pic>
        <p:nvPicPr>
          <p:cNvPr id="4111" name="Obrázek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0030" y="2756136"/>
            <a:ext cx="2499360" cy="1969008"/>
          </a:xfrm>
          <a:prstGeom prst="rect">
            <a:avLst/>
          </a:prstGeom>
          <a:noFill/>
          <a:extLst>
            <a:ext uri="{909E8E84-426E-40DD-AFC4-6F175D3DCCD1}">
              <a14:hiddenFill xmlns:a14="http://schemas.microsoft.com/office/drawing/2010/main">
                <a:solidFill>
                  <a:srgbClr val="FFFFFF"/>
                </a:solidFill>
              </a14:hiddenFill>
            </a:ext>
          </a:extLst>
        </p:spPr>
      </p:pic>
      <p:pic>
        <p:nvPicPr>
          <p:cNvPr id="4098" name="Obrázek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2" y="4760168"/>
            <a:ext cx="249936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Obrázek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2" y="4760168"/>
            <a:ext cx="2499360" cy="19812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4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48"/>
          <p:cNvSpPr>
            <a:spLocks noChangeArrowheads="1"/>
          </p:cNvSpPr>
          <p:nvPr/>
        </p:nvSpPr>
        <p:spPr bwMode="auto">
          <a:xfrm>
            <a:off x="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23" name="Rectangle 49"/>
          <p:cNvSpPr>
            <a:spLocks noChangeArrowheads="1"/>
          </p:cNvSpPr>
          <p:nvPr/>
        </p:nvSpPr>
        <p:spPr bwMode="auto">
          <a:xfrm>
            <a:off x="0" y="4686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24" name="Rectangle 50"/>
          <p:cNvSpPr>
            <a:spLocks noChangeArrowheads="1"/>
          </p:cNvSpPr>
          <p:nvPr/>
        </p:nvSpPr>
        <p:spPr bwMode="auto">
          <a:xfrm>
            <a:off x="0" y="693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25" name="Rectangle 51"/>
          <p:cNvSpPr>
            <a:spLocks noChangeArrowheads="1"/>
          </p:cNvSpPr>
          <p:nvPr/>
        </p:nvSpPr>
        <p:spPr bwMode="auto">
          <a:xfrm>
            <a:off x="0" y="9258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26" name="Rectangle 52"/>
          <p:cNvSpPr>
            <a:spLocks noChangeArrowheads="1"/>
          </p:cNvSpPr>
          <p:nvPr/>
        </p:nvSpPr>
        <p:spPr bwMode="auto">
          <a:xfrm>
            <a:off x="0" y="11553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53"/>
          <p:cNvSpPr>
            <a:spLocks noChangeArrowheads="1"/>
          </p:cNvSpPr>
          <p:nvPr/>
        </p:nvSpPr>
        <p:spPr bwMode="auto">
          <a:xfrm>
            <a:off x="0" y="12372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54"/>
          <p:cNvSpPr>
            <a:spLocks noChangeArrowheads="1"/>
          </p:cNvSpPr>
          <p:nvPr/>
        </p:nvSpPr>
        <p:spPr bwMode="auto">
          <a:xfrm>
            <a:off x="0" y="14782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29" name="Rectangle 55"/>
          <p:cNvSpPr>
            <a:spLocks noChangeArrowheads="1"/>
          </p:cNvSpPr>
          <p:nvPr/>
        </p:nvSpPr>
        <p:spPr bwMode="auto">
          <a:xfrm>
            <a:off x="0" y="17192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cxnSp>
        <p:nvCxnSpPr>
          <p:cNvPr id="31" name="Přímá spojnice 30"/>
          <p:cNvCxnSpPr/>
          <p:nvPr/>
        </p:nvCxnSpPr>
        <p:spPr>
          <a:xfrm>
            <a:off x="6804248" y="4725144"/>
            <a:ext cx="0" cy="194572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a:off x="7020273" y="2203351"/>
            <a:ext cx="0" cy="505569"/>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91" name="TextovéPole 90"/>
          <p:cNvSpPr txBox="1"/>
          <p:nvPr/>
        </p:nvSpPr>
        <p:spPr>
          <a:xfrm>
            <a:off x="1691680" y="2132856"/>
            <a:ext cx="783591" cy="338554"/>
          </a:xfrm>
          <a:prstGeom prst="rect">
            <a:avLst/>
          </a:prstGeom>
          <a:noFill/>
        </p:spPr>
        <p:txBody>
          <a:bodyPr wrap="square" rtlCol="0">
            <a:spAutoFit/>
          </a:bodyPr>
          <a:lstStyle/>
          <a:p>
            <a:r>
              <a:rPr lang="en-US" sz="1600" b="1" i="1" dirty="0" smtClean="0">
                <a:solidFill>
                  <a:srgbClr val="FF0000"/>
                </a:solidFill>
                <a:latin typeface="Arial" panose="020B0604020202020204" pitchFamily="34" charset="0"/>
                <a:cs typeface="Arial" panose="020B0604020202020204" pitchFamily="34" charset="0"/>
              </a:rPr>
              <a:t>Beta</a:t>
            </a:r>
            <a:endParaRPr lang="cs-CZ" sz="1600" b="1" i="1" dirty="0">
              <a:solidFill>
                <a:srgbClr val="FF0000"/>
              </a:solidFill>
              <a:latin typeface="Arial" panose="020B0604020202020204" pitchFamily="34" charset="0"/>
              <a:cs typeface="Arial" panose="020B0604020202020204" pitchFamily="34" charset="0"/>
            </a:endParaRPr>
          </a:p>
        </p:txBody>
      </p:sp>
      <p:sp>
        <p:nvSpPr>
          <p:cNvPr id="92" name="TextovéPole 91"/>
          <p:cNvSpPr txBox="1"/>
          <p:nvPr/>
        </p:nvSpPr>
        <p:spPr>
          <a:xfrm>
            <a:off x="7452320" y="5980890"/>
            <a:ext cx="463804" cy="338554"/>
          </a:xfrm>
          <a:prstGeom prst="rect">
            <a:avLst/>
          </a:prstGeom>
          <a:noFill/>
        </p:spPr>
        <p:txBody>
          <a:bodyPr wrap="square" rtlCol="0">
            <a:spAutoFit/>
          </a:bodyPr>
          <a:lstStyle/>
          <a:p>
            <a:r>
              <a:rPr lang="en-US" sz="1600" b="1" i="1" dirty="0" smtClean="0">
                <a:solidFill>
                  <a:srgbClr val="FF0000"/>
                </a:solidFill>
                <a:latin typeface="Arial" panose="020B0604020202020204" pitchFamily="34" charset="0"/>
                <a:cs typeface="Arial" panose="020B0604020202020204" pitchFamily="34" charset="0"/>
              </a:rPr>
              <a:t>R</a:t>
            </a:r>
            <a:endParaRPr lang="cs-CZ" sz="1600" b="1" i="1" dirty="0">
              <a:solidFill>
                <a:srgbClr val="FF0000"/>
              </a:solidFill>
              <a:latin typeface="Arial" panose="020B0604020202020204" pitchFamily="34" charset="0"/>
              <a:cs typeface="Arial" panose="020B0604020202020204" pitchFamily="34" charset="0"/>
            </a:endParaRPr>
          </a:p>
        </p:txBody>
      </p:sp>
      <p:sp>
        <p:nvSpPr>
          <p:cNvPr id="93" name="TextovéPole 92"/>
          <p:cNvSpPr txBox="1"/>
          <p:nvPr/>
        </p:nvSpPr>
        <p:spPr>
          <a:xfrm>
            <a:off x="3753024" y="4090144"/>
            <a:ext cx="1404230" cy="307777"/>
          </a:xfrm>
          <a:prstGeom prst="rect">
            <a:avLst/>
          </a:prstGeom>
          <a:noFill/>
        </p:spPr>
        <p:txBody>
          <a:bodyPr wrap="square" rtlCol="0">
            <a:spAutoFit/>
          </a:bodyPr>
          <a:lstStyle/>
          <a:p>
            <a:r>
              <a:rPr lang="el-GR" sz="1400" b="1" i="1" dirty="0" smtClean="0">
                <a:solidFill>
                  <a:srgbClr val="FF0000"/>
                </a:solidFill>
                <a:latin typeface="Arial" panose="020B0604020202020204" pitchFamily="34" charset="0"/>
                <a:cs typeface="Arial" panose="020B0604020202020204" pitchFamily="34" charset="0"/>
              </a:rPr>
              <a:t>σ</a:t>
            </a:r>
            <a:r>
              <a:rPr lang="en-US" sz="1400" b="1" i="1" dirty="0" smtClean="0">
                <a:solidFill>
                  <a:srgbClr val="FF0000"/>
                </a:solidFill>
                <a:latin typeface="Arial" panose="020B0604020202020204" pitchFamily="34" charset="0"/>
                <a:cs typeface="Arial" panose="020B0604020202020204" pitchFamily="34" charset="0"/>
              </a:rPr>
              <a:t>|B|/|B|</a:t>
            </a:r>
            <a:endParaRPr lang="cs-CZ" sz="1400" b="1" i="1" dirty="0">
              <a:solidFill>
                <a:srgbClr val="FF0000"/>
              </a:solidFill>
              <a:latin typeface="Arial" panose="020B0604020202020204" pitchFamily="34" charset="0"/>
              <a:cs typeface="Arial" panose="020B0604020202020204" pitchFamily="34" charset="0"/>
            </a:endParaRPr>
          </a:p>
        </p:txBody>
      </p:sp>
      <p:sp>
        <p:nvSpPr>
          <p:cNvPr id="94" name="TextovéPole 93"/>
          <p:cNvSpPr txBox="1"/>
          <p:nvPr/>
        </p:nvSpPr>
        <p:spPr>
          <a:xfrm>
            <a:off x="1525376" y="4097039"/>
            <a:ext cx="908671" cy="307777"/>
          </a:xfrm>
          <a:prstGeom prst="rect">
            <a:avLst/>
          </a:prstGeom>
          <a:noFill/>
        </p:spPr>
        <p:txBody>
          <a:bodyPr wrap="square" rtlCol="0">
            <a:spAutoFit/>
          </a:bodyPr>
          <a:lstStyle/>
          <a:p>
            <a:r>
              <a:rPr lang="el-GR" sz="1400" b="1" i="1" dirty="0" smtClean="0">
                <a:solidFill>
                  <a:srgbClr val="FF0000"/>
                </a:solidFill>
                <a:latin typeface="Arial" panose="020B0604020202020204" pitchFamily="34" charset="0"/>
                <a:cs typeface="Arial" panose="020B0604020202020204" pitchFamily="34" charset="0"/>
              </a:rPr>
              <a:t>σ</a:t>
            </a:r>
            <a:r>
              <a:rPr lang="en-US" sz="1400" b="1" i="1" dirty="0" smtClean="0">
                <a:solidFill>
                  <a:srgbClr val="FF0000"/>
                </a:solidFill>
                <a:latin typeface="Arial" panose="020B0604020202020204" pitchFamily="34" charset="0"/>
                <a:cs typeface="Arial" panose="020B0604020202020204" pitchFamily="34" charset="0"/>
              </a:rPr>
              <a:t>|B|</a:t>
            </a:r>
            <a:endParaRPr lang="cs-CZ" sz="1400" b="1" i="1" dirty="0">
              <a:solidFill>
                <a:srgbClr val="FF0000"/>
              </a:solidFill>
              <a:latin typeface="Arial" panose="020B0604020202020204" pitchFamily="34" charset="0"/>
              <a:cs typeface="Arial" panose="020B0604020202020204" pitchFamily="34" charset="0"/>
            </a:endParaRPr>
          </a:p>
        </p:txBody>
      </p:sp>
      <p:sp>
        <p:nvSpPr>
          <p:cNvPr id="95" name="TextovéPole 94"/>
          <p:cNvSpPr txBox="1"/>
          <p:nvPr/>
        </p:nvSpPr>
        <p:spPr>
          <a:xfrm>
            <a:off x="3779912" y="6167045"/>
            <a:ext cx="1440160" cy="307777"/>
          </a:xfrm>
          <a:prstGeom prst="rect">
            <a:avLst/>
          </a:prstGeom>
          <a:noFill/>
        </p:spPr>
        <p:txBody>
          <a:bodyPr wrap="square" rtlCol="0">
            <a:spAutoFit/>
          </a:bodyPr>
          <a:lstStyle/>
          <a:p>
            <a:r>
              <a:rPr lang="el-GR" sz="1400" b="1" i="1" dirty="0" smtClean="0">
                <a:solidFill>
                  <a:srgbClr val="FF0000"/>
                </a:solidFill>
                <a:latin typeface="Arial" panose="020B0604020202020204" pitchFamily="34" charset="0"/>
                <a:cs typeface="Arial" panose="020B0604020202020204" pitchFamily="34" charset="0"/>
              </a:rPr>
              <a:t>σ</a:t>
            </a:r>
            <a:r>
              <a:rPr lang="en-US" sz="1400" b="1" i="1" dirty="0" err="1" smtClean="0">
                <a:solidFill>
                  <a:srgbClr val="FF0000"/>
                </a:solidFill>
                <a:latin typeface="Arial" panose="020B0604020202020204" pitchFamily="34" charset="0"/>
                <a:cs typeface="Arial" panose="020B0604020202020204" pitchFamily="34" charset="0"/>
              </a:rPr>
              <a:t>B</a:t>
            </a:r>
            <a:r>
              <a:rPr lang="en-US" sz="1400" b="1" i="1" baseline="-25000" dirty="0" err="1" smtClean="0">
                <a:solidFill>
                  <a:srgbClr val="FF0000"/>
                </a:solidFill>
                <a:latin typeface="Arial" panose="020B0604020202020204" pitchFamily="34" charset="0"/>
                <a:cs typeface="Arial" panose="020B0604020202020204" pitchFamily="34" charset="0"/>
              </a:rPr>
              <a:t>perp</a:t>
            </a:r>
            <a:r>
              <a:rPr lang="en-US" sz="1400" b="1" i="1" dirty="0" smtClean="0">
                <a:solidFill>
                  <a:srgbClr val="FF0000"/>
                </a:solidFill>
                <a:latin typeface="Arial" panose="020B0604020202020204" pitchFamily="34" charset="0"/>
                <a:cs typeface="Arial" panose="020B0604020202020204" pitchFamily="34" charset="0"/>
              </a:rPr>
              <a:t>/|B|</a:t>
            </a:r>
            <a:endParaRPr lang="cs-CZ" sz="1400" b="1" i="1" dirty="0">
              <a:solidFill>
                <a:srgbClr val="FF0000"/>
              </a:solidFill>
              <a:latin typeface="Arial" panose="020B0604020202020204" pitchFamily="34" charset="0"/>
              <a:cs typeface="Arial" panose="020B0604020202020204" pitchFamily="34" charset="0"/>
            </a:endParaRPr>
          </a:p>
        </p:txBody>
      </p:sp>
      <p:sp>
        <p:nvSpPr>
          <p:cNvPr id="96" name="TextovéPole 95"/>
          <p:cNvSpPr txBox="1"/>
          <p:nvPr/>
        </p:nvSpPr>
        <p:spPr>
          <a:xfrm>
            <a:off x="1553733" y="6165556"/>
            <a:ext cx="1074051" cy="307777"/>
          </a:xfrm>
          <a:prstGeom prst="rect">
            <a:avLst/>
          </a:prstGeom>
          <a:noFill/>
        </p:spPr>
        <p:txBody>
          <a:bodyPr wrap="square" rtlCol="0">
            <a:spAutoFit/>
          </a:bodyPr>
          <a:lstStyle/>
          <a:p>
            <a:r>
              <a:rPr lang="el-GR" sz="1400" b="1" i="1" dirty="0" smtClean="0">
                <a:solidFill>
                  <a:srgbClr val="FF0000"/>
                </a:solidFill>
                <a:latin typeface="Arial" panose="020B0604020202020204" pitchFamily="34" charset="0"/>
                <a:cs typeface="Arial" panose="020B0604020202020204" pitchFamily="34" charset="0"/>
              </a:rPr>
              <a:t>σ</a:t>
            </a:r>
            <a:r>
              <a:rPr lang="en-US" sz="1400" b="1" i="1" dirty="0" err="1" smtClean="0">
                <a:solidFill>
                  <a:srgbClr val="FF0000"/>
                </a:solidFill>
                <a:latin typeface="Arial" panose="020B0604020202020204" pitchFamily="34" charset="0"/>
                <a:cs typeface="Arial" panose="020B0604020202020204" pitchFamily="34" charset="0"/>
              </a:rPr>
              <a:t>B</a:t>
            </a:r>
            <a:r>
              <a:rPr lang="en-US" sz="1400" b="1" i="1" baseline="-25000" dirty="0" err="1" smtClean="0">
                <a:solidFill>
                  <a:srgbClr val="FF0000"/>
                </a:solidFill>
                <a:latin typeface="Arial" panose="020B0604020202020204" pitchFamily="34" charset="0"/>
                <a:cs typeface="Arial" panose="020B0604020202020204" pitchFamily="34" charset="0"/>
              </a:rPr>
              <a:t>perp</a:t>
            </a:r>
            <a:endParaRPr lang="cs-CZ" sz="1400" b="1" i="1" dirty="0">
              <a:solidFill>
                <a:srgbClr val="FF0000"/>
              </a:solidFill>
              <a:latin typeface="Arial" panose="020B0604020202020204" pitchFamily="34" charset="0"/>
              <a:cs typeface="Arial" panose="020B0604020202020204" pitchFamily="34" charset="0"/>
            </a:endParaRPr>
          </a:p>
        </p:txBody>
      </p:sp>
      <p:sp>
        <p:nvSpPr>
          <p:cNvPr id="42" name="Rectangle 3"/>
          <p:cNvSpPr txBox="1">
            <a:spLocks noChangeArrowheads="1"/>
          </p:cNvSpPr>
          <p:nvPr/>
        </p:nvSpPr>
        <p:spPr bwMode="auto">
          <a:xfrm>
            <a:off x="2824286" y="873905"/>
            <a:ext cx="5780162" cy="125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lnSpc>
                <a:spcPct val="90000"/>
              </a:lnSpc>
              <a:buNone/>
            </a:pPr>
            <a:r>
              <a:rPr lang="en-US" altLang="cs-CZ" sz="1800" dirty="0" smtClean="0">
                <a:solidFill>
                  <a:srgbClr val="214BFB"/>
                </a:solidFill>
                <a:latin typeface="Arial" charset="0"/>
              </a:rPr>
              <a:t>Spectral </a:t>
            </a:r>
            <a:r>
              <a:rPr lang="en-US" altLang="cs-CZ" sz="1800" b="1" dirty="0" smtClean="0">
                <a:solidFill>
                  <a:srgbClr val="214BFB"/>
                </a:solidFill>
                <a:latin typeface="Arial" charset="0"/>
              </a:rPr>
              <a:t>slopes 2</a:t>
            </a:r>
            <a:r>
              <a:rPr lang="en-US" altLang="cs-CZ" sz="1800" dirty="0" smtClean="0">
                <a:solidFill>
                  <a:srgbClr val="214BFB"/>
                </a:solidFill>
                <a:latin typeface="Arial" charset="0"/>
              </a:rPr>
              <a:t> in different PSP distances differ significantly from those determined at 1 AU from Wind data for all studied </a:t>
            </a:r>
            <a:r>
              <a:rPr lang="en-US" altLang="cs-CZ" sz="1800" dirty="0" smtClean="0">
                <a:solidFill>
                  <a:srgbClr val="214BFB"/>
                </a:solidFill>
                <a:latin typeface="Arial" charset="0"/>
              </a:rPr>
              <a:t>quantities (light blue dots). Dark blue </a:t>
            </a:r>
            <a:r>
              <a:rPr lang="en-US" altLang="cs-CZ" sz="1800" dirty="0" smtClean="0">
                <a:solidFill>
                  <a:srgbClr val="214BFB"/>
                </a:solidFill>
                <a:latin typeface="Arial" charset="0"/>
              </a:rPr>
              <a:t>lines in panels mark power </a:t>
            </a:r>
            <a:r>
              <a:rPr lang="en-US" altLang="cs-CZ" sz="1800" dirty="0" smtClean="0">
                <a:solidFill>
                  <a:srgbClr val="214BFB"/>
                </a:solidFill>
                <a:latin typeface="Arial" charset="0"/>
              </a:rPr>
              <a:t>law </a:t>
            </a:r>
            <a:r>
              <a:rPr lang="en-US" altLang="cs-CZ" sz="1800" dirty="0" smtClean="0">
                <a:solidFill>
                  <a:srgbClr val="214BFB"/>
                </a:solidFill>
                <a:latin typeface="Arial" charset="0"/>
              </a:rPr>
              <a:t>index -11/3 predicted </a:t>
            </a:r>
            <a:r>
              <a:rPr lang="en-US" altLang="cs-CZ" sz="1800" dirty="0">
                <a:solidFill>
                  <a:srgbClr val="214BFB"/>
                </a:solidFill>
                <a:latin typeface="Arial" charset="0"/>
              </a:rPr>
              <a:t>by </a:t>
            </a:r>
            <a:r>
              <a:rPr lang="en-US" altLang="cs-CZ" sz="1800" dirty="0" err="1">
                <a:solidFill>
                  <a:srgbClr val="214BFB"/>
                </a:solidFill>
                <a:latin typeface="Arial" charset="0"/>
              </a:rPr>
              <a:t>Franci</a:t>
            </a:r>
            <a:r>
              <a:rPr lang="en-US" altLang="cs-CZ" sz="1800" dirty="0">
                <a:solidFill>
                  <a:srgbClr val="214BFB"/>
                </a:solidFill>
                <a:latin typeface="Arial" charset="0"/>
              </a:rPr>
              <a:t> et al. arXiv:2010.05048</a:t>
            </a:r>
            <a:endParaRPr lang="en-US" altLang="cs-CZ" sz="1800" dirty="0" smtClean="0">
              <a:solidFill>
                <a:srgbClr val="214BFB"/>
              </a:solidFill>
              <a:latin typeface="Arial" charset="0"/>
            </a:endParaRPr>
          </a:p>
        </p:txBody>
      </p:sp>
    </p:spTree>
    <p:extLst>
      <p:ext uri="{BB962C8B-B14F-4D97-AF65-F5344CB8AC3E}">
        <p14:creationId xmlns:p14="http://schemas.microsoft.com/office/powerpoint/2010/main" val="1500279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0" y="44624"/>
            <a:ext cx="9144000" cy="685800"/>
          </a:xfrm>
        </p:spPr>
        <p:txBody>
          <a:bodyPr/>
          <a:lstStyle/>
          <a:p>
            <a:pPr eaLnBrk="1" hangingPunct="1"/>
            <a:r>
              <a:rPr lang="en-US" sz="3600" dirty="0">
                <a:solidFill>
                  <a:srgbClr val="214BFB"/>
                </a:solidFill>
                <a:effectLst>
                  <a:outerShdw blurRad="38100" dist="38100" dir="2700000" algn="tl">
                    <a:srgbClr val="000000">
                      <a:alpha val="43137"/>
                    </a:srgbClr>
                  </a:outerShdw>
                </a:effectLst>
                <a:latin typeface="Arial" pitchFamily="34" charset="0"/>
              </a:rPr>
              <a:t>Spectral slope in two </a:t>
            </a:r>
            <a:r>
              <a:rPr lang="en-US" sz="3600" dirty="0" smtClean="0">
                <a:solidFill>
                  <a:srgbClr val="214BFB"/>
                </a:solidFill>
                <a:effectLst>
                  <a:outerShdw blurRad="38100" dist="38100" dir="2700000" algn="tl">
                    <a:srgbClr val="000000">
                      <a:alpha val="43137"/>
                    </a:srgbClr>
                  </a:outerShdw>
                </a:effectLst>
                <a:latin typeface="Arial" pitchFamily="34" charset="0"/>
              </a:rPr>
              <a:t>distances </a:t>
            </a:r>
            <a:r>
              <a:rPr lang="en-US" sz="3600" dirty="0">
                <a:solidFill>
                  <a:srgbClr val="214BFB"/>
                </a:solidFill>
                <a:effectLst>
                  <a:outerShdw blurRad="38100" dist="38100" dir="2700000" algn="tl">
                    <a:srgbClr val="000000">
                      <a:alpha val="43137"/>
                    </a:srgbClr>
                  </a:outerShdw>
                </a:effectLst>
                <a:latin typeface="Arial" pitchFamily="34" charset="0"/>
              </a:rPr>
              <a:t>from </a:t>
            </a:r>
            <a:r>
              <a:rPr lang="en-US" sz="3600" dirty="0" smtClean="0">
                <a:solidFill>
                  <a:srgbClr val="214BFB"/>
                </a:solidFill>
                <a:effectLst>
                  <a:outerShdw blurRad="38100" dist="38100" dir="2700000" algn="tl">
                    <a:srgbClr val="000000">
                      <a:alpha val="43137"/>
                    </a:srgbClr>
                  </a:outerShdw>
                </a:effectLst>
                <a:latin typeface="Arial" pitchFamily="34" charset="0"/>
              </a:rPr>
              <a:t>Sun</a:t>
            </a:r>
            <a:endParaRPr lang="en-US" sz="4000" dirty="0" smtClean="0">
              <a:solidFill>
                <a:srgbClr val="214BFB"/>
              </a:solidFill>
              <a:effectLst>
                <a:outerShdw blurRad="38100" dist="38100" dir="2700000" algn="tl">
                  <a:srgbClr val="000000">
                    <a:alpha val="43137"/>
                  </a:srgbClr>
                </a:outerShdw>
              </a:effectLst>
            </a:endParaRPr>
          </a:p>
        </p:txBody>
      </p:sp>
      <p:sp>
        <p:nvSpPr>
          <p:cNvPr id="14340" name="Rectangle 4"/>
          <p:cNvSpPr>
            <a:spLocks noChangeArrowheads="1"/>
          </p:cNvSpPr>
          <p:nvPr/>
        </p:nvSpPr>
        <p:spPr bwMode="auto">
          <a:xfrm>
            <a:off x="3238500" y="2328863"/>
            <a:ext cx="9144000" cy="0"/>
          </a:xfrm>
          <a:prstGeom prst="rect">
            <a:avLst/>
          </a:prstGeom>
          <a:noFill/>
          <a:ln w="9525">
            <a:noFill/>
            <a:miter lim="800000"/>
            <a:headEnd/>
            <a:tailEnd/>
          </a:ln>
        </p:spPr>
        <p:txBody>
          <a:bodyPr>
            <a:spAutoFit/>
          </a:bodyPr>
          <a:lstStyle/>
          <a:p>
            <a:endParaRPr lang="cs-CZ"/>
          </a:p>
        </p:txBody>
      </p:sp>
      <p:sp>
        <p:nvSpPr>
          <p:cNvPr id="35" name="Rectangle 3"/>
          <p:cNvSpPr txBox="1">
            <a:spLocks noChangeArrowheads="1"/>
          </p:cNvSpPr>
          <p:nvPr/>
        </p:nvSpPr>
        <p:spPr bwMode="auto">
          <a:xfrm>
            <a:off x="5436096" y="831555"/>
            <a:ext cx="3384054" cy="501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buFont typeface="Wingdings" panose="05000000000000000000" pitchFamily="2" charset="2"/>
              <a:buChar char="Ø"/>
            </a:pPr>
            <a:r>
              <a:rPr lang="en-US" altLang="cs-CZ" sz="1800" dirty="0" smtClean="0">
                <a:solidFill>
                  <a:srgbClr val="214BFB"/>
                </a:solidFill>
                <a:latin typeface="Arial" charset="0"/>
              </a:rPr>
              <a:t>The behavior of the spectral slope 2 above 0.3 AU resembles that observed approximately at 1 AU (blue points)</a:t>
            </a:r>
          </a:p>
          <a:p>
            <a:pPr marL="0" indent="0" eaLnBrk="1" hangingPunct="1">
              <a:lnSpc>
                <a:spcPct val="90000"/>
              </a:lnSpc>
              <a:buNone/>
            </a:pPr>
            <a:endParaRPr lang="en-US" altLang="cs-CZ" sz="1800" dirty="0" smtClean="0">
              <a:solidFill>
                <a:srgbClr val="214BFB"/>
              </a:solidFill>
              <a:latin typeface="Arial" charset="0"/>
            </a:endParaRPr>
          </a:p>
          <a:p>
            <a:pPr eaLnBrk="1" hangingPunct="1">
              <a:lnSpc>
                <a:spcPct val="90000"/>
              </a:lnSpc>
              <a:buFont typeface="Wingdings" panose="05000000000000000000" pitchFamily="2" charset="2"/>
              <a:buChar char="Ø"/>
            </a:pPr>
            <a:r>
              <a:rPr lang="en-US" altLang="cs-CZ" sz="1800" dirty="0" smtClean="0">
                <a:solidFill>
                  <a:srgbClr val="214BFB"/>
                </a:solidFill>
                <a:latin typeface="Arial" charset="0"/>
              </a:rPr>
              <a:t>There is a principal difference between variations of slopes </a:t>
            </a:r>
            <a:r>
              <a:rPr lang="en-US" altLang="cs-CZ" sz="1800" smtClean="0">
                <a:solidFill>
                  <a:srgbClr val="214BFB"/>
                </a:solidFill>
                <a:latin typeface="Arial" charset="0"/>
              </a:rPr>
              <a:t>below </a:t>
            </a:r>
            <a:r>
              <a:rPr lang="en-US" altLang="cs-CZ" sz="1800" smtClean="0">
                <a:solidFill>
                  <a:srgbClr val="214BFB"/>
                </a:solidFill>
                <a:latin typeface="Arial" charset="0"/>
              </a:rPr>
              <a:t>and </a:t>
            </a:r>
            <a:r>
              <a:rPr lang="en-US" altLang="cs-CZ" sz="1800" dirty="0" smtClean="0">
                <a:solidFill>
                  <a:srgbClr val="214BFB"/>
                </a:solidFill>
                <a:latin typeface="Arial" charset="0"/>
              </a:rPr>
              <a:t>above 0.3 </a:t>
            </a:r>
            <a:r>
              <a:rPr lang="en-US" altLang="cs-CZ" sz="1800" dirty="0" smtClean="0">
                <a:solidFill>
                  <a:srgbClr val="214BFB"/>
                </a:solidFill>
                <a:latin typeface="Arial" charset="0"/>
              </a:rPr>
              <a:t>AU</a:t>
            </a:r>
            <a:endParaRPr lang="en-US" altLang="cs-CZ" sz="1800" dirty="0" smtClean="0">
              <a:solidFill>
                <a:srgbClr val="214BFB"/>
              </a:solidFill>
              <a:latin typeface="Arial" charset="0"/>
            </a:endParaRPr>
          </a:p>
          <a:p>
            <a:pPr eaLnBrk="1" hangingPunct="1">
              <a:lnSpc>
                <a:spcPct val="90000"/>
              </a:lnSpc>
              <a:buFont typeface="Wingdings" panose="05000000000000000000" pitchFamily="2" charset="2"/>
              <a:buChar char="Ø"/>
            </a:pPr>
            <a:endParaRPr lang="en-US" altLang="cs-CZ" sz="1800" dirty="0" smtClean="0">
              <a:solidFill>
                <a:srgbClr val="214BFB"/>
              </a:solidFill>
              <a:latin typeface="Arial" charset="0"/>
            </a:endParaRPr>
          </a:p>
          <a:p>
            <a:pPr marL="0" indent="0" eaLnBrk="1" hangingPunct="1">
              <a:lnSpc>
                <a:spcPct val="90000"/>
              </a:lnSpc>
              <a:buNone/>
            </a:pPr>
            <a:endParaRPr lang="en-US" altLang="cs-CZ" sz="1800" dirty="0">
              <a:solidFill>
                <a:srgbClr val="214BFB"/>
              </a:solidFill>
              <a:latin typeface="Arial" charset="0"/>
            </a:endParaRPr>
          </a:p>
          <a:p>
            <a:pPr eaLnBrk="1" hangingPunct="1">
              <a:lnSpc>
                <a:spcPct val="90000"/>
              </a:lnSpc>
              <a:buFont typeface="Wingdings" panose="05000000000000000000" pitchFamily="2" charset="2"/>
              <a:buChar char="Ø"/>
            </a:pPr>
            <a:r>
              <a:rPr lang="en-US" altLang="cs-CZ" sz="1800" b="1" dirty="0" smtClean="0">
                <a:solidFill>
                  <a:srgbClr val="214BFB"/>
                </a:solidFill>
                <a:latin typeface="Arial" charset="0"/>
              </a:rPr>
              <a:t>Evolution of turbulence below ~0.3 AU is controlled by different processes than </a:t>
            </a:r>
            <a:r>
              <a:rPr lang="en-US" altLang="cs-CZ" sz="1800" b="1" dirty="0" smtClean="0">
                <a:solidFill>
                  <a:srgbClr val="214BFB"/>
                </a:solidFill>
                <a:latin typeface="Arial" charset="0"/>
              </a:rPr>
              <a:t>that at </a:t>
            </a:r>
            <a:r>
              <a:rPr lang="en-US" altLang="cs-CZ" sz="1800" b="1" dirty="0" smtClean="0">
                <a:solidFill>
                  <a:srgbClr val="214BFB"/>
                </a:solidFill>
                <a:latin typeface="Arial" charset="0"/>
              </a:rPr>
              <a:t>larger distances </a:t>
            </a:r>
            <a:endParaRPr lang="en-US" altLang="cs-CZ" sz="1800" b="1" dirty="0">
              <a:solidFill>
                <a:srgbClr val="214BFB"/>
              </a:solidFill>
              <a:latin typeface="Arial" charset="0"/>
            </a:endParaRPr>
          </a:p>
        </p:txBody>
      </p:sp>
      <p:sp>
        <p:nvSpPr>
          <p:cNvPr id="39" name="TextovéPole 38"/>
          <p:cNvSpPr txBox="1"/>
          <p:nvPr/>
        </p:nvSpPr>
        <p:spPr>
          <a:xfrm>
            <a:off x="6084168" y="6104407"/>
            <a:ext cx="3012118" cy="338554"/>
          </a:xfrm>
          <a:prstGeom prst="rect">
            <a:avLst/>
          </a:prstGeom>
          <a:noFill/>
        </p:spPr>
        <p:txBody>
          <a:bodyPr wrap="square" rtlCol="0">
            <a:spAutoFit/>
          </a:bodyPr>
          <a:lstStyle/>
          <a:p>
            <a:r>
              <a:rPr lang="en-US" sz="1600" i="1" dirty="0" err="1" smtClean="0">
                <a:solidFill>
                  <a:srgbClr val="214BFB"/>
                </a:solidFill>
                <a:latin typeface="Arial" panose="020B0604020202020204" pitchFamily="34" charset="0"/>
                <a:cs typeface="Arial" panose="020B0604020202020204" pitchFamily="34" charset="0"/>
              </a:rPr>
              <a:t>Safrankova</a:t>
            </a:r>
            <a:r>
              <a:rPr lang="en-US" sz="1600" i="1" dirty="0" smtClean="0">
                <a:solidFill>
                  <a:srgbClr val="214BFB"/>
                </a:solidFill>
                <a:latin typeface="Arial" panose="020B0604020202020204" pitchFamily="34" charset="0"/>
                <a:cs typeface="Arial" panose="020B0604020202020204" pitchFamily="34" charset="0"/>
              </a:rPr>
              <a:t> et al. (2022, </a:t>
            </a:r>
            <a:r>
              <a:rPr lang="en-US" sz="1600" i="1" dirty="0" err="1" smtClean="0">
                <a:solidFill>
                  <a:srgbClr val="214BFB"/>
                </a:solidFill>
                <a:latin typeface="Arial" panose="020B0604020202020204" pitchFamily="34" charset="0"/>
                <a:cs typeface="Arial" panose="020B0604020202020204" pitchFamily="34" charset="0"/>
              </a:rPr>
              <a:t>ApJL</a:t>
            </a:r>
            <a:r>
              <a:rPr lang="en-US" sz="1600" i="1" dirty="0" smtClean="0">
                <a:solidFill>
                  <a:srgbClr val="214BFB"/>
                </a:solidFill>
                <a:latin typeface="Arial" panose="020B0604020202020204" pitchFamily="34" charset="0"/>
                <a:cs typeface="Arial" panose="020B0604020202020204" pitchFamily="34" charset="0"/>
              </a:rPr>
              <a:t>)</a:t>
            </a:r>
            <a:endParaRPr lang="cs-CZ" sz="1600" i="1" dirty="0">
              <a:solidFill>
                <a:srgbClr val="214BFB"/>
              </a:solidFill>
              <a:latin typeface="Arial" panose="020B0604020202020204" pitchFamily="34" charset="0"/>
              <a:cs typeface="Arial" panose="020B0604020202020204" pitchFamily="34" charset="0"/>
            </a:endParaRPr>
          </a:p>
        </p:txBody>
      </p:sp>
      <p:sp>
        <p:nvSpPr>
          <p:cNvPr id="8"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5"/>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11" name="Rectangle 26"/>
          <p:cNvSpPr>
            <a:spLocks noChangeArrowheads="1"/>
          </p:cNvSpPr>
          <p:nvPr/>
        </p:nvSpPr>
        <p:spPr bwMode="auto">
          <a:xfrm>
            <a:off x="0" y="470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7"/>
          <p:cNvSpPr>
            <a:spLocks noChangeArrowheads="1"/>
          </p:cNvSpPr>
          <p:nvPr/>
        </p:nvSpPr>
        <p:spPr bwMode="auto">
          <a:xfrm>
            <a:off x="0" y="4857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17" name="Rectangle 32"/>
          <p:cNvSpPr>
            <a:spLocks noChangeArrowheads="1"/>
          </p:cNvSpPr>
          <p:nvPr/>
        </p:nvSpPr>
        <p:spPr bwMode="auto">
          <a:xfrm>
            <a:off x="0" y="1417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0" y="3038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561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4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48"/>
          <p:cNvSpPr>
            <a:spLocks noChangeArrowheads="1"/>
          </p:cNvSpPr>
          <p:nvPr/>
        </p:nvSpPr>
        <p:spPr bwMode="auto">
          <a:xfrm>
            <a:off x="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23" name="Rectangle 49"/>
          <p:cNvSpPr>
            <a:spLocks noChangeArrowheads="1"/>
          </p:cNvSpPr>
          <p:nvPr/>
        </p:nvSpPr>
        <p:spPr bwMode="auto">
          <a:xfrm>
            <a:off x="0" y="4686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28" name="Rectangle 54"/>
          <p:cNvSpPr>
            <a:spLocks noChangeArrowheads="1"/>
          </p:cNvSpPr>
          <p:nvPr/>
        </p:nvSpPr>
        <p:spPr bwMode="auto">
          <a:xfrm>
            <a:off x="0" y="14782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29" name="Rectangle 55"/>
          <p:cNvSpPr>
            <a:spLocks noChangeArrowheads="1"/>
          </p:cNvSpPr>
          <p:nvPr/>
        </p:nvSpPr>
        <p:spPr bwMode="auto">
          <a:xfrm>
            <a:off x="0" y="17192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pic>
        <p:nvPicPr>
          <p:cNvPr id="5178" name="Obrázek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8" y="831555"/>
            <a:ext cx="2560320" cy="2072640"/>
          </a:xfrm>
          <a:prstGeom prst="rect">
            <a:avLst/>
          </a:prstGeom>
          <a:noFill/>
          <a:extLst>
            <a:ext uri="{909E8E84-426E-40DD-AFC4-6F175D3DCCD1}">
              <a14:hiddenFill xmlns:a14="http://schemas.microsoft.com/office/drawing/2010/main">
                <a:solidFill>
                  <a:srgbClr val="FFFFFF"/>
                </a:solidFill>
              </a14:hiddenFill>
            </a:ext>
          </a:extLst>
        </p:spPr>
      </p:pic>
      <p:pic>
        <p:nvPicPr>
          <p:cNvPr id="5161" name="Obráze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779165"/>
            <a:ext cx="2572512" cy="2097024"/>
          </a:xfrm>
          <a:prstGeom prst="rect">
            <a:avLst/>
          </a:prstGeom>
          <a:noFill/>
          <a:extLst>
            <a:ext uri="{909E8E84-426E-40DD-AFC4-6F175D3DCCD1}">
              <a14:hiddenFill xmlns:a14="http://schemas.microsoft.com/office/drawing/2010/main">
                <a:solidFill>
                  <a:srgbClr val="FFFFFF"/>
                </a:solidFill>
              </a14:hiddenFill>
            </a:ext>
          </a:extLst>
        </p:spPr>
      </p:pic>
      <p:pic>
        <p:nvPicPr>
          <p:cNvPr id="5142" name="Obrázek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8" y="2839192"/>
            <a:ext cx="2529840" cy="2029968"/>
          </a:xfrm>
          <a:prstGeom prst="rect">
            <a:avLst/>
          </a:prstGeom>
          <a:noFill/>
          <a:extLst>
            <a:ext uri="{909E8E84-426E-40DD-AFC4-6F175D3DCCD1}">
              <a14:hiddenFill xmlns:a14="http://schemas.microsoft.com/office/drawing/2010/main">
                <a:solidFill>
                  <a:srgbClr val="FFFFFF"/>
                </a:solidFill>
              </a14:hiddenFill>
            </a:ext>
          </a:extLst>
        </p:spPr>
      </p:pic>
      <p:pic>
        <p:nvPicPr>
          <p:cNvPr id="5141" name="Obrázek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2806041"/>
            <a:ext cx="2621280" cy="2036064"/>
          </a:xfrm>
          <a:prstGeom prst="rect">
            <a:avLst/>
          </a:prstGeom>
          <a:noFill/>
          <a:extLst>
            <a:ext uri="{909E8E84-426E-40DD-AFC4-6F175D3DCCD1}">
              <a14:hiddenFill xmlns:a14="http://schemas.microsoft.com/office/drawing/2010/main">
                <a:solidFill>
                  <a:srgbClr val="FFFFFF"/>
                </a:solidFill>
              </a14:hiddenFill>
            </a:ext>
          </a:extLst>
        </p:spPr>
      </p:pic>
      <p:pic>
        <p:nvPicPr>
          <p:cNvPr id="5122" name="Obrázek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5" y="4770220"/>
            <a:ext cx="2639568" cy="2090928"/>
          </a:xfrm>
          <a:prstGeom prst="rect">
            <a:avLst/>
          </a:prstGeom>
          <a:noFill/>
          <a:extLst>
            <a:ext uri="{909E8E84-426E-40DD-AFC4-6F175D3DCCD1}">
              <a14:hiddenFill xmlns:a14="http://schemas.microsoft.com/office/drawing/2010/main">
                <a:solidFill>
                  <a:srgbClr val="FFFFFF"/>
                </a:solidFill>
              </a14:hiddenFill>
            </a:ext>
          </a:extLst>
        </p:spPr>
      </p:pic>
      <p:pic>
        <p:nvPicPr>
          <p:cNvPr id="5121" name="Obrázek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4835968"/>
            <a:ext cx="2572512" cy="201168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5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60"/>
          <p:cNvSpPr>
            <a:spLocks noChangeArrowheads="1"/>
          </p:cNvSpPr>
          <p:nvPr/>
        </p:nvSpPr>
        <p:spPr bwMode="auto">
          <a:xfrm>
            <a:off x="0" y="3914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61"/>
          <p:cNvSpPr>
            <a:spLocks noChangeArrowheads="1"/>
          </p:cNvSpPr>
          <p:nvPr/>
        </p:nvSpPr>
        <p:spPr bwMode="auto">
          <a:xfrm>
            <a:off x="0" y="6334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65"/>
          <p:cNvSpPr>
            <a:spLocks noChangeArrowheads="1"/>
          </p:cNvSpPr>
          <p:nvPr/>
        </p:nvSpPr>
        <p:spPr bwMode="auto">
          <a:xfrm>
            <a:off x="0" y="1463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8" name="Rectangle 66"/>
          <p:cNvSpPr>
            <a:spLocks noChangeArrowheads="1"/>
          </p:cNvSpPr>
          <p:nvPr/>
        </p:nvSpPr>
        <p:spPr bwMode="auto">
          <a:xfrm>
            <a:off x="0" y="16916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1" name="Přímá spojnice 40"/>
          <p:cNvCxnSpPr/>
          <p:nvPr/>
        </p:nvCxnSpPr>
        <p:spPr>
          <a:xfrm>
            <a:off x="2671329" y="692696"/>
            <a:ext cx="35305" cy="60986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TextovéPole 103"/>
          <p:cNvSpPr txBox="1"/>
          <p:nvPr/>
        </p:nvSpPr>
        <p:spPr>
          <a:xfrm>
            <a:off x="899592" y="609888"/>
            <a:ext cx="1296144" cy="338554"/>
          </a:xfrm>
          <a:prstGeom prst="rect">
            <a:avLst/>
          </a:prstGeom>
          <a:noFill/>
        </p:spPr>
        <p:txBody>
          <a:bodyPr wrap="square" rtlCol="0">
            <a:spAutoFit/>
          </a:bodyPr>
          <a:lstStyle/>
          <a:p>
            <a:r>
              <a:rPr lang="en-US" sz="1600" b="1" i="1" dirty="0" smtClean="0">
                <a:solidFill>
                  <a:srgbClr val="FF0000"/>
                </a:solidFill>
                <a:latin typeface="Arial" panose="020B0604020202020204" pitchFamily="34" charset="0"/>
                <a:cs typeface="Arial" panose="020B0604020202020204" pitchFamily="34" charset="0"/>
              </a:rPr>
              <a:t>R&lt;0.3 AU</a:t>
            </a:r>
            <a:endParaRPr lang="cs-CZ" sz="1600" b="1" i="1" dirty="0">
              <a:solidFill>
                <a:srgbClr val="FF0000"/>
              </a:solidFill>
              <a:latin typeface="Arial" panose="020B0604020202020204" pitchFamily="34" charset="0"/>
              <a:cs typeface="Arial" panose="020B0604020202020204" pitchFamily="34" charset="0"/>
            </a:endParaRPr>
          </a:p>
        </p:txBody>
      </p:sp>
      <p:sp>
        <p:nvSpPr>
          <p:cNvPr id="105" name="TextovéPole 104"/>
          <p:cNvSpPr txBox="1"/>
          <p:nvPr/>
        </p:nvSpPr>
        <p:spPr>
          <a:xfrm>
            <a:off x="3491880" y="570166"/>
            <a:ext cx="1296144" cy="338554"/>
          </a:xfrm>
          <a:prstGeom prst="rect">
            <a:avLst/>
          </a:prstGeom>
          <a:noFill/>
        </p:spPr>
        <p:txBody>
          <a:bodyPr wrap="square" rtlCol="0">
            <a:spAutoFit/>
          </a:bodyPr>
          <a:lstStyle/>
          <a:p>
            <a:r>
              <a:rPr lang="en-US" sz="1600" b="1" i="1" dirty="0" smtClean="0">
                <a:solidFill>
                  <a:srgbClr val="FF0000"/>
                </a:solidFill>
                <a:latin typeface="Arial" panose="020B0604020202020204" pitchFamily="34" charset="0"/>
                <a:cs typeface="Arial" panose="020B0604020202020204" pitchFamily="34" charset="0"/>
              </a:rPr>
              <a:t>R&gt;0.3 AU</a:t>
            </a:r>
            <a:endParaRPr lang="cs-CZ" sz="1600" b="1" i="1" dirty="0">
              <a:solidFill>
                <a:srgbClr val="FF0000"/>
              </a:solidFill>
              <a:latin typeface="Arial" panose="020B0604020202020204" pitchFamily="34" charset="0"/>
              <a:cs typeface="Arial" panose="020B0604020202020204" pitchFamily="34" charset="0"/>
            </a:endParaRPr>
          </a:p>
        </p:txBody>
      </p:sp>
      <p:sp>
        <p:nvSpPr>
          <p:cNvPr id="106" name="TextovéPole 105"/>
          <p:cNvSpPr txBox="1"/>
          <p:nvPr/>
        </p:nvSpPr>
        <p:spPr>
          <a:xfrm>
            <a:off x="1691680" y="2269123"/>
            <a:ext cx="783591" cy="338554"/>
          </a:xfrm>
          <a:prstGeom prst="rect">
            <a:avLst/>
          </a:prstGeom>
          <a:noFill/>
        </p:spPr>
        <p:txBody>
          <a:bodyPr wrap="square" rtlCol="0">
            <a:spAutoFit/>
          </a:bodyPr>
          <a:lstStyle/>
          <a:p>
            <a:r>
              <a:rPr lang="en-US" sz="1600" b="1" i="1" dirty="0" smtClean="0">
                <a:solidFill>
                  <a:srgbClr val="FF0000"/>
                </a:solidFill>
                <a:latin typeface="Arial" panose="020B0604020202020204" pitchFamily="34" charset="0"/>
                <a:cs typeface="Arial" panose="020B0604020202020204" pitchFamily="34" charset="0"/>
              </a:rPr>
              <a:t>Beta</a:t>
            </a:r>
            <a:endParaRPr lang="cs-CZ" sz="1600" b="1" i="1" dirty="0">
              <a:solidFill>
                <a:srgbClr val="FF0000"/>
              </a:solidFill>
              <a:latin typeface="Arial" panose="020B0604020202020204" pitchFamily="34" charset="0"/>
              <a:cs typeface="Arial" panose="020B0604020202020204" pitchFamily="34" charset="0"/>
            </a:endParaRPr>
          </a:p>
        </p:txBody>
      </p:sp>
      <p:sp>
        <p:nvSpPr>
          <p:cNvPr id="107" name="TextovéPole 106"/>
          <p:cNvSpPr txBox="1"/>
          <p:nvPr/>
        </p:nvSpPr>
        <p:spPr>
          <a:xfrm>
            <a:off x="1295562" y="4273351"/>
            <a:ext cx="1404230" cy="307777"/>
          </a:xfrm>
          <a:prstGeom prst="rect">
            <a:avLst/>
          </a:prstGeom>
          <a:noFill/>
        </p:spPr>
        <p:txBody>
          <a:bodyPr wrap="square" rtlCol="0">
            <a:spAutoFit/>
          </a:bodyPr>
          <a:lstStyle/>
          <a:p>
            <a:r>
              <a:rPr lang="el-GR" sz="1400" b="1" i="1" dirty="0" smtClean="0">
                <a:solidFill>
                  <a:srgbClr val="FF0000"/>
                </a:solidFill>
                <a:latin typeface="Arial" panose="020B0604020202020204" pitchFamily="34" charset="0"/>
                <a:cs typeface="Arial" panose="020B0604020202020204" pitchFamily="34" charset="0"/>
              </a:rPr>
              <a:t>σ</a:t>
            </a:r>
            <a:r>
              <a:rPr lang="en-US" sz="1400" b="1" i="1" dirty="0" smtClean="0">
                <a:solidFill>
                  <a:srgbClr val="FF0000"/>
                </a:solidFill>
                <a:latin typeface="Arial" panose="020B0604020202020204" pitchFamily="34" charset="0"/>
                <a:cs typeface="Arial" panose="020B0604020202020204" pitchFamily="34" charset="0"/>
              </a:rPr>
              <a:t>|B|/|B|</a:t>
            </a:r>
            <a:endParaRPr lang="cs-CZ" sz="1400" b="1" i="1" dirty="0">
              <a:solidFill>
                <a:srgbClr val="FF0000"/>
              </a:solidFill>
              <a:latin typeface="Arial" panose="020B0604020202020204" pitchFamily="34" charset="0"/>
              <a:cs typeface="Arial" panose="020B0604020202020204" pitchFamily="34" charset="0"/>
            </a:endParaRPr>
          </a:p>
        </p:txBody>
      </p:sp>
      <p:sp>
        <p:nvSpPr>
          <p:cNvPr id="108" name="TextovéPole 107"/>
          <p:cNvSpPr txBox="1"/>
          <p:nvPr/>
        </p:nvSpPr>
        <p:spPr>
          <a:xfrm>
            <a:off x="3860417" y="6289575"/>
            <a:ext cx="1411887" cy="307777"/>
          </a:xfrm>
          <a:prstGeom prst="rect">
            <a:avLst/>
          </a:prstGeom>
          <a:noFill/>
        </p:spPr>
        <p:txBody>
          <a:bodyPr wrap="square" rtlCol="0">
            <a:spAutoFit/>
          </a:bodyPr>
          <a:lstStyle/>
          <a:p>
            <a:r>
              <a:rPr lang="el-GR" sz="1400" b="1" i="1" dirty="0" smtClean="0">
                <a:solidFill>
                  <a:srgbClr val="FF0000"/>
                </a:solidFill>
                <a:latin typeface="Arial" panose="020B0604020202020204" pitchFamily="34" charset="0"/>
                <a:cs typeface="Arial" panose="020B0604020202020204" pitchFamily="34" charset="0"/>
              </a:rPr>
              <a:t>σ</a:t>
            </a:r>
            <a:r>
              <a:rPr lang="en-US" sz="1400" b="1" i="1" dirty="0" err="1" smtClean="0">
                <a:solidFill>
                  <a:srgbClr val="FF0000"/>
                </a:solidFill>
                <a:latin typeface="Arial" panose="020B0604020202020204" pitchFamily="34" charset="0"/>
                <a:cs typeface="Arial" panose="020B0604020202020204" pitchFamily="34" charset="0"/>
              </a:rPr>
              <a:t>B</a:t>
            </a:r>
            <a:r>
              <a:rPr lang="en-US" sz="1400" b="1" i="1" baseline="-25000" dirty="0" err="1" smtClean="0">
                <a:solidFill>
                  <a:srgbClr val="FF0000"/>
                </a:solidFill>
                <a:latin typeface="Arial" panose="020B0604020202020204" pitchFamily="34" charset="0"/>
                <a:cs typeface="Arial" panose="020B0604020202020204" pitchFamily="34" charset="0"/>
              </a:rPr>
              <a:t>perp</a:t>
            </a:r>
            <a:r>
              <a:rPr lang="en-US" sz="1400" b="1" i="1" dirty="0" smtClean="0">
                <a:solidFill>
                  <a:srgbClr val="FF0000"/>
                </a:solidFill>
                <a:latin typeface="Arial" panose="020B0604020202020204" pitchFamily="34" charset="0"/>
                <a:cs typeface="Arial" panose="020B0604020202020204" pitchFamily="34" charset="0"/>
              </a:rPr>
              <a:t>/|B|</a:t>
            </a:r>
            <a:endParaRPr lang="cs-CZ" sz="1400" b="1" i="1" dirty="0">
              <a:solidFill>
                <a:srgbClr val="FF0000"/>
              </a:solidFill>
              <a:latin typeface="Arial" panose="020B0604020202020204" pitchFamily="34" charset="0"/>
              <a:cs typeface="Arial" panose="020B0604020202020204" pitchFamily="34" charset="0"/>
            </a:endParaRPr>
          </a:p>
        </p:txBody>
      </p:sp>
      <p:sp>
        <p:nvSpPr>
          <p:cNvPr id="109" name="TextovéPole 108"/>
          <p:cNvSpPr txBox="1"/>
          <p:nvPr/>
        </p:nvSpPr>
        <p:spPr>
          <a:xfrm>
            <a:off x="3887850" y="4273351"/>
            <a:ext cx="1404230" cy="307777"/>
          </a:xfrm>
          <a:prstGeom prst="rect">
            <a:avLst/>
          </a:prstGeom>
          <a:noFill/>
        </p:spPr>
        <p:txBody>
          <a:bodyPr wrap="square" rtlCol="0">
            <a:spAutoFit/>
          </a:bodyPr>
          <a:lstStyle/>
          <a:p>
            <a:r>
              <a:rPr lang="el-GR" sz="1400" b="1" i="1" dirty="0" smtClean="0">
                <a:solidFill>
                  <a:srgbClr val="FF0000"/>
                </a:solidFill>
                <a:latin typeface="Arial" panose="020B0604020202020204" pitchFamily="34" charset="0"/>
                <a:cs typeface="Arial" panose="020B0604020202020204" pitchFamily="34" charset="0"/>
              </a:rPr>
              <a:t>σ</a:t>
            </a:r>
            <a:r>
              <a:rPr lang="en-US" sz="1400" b="1" i="1" dirty="0" smtClean="0">
                <a:solidFill>
                  <a:srgbClr val="FF0000"/>
                </a:solidFill>
                <a:latin typeface="Arial" panose="020B0604020202020204" pitchFamily="34" charset="0"/>
                <a:cs typeface="Arial" panose="020B0604020202020204" pitchFamily="34" charset="0"/>
              </a:rPr>
              <a:t>|B|/|B|</a:t>
            </a:r>
            <a:endParaRPr lang="cs-CZ" sz="1400" b="1" i="1" dirty="0">
              <a:solidFill>
                <a:srgbClr val="FF0000"/>
              </a:solidFill>
              <a:latin typeface="Arial" panose="020B0604020202020204" pitchFamily="34" charset="0"/>
              <a:cs typeface="Arial" panose="020B0604020202020204" pitchFamily="34" charset="0"/>
            </a:endParaRPr>
          </a:p>
        </p:txBody>
      </p:sp>
      <p:sp>
        <p:nvSpPr>
          <p:cNvPr id="110" name="TextovéPole 109"/>
          <p:cNvSpPr txBox="1"/>
          <p:nvPr/>
        </p:nvSpPr>
        <p:spPr>
          <a:xfrm>
            <a:off x="1173907" y="6289575"/>
            <a:ext cx="1381869" cy="307777"/>
          </a:xfrm>
          <a:prstGeom prst="rect">
            <a:avLst/>
          </a:prstGeom>
          <a:noFill/>
        </p:spPr>
        <p:txBody>
          <a:bodyPr wrap="square" rtlCol="0">
            <a:spAutoFit/>
          </a:bodyPr>
          <a:lstStyle/>
          <a:p>
            <a:r>
              <a:rPr lang="el-GR" sz="1400" b="1" i="1" dirty="0" smtClean="0">
                <a:solidFill>
                  <a:srgbClr val="FF0000"/>
                </a:solidFill>
                <a:latin typeface="Arial" panose="020B0604020202020204" pitchFamily="34" charset="0"/>
                <a:cs typeface="Arial" panose="020B0604020202020204" pitchFamily="34" charset="0"/>
              </a:rPr>
              <a:t>σ</a:t>
            </a:r>
            <a:r>
              <a:rPr lang="en-US" sz="1400" b="1" i="1" dirty="0" err="1" smtClean="0">
                <a:solidFill>
                  <a:srgbClr val="FF0000"/>
                </a:solidFill>
                <a:latin typeface="Arial" panose="020B0604020202020204" pitchFamily="34" charset="0"/>
                <a:cs typeface="Arial" panose="020B0604020202020204" pitchFamily="34" charset="0"/>
              </a:rPr>
              <a:t>B</a:t>
            </a:r>
            <a:r>
              <a:rPr lang="en-US" sz="1400" b="1" i="1" baseline="-25000" dirty="0" err="1" smtClean="0">
                <a:solidFill>
                  <a:srgbClr val="FF0000"/>
                </a:solidFill>
                <a:latin typeface="Arial" panose="020B0604020202020204" pitchFamily="34" charset="0"/>
                <a:cs typeface="Arial" panose="020B0604020202020204" pitchFamily="34" charset="0"/>
              </a:rPr>
              <a:t>perp</a:t>
            </a:r>
            <a:r>
              <a:rPr lang="en-US" sz="1400" b="1" i="1" dirty="0" smtClean="0">
                <a:solidFill>
                  <a:srgbClr val="FF0000"/>
                </a:solidFill>
                <a:latin typeface="Arial" panose="020B0604020202020204" pitchFamily="34" charset="0"/>
                <a:cs typeface="Arial" panose="020B0604020202020204" pitchFamily="34" charset="0"/>
              </a:rPr>
              <a:t>/|B|</a:t>
            </a:r>
            <a:endParaRPr lang="cs-CZ" sz="1400" b="1" i="1" dirty="0">
              <a:solidFill>
                <a:srgbClr val="FF0000"/>
              </a:solidFill>
              <a:latin typeface="Arial" panose="020B0604020202020204" pitchFamily="34" charset="0"/>
              <a:cs typeface="Arial" panose="020B0604020202020204" pitchFamily="34" charset="0"/>
            </a:endParaRPr>
          </a:p>
        </p:txBody>
      </p:sp>
      <p:sp>
        <p:nvSpPr>
          <p:cNvPr id="111" name="TextovéPole 110"/>
          <p:cNvSpPr txBox="1"/>
          <p:nvPr/>
        </p:nvSpPr>
        <p:spPr>
          <a:xfrm>
            <a:off x="4314332" y="2210388"/>
            <a:ext cx="783591" cy="338554"/>
          </a:xfrm>
          <a:prstGeom prst="rect">
            <a:avLst/>
          </a:prstGeom>
          <a:noFill/>
        </p:spPr>
        <p:txBody>
          <a:bodyPr wrap="square" rtlCol="0">
            <a:spAutoFit/>
          </a:bodyPr>
          <a:lstStyle/>
          <a:p>
            <a:r>
              <a:rPr lang="en-US" sz="1600" b="1" i="1" dirty="0" smtClean="0">
                <a:solidFill>
                  <a:srgbClr val="FF0000"/>
                </a:solidFill>
                <a:latin typeface="Arial" panose="020B0604020202020204" pitchFamily="34" charset="0"/>
                <a:cs typeface="Arial" panose="020B0604020202020204" pitchFamily="34" charset="0"/>
              </a:rPr>
              <a:t>Beta</a:t>
            </a:r>
            <a:endParaRPr lang="cs-CZ" sz="16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4637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a:xfrm>
            <a:off x="461963" y="78904"/>
            <a:ext cx="8066087" cy="685800"/>
          </a:xfrm>
          <a:prstGeom prst="rect">
            <a:avLst/>
          </a:prstGeom>
        </p:spPr>
        <p:txBody>
          <a:bodyPr anchor="ctr">
            <a:normAutofit/>
          </a:bodyPr>
          <a:lstStyle/>
          <a:p>
            <a:pPr algn="ctr" fontAlgn="auto">
              <a:spcAft>
                <a:spcPts val="0"/>
              </a:spcAft>
              <a:defRPr/>
            </a:pPr>
            <a:r>
              <a:rPr lang="en-US" sz="3600" dirty="0" smtClean="0">
                <a:solidFill>
                  <a:srgbClr val="214BFB"/>
                </a:solidFill>
                <a:effectLst>
                  <a:outerShdw blurRad="38100" dist="38100" dir="2700000" algn="tl">
                    <a:srgbClr val="000000">
                      <a:alpha val="43137"/>
                    </a:srgbClr>
                  </a:outerShdw>
                </a:effectLst>
                <a:latin typeface="Arial" charset="0"/>
                <a:ea typeface="+mj-ea"/>
                <a:cs typeface="+mj-cs"/>
              </a:rPr>
              <a:t>Conclusion</a:t>
            </a:r>
            <a:endParaRPr lang="en-US" sz="3600" dirty="0">
              <a:solidFill>
                <a:srgbClr val="214BFB"/>
              </a:solidFill>
              <a:effectLst>
                <a:outerShdw blurRad="38100" dist="38100" dir="2700000" algn="tl">
                  <a:srgbClr val="000000">
                    <a:alpha val="43137"/>
                  </a:srgbClr>
                </a:outerShdw>
              </a:effectLst>
              <a:latin typeface="Arial" charset="0"/>
              <a:ea typeface="+mj-ea"/>
              <a:cs typeface="+mj-cs"/>
            </a:endParaRPr>
          </a:p>
        </p:txBody>
      </p:sp>
      <p:sp>
        <p:nvSpPr>
          <p:cNvPr id="3" name="Rectangle 25"/>
          <p:cNvSpPr>
            <a:spLocks noChangeArrowheads="1"/>
          </p:cNvSpPr>
          <p:nvPr/>
        </p:nvSpPr>
        <p:spPr bwMode="auto">
          <a:xfrm>
            <a:off x="5651500" y="981075"/>
            <a:ext cx="29527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cs-CZ" altLang="cs-CZ" sz="1800">
              <a:solidFill>
                <a:schemeClr val="accent2"/>
              </a:solidFill>
              <a:latin typeface="Arial" charset="0"/>
            </a:endParaRPr>
          </a:p>
        </p:txBody>
      </p:sp>
      <p:sp>
        <p:nvSpPr>
          <p:cNvPr id="23" name="Rectangle 25"/>
          <p:cNvSpPr>
            <a:spLocks noChangeArrowheads="1"/>
          </p:cNvSpPr>
          <p:nvPr/>
        </p:nvSpPr>
        <p:spPr bwMode="auto">
          <a:xfrm>
            <a:off x="323528" y="1628800"/>
            <a:ext cx="8496622"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ts val="600"/>
              </a:spcBef>
              <a:buClr>
                <a:srgbClr val="0438CC"/>
              </a:buClr>
              <a:buFont typeface="Wingdings" panose="05000000000000000000" pitchFamily="2" charset="2"/>
              <a:buChar char="ü"/>
            </a:pPr>
            <a:r>
              <a:rPr lang="en-US" altLang="cs-CZ" sz="1600" dirty="0" smtClean="0">
                <a:solidFill>
                  <a:schemeClr val="tx2"/>
                </a:solidFill>
                <a:latin typeface="Arial" charset="0"/>
              </a:rPr>
              <a:t>Mean ion beta increases </a:t>
            </a:r>
            <a:r>
              <a:rPr lang="en-US" altLang="cs-CZ" sz="1600" dirty="0">
                <a:solidFill>
                  <a:schemeClr val="tx2"/>
                </a:solidFill>
                <a:latin typeface="Arial" charset="0"/>
              </a:rPr>
              <a:t>from ~0.1 at 0.1 AU to ~0.4 at 0.3 AU and becomes constant and about equal to 1 AU value </a:t>
            </a:r>
            <a:r>
              <a:rPr lang="en-US" altLang="cs-CZ" sz="1600" dirty="0" smtClean="0">
                <a:solidFill>
                  <a:schemeClr val="tx2"/>
                </a:solidFill>
                <a:latin typeface="Arial" charset="0"/>
              </a:rPr>
              <a:t>farther</a:t>
            </a:r>
          </a:p>
          <a:p>
            <a:pPr algn="just" eaLnBrk="1" hangingPunct="1">
              <a:spcBef>
                <a:spcPts val="600"/>
              </a:spcBef>
              <a:buClr>
                <a:srgbClr val="0438CC"/>
              </a:buClr>
              <a:buFont typeface="Wingdings" panose="05000000000000000000" pitchFamily="2" charset="2"/>
              <a:buChar char="ü"/>
            </a:pPr>
            <a:r>
              <a:rPr lang="en-US" altLang="cs-CZ" sz="1600" dirty="0" smtClean="0">
                <a:solidFill>
                  <a:schemeClr val="tx2"/>
                </a:solidFill>
                <a:latin typeface="Arial" charset="0"/>
              </a:rPr>
              <a:t>Mean </a:t>
            </a:r>
            <a:r>
              <a:rPr lang="en-US" altLang="cs-CZ" sz="1600" dirty="0">
                <a:solidFill>
                  <a:schemeClr val="tx2"/>
                </a:solidFill>
                <a:latin typeface="Arial" charset="0"/>
              </a:rPr>
              <a:t>magnetic field strength follows the Parker spiral prediction from 0.1 to 1.5 </a:t>
            </a:r>
            <a:r>
              <a:rPr lang="en-US" altLang="cs-CZ" sz="1600" dirty="0" smtClean="0">
                <a:solidFill>
                  <a:schemeClr val="tx2"/>
                </a:solidFill>
                <a:latin typeface="Arial" charset="0"/>
              </a:rPr>
              <a:t>AU</a:t>
            </a:r>
          </a:p>
          <a:p>
            <a:pPr algn="just" eaLnBrk="1" hangingPunct="1">
              <a:spcBef>
                <a:spcPts val="600"/>
              </a:spcBef>
              <a:buClr>
                <a:srgbClr val="0438CC"/>
              </a:buClr>
              <a:buFont typeface="Wingdings" panose="05000000000000000000" pitchFamily="2" charset="2"/>
              <a:buChar char="ü"/>
            </a:pPr>
            <a:r>
              <a:rPr lang="en-US" altLang="cs-CZ" sz="1600" dirty="0" smtClean="0">
                <a:solidFill>
                  <a:schemeClr val="tx2"/>
                </a:solidFill>
                <a:latin typeface="Arial" charset="0"/>
              </a:rPr>
              <a:t>The </a:t>
            </a:r>
            <a:r>
              <a:rPr lang="en-US" altLang="cs-CZ" sz="1600" dirty="0">
                <a:solidFill>
                  <a:schemeClr val="tx2"/>
                </a:solidFill>
                <a:latin typeface="Arial" charset="0"/>
              </a:rPr>
              <a:t>level (standard deviation) of compressive as well as perpendicular magnetic field fluctuations decreases with the distance from the </a:t>
            </a:r>
            <a:r>
              <a:rPr lang="en-US" altLang="cs-CZ" sz="1600" dirty="0" smtClean="0">
                <a:solidFill>
                  <a:schemeClr val="tx2"/>
                </a:solidFill>
                <a:latin typeface="Arial" charset="0"/>
              </a:rPr>
              <a:t>Sun</a:t>
            </a:r>
          </a:p>
          <a:p>
            <a:pPr algn="just" eaLnBrk="1" hangingPunct="1">
              <a:spcBef>
                <a:spcPts val="600"/>
              </a:spcBef>
              <a:buClr>
                <a:srgbClr val="0438CC"/>
              </a:buClr>
              <a:buFont typeface="Wingdings" panose="05000000000000000000" pitchFamily="2" charset="2"/>
              <a:buChar char="ü"/>
            </a:pPr>
            <a:r>
              <a:rPr lang="en-US" altLang="cs-CZ" sz="1600" dirty="0" smtClean="0">
                <a:latin typeface="Arial" charset="0"/>
                <a:cs typeface="Arial" charset="0"/>
              </a:rPr>
              <a:t>The </a:t>
            </a:r>
            <a:r>
              <a:rPr lang="en-US" altLang="cs-CZ" sz="1600" dirty="0">
                <a:latin typeface="Arial" charset="0"/>
                <a:cs typeface="Arial" charset="0"/>
              </a:rPr>
              <a:t>level of perpendicular fluctuations normalized to the mean magnetic field strength does not depend on the radial distance, whereas normalized level of compressive fluctuations  increases with distance till ~0.3 AU and then becomes about </a:t>
            </a:r>
            <a:r>
              <a:rPr lang="en-US" altLang="cs-CZ" sz="1600" dirty="0" smtClean="0">
                <a:latin typeface="Arial" charset="0"/>
                <a:cs typeface="Arial" charset="0"/>
              </a:rPr>
              <a:t>constant</a:t>
            </a:r>
          </a:p>
          <a:p>
            <a:pPr algn="just" eaLnBrk="1" hangingPunct="1">
              <a:spcBef>
                <a:spcPts val="600"/>
              </a:spcBef>
              <a:buClr>
                <a:srgbClr val="0438CC"/>
              </a:buClr>
              <a:buFont typeface="Wingdings" panose="05000000000000000000" pitchFamily="2" charset="2"/>
              <a:buChar char="ü"/>
            </a:pPr>
            <a:r>
              <a:rPr lang="en-US" altLang="cs-CZ" sz="1600" dirty="0" smtClean="0">
                <a:latin typeface="Arial" charset="0"/>
                <a:cs typeface="Arial" charset="0"/>
              </a:rPr>
              <a:t>At </a:t>
            </a:r>
            <a:r>
              <a:rPr lang="en-US" altLang="cs-CZ" sz="1600" dirty="0">
                <a:latin typeface="Arial" charset="0"/>
                <a:cs typeface="Arial" charset="0"/>
              </a:rPr>
              <a:t>kinetic </a:t>
            </a:r>
            <a:r>
              <a:rPr lang="en-US" altLang="cs-CZ" sz="1600" dirty="0" smtClean="0">
                <a:latin typeface="Arial" charset="0"/>
                <a:cs typeface="Arial" charset="0"/>
              </a:rPr>
              <a:t>range, the </a:t>
            </a:r>
            <a:r>
              <a:rPr lang="en-US" altLang="cs-CZ" sz="1600" dirty="0" smtClean="0">
                <a:latin typeface="Arial" charset="0"/>
                <a:cs typeface="Arial" charset="0"/>
              </a:rPr>
              <a:t>power-law </a:t>
            </a:r>
            <a:r>
              <a:rPr lang="en-US" altLang="cs-CZ" sz="1600" dirty="0" smtClean="0">
                <a:latin typeface="Arial" charset="0"/>
                <a:cs typeface="Arial" charset="0"/>
              </a:rPr>
              <a:t>exponent of slopes lies between -3 </a:t>
            </a:r>
            <a:r>
              <a:rPr lang="en-US" altLang="cs-CZ" sz="1600" dirty="0">
                <a:latin typeface="Arial" charset="0"/>
                <a:cs typeface="Arial" charset="0"/>
              </a:rPr>
              <a:t>to -6 depending on the relative level of compressive fluctuations in PSP data but </a:t>
            </a:r>
            <a:r>
              <a:rPr lang="en-US" altLang="cs-CZ" sz="1600" dirty="0" smtClean="0">
                <a:latin typeface="Arial" charset="0"/>
                <a:cs typeface="Arial" charset="0"/>
              </a:rPr>
              <a:t>it </a:t>
            </a:r>
            <a:r>
              <a:rPr lang="en-US" altLang="cs-CZ" sz="1600" dirty="0" smtClean="0">
                <a:latin typeface="Arial" charset="0"/>
                <a:cs typeface="Arial" charset="0"/>
              </a:rPr>
              <a:t>is </a:t>
            </a:r>
            <a:r>
              <a:rPr lang="en-US" altLang="cs-CZ" sz="1600" dirty="0" smtClean="0">
                <a:latin typeface="Arial" charset="0"/>
                <a:cs typeface="Arial" charset="0"/>
              </a:rPr>
              <a:t>around </a:t>
            </a:r>
            <a:r>
              <a:rPr lang="en-US" altLang="cs-CZ" sz="1600" dirty="0">
                <a:latin typeface="Arial" charset="0"/>
                <a:cs typeface="Arial" charset="0"/>
              </a:rPr>
              <a:t>-3 in </a:t>
            </a:r>
            <a:r>
              <a:rPr lang="en-US" altLang="cs-CZ" sz="1600" dirty="0" smtClean="0">
                <a:latin typeface="Arial" charset="0"/>
                <a:cs typeface="Arial" charset="0"/>
              </a:rPr>
              <a:t>Wind through the </a:t>
            </a:r>
            <a:r>
              <a:rPr lang="en-US" altLang="cs-CZ" sz="1600" dirty="0">
                <a:latin typeface="Arial" charset="0"/>
                <a:cs typeface="Arial" charset="0"/>
              </a:rPr>
              <a:t>full range of </a:t>
            </a:r>
            <a:r>
              <a:rPr lang="en-US" altLang="cs-CZ" sz="1600" dirty="0" smtClean="0">
                <a:latin typeface="Arial" charset="0"/>
                <a:cs typeface="Arial" charset="0"/>
              </a:rPr>
              <a:t>compressive fluctuation level</a:t>
            </a:r>
          </a:p>
          <a:p>
            <a:pPr algn="just" eaLnBrk="1" hangingPunct="1">
              <a:spcBef>
                <a:spcPts val="600"/>
              </a:spcBef>
              <a:buClr>
                <a:srgbClr val="0438CC"/>
              </a:buClr>
              <a:buFont typeface="Wingdings" panose="05000000000000000000" pitchFamily="2" charset="2"/>
              <a:buChar char="ü"/>
            </a:pPr>
            <a:r>
              <a:rPr lang="en-US" altLang="cs-CZ" sz="1600" dirty="0" smtClean="0">
                <a:latin typeface="Arial" charset="0"/>
                <a:cs typeface="Arial" charset="0"/>
              </a:rPr>
              <a:t>Trends </a:t>
            </a:r>
            <a:r>
              <a:rPr lang="en-US" altLang="cs-CZ" sz="1600" dirty="0">
                <a:latin typeface="Arial" charset="0"/>
                <a:cs typeface="Arial" charset="0"/>
              </a:rPr>
              <a:t>found </a:t>
            </a:r>
            <a:r>
              <a:rPr lang="en-US" altLang="cs-CZ" sz="1600" dirty="0" smtClean="0">
                <a:latin typeface="Arial" charset="0"/>
                <a:cs typeface="Arial" charset="0"/>
              </a:rPr>
              <a:t>in PSP </a:t>
            </a:r>
            <a:r>
              <a:rPr lang="en-US" altLang="cs-CZ" sz="1600" dirty="0">
                <a:latin typeface="Arial" charset="0"/>
                <a:cs typeface="Arial" charset="0"/>
              </a:rPr>
              <a:t>observations </a:t>
            </a:r>
            <a:r>
              <a:rPr lang="en-US" altLang="cs-CZ" sz="1600" dirty="0" smtClean="0">
                <a:latin typeface="Arial" charset="0"/>
                <a:cs typeface="Arial" charset="0"/>
              </a:rPr>
              <a:t>at </a:t>
            </a:r>
            <a:r>
              <a:rPr lang="en-US" altLang="cs-CZ" sz="1600" dirty="0">
                <a:latin typeface="Arial" charset="0"/>
                <a:cs typeface="Arial" charset="0"/>
              </a:rPr>
              <a:t>distances larger than 0.3 AU agree very well with observations at 1 AU whereas the dependences of the spectral slope on plasma beta and/or on the level of magnetic field fluctuations are opposite at lower </a:t>
            </a:r>
            <a:r>
              <a:rPr lang="en-US" altLang="cs-CZ" sz="1600" dirty="0" smtClean="0">
                <a:latin typeface="Arial" charset="0"/>
                <a:cs typeface="Arial" charset="0"/>
              </a:rPr>
              <a:t>distances</a:t>
            </a:r>
          </a:p>
          <a:p>
            <a:pPr algn="just" eaLnBrk="1" hangingPunct="1">
              <a:spcBef>
                <a:spcPts val="600"/>
              </a:spcBef>
              <a:buClr>
                <a:srgbClr val="0438CC"/>
              </a:buClr>
              <a:buFont typeface="Wingdings" panose="05000000000000000000" pitchFamily="2" charset="2"/>
              <a:buChar char="ü"/>
            </a:pPr>
            <a:r>
              <a:rPr lang="en-US" altLang="cs-CZ" sz="1600" dirty="0">
                <a:solidFill>
                  <a:srgbClr val="214BFB"/>
                </a:solidFill>
                <a:latin typeface="Arial" charset="0"/>
                <a:cs typeface="Arial" charset="0"/>
              </a:rPr>
              <a:t>Combining above points, we can conclude that the evolution of turbulence is controlled by different process(</a:t>
            </a:r>
            <a:r>
              <a:rPr lang="en-US" altLang="cs-CZ" sz="1600" dirty="0" err="1">
                <a:solidFill>
                  <a:srgbClr val="214BFB"/>
                </a:solidFill>
                <a:latin typeface="Arial" charset="0"/>
                <a:cs typeface="Arial" charset="0"/>
              </a:rPr>
              <a:t>es</a:t>
            </a:r>
            <a:r>
              <a:rPr lang="en-US" altLang="cs-CZ" sz="1600" dirty="0">
                <a:solidFill>
                  <a:srgbClr val="214BFB"/>
                </a:solidFill>
                <a:latin typeface="Arial" charset="0"/>
                <a:cs typeface="Arial" charset="0"/>
              </a:rPr>
              <a:t>) close to the Sun </a:t>
            </a:r>
            <a:r>
              <a:rPr lang="en-US" altLang="cs-CZ" sz="1600" dirty="0" smtClean="0">
                <a:solidFill>
                  <a:srgbClr val="214BFB"/>
                </a:solidFill>
                <a:latin typeface="Arial" charset="0"/>
                <a:cs typeface="Arial" charset="0"/>
              </a:rPr>
              <a:t>and </a:t>
            </a:r>
            <a:r>
              <a:rPr lang="en-US" altLang="cs-CZ" sz="1600" dirty="0">
                <a:solidFill>
                  <a:srgbClr val="214BFB"/>
                </a:solidFill>
                <a:latin typeface="Arial" charset="0"/>
                <a:cs typeface="Arial" charset="0"/>
              </a:rPr>
              <a:t>at larger </a:t>
            </a:r>
            <a:r>
              <a:rPr lang="en-US" altLang="cs-CZ" sz="1600" dirty="0" smtClean="0">
                <a:solidFill>
                  <a:srgbClr val="214BFB"/>
                </a:solidFill>
                <a:latin typeface="Arial" charset="0"/>
                <a:cs typeface="Arial" charset="0"/>
              </a:rPr>
              <a:t>distances.</a:t>
            </a:r>
          </a:p>
        </p:txBody>
      </p:sp>
      <p:sp>
        <p:nvSpPr>
          <p:cNvPr id="25" name="TextovéPole 8"/>
          <p:cNvSpPr txBox="1">
            <a:spLocks noChangeArrowheads="1"/>
          </p:cNvSpPr>
          <p:nvPr/>
        </p:nvSpPr>
        <p:spPr bwMode="auto">
          <a:xfrm>
            <a:off x="461963" y="766445"/>
            <a:ext cx="8358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algn="just" eaLnBrk="1" hangingPunct="1">
              <a:spcBef>
                <a:spcPts val="600"/>
              </a:spcBef>
              <a:buNone/>
            </a:pPr>
            <a:r>
              <a:rPr lang="en-US" altLang="cs-CZ" sz="1800" dirty="0" smtClean="0">
                <a:solidFill>
                  <a:srgbClr val="214BFB"/>
                </a:solidFill>
                <a:latin typeface="Arial" charset="0"/>
              </a:rPr>
              <a:t>We present the statistical analysis </a:t>
            </a:r>
            <a:r>
              <a:rPr lang="en-US" altLang="cs-CZ" sz="1800" dirty="0">
                <a:solidFill>
                  <a:srgbClr val="214BFB"/>
                </a:solidFill>
                <a:latin typeface="Arial" charset="0"/>
              </a:rPr>
              <a:t>of </a:t>
            </a:r>
            <a:r>
              <a:rPr lang="en-US" altLang="cs-CZ" sz="1800" dirty="0" smtClean="0">
                <a:solidFill>
                  <a:srgbClr val="214BFB"/>
                </a:solidFill>
                <a:latin typeface="Arial" charset="0"/>
              </a:rPr>
              <a:t>compressive and perpendicular magnetic field fluctuations from 0.1 to 1 AU. The </a:t>
            </a:r>
            <a:r>
              <a:rPr lang="en-US" altLang="cs-CZ" sz="1800" dirty="0">
                <a:solidFill>
                  <a:srgbClr val="214BFB"/>
                </a:solidFill>
                <a:latin typeface="Arial" charset="0"/>
              </a:rPr>
              <a:t>results can be summarized as </a:t>
            </a:r>
            <a:r>
              <a:rPr lang="en-US" altLang="cs-CZ" sz="1800" dirty="0" smtClean="0">
                <a:solidFill>
                  <a:srgbClr val="214BFB"/>
                </a:solidFill>
                <a:latin typeface="Arial" charset="0"/>
              </a:rPr>
              <a:t>it follows</a:t>
            </a:r>
            <a:r>
              <a:rPr lang="en-US" altLang="cs-CZ" sz="1800" dirty="0">
                <a:solidFill>
                  <a:srgbClr val="214BFB"/>
                </a:solidFill>
                <a:latin typeface="Arial" charset="0"/>
              </a:rPr>
              <a:t>: </a:t>
            </a:r>
            <a:r>
              <a:rPr lang="cs-CZ" altLang="cs-CZ" sz="1800" dirty="0">
                <a:solidFill>
                  <a:srgbClr val="214BFB"/>
                </a:solidFill>
                <a:latin typeface="Arial" charset="0"/>
              </a:rPr>
              <a:t> </a:t>
            </a:r>
            <a:endParaRPr lang="en-US" altLang="cs-CZ" sz="1800" dirty="0">
              <a:solidFill>
                <a:srgbClr val="214BFB"/>
              </a:solidFill>
              <a:latin typeface="Arial" charset="0"/>
            </a:endParaRPr>
          </a:p>
        </p:txBody>
      </p:sp>
    </p:spTree>
    <p:extLst>
      <p:ext uri="{BB962C8B-B14F-4D97-AF65-F5344CB8AC3E}">
        <p14:creationId xmlns:p14="http://schemas.microsoft.com/office/powerpoint/2010/main" val="3411911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79388" y="78904"/>
            <a:ext cx="8820150" cy="685800"/>
          </a:xfrm>
        </p:spPr>
        <p:txBody>
          <a:bodyPr/>
          <a:lstStyle/>
          <a:p>
            <a:pPr eaLnBrk="1" hangingPunct="1"/>
            <a:r>
              <a:rPr lang="en-US" sz="3600" dirty="0">
                <a:solidFill>
                  <a:srgbClr val="214BFB"/>
                </a:solidFill>
                <a:effectLst>
                  <a:outerShdw blurRad="38100" dist="38100" dir="2700000" algn="tl">
                    <a:srgbClr val="000000">
                      <a:alpha val="43137"/>
                    </a:srgbClr>
                  </a:outerShdw>
                </a:effectLst>
                <a:latin typeface="Arial" pitchFamily="34" charset="0"/>
              </a:rPr>
              <a:t>Mean PSDs in different distances</a:t>
            </a:r>
            <a:endParaRPr lang="en-US" sz="4000" dirty="0" smtClean="0">
              <a:solidFill>
                <a:srgbClr val="214BFB"/>
              </a:solidFill>
              <a:effectLst>
                <a:outerShdw blurRad="38100" dist="38100" dir="2700000" algn="tl">
                  <a:srgbClr val="000000">
                    <a:alpha val="43137"/>
                  </a:srgbClr>
                </a:outerShdw>
              </a:effectLst>
            </a:endParaRPr>
          </a:p>
        </p:txBody>
      </p:sp>
      <p:sp>
        <p:nvSpPr>
          <p:cNvPr id="14340" name="Rectangle 4"/>
          <p:cNvSpPr>
            <a:spLocks noChangeArrowheads="1"/>
          </p:cNvSpPr>
          <p:nvPr/>
        </p:nvSpPr>
        <p:spPr bwMode="auto">
          <a:xfrm>
            <a:off x="3238500" y="2328863"/>
            <a:ext cx="9144000" cy="0"/>
          </a:xfrm>
          <a:prstGeom prst="rect">
            <a:avLst/>
          </a:prstGeom>
          <a:noFill/>
          <a:ln w="9525">
            <a:noFill/>
            <a:miter lim="800000"/>
            <a:headEnd/>
            <a:tailEnd/>
          </a:ln>
        </p:spPr>
        <p:txBody>
          <a:bodyPr>
            <a:spAutoFit/>
          </a:bodyPr>
          <a:lstStyle/>
          <a:p>
            <a:endParaRPr lang="cs-CZ"/>
          </a:p>
        </p:txBody>
      </p:sp>
      <p:sp>
        <p:nvSpPr>
          <p:cNvPr id="35" name="Rectangle 3"/>
          <p:cNvSpPr txBox="1">
            <a:spLocks noChangeArrowheads="1"/>
          </p:cNvSpPr>
          <p:nvPr/>
        </p:nvSpPr>
        <p:spPr bwMode="auto">
          <a:xfrm>
            <a:off x="270864" y="3933056"/>
            <a:ext cx="854928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ts val="1200"/>
              </a:spcBef>
              <a:buFont typeface="Wingdings" panose="05000000000000000000" pitchFamily="2" charset="2"/>
              <a:buChar char="Ø"/>
            </a:pPr>
            <a:r>
              <a:rPr lang="en-US" altLang="cs-CZ" sz="2000" dirty="0" smtClean="0">
                <a:solidFill>
                  <a:srgbClr val="214BFB"/>
                </a:solidFill>
                <a:latin typeface="Arial" charset="0"/>
              </a:rPr>
              <a:t>All spectra are normalized to characteristic plasma scale </a:t>
            </a:r>
            <a:r>
              <a:rPr lang="en-US" altLang="cs-CZ" sz="2000" dirty="0" err="1" smtClean="0">
                <a:solidFill>
                  <a:srgbClr val="214BFB"/>
                </a:solidFill>
                <a:latin typeface="Arial" charset="0"/>
              </a:rPr>
              <a:t>f</a:t>
            </a:r>
            <a:r>
              <a:rPr lang="en-US" altLang="cs-CZ" sz="2000" baseline="-25000" dirty="0" err="1" smtClean="0">
                <a:solidFill>
                  <a:srgbClr val="214BFB"/>
                </a:solidFill>
                <a:latin typeface="Arial" charset="0"/>
              </a:rPr>
              <a:t>d</a:t>
            </a:r>
            <a:endParaRPr lang="en-US" altLang="cs-CZ" sz="2000" baseline="-25000" dirty="0" smtClean="0">
              <a:solidFill>
                <a:srgbClr val="214BFB"/>
              </a:solidFill>
              <a:latin typeface="Arial" charset="0"/>
            </a:endParaRPr>
          </a:p>
          <a:p>
            <a:pPr eaLnBrk="1" hangingPunct="1">
              <a:lnSpc>
                <a:spcPct val="90000"/>
              </a:lnSpc>
              <a:spcBef>
                <a:spcPts val="1200"/>
              </a:spcBef>
              <a:buFont typeface="Wingdings" panose="05000000000000000000" pitchFamily="2" charset="2"/>
              <a:buChar char="Ø"/>
            </a:pPr>
            <a:r>
              <a:rPr lang="en-US" altLang="cs-CZ" sz="2000" dirty="0" smtClean="0">
                <a:solidFill>
                  <a:srgbClr val="214BFB"/>
                </a:solidFill>
                <a:latin typeface="Arial" charset="0"/>
              </a:rPr>
              <a:t>The median spectrum in each distance bin </a:t>
            </a:r>
            <a:r>
              <a:rPr lang="en-US" altLang="cs-CZ" sz="2000" dirty="0">
                <a:solidFill>
                  <a:srgbClr val="214BFB"/>
                </a:solidFill>
                <a:latin typeface="Arial" charset="0"/>
              </a:rPr>
              <a:t>is </a:t>
            </a:r>
            <a:r>
              <a:rPr lang="en-US" altLang="cs-CZ" sz="2000" dirty="0" smtClean="0">
                <a:solidFill>
                  <a:srgbClr val="214BFB"/>
                </a:solidFill>
                <a:latin typeface="Arial" charset="0"/>
              </a:rPr>
              <a:t>calculated</a:t>
            </a:r>
          </a:p>
          <a:p>
            <a:pPr eaLnBrk="1" hangingPunct="1">
              <a:lnSpc>
                <a:spcPct val="90000"/>
              </a:lnSpc>
              <a:spcBef>
                <a:spcPts val="1200"/>
              </a:spcBef>
              <a:buFont typeface="Wingdings" panose="05000000000000000000" pitchFamily="2" charset="2"/>
              <a:buChar char="Ø"/>
            </a:pPr>
            <a:r>
              <a:rPr lang="en-US" altLang="cs-CZ" sz="2000" dirty="0" smtClean="0">
                <a:solidFill>
                  <a:srgbClr val="214BFB"/>
                </a:solidFill>
                <a:latin typeface="Arial" charset="0"/>
              </a:rPr>
              <a:t>Perpendicular </a:t>
            </a:r>
            <a:r>
              <a:rPr lang="en-US" altLang="cs-CZ" sz="2000" dirty="0">
                <a:solidFill>
                  <a:srgbClr val="214BFB"/>
                </a:solidFill>
                <a:latin typeface="Arial" charset="0"/>
              </a:rPr>
              <a:t>fluctuations are by an order of magnitude larger than the parallel </a:t>
            </a:r>
            <a:r>
              <a:rPr lang="en-US" altLang="cs-CZ" sz="2000" dirty="0" smtClean="0">
                <a:solidFill>
                  <a:srgbClr val="214BFB"/>
                </a:solidFill>
                <a:latin typeface="Arial" charset="0"/>
              </a:rPr>
              <a:t>ones</a:t>
            </a:r>
          </a:p>
          <a:p>
            <a:pPr eaLnBrk="1" hangingPunct="1">
              <a:lnSpc>
                <a:spcPct val="90000"/>
              </a:lnSpc>
              <a:spcBef>
                <a:spcPts val="1200"/>
              </a:spcBef>
              <a:buFont typeface="Wingdings" panose="05000000000000000000" pitchFamily="2" charset="2"/>
              <a:buChar char="Ø"/>
            </a:pPr>
            <a:r>
              <a:rPr lang="en-US" altLang="cs-CZ" sz="2000" dirty="0" smtClean="0">
                <a:solidFill>
                  <a:srgbClr val="214BFB"/>
                </a:solidFill>
                <a:latin typeface="Arial" charset="0"/>
              </a:rPr>
              <a:t>The slope in the inertial range evolves from -3/2 to -5/3</a:t>
            </a:r>
          </a:p>
          <a:p>
            <a:pPr eaLnBrk="1" hangingPunct="1">
              <a:lnSpc>
                <a:spcPct val="90000"/>
              </a:lnSpc>
              <a:spcBef>
                <a:spcPts val="1200"/>
              </a:spcBef>
              <a:buFont typeface="Wingdings" panose="05000000000000000000" pitchFamily="2" charset="2"/>
              <a:buChar char="Ø"/>
            </a:pPr>
            <a:r>
              <a:rPr lang="en-US" altLang="cs-CZ" sz="2000" dirty="0" smtClean="0">
                <a:solidFill>
                  <a:srgbClr val="214BFB"/>
                </a:solidFill>
                <a:latin typeface="Arial" charset="0"/>
              </a:rPr>
              <a:t>It is true for  both, compressive and perpendicular fluctuation components</a:t>
            </a:r>
            <a:endParaRPr lang="en-US" altLang="cs-CZ" sz="2000" dirty="0">
              <a:solidFill>
                <a:srgbClr val="214BFB"/>
              </a:solidFill>
              <a:latin typeface="Arial" charset="0"/>
            </a:endParaRPr>
          </a:p>
        </p:txBody>
      </p:sp>
      <p:sp>
        <p:nvSpPr>
          <p:cNvPr id="39" name="TextovéPole 38"/>
          <p:cNvSpPr txBox="1"/>
          <p:nvPr/>
        </p:nvSpPr>
        <p:spPr>
          <a:xfrm>
            <a:off x="5580113" y="6402814"/>
            <a:ext cx="3422012" cy="338554"/>
          </a:xfrm>
          <a:prstGeom prst="rect">
            <a:avLst/>
          </a:prstGeom>
          <a:noFill/>
        </p:spPr>
        <p:txBody>
          <a:bodyPr wrap="square" rtlCol="0">
            <a:spAutoFit/>
          </a:bodyPr>
          <a:lstStyle/>
          <a:p>
            <a:r>
              <a:rPr lang="en-US" sz="1600" i="1" dirty="0" err="1" smtClean="0">
                <a:solidFill>
                  <a:srgbClr val="214BFB"/>
                </a:solidFill>
                <a:latin typeface="Arial" panose="020B0604020202020204" pitchFamily="34" charset="0"/>
                <a:cs typeface="Arial" panose="020B0604020202020204" pitchFamily="34" charset="0"/>
              </a:rPr>
              <a:t>Safrankova</a:t>
            </a:r>
            <a:r>
              <a:rPr lang="en-US" sz="1600" i="1" dirty="0" smtClean="0">
                <a:solidFill>
                  <a:srgbClr val="214BFB"/>
                </a:solidFill>
                <a:latin typeface="Arial" panose="020B0604020202020204" pitchFamily="34" charset="0"/>
                <a:cs typeface="Arial" panose="020B0604020202020204" pitchFamily="34" charset="0"/>
              </a:rPr>
              <a:t> et al. (2022, </a:t>
            </a:r>
            <a:r>
              <a:rPr lang="en-US" sz="1600" i="1" dirty="0" err="1" smtClean="0">
                <a:solidFill>
                  <a:srgbClr val="214BFB"/>
                </a:solidFill>
                <a:latin typeface="Arial" panose="020B0604020202020204" pitchFamily="34" charset="0"/>
                <a:cs typeface="Arial" panose="020B0604020202020204" pitchFamily="34" charset="0"/>
              </a:rPr>
              <a:t>ApJL</a:t>
            </a:r>
            <a:r>
              <a:rPr lang="en-US" sz="1600" i="1" dirty="0" smtClean="0">
                <a:solidFill>
                  <a:srgbClr val="214BFB"/>
                </a:solidFill>
                <a:latin typeface="Arial" panose="020B0604020202020204" pitchFamily="34" charset="0"/>
                <a:cs typeface="Arial" panose="020B0604020202020204" pitchFamily="34" charset="0"/>
              </a:rPr>
              <a:t>)</a:t>
            </a:r>
            <a:endParaRPr lang="cs-CZ" sz="1600" i="1" dirty="0">
              <a:solidFill>
                <a:srgbClr val="214BFB"/>
              </a:solidFill>
              <a:latin typeface="Arial" panose="020B0604020202020204" pitchFamily="34" charset="0"/>
              <a:cs typeface="Arial" panose="020B0604020202020204" pitchFamily="34" charset="0"/>
            </a:endParaRPr>
          </a:p>
        </p:txBody>
      </p:sp>
      <p:sp>
        <p:nvSpPr>
          <p:cNvPr id="8"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5"/>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11" name="Rectangle 26"/>
          <p:cNvSpPr>
            <a:spLocks noChangeArrowheads="1"/>
          </p:cNvSpPr>
          <p:nvPr/>
        </p:nvSpPr>
        <p:spPr bwMode="auto">
          <a:xfrm>
            <a:off x="0" y="470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7"/>
          <p:cNvSpPr>
            <a:spLocks noChangeArrowheads="1"/>
          </p:cNvSpPr>
          <p:nvPr/>
        </p:nvSpPr>
        <p:spPr bwMode="auto">
          <a:xfrm>
            <a:off x="0" y="4857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13" name="Rectangle 28"/>
          <p:cNvSpPr>
            <a:spLocks noChangeArrowheads="1"/>
          </p:cNvSpPr>
          <p:nvPr/>
        </p:nvSpPr>
        <p:spPr bwMode="auto">
          <a:xfrm>
            <a:off x="0" y="701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14" name="Rectangle 29"/>
          <p:cNvSpPr>
            <a:spLocks noChangeArrowheads="1"/>
          </p:cNvSpPr>
          <p:nvPr/>
        </p:nvSpPr>
        <p:spPr bwMode="auto">
          <a:xfrm>
            <a:off x="0" y="9163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30"/>
          <p:cNvSpPr>
            <a:spLocks noChangeArrowheads="1"/>
          </p:cNvSpPr>
          <p:nvPr/>
        </p:nvSpPr>
        <p:spPr bwMode="auto">
          <a:xfrm>
            <a:off x="0" y="948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1"/>
          <p:cNvSpPr>
            <a:spLocks noChangeArrowheads="1"/>
          </p:cNvSpPr>
          <p:nvPr/>
        </p:nvSpPr>
        <p:spPr bwMode="auto">
          <a:xfrm>
            <a:off x="0" y="1203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32"/>
          <p:cNvSpPr>
            <a:spLocks noChangeArrowheads="1"/>
          </p:cNvSpPr>
          <p:nvPr/>
        </p:nvSpPr>
        <p:spPr bwMode="auto">
          <a:xfrm>
            <a:off x="0" y="1417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pic>
        <p:nvPicPr>
          <p:cNvPr id="3074" name="Obrázek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905" y="764704"/>
            <a:ext cx="4053439" cy="3240360"/>
          </a:xfrm>
          <a:prstGeom prst="rect">
            <a:avLst/>
          </a:prstGeom>
          <a:noFill/>
          <a:extLst>
            <a:ext uri="{909E8E84-426E-40DD-AFC4-6F175D3DCCD1}">
              <a14:hiddenFill xmlns:a14="http://schemas.microsoft.com/office/drawing/2010/main">
                <a:solidFill>
                  <a:srgbClr val="FFFFFF"/>
                </a:solidFill>
              </a14:hiddenFill>
            </a:ext>
          </a:extLst>
        </p:spPr>
      </p:pic>
      <p:pic>
        <p:nvPicPr>
          <p:cNvPr id="3073" name="Obrázek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620688"/>
            <a:ext cx="4221104" cy="33843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0" y="3038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TextovéPole 36"/>
          <p:cNvSpPr txBox="1"/>
          <p:nvPr/>
        </p:nvSpPr>
        <p:spPr>
          <a:xfrm>
            <a:off x="1187624" y="3038475"/>
            <a:ext cx="1440160" cy="369332"/>
          </a:xfrm>
          <a:prstGeom prst="rect">
            <a:avLst/>
          </a:prstGeom>
          <a:noFill/>
        </p:spPr>
        <p:txBody>
          <a:bodyPr wrap="square" rtlCol="0">
            <a:spAutoFit/>
          </a:bodyPr>
          <a:lstStyle/>
          <a:p>
            <a:r>
              <a:rPr lang="en-US" sz="1800" b="1" i="1" dirty="0" err="1" smtClean="0">
                <a:solidFill>
                  <a:srgbClr val="FF0000"/>
                </a:solidFill>
                <a:latin typeface="Arial" panose="020B0604020202020204" pitchFamily="34" charset="0"/>
                <a:cs typeface="Arial" panose="020B0604020202020204" pitchFamily="34" charset="0"/>
              </a:rPr>
              <a:t>B</a:t>
            </a:r>
            <a:r>
              <a:rPr lang="en-US" sz="1800" b="1" i="1" baseline="-25000" dirty="0" err="1" smtClean="0">
                <a:solidFill>
                  <a:srgbClr val="FF0000"/>
                </a:solidFill>
                <a:latin typeface="Arial" panose="020B0604020202020204" pitchFamily="34" charset="0"/>
                <a:cs typeface="Arial" panose="020B0604020202020204" pitchFamily="34" charset="0"/>
              </a:rPr>
              <a:t>perp</a:t>
            </a:r>
            <a:endParaRPr lang="cs-CZ" sz="1800" b="1" i="1" dirty="0">
              <a:solidFill>
                <a:srgbClr val="FF0000"/>
              </a:solidFill>
              <a:latin typeface="Arial" panose="020B0604020202020204" pitchFamily="34" charset="0"/>
              <a:cs typeface="Arial" panose="020B0604020202020204" pitchFamily="34" charset="0"/>
            </a:endParaRPr>
          </a:p>
        </p:txBody>
      </p:sp>
      <p:sp>
        <p:nvSpPr>
          <p:cNvPr id="38" name="TextovéPole 37"/>
          <p:cNvSpPr txBox="1"/>
          <p:nvPr/>
        </p:nvSpPr>
        <p:spPr>
          <a:xfrm>
            <a:off x="5508104" y="2996952"/>
            <a:ext cx="1440160" cy="369332"/>
          </a:xfrm>
          <a:prstGeom prst="rect">
            <a:avLst/>
          </a:prstGeom>
          <a:noFill/>
        </p:spPr>
        <p:txBody>
          <a:bodyPr wrap="square" rtlCol="0">
            <a:spAutoFit/>
          </a:bodyPr>
          <a:lstStyle/>
          <a:p>
            <a:r>
              <a:rPr lang="en-US" sz="1800" b="1" i="1" dirty="0" smtClean="0">
                <a:solidFill>
                  <a:srgbClr val="FF0000"/>
                </a:solidFill>
                <a:latin typeface="Arial" panose="020B0604020202020204" pitchFamily="34" charset="0"/>
                <a:cs typeface="Arial" panose="020B0604020202020204" pitchFamily="34" charset="0"/>
              </a:rPr>
              <a:t>B</a:t>
            </a:r>
            <a:r>
              <a:rPr lang="en-US" sz="1800" b="1" i="1" baseline="-25000" dirty="0" smtClean="0">
                <a:solidFill>
                  <a:srgbClr val="FF0000"/>
                </a:solidFill>
                <a:latin typeface="Arial" panose="020B0604020202020204" pitchFamily="34" charset="0"/>
                <a:cs typeface="Arial" panose="020B0604020202020204" pitchFamily="34" charset="0"/>
              </a:rPr>
              <a:t>||</a:t>
            </a:r>
            <a:endParaRPr lang="cs-CZ" sz="1800" b="1" i="1" baseline="-25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7560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138328</TotalTime>
  <Words>893</Words>
  <Application>Microsoft Office PowerPoint</Application>
  <PresentationFormat>Předvádění na obrazovce (4:3)</PresentationFormat>
  <Paragraphs>125</Paragraphs>
  <Slides>8</Slides>
  <Notes>0</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Default Design</vt:lpstr>
      <vt:lpstr>Prezentace aplikace PowerPoint</vt:lpstr>
      <vt:lpstr>Prezentace aplikace PowerPoint</vt:lpstr>
      <vt:lpstr>Prezentace aplikace PowerPoint</vt:lpstr>
      <vt:lpstr>Evolution of parameters from the Sun </vt:lpstr>
      <vt:lpstr>Dependence of spectral slope 2</vt:lpstr>
      <vt:lpstr>Spectral slope in two distances from Sun</vt:lpstr>
      <vt:lpstr>Prezentace aplikace PowerPoint</vt:lpstr>
      <vt:lpstr>Mean PSDs in different distances</vt:lpstr>
    </vt:vector>
  </TitlesOfParts>
  <Company>KEVF MF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Lubomir Prech</dc:creator>
  <cp:lastModifiedBy>Safr</cp:lastModifiedBy>
  <cp:revision>3507</cp:revision>
  <cp:lastPrinted>2017-08-19T11:50:07Z</cp:lastPrinted>
  <dcterms:created xsi:type="dcterms:W3CDTF">2003-06-07T10:20:53Z</dcterms:created>
  <dcterms:modified xsi:type="dcterms:W3CDTF">2022-05-21T15:12:10Z</dcterms:modified>
</cp:coreProperties>
</file>