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5" r:id="rId2"/>
    <p:sldMasterId id="2147483660" r:id="rId3"/>
  </p:sldMasterIdLst>
  <p:notesMasterIdLst>
    <p:notesMasterId r:id="rId14"/>
  </p:notesMasterIdLst>
  <p:handoutMasterIdLst>
    <p:handoutMasterId r:id="rId15"/>
  </p:handoutMasterIdLst>
  <p:sldIdLst>
    <p:sldId id="299" r:id="rId4"/>
    <p:sldId id="334" r:id="rId5"/>
    <p:sldId id="335" r:id="rId6"/>
    <p:sldId id="325" r:id="rId7"/>
    <p:sldId id="326" r:id="rId8"/>
    <p:sldId id="330" r:id="rId9"/>
    <p:sldId id="327" r:id="rId10"/>
    <p:sldId id="305" r:id="rId11"/>
    <p:sldId id="336" r:id="rId12"/>
    <p:sldId id="328" r:id="rId13"/>
  </p:sldIdLst>
  <p:sldSz cx="12192000" cy="6858000"/>
  <p:notesSz cx="6858000" cy="9144000"/>
  <p:custDataLst>
    <p:tags r:id="rId1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Drimmel" initials="CD" lastIdx="3" clrIdx="0">
    <p:extLst>
      <p:ext uri="{19B8F6BF-5375-455C-9EA6-DF929625EA0E}">
        <p15:presenceInfo xmlns:p15="http://schemas.microsoft.com/office/powerpoint/2012/main" userId="c022c9616c43c9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E9913E-1094-2BF0-6169-EC8401B5521A}" v="225" dt="2021-06-11T14:00:14.895"/>
    <p1510:client id="{234088EF-B61F-9C92-1627-BBD284903795}" v="20" dt="2021-06-14T11:59:05.803"/>
    <p1510:client id="{3D812394-47EF-93AD-DB83-20C1C452DE0D}" v="295" dt="2022-05-20T14:27:05.243"/>
    <p1510:client id="{451DBFDD-600E-C3A1-776D-FFE38FBD914F}" v="2192" dt="2022-05-06T17:11:52.017"/>
    <p1510:client id="{48885600-131F-F9C5-DEC8-ABB2174DCB66}" v="304" dt="2021-06-14T09:48:24.158"/>
    <p1510:client id="{5808842B-96B7-9DC0-9A6C-115F797D19F6}" v="209" dt="2022-05-17T16:40:57.697"/>
    <p1510:client id="{5FC1BF2D-B389-0833-FE78-8F79443F1734}" v="160" dt="2021-06-13T17:25:48.810"/>
    <p1510:client id="{6052D9A4-34EE-F70B-3EA9-7EB4257E5716}" v="1219" dt="2021-06-12T14:30:22.147"/>
    <p1510:client id="{6C156DE5-5052-A8AE-AD6F-5F2036D8DBBB}" v="2" dt="2022-05-05T09:07:23.507"/>
    <p1510:client id="{7275C876-D868-893E-2E16-271EB07F136B}" v="286" dt="2022-05-05T09:04:28.263"/>
    <p1510:client id="{72AB4A7D-C6DF-5BA0-F9B4-152DFBFFF8BE}" v="3469" dt="2021-06-13T21:21:04.077"/>
    <p1510:client id="{7ACCDC09-7DF3-841E-C862-C5277D3B7267}" v="483" dt="2022-05-19T12:16:11.658"/>
    <p1510:client id="{80632C4A-82C0-9854-9C8B-6942EFFB5BD1}" v="1418" dt="2022-05-09T00:08:34.234"/>
    <p1510:client id="{82C8F06F-5862-BB12-61A0-CE30CF766C13}" v="1233" dt="2021-06-13T22:56:45.606"/>
    <p1510:client id="{8941CF9E-B924-E745-1EFE-CC596776F0D3}" v="371" dt="2022-05-09T08:04:21.278"/>
    <p1510:client id="{923AAF67-23FD-026A-C0BC-4BA6135603EA}" v="1109" dt="2022-05-26T15:01:14.382"/>
    <p1510:client id="{98FAD40A-285A-FEFB-4C09-31C703DF8134}" v="475" dt="2022-05-26T16:39:30.669"/>
    <p1510:client id="{C549BA66-5970-4C3B-1C11-A32D99E001E9}" v="584" dt="2022-05-09T10:42:08.963"/>
    <p1510:client id="{D7D041FE-3E1C-9664-4019-6247156D7A52}" v="1329" dt="2022-05-18T14:32:45.569"/>
    <p1510:client id="{EFC256F7-4621-29D8-747A-394998666DFF}" v="102" dt="2022-05-09T08:49:58.358"/>
    <p1510:client id="{F652ED40-51B9-B647-BC4C-0322CA8590A6}" v="112" dt="2021-06-10T14:27:17.713"/>
    <p1510:client id="{F8270593-0FDD-68A4-3A87-D12C35481B81}" v="1" dt="2022-05-25T23:22:41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/>
    <p:restoredTop sz="93380"/>
  </p:normalViewPr>
  <p:slideViewPr>
    <p:cSldViewPr snapToGrid="0">
      <p:cViewPr varScale="1">
        <p:scale>
          <a:sx n="110" d="100"/>
          <a:sy n="110" d="100"/>
        </p:scale>
        <p:origin x="352" y="19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D662-6B32-41D5-8E1A-96A9B6FAE509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5DAD7-9648-4334-9973-3F53D8629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843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CA5CE-CF9B-49B4-9F54-EA4676D5EF6F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err="1"/>
              <a:t>Formatvorlagen</a:t>
            </a:r>
            <a:r>
              <a:rPr lang="en-GB"/>
              <a:t> des </a:t>
            </a:r>
            <a:r>
              <a:rPr lang="en-GB" err="1"/>
              <a:t>Textmasters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3593F-2752-4925-959E-BC626CD185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82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458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108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500"/>
              </a:spcBef>
              <a:buChar char="•"/>
            </a:pPr>
            <a:r>
              <a:rPr lang="en-US"/>
              <a:t>To create clouds, increase QC above zero in any level</a:t>
            </a:r>
          </a:p>
          <a:p>
            <a:pPr lvl="1">
              <a:spcBef>
                <a:spcPts val="500"/>
              </a:spcBef>
              <a:buChar char="•"/>
            </a:pPr>
            <a:r>
              <a:rPr lang="en-US"/>
              <a:t>To remove clouds, remove QC to zero in all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46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 bwMode="auto">
          <a:xfrm>
            <a:off x="0" y="2723950"/>
            <a:ext cx="12204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Rechteck 9"/>
          <p:cNvSpPr/>
          <p:nvPr userDrawn="1"/>
        </p:nvSpPr>
        <p:spPr bwMode="ltGray">
          <a:xfrm>
            <a:off x="0" y="1376413"/>
            <a:ext cx="12192000" cy="13475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07988" y="1549666"/>
            <a:ext cx="11376024" cy="612759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Enter presentation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07987" y="2257760"/>
            <a:ext cx="11376025" cy="293470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Enter presentation subtitle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55D1DC08-22F3-3A48-8795-594D3A397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8585" y="455170"/>
            <a:ext cx="1959100" cy="6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00755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7988" y="2276475"/>
            <a:ext cx="6680182" cy="3673475"/>
          </a:xfrm>
        </p:spPr>
        <p:txBody>
          <a:bodyPr/>
          <a:lstStyle/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3"/>
          </p:nvPr>
        </p:nvSpPr>
        <p:spPr>
          <a:xfrm>
            <a:off x="7388226" y="1557949"/>
            <a:ext cx="4392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431278-0615-4EC6-B475-4E1B2E3F1DA3}" type="datetime1">
              <a:rPr lang="en-GB" smtClean="0"/>
              <a:t>26/05/2022</a:t>
            </a:fld>
            <a:endParaRPr lang="en-GB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388226" y="5820569"/>
            <a:ext cx="4395787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/>
              <a:t>Enter reference, source or copyright information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287671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91763" y="2276475"/>
            <a:ext cx="6692250" cy="3672000"/>
          </a:xfrm>
        </p:spPr>
        <p:txBody>
          <a:bodyPr>
            <a:noAutofit/>
          </a:bodyPr>
          <a:lstStyle>
            <a:lvl1pPr>
              <a:defRPr sz="22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07988" y="1557950"/>
            <a:ext cx="4392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F7C8C9-2185-437E-8C8D-934446E7A895}" type="datetime1">
              <a:rPr lang="en-GB" smtClean="0"/>
              <a:t>26/05/2022</a:t>
            </a:fld>
            <a:endParaRPr lang="en-GB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95787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/>
              <a:t>Enter reference, source or copyright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1763" y="1332186"/>
            <a:ext cx="6692250" cy="82006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2638833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abfallend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0" y="2284357"/>
            <a:ext cx="12204000" cy="457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0048022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07988" y="1395414"/>
            <a:ext cx="8532812" cy="43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36C53B6-3F50-48E1-A1F0-F71BFA176843}" type="datetime1">
              <a:rPr lang="en-GB" smtClean="0"/>
              <a:t>26/05/2022</a:t>
            </a:fld>
            <a:endParaRPr lang="en-GB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95787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/>
              <a:t>Enter reference, source or copyright information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9226550" y="1395413"/>
            <a:ext cx="2557463" cy="432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890235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 groß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07988" y="2276476"/>
            <a:ext cx="8532812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3ADD1C8-D9E9-4A87-9736-554F56B263BF}" type="datetime1">
              <a:rPr lang="en-GB" smtClean="0"/>
              <a:t>26/05/2022</a:t>
            </a:fld>
            <a:endParaRPr lang="en-GB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95787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/>
              <a:t>Enter reference, source or copyright information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9226550" y="2276475"/>
            <a:ext cx="2557463" cy="342984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0210488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067300" y="1395413"/>
            <a:ext cx="4356000" cy="43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9712325" y="1395413"/>
            <a:ext cx="2071688" cy="4554537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FF78B6-02C0-430D-B327-7B94ACA8DFE9}" type="datetime1">
              <a:rPr lang="en-GB" smtClean="0"/>
              <a:t>26/05/2022</a:t>
            </a:fld>
            <a:endParaRPr lang="en-GB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8"/>
          </p:nvPr>
        </p:nvSpPr>
        <p:spPr>
          <a:xfrm>
            <a:off x="416234" y="1395413"/>
            <a:ext cx="4356000" cy="43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5600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/>
              <a:t>Enter reference, source or copyright information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068800" y="5820569"/>
            <a:ext cx="435600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/>
              <a:t>Enter reference, source or copyright information</a:t>
            </a:r>
          </a:p>
        </p:txBody>
      </p:sp>
    </p:spTree>
    <p:extLst>
      <p:ext uri="{BB962C8B-B14F-4D97-AF65-F5344CB8AC3E}">
        <p14:creationId xmlns:p14="http://schemas.microsoft.com/office/powerpoint/2010/main" val="1279156278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ei Bilder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067300" y="2276474"/>
            <a:ext cx="4356000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9712325" y="2276475"/>
            <a:ext cx="2071688" cy="36734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3097057-773F-4750-9916-56918473B251}" type="datetime1">
              <a:rPr lang="en-GB" smtClean="0"/>
              <a:t>26/05/2022</a:t>
            </a:fld>
            <a:endParaRPr lang="en-GB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8"/>
          </p:nvPr>
        </p:nvSpPr>
        <p:spPr>
          <a:xfrm>
            <a:off x="416234" y="2276474"/>
            <a:ext cx="4356000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5600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/>
              <a:t>Enter reference, source or copyright information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067300" y="5820569"/>
            <a:ext cx="435600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/>
              <a:t>Enter reference, source or copyright information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1581622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07988" y="2276475"/>
            <a:ext cx="5543550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2DF1-A55F-4047-9005-AD8EC0CD4357}" type="datetime1">
              <a:rPr lang="en-GB" smtClean="0"/>
              <a:t>26/05/2022</a:t>
            </a:fld>
            <a:endParaRPr lang="en-GB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240462" y="2276475"/>
            <a:ext cx="5543550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14182"/>
            <a:ext cx="5543550" cy="231493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/>
              <a:t>Enter reference, source or copyright information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230054" y="5814182"/>
            <a:ext cx="5543550" cy="231493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/>
              <a:t>Enter reference, source or copyright information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964241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7987" y="1520792"/>
            <a:ext cx="8532813" cy="4429159"/>
          </a:xfrm>
        </p:spPr>
        <p:txBody>
          <a:bodyPr/>
          <a:lstStyle/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57045-137E-4FC0-8F6F-FDAA6539DC58}" type="datetime1">
              <a:rPr lang="en-GB" smtClean="0"/>
              <a:t>26/05/2022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72250" y="302230"/>
            <a:ext cx="8532813" cy="82006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172899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407988" y="3429000"/>
            <a:ext cx="11376024" cy="1783649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Enter presentation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07987" y="5318144"/>
            <a:ext cx="11376025" cy="631806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Enter presentation subtitle</a:t>
            </a:r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407987" y="6165850"/>
            <a:ext cx="11376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743446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7987" y="2276475"/>
            <a:ext cx="11376026" cy="3672000"/>
          </a:xfrm>
        </p:spPr>
        <p:txBody>
          <a:bodyPr/>
          <a:lstStyle/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fld id="{95ED57B9-BCB9-428E-BDD2-AEC6A407269D}" type="datetime1">
              <a:rPr lang="en-GB" smtClean="0"/>
              <a:t>26/05/2022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0930068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07987" y="2199450"/>
            <a:ext cx="11376025" cy="29347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Enter chapter subtitle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719551"/>
            <a:ext cx="12204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Enter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57700283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-  schrif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407988" y="3840480"/>
            <a:ext cx="11376024" cy="137216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Enter chapter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07987" y="5318144"/>
            <a:ext cx="11376025" cy="29347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Enter chapter subtitle</a:t>
            </a:r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407987" y="6165850"/>
            <a:ext cx="11376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658994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7988" y="2276475"/>
            <a:ext cx="5543633" cy="3673475"/>
          </a:xfrm>
        </p:spPr>
        <p:txBody>
          <a:bodyPr/>
          <a:lstStyle/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0379" y="2276475"/>
            <a:ext cx="5543633" cy="3673475"/>
          </a:xfrm>
        </p:spPr>
        <p:txBody>
          <a:bodyPr/>
          <a:lstStyle/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E5D0-CFAB-4D13-92D1-73EFEDD3D91A}" type="datetime1">
              <a:rPr lang="en-GB" smtClean="0"/>
              <a:t>26/05/2022</a:t>
            </a:fld>
            <a:endParaRPr lang="en-GB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166761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0753" y="2276475"/>
            <a:ext cx="5550868" cy="729372"/>
          </a:xfrm>
        </p:spPr>
        <p:txBody>
          <a:bodyPr anchor="b"/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00754" y="3185234"/>
            <a:ext cx="5550867" cy="2772000"/>
          </a:xfrm>
        </p:spPr>
        <p:txBody>
          <a:bodyPr/>
          <a:lstStyle/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40378" y="2276475"/>
            <a:ext cx="5543633" cy="729372"/>
          </a:xfrm>
        </p:spPr>
        <p:txBody>
          <a:bodyPr anchor="b"/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40378" y="3185234"/>
            <a:ext cx="5543634" cy="2772000"/>
          </a:xfrm>
        </p:spPr>
        <p:txBody>
          <a:bodyPr/>
          <a:lstStyle/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1F35-B241-4893-828B-4D5CB57DC6D7}" type="datetime1">
              <a:rPr lang="en-GB" smtClean="0"/>
              <a:t>26/05/2022</a:t>
            </a:fld>
            <a:endParaRPr lang="en-GB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6913744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Text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7988" y="2276475"/>
            <a:ext cx="5688000" cy="3433661"/>
          </a:xfrm>
        </p:spPr>
        <p:txBody>
          <a:bodyPr>
            <a:noAutofit/>
          </a:bodyPr>
          <a:lstStyle>
            <a:lvl1pPr>
              <a:defRPr sz="18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</a:defRPr>
            </a:lvl3pPr>
            <a:lvl4pPr>
              <a:defRPr sz="1800">
                <a:latin typeface="Source Sans Pro" panose="020B0503030403020204" pitchFamily="34" charset="0"/>
              </a:defRPr>
            </a:lvl4pPr>
            <a:lvl5pPr>
              <a:defRPr sz="18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84759" y="2276475"/>
            <a:ext cx="5399254" cy="3433661"/>
          </a:xfrm>
        </p:spPr>
        <p:txBody>
          <a:bodyPr>
            <a:noAutofit/>
          </a:bodyPr>
          <a:lstStyle>
            <a:lvl1pPr>
              <a:defRPr sz="18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</a:defRPr>
            </a:lvl3pPr>
            <a:lvl4pPr>
              <a:defRPr sz="1800">
                <a:latin typeface="Source Sans Pro" panose="020B0503030403020204" pitchFamily="34" charset="0"/>
              </a:defRPr>
            </a:lvl4pPr>
            <a:lvl5pPr>
              <a:defRPr sz="18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ABCB-5014-4CC1-A36F-C8484BFFF29C}" type="datetime1">
              <a:rPr lang="en-GB" smtClean="0"/>
              <a:t>26/05/2022</a:t>
            </a:fld>
            <a:endParaRPr lang="en-GB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95787" cy="232990"/>
          </a:xfrm>
        </p:spPr>
        <p:txBody>
          <a:bodyPr/>
          <a:lstStyle>
            <a:lvl1pPr marL="0" indent="0">
              <a:buNone/>
              <a:defRPr sz="1200" baseline="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/>
              <a:t>Enter reference, source or copyright information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384759" y="5820569"/>
            <a:ext cx="4395787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/>
              <a:t>Enter reference, source or copyright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69954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07987" y="1332186"/>
            <a:ext cx="8532813" cy="8200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err="1"/>
              <a:t>Titelmasterformat</a:t>
            </a:r>
            <a:r>
              <a:rPr lang="en-GB"/>
              <a:t>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7987" y="2276475"/>
            <a:ext cx="8532813" cy="3673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err="1"/>
              <a:t>Formatvorlagen</a:t>
            </a:r>
            <a:r>
              <a:rPr lang="en-GB"/>
              <a:t> des </a:t>
            </a:r>
            <a:r>
              <a:rPr lang="en-GB" err="1"/>
              <a:t>Textmasters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07989" y="6422400"/>
            <a:ext cx="720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5C62187-A5B5-4CA4-9BBF-F3DEE3D1B16F}" type="datetime1">
              <a:rPr lang="en-GB" smtClean="0"/>
              <a:t>26/05/2022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39614" y="6422400"/>
            <a:ext cx="780118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56013" y="6422400"/>
            <a:ext cx="828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407987" y="6165850"/>
            <a:ext cx="11376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8">
            <a:extLst>
              <a:ext uri="{FF2B5EF4-FFF2-40B4-BE49-F238E27FC236}">
                <a16:creationId xmlns:a16="http://schemas.microsoft.com/office/drawing/2014/main" id="{42F0A2C5-A079-FF42-9F93-2FE406A9DE2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07987" y="404813"/>
            <a:ext cx="2246381" cy="6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1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1" r:id="rId3"/>
    <p:sldLayoutId id="2147483672" r:id="rId4"/>
    <p:sldLayoutId id="2147483651" r:id="rId5"/>
    <p:sldLayoutId id="2147483690" r:id="rId6"/>
    <p:sldLayoutId id="2147483652" r:id="rId7"/>
    <p:sldLayoutId id="2147483653" r:id="rId8"/>
    <p:sldLayoutId id="2147483657" r:id="rId9"/>
    <p:sldLayoutId id="2147483687" r:id="rId10"/>
    <p:sldLayoutId id="2147483656" r:id="rId11"/>
    <p:sldLayoutId id="2147483692" r:id="rId12"/>
    <p:sldLayoutId id="2147483688" r:id="rId13"/>
    <p:sldLayoutId id="2147483673" r:id="rId14"/>
    <p:sldLayoutId id="2147483689" r:id="rId15"/>
    <p:sldLayoutId id="2147483674" r:id="rId16"/>
    <p:sldLayoutId id="2147483693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5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79388" algn="l" defTabSz="914400" rtl="0" eaLnBrk="1" latinLnBrk="0" hangingPunct="1">
        <a:lnSpc>
          <a:spcPct val="95000"/>
        </a:lnSpc>
        <a:spcBef>
          <a:spcPts val="500"/>
        </a:spcBef>
        <a:buSzPct val="100000"/>
        <a:buFont typeface="Calibri" panose="020F0502020204030204" pitchFamily="34" charset="0"/>
        <a:buChar char="◦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84150" algn="l" defTabSz="914400" rtl="0" eaLnBrk="1" latinLnBrk="0" hangingPunct="1">
        <a:lnSpc>
          <a:spcPct val="95000"/>
        </a:lnSpc>
        <a:spcBef>
          <a:spcPts val="500"/>
        </a:spcBef>
        <a:buFont typeface="Source Sans Pro Light" panose="020B0403030403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2313" indent="-182563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3038" algn="l" defTabSz="914400" rtl="0" eaLnBrk="1" latinLnBrk="0" hangingPunct="1">
        <a:lnSpc>
          <a:spcPct val="95000"/>
        </a:lnSpc>
        <a:spcBef>
          <a:spcPts val="500"/>
        </a:spcBef>
        <a:buFont typeface="Source Sans Pro Light" panose="020B0403030403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255">
          <p15:clr>
            <a:srgbClr val="F26B43"/>
          </p15:clr>
        </p15:guide>
        <p15:guide id="7" orient="horz" pos="1434">
          <p15:clr>
            <a:srgbClr val="F26B43"/>
          </p15:clr>
        </p15:guide>
        <p15:guide id="8" orient="horz" pos="3884">
          <p15:clr>
            <a:srgbClr val="F26B43"/>
          </p15:clr>
        </p15:guide>
        <p15:guide id="9" pos="5632">
          <p15:clr>
            <a:srgbClr val="F26B43"/>
          </p15:clr>
        </p15:guide>
        <p15:guide id="10" orient="horz" pos="1366">
          <p15:clr>
            <a:srgbClr val="F26B43"/>
          </p15:clr>
        </p15:guide>
        <p15:guide id="11" orient="horz" pos="3748">
          <p15:clr>
            <a:srgbClr val="F26B43"/>
          </p15:clr>
        </p15:guide>
        <p15:guide id="12" orient="horz" pos="879">
          <p15:clr>
            <a:srgbClr val="F26B43"/>
          </p15:clr>
        </p15:guide>
        <p15:guide id="13" orient="horz" pos="83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0" y="0"/>
            <a:ext cx="12191040" cy="1422720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CustomShape 2"/>
          <p:cNvSpPr/>
          <p:nvPr/>
        </p:nvSpPr>
        <p:spPr>
          <a:xfrm>
            <a:off x="9565560" y="259920"/>
            <a:ext cx="448200" cy="11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Grafik 8"/>
          <p:cNvPicPr/>
          <p:nvPr/>
        </p:nvPicPr>
        <p:blipFill>
          <a:blip r:embed="rId14"/>
          <a:stretch/>
        </p:blipFill>
        <p:spPr>
          <a:xfrm>
            <a:off x="9511920" y="239760"/>
            <a:ext cx="1187640" cy="322920"/>
          </a:xfrm>
          <a:prstGeom prst="rect">
            <a:avLst/>
          </a:prstGeom>
          <a:ln>
            <a:noFill/>
          </a:ln>
        </p:spPr>
      </p:pic>
      <p:pic>
        <p:nvPicPr>
          <p:cNvPr id="3" name="Picture 12" descr="A picture containing icon&#10;&#10;Description automatically generated"/>
          <p:cNvPicPr/>
          <p:nvPr/>
        </p:nvPicPr>
        <p:blipFill>
          <a:blip r:embed="rId15"/>
          <a:stretch/>
        </p:blipFill>
        <p:spPr>
          <a:xfrm>
            <a:off x="10835640" y="239760"/>
            <a:ext cx="1035720" cy="324000"/>
          </a:xfrm>
          <a:prstGeom prst="rect">
            <a:avLst/>
          </a:prstGeom>
          <a:ln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0" r:id="rId3"/>
    <p:sldLayoutId id="2147483682" r:id="rId4"/>
    <p:sldLayoutId id="2147483683" r:id="rId5"/>
    <p:sldLayoutId id="2147483654" r:id="rId6"/>
    <p:sldLayoutId id="2147483655" r:id="rId7"/>
    <p:sldLayoutId id="2147483686" r:id="rId8"/>
    <p:sldLayoutId id="2147483684" r:id="rId9"/>
    <p:sldLayoutId id="2147483658" r:id="rId10"/>
    <p:sldLayoutId id="2147483659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30824" y="1597100"/>
            <a:ext cx="11376024" cy="944453"/>
          </a:xfrm>
        </p:spPr>
        <p:txBody>
          <a:bodyPr/>
          <a:lstStyle/>
          <a:p>
            <a:r>
              <a:rPr lang="en-GB" sz="3600">
                <a:latin typeface="Source Sans Pro"/>
                <a:ea typeface="+mj-lt"/>
                <a:cs typeface="+mj-lt"/>
              </a:rPr>
              <a:t>Assimilating cloudy visible &amp; infrared satellite images for convective-scale NWP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591252" y="2323805"/>
            <a:ext cx="11115341" cy="293470"/>
          </a:xfrm>
        </p:spPr>
        <p:txBody>
          <a:bodyPr vert="horz" lIns="0" tIns="0" rIns="0" bIns="0" rtlCol="0" anchor="t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GB" sz="1700">
                <a:solidFill>
                  <a:srgbClr val="FFFFFF"/>
                </a:solidFill>
                <a:latin typeface="Source Sans Pro"/>
                <a:ea typeface="Source Sans Pro Semibold"/>
              </a:rPr>
              <a:t>An idealized study using observation system simulation experiments</a:t>
            </a:r>
            <a:endParaRPr lang="en-US">
              <a:solidFill>
                <a:srgbClr val="FFFFFF"/>
              </a:solidFill>
              <a:latin typeface="Source Sans Pro"/>
              <a:ea typeface="Source Sans Pro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2000">
              <a:solidFill>
                <a:srgbClr val="FFFFFF"/>
              </a:solidFill>
              <a:latin typeface="Source Sans Pro"/>
              <a:ea typeface="Source Sans Pro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FE27-D460-348A-59EB-D81C7B54FBB7}"/>
              </a:ext>
            </a:extLst>
          </p:cNvPr>
          <p:cNvSpPr txBox="1"/>
          <p:nvPr/>
        </p:nvSpPr>
        <p:spPr>
          <a:xfrm>
            <a:off x="326020" y="2959260"/>
            <a:ext cx="981340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</a:rPr>
              <a:t>Lukas Kugler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</a:rPr>
              <a:t>, Nicola </a:t>
            </a:r>
            <a:r>
              <a:rPr lang="en-GB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</a:rPr>
              <a:t>Pierotti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</a:rPr>
              <a:t>, Stefano Serafin, Martin </a:t>
            </a:r>
            <a:r>
              <a:rPr lang="en-GB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</a:rPr>
              <a:t>Weissmann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  <a:cs typeface="+mn-lt"/>
            </a:endParaRPr>
          </a:p>
          <a:p>
            <a:endParaRPr lang="en-GB" sz="2000" b="1" dirty="0">
              <a:ea typeface="+mn-lt"/>
              <a:cs typeface="+mn-lt"/>
            </a:endParaRPr>
          </a:p>
          <a:p>
            <a:r>
              <a:rPr lang="en-GB" sz="2000" b="1" dirty="0">
                <a:ea typeface="+mn-lt"/>
                <a:cs typeface="+mn-lt"/>
              </a:rPr>
              <a:t>AS1.9 </a:t>
            </a:r>
            <a:r>
              <a:rPr lang="en-GB" sz="2000" b="1" dirty="0"/>
              <a:t>Developments in storm and convective scale data assimilation and observations</a:t>
            </a:r>
          </a:p>
          <a:p>
            <a:endParaRPr lang="en-GB" sz="2000" b="1" dirty="0">
              <a:ea typeface="+mn-lt"/>
              <a:cs typeface="+mn-lt"/>
            </a:endParaRPr>
          </a:p>
          <a:p>
            <a:r>
              <a:rPr lang="en-GB" sz="2000" b="1" dirty="0">
                <a:ea typeface="+mn-lt"/>
                <a:cs typeface="+mn-lt"/>
              </a:rPr>
              <a:t>Friday 27 May 2022</a:t>
            </a:r>
            <a:endParaRPr lang="en-GB" sz="2000" dirty="0">
              <a:ea typeface="+mn-lt"/>
              <a:cs typeface="+mn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7CA9C60-A62D-D67B-DBD6-8300DF7EC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020" y="4590476"/>
            <a:ext cx="1975690" cy="8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3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6843-F1D0-7B76-E528-0C770995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ource Sans Pro"/>
                <a:ea typeface="+mj-lt"/>
                <a:cs typeface="+mj-lt"/>
              </a:rPr>
              <a:t>Results: RMSE timeseries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015986-E208-9446-E11C-FA3AC1C41CC4}"/>
              </a:ext>
            </a:extLst>
          </p:cNvPr>
          <p:cNvSpPr/>
          <p:nvPr/>
        </p:nvSpPr>
        <p:spPr>
          <a:xfrm>
            <a:off x="5488897" y="1610192"/>
            <a:ext cx="6845507" cy="612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B96F50C2-113D-8067-6DF7-C6EA3FB198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" y="1398936"/>
            <a:ext cx="4380379" cy="2920253"/>
          </a:xfr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10759CAE-D675-3CBE-8D9A-6876528EC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12" y="1407019"/>
            <a:ext cx="3898175" cy="2598783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D30C52EA-FF21-BF79-8B54-4B95DE300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66" y="1407019"/>
            <a:ext cx="3873303" cy="2582202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07ECA0AC-D8B0-6986-4738-9DDA59184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11" y="4106640"/>
            <a:ext cx="3898175" cy="2598783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A9B4FB9D-6BFD-8E27-0FFB-9CBD6B863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64" y="4036509"/>
            <a:ext cx="3873305" cy="2582203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FEDB6421-ECEF-686B-3805-6B0B5739F8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1" y="4036509"/>
            <a:ext cx="4108569" cy="273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58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6843-F1D0-7B76-E528-0C770995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Source Sans Pro"/>
                <a:ea typeface="+mj-lt"/>
                <a:cs typeface="+mj-lt"/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3F854-825F-82EA-5C14-CE17AE3C2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5409"/>
            <a:ext cx="658117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</a:pPr>
            <a:r>
              <a:rPr lang="en-GB" sz="2400" dirty="0">
                <a:latin typeface="Source Sans Pro Light"/>
                <a:ea typeface="+mn-lt"/>
                <a:cs typeface="+mn-lt"/>
              </a:rPr>
              <a:t>Clouds</a:t>
            </a:r>
            <a:r>
              <a:rPr lang="en-GB" sz="2400" b="1" dirty="0">
                <a:latin typeface="Source Sans Pro Light"/>
                <a:ea typeface="+mn-lt"/>
                <a:cs typeface="+mn-lt"/>
              </a:rPr>
              <a:t> </a:t>
            </a:r>
            <a:r>
              <a:rPr lang="en-GB" sz="2400" dirty="0">
                <a:latin typeface="Source Sans Pro Light"/>
                <a:ea typeface="+mn-lt"/>
                <a:cs typeface="+mn-lt"/>
              </a:rPr>
              <a:t>are the first sign of convection</a:t>
            </a:r>
          </a:p>
          <a:p>
            <a:pPr marL="276225" indent="-265113">
              <a:lnSpc>
                <a:spcPct val="95000"/>
              </a:lnSpc>
              <a:buFont typeface="Arial"/>
            </a:pPr>
            <a:r>
              <a:rPr lang="en-GB" sz="2400" dirty="0">
                <a:latin typeface="Source Sans Pro Light"/>
                <a:ea typeface="+mn-lt"/>
                <a:cs typeface="+mn-lt"/>
              </a:rPr>
              <a:t>Visible &amp; infrared satellite images tell us about</a:t>
            </a:r>
          </a:p>
          <a:p>
            <a:pPr marL="639445" lvl="1" indent="-182245">
              <a:lnSpc>
                <a:spcPct val="95000"/>
              </a:lnSpc>
              <a:buFont typeface="Arial"/>
            </a:pPr>
            <a:r>
              <a:rPr lang="en-GB" sz="1800" dirty="0">
                <a:latin typeface="Source Sans Pro Light"/>
                <a:ea typeface="+mn-lt"/>
                <a:cs typeface="+mn-lt"/>
              </a:rPr>
              <a:t>shallow convective clouds</a:t>
            </a:r>
          </a:p>
          <a:p>
            <a:pPr marL="639445" lvl="1" indent="-182245">
              <a:lnSpc>
                <a:spcPct val="95000"/>
              </a:lnSpc>
              <a:buFont typeface="Arial"/>
            </a:pPr>
            <a:r>
              <a:rPr lang="en-GB" sz="1800" dirty="0">
                <a:latin typeface="Source Sans Pro Light"/>
                <a:ea typeface="+mn-lt"/>
                <a:cs typeface="+mn-lt"/>
              </a:rPr>
              <a:t>tropospheric moisture gradients</a:t>
            </a:r>
          </a:p>
          <a:p>
            <a:pPr marL="639445" lvl="1" indent="-182245">
              <a:lnSpc>
                <a:spcPct val="95000"/>
              </a:lnSpc>
              <a:buFont typeface="Arial"/>
            </a:pPr>
            <a:r>
              <a:rPr lang="en-GB" sz="1800" dirty="0">
                <a:latin typeface="Source Sans Pro Light"/>
                <a:ea typeface="+mn-lt"/>
                <a:cs typeface="+mn-lt"/>
              </a:rPr>
              <a:t>cloud top temperature (→ cloud top height)</a:t>
            </a:r>
          </a:p>
          <a:p>
            <a:pPr marL="639445" lvl="1" indent="-182245">
              <a:lnSpc>
                <a:spcPct val="95000"/>
              </a:lnSpc>
              <a:buFont typeface="Arial"/>
            </a:pPr>
            <a:r>
              <a:rPr lang="en-GB" sz="1800" dirty="0">
                <a:latin typeface="Source Sans Pro Light"/>
                <a:ea typeface="+mn-lt"/>
                <a:cs typeface="+mn-lt"/>
              </a:rPr>
              <a:t>cloud thickness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latin typeface="Source Sans Pro Light"/>
                <a:ea typeface="+mn-lt"/>
                <a:cs typeface="+mn-lt"/>
              </a:rPr>
              <a:t>Yet, cloud-affected pixels are mostly not assimilated</a:t>
            </a:r>
            <a:br>
              <a:rPr lang="en-US" sz="2400" b="1" dirty="0">
                <a:latin typeface="Source Sans Pro Light"/>
                <a:ea typeface="+mn-lt"/>
                <a:cs typeface="+mn-lt"/>
              </a:rPr>
            </a:br>
            <a:r>
              <a:rPr lang="en-US" sz="2400" b="1" dirty="0">
                <a:latin typeface="Source Sans Pro Light"/>
                <a:ea typeface="+mn-lt"/>
                <a:cs typeface="+mn-lt"/>
              </a:rPr>
              <a:t>since clouds violate algorithm assumptions</a:t>
            </a:r>
            <a:br>
              <a:rPr lang="en-GB" sz="2400" dirty="0">
                <a:ea typeface="+mn-lt"/>
                <a:cs typeface="+mn-lt"/>
              </a:rPr>
            </a:br>
            <a:endParaRPr lang="en-US" sz="3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F88D99-1F4E-8005-1BAE-15056BCE7847}"/>
              </a:ext>
            </a:extLst>
          </p:cNvPr>
          <p:cNvSpPr txBox="1"/>
          <p:nvPr/>
        </p:nvSpPr>
        <p:spPr>
          <a:xfrm>
            <a:off x="9328327" y="6860071"/>
            <a:ext cx="27992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ea typeface="Source Sans Pro Ligh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B62073E-11F5-0C1E-11C6-428CB232E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095" y="4391"/>
            <a:ext cx="4715470" cy="352884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6ABBF7B-F74F-4023-435F-AB1871A43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255" y="3540764"/>
            <a:ext cx="5042763" cy="3693465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8684D01-56E7-81D7-9956-55EF04D8BFA1}"/>
              </a:ext>
            </a:extLst>
          </p:cNvPr>
          <p:cNvSpPr/>
          <p:nvPr/>
        </p:nvSpPr>
        <p:spPr>
          <a:xfrm>
            <a:off x="7702134" y="283891"/>
            <a:ext cx="1755825" cy="382352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0.6 µm channel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B026DE8-06A0-4024-76E5-F6360BD8BF03}"/>
              </a:ext>
            </a:extLst>
          </p:cNvPr>
          <p:cNvSpPr/>
          <p:nvPr/>
        </p:nvSpPr>
        <p:spPr>
          <a:xfrm>
            <a:off x="7666415" y="3627928"/>
            <a:ext cx="1733459" cy="382352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7.3 µm channel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D9FBCE0-308B-F02D-8969-5A40575D5AC2}"/>
              </a:ext>
            </a:extLst>
          </p:cNvPr>
          <p:cNvSpPr/>
          <p:nvPr/>
        </p:nvSpPr>
        <p:spPr>
          <a:xfrm>
            <a:off x="334608" y="4872942"/>
            <a:ext cx="6948560" cy="12246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much can we benefit from assimilating visible &amp; infrared satellite observations?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4D7CDD-6564-8BA5-44D5-5968027FEDEA}"/>
              </a:ext>
            </a:extLst>
          </p:cNvPr>
          <p:cNvCxnSpPr>
            <a:cxnSpLocks/>
          </p:cNvCxnSpPr>
          <p:nvPr/>
        </p:nvCxnSpPr>
        <p:spPr>
          <a:xfrm>
            <a:off x="7550411" y="-23150"/>
            <a:ext cx="0" cy="688115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08815A1-9C59-B750-1267-5B8366C86C26}"/>
              </a:ext>
            </a:extLst>
          </p:cNvPr>
          <p:cNvSpPr/>
          <p:nvPr/>
        </p:nvSpPr>
        <p:spPr>
          <a:xfrm>
            <a:off x="334608" y="4872942"/>
            <a:ext cx="6948560" cy="162627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much can we benefit from assimilating visible &amp; infrared satellite observations </a:t>
            </a:r>
            <a:b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compared to 3D radar reflectivity</a:t>
            </a: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16B89-D86F-BB67-B95C-AF9A46DF1B65}"/>
              </a:ext>
            </a:extLst>
          </p:cNvPr>
          <p:cNvSpPr txBox="1"/>
          <p:nvPr/>
        </p:nvSpPr>
        <p:spPr>
          <a:xfrm>
            <a:off x="7571095" y="6556593"/>
            <a:ext cx="3269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Image credit: RAMMB-CIRA/CSU</a:t>
            </a:r>
          </a:p>
        </p:txBody>
      </p:sp>
    </p:spTree>
    <p:extLst>
      <p:ext uri="{BB962C8B-B14F-4D97-AF65-F5344CB8AC3E}">
        <p14:creationId xmlns:p14="http://schemas.microsoft.com/office/powerpoint/2010/main" val="226004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6843-F1D0-7B76-E528-0C770995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Source Sans Pro"/>
                <a:ea typeface="+mj-lt"/>
                <a:cs typeface="+mj-lt"/>
              </a:rPr>
              <a:t>Method: Observing system simulation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3F854-825F-82EA-5C14-CE17AE3C2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84739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0188" indent="-230188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>
                <a:latin typeface="Source Sans Pro Light"/>
                <a:ea typeface="+mn-lt"/>
                <a:cs typeface="+mn-lt"/>
              </a:rPr>
              <a:t>We simulate </a:t>
            </a:r>
            <a:r>
              <a:rPr lang="en-US" sz="2000" dirty="0">
                <a:latin typeface="Source Sans Pro Light"/>
                <a:ea typeface="+mn-lt"/>
                <a:cs typeface="+mn-lt"/>
              </a:rPr>
              <a:t>nature (true state </a:t>
            </a:r>
            <a:r>
              <a:rPr lang="en-US" sz="2000" b="1" dirty="0" err="1">
                <a:latin typeface="Source Sans Pro Light"/>
                <a:ea typeface="+mn-lt"/>
                <a:cs typeface="+mn-lt"/>
              </a:rPr>
              <a:t>x</a:t>
            </a:r>
            <a:r>
              <a:rPr lang="en-US" sz="2000" b="1" baseline="30000" dirty="0" err="1">
                <a:latin typeface="Source Sans Pro Light"/>
                <a:ea typeface="+mn-lt"/>
                <a:cs typeface="+mn-lt"/>
              </a:rPr>
              <a:t>t</a:t>
            </a:r>
            <a:r>
              <a:rPr lang="en-US" sz="2000" dirty="0">
                <a:latin typeface="Source Sans Pro Light"/>
                <a:ea typeface="+mn-lt"/>
                <a:cs typeface="+mn-lt"/>
              </a:rPr>
              <a:t>)</a:t>
            </a:r>
          </a:p>
          <a:p>
            <a:pPr marL="230188" indent="-230188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>
                <a:latin typeface="Source Sans Pro Light"/>
                <a:ea typeface="+mn-lt"/>
                <a:cs typeface="+mn-lt"/>
              </a:rPr>
              <a:t>We observe </a:t>
            </a:r>
            <a:r>
              <a:rPr lang="en-US" sz="2000" dirty="0">
                <a:latin typeface="Source Sans Pro Light"/>
                <a:ea typeface="+mn-lt"/>
                <a:cs typeface="+mn-lt"/>
              </a:rPr>
              <a:t>nature </a:t>
            </a:r>
            <a:r>
              <a:rPr lang="en-US" sz="2000" b="1" dirty="0">
                <a:latin typeface="Source Sans Pro Light"/>
                <a:ea typeface="+mn-lt"/>
                <a:cs typeface="+mn-lt"/>
              </a:rPr>
              <a:t>y = H(</a:t>
            </a:r>
            <a:r>
              <a:rPr lang="en-US" sz="2000" b="1" dirty="0" err="1">
                <a:latin typeface="Source Sans Pro Light"/>
                <a:ea typeface="+mn-lt"/>
                <a:cs typeface="+mn-lt"/>
              </a:rPr>
              <a:t>x</a:t>
            </a:r>
            <a:r>
              <a:rPr lang="en-US" sz="2000" b="1" baseline="30000" dirty="0" err="1">
                <a:latin typeface="Source Sans Pro Light"/>
                <a:ea typeface="+mn-lt"/>
                <a:cs typeface="+mn-lt"/>
              </a:rPr>
              <a:t>t</a:t>
            </a:r>
            <a:r>
              <a:rPr lang="en-US" sz="2000" b="1" dirty="0">
                <a:latin typeface="Source Sans Pro Light"/>
                <a:ea typeface="+mn-lt"/>
                <a:cs typeface="+mn-lt"/>
              </a:rPr>
              <a:t>)</a:t>
            </a:r>
            <a:r>
              <a:rPr lang="en-US" sz="2000" dirty="0">
                <a:latin typeface="Source Sans Pro Light"/>
                <a:ea typeface="+mn-lt"/>
                <a:cs typeface="+mn-lt"/>
              </a:rPr>
              <a:t>, adding observation error</a:t>
            </a:r>
          </a:p>
          <a:p>
            <a:pPr marL="230188" indent="-230188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>
                <a:latin typeface="Source Sans Pro Light"/>
                <a:ea typeface="+mn-lt"/>
                <a:cs typeface="+mn-lt"/>
              </a:rPr>
              <a:t>We assimilate </a:t>
            </a:r>
            <a:r>
              <a:rPr lang="en-US" sz="2000" dirty="0">
                <a:latin typeface="Source Sans Pro Light"/>
                <a:ea typeface="+mn-lt"/>
                <a:cs typeface="+mn-lt"/>
              </a:rPr>
              <a:t>observations to improve our forecast</a:t>
            </a:r>
            <a:br>
              <a:rPr lang="en-US" sz="2000" dirty="0">
                <a:latin typeface="Source Sans Pro Light"/>
                <a:ea typeface="+mn-lt"/>
                <a:cs typeface="+mn-lt"/>
              </a:rPr>
            </a:br>
            <a:r>
              <a:rPr lang="en-US" sz="2000" dirty="0">
                <a:latin typeface="Source Sans Pro Light"/>
                <a:ea typeface="+mn-lt"/>
                <a:cs typeface="+mn-lt"/>
              </a:rPr>
              <a:t>state </a:t>
            </a:r>
            <a:r>
              <a:rPr lang="en-US" sz="2000" b="1" dirty="0" err="1">
                <a:latin typeface="Source Sans Pro Light"/>
                <a:ea typeface="+mn-lt"/>
                <a:cs typeface="+mn-lt"/>
              </a:rPr>
              <a:t>x</a:t>
            </a:r>
            <a:r>
              <a:rPr lang="en-US" sz="2000" b="1" baseline="30000" dirty="0" err="1">
                <a:latin typeface="Source Sans Pro Light"/>
                <a:ea typeface="+mn-lt"/>
                <a:cs typeface="+mn-lt"/>
              </a:rPr>
              <a:t>b</a:t>
            </a:r>
            <a:r>
              <a:rPr lang="en-US" sz="2000" b="1" dirty="0">
                <a:latin typeface="Source Sans Pro Light"/>
                <a:ea typeface="+mn-lt"/>
                <a:cs typeface="+mn-lt"/>
              </a:rPr>
              <a:t> </a:t>
            </a:r>
            <a:r>
              <a:rPr lang="en-US" sz="2000" dirty="0">
                <a:latin typeface="Source Sans Pro Light"/>
                <a:ea typeface="+mn-lt"/>
                <a:cs typeface="+mn-lt"/>
              </a:rPr>
              <a:t>using </a:t>
            </a:r>
            <a:r>
              <a:rPr lang="en-US" sz="2000" b="1" dirty="0">
                <a:latin typeface="Source Sans Pro Light"/>
                <a:ea typeface="+mn-lt"/>
                <a:cs typeface="+mn-lt"/>
              </a:rPr>
              <a:t>y – H(</a:t>
            </a:r>
            <a:r>
              <a:rPr lang="en-US" sz="2000" b="1" dirty="0" err="1">
                <a:latin typeface="Source Sans Pro Light"/>
                <a:ea typeface="+mn-lt"/>
                <a:cs typeface="+mn-lt"/>
              </a:rPr>
              <a:t>x</a:t>
            </a:r>
            <a:r>
              <a:rPr lang="en-US" sz="2000" b="1" baseline="30000" dirty="0" err="1">
                <a:latin typeface="Source Sans Pro Light"/>
                <a:ea typeface="+mn-lt"/>
                <a:cs typeface="+mn-lt"/>
              </a:rPr>
              <a:t>b</a:t>
            </a:r>
            <a:r>
              <a:rPr lang="en-US" sz="2000" b="1" dirty="0">
                <a:latin typeface="Source Sans Pro Light"/>
                <a:ea typeface="+mn-lt"/>
                <a:cs typeface="+mn-lt"/>
              </a:rPr>
              <a:t>) </a:t>
            </a:r>
            <a:r>
              <a:rPr lang="en-US" sz="2000" dirty="0">
                <a:latin typeface="Source Sans Pro Light"/>
                <a:ea typeface="+mn-lt"/>
                <a:cs typeface="+mn-lt"/>
              </a:rPr>
              <a:t>and ensemble covariances </a:t>
            </a:r>
            <a:r>
              <a:rPr lang="en-US" sz="2000" b="1" dirty="0" err="1">
                <a:latin typeface="Source Sans Pro Light"/>
                <a:ea typeface="+mn-lt"/>
                <a:cs typeface="+mn-lt"/>
              </a:rPr>
              <a:t>Cov</a:t>
            </a:r>
            <a:r>
              <a:rPr lang="en-US" sz="2000" b="1" dirty="0">
                <a:latin typeface="Source Sans Pro Light"/>
                <a:ea typeface="+mn-lt"/>
                <a:cs typeface="+mn-lt"/>
              </a:rPr>
              <a:t>(</a:t>
            </a:r>
            <a:r>
              <a:rPr lang="en-US" sz="2000" b="1" dirty="0" err="1">
                <a:latin typeface="Source Sans Pro Light"/>
                <a:ea typeface="+mn-lt"/>
                <a:cs typeface="+mn-lt"/>
              </a:rPr>
              <a:t>x</a:t>
            </a:r>
            <a:r>
              <a:rPr lang="en-US" sz="2000" b="1" baseline="30000" dirty="0" err="1">
                <a:latin typeface="Source Sans Pro Light"/>
                <a:ea typeface="+mn-lt"/>
                <a:cs typeface="+mn-lt"/>
              </a:rPr>
              <a:t>b</a:t>
            </a:r>
            <a:r>
              <a:rPr lang="en-US" sz="2000" b="1" dirty="0">
                <a:latin typeface="Source Sans Pro Light"/>
                <a:ea typeface="+mn-lt"/>
                <a:cs typeface="+mn-lt"/>
              </a:rPr>
              <a:t>, H(</a:t>
            </a:r>
            <a:r>
              <a:rPr lang="en-US" sz="2000" b="1" dirty="0" err="1">
                <a:latin typeface="Source Sans Pro Light"/>
                <a:ea typeface="+mn-lt"/>
                <a:cs typeface="+mn-lt"/>
              </a:rPr>
              <a:t>x</a:t>
            </a:r>
            <a:r>
              <a:rPr lang="en-US" sz="2000" b="1" baseline="30000" dirty="0" err="1">
                <a:latin typeface="Source Sans Pro Light"/>
                <a:ea typeface="+mn-lt"/>
                <a:cs typeface="+mn-lt"/>
              </a:rPr>
              <a:t>b</a:t>
            </a:r>
            <a:r>
              <a:rPr lang="en-US" sz="2000" b="1" dirty="0">
                <a:latin typeface="Source Sans Pro Light"/>
                <a:ea typeface="+mn-lt"/>
                <a:cs typeface="+mn-lt"/>
              </a:rPr>
              <a:t>)) </a:t>
            </a:r>
            <a:br>
              <a:rPr lang="en-US" sz="2000" dirty="0">
                <a:latin typeface="Source Sans Pro Light"/>
                <a:ea typeface="+mn-lt"/>
                <a:cs typeface="+mn-lt"/>
              </a:rPr>
            </a:br>
            <a:endParaRPr lang="en-US" sz="2000" dirty="0">
              <a:latin typeface="Source Sans Pro Light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latin typeface="Source Sans Pro Light"/>
                <a:ea typeface="+mn-lt"/>
                <a:cs typeface="+mn-lt"/>
              </a:rPr>
              <a:t>using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/>
            </a:pPr>
            <a:r>
              <a:rPr lang="en-US" sz="2000" dirty="0">
                <a:latin typeface="Source Sans Pro Light"/>
                <a:ea typeface="+mn-lt"/>
                <a:cs typeface="+mn-lt"/>
              </a:rPr>
              <a:t>WRF (2 km grid, doubly periodic boundary)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/>
            </a:pPr>
            <a:r>
              <a:rPr lang="en-US" sz="2000" dirty="0">
                <a:latin typeface="Source Sans Pro Light"/>
                <a:ea typeface="+mn-lt"/>
                <a:cs typeface="+mn-lt"/>
              </a:rPr>
              <a:t>Observation operator from RTTOV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/>
            </a:pPr>
            <a:r>
              <a:rPr lang="en-US" sz="2000" dirty="0">
                <a:latin typeface="Source Sans Pro Light"/>
                <a:ea typeface="+mn-lt"/>
                <a:cs typeface="+mn-lt"/>
              </a:rPr>
              <a:t>Ensemble Adjustment Kalman Filter from DART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/>
            </a:pPr>
            <a:r>
              <a:rPr lang="en-US" sz="2000" dirty="0">
                <a:latin typeface="Source Sans Pro Light"/>
                <a:ea typeface="+mn-lt"/>
                <a:cs typeface="+mn-lt"/>
              </a:rPr>
              <a:t>Python for remaining tasks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000" dirty="0">
              <a:latin typeface="Source Sans Pro Light"/>
              <a:ea typeface="+mn-lt"/>
              <a:cs typeface="+mn-lt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D15267C-19C2-C87E-55EC-8A692E4C520A}"/>
              </a:ext>
            </a:extLst>
          </p:cNvPr>
          <p:cNvSpPr txBox="1"/>
          <p:nvPr/>
        </p:nvSpPr>
        <p:spPr>
          <a:xfrm>
            <a:off x="7148427" y="1700887"/>
            <a:ext cx="433323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Nature </a:t>
            </a:r>
          </a:p>
          <a:p>
            <a:pPr algn="ctr"/>
            <a:endParaRPr lang="en-GB"/>
          </a:p>
          <a:p>
            <a:pPr algn="ctr"/>
            <a:endParaRPr lang="en-GB"/>
          </a:p>
        </p:txBody>
      </p:sp>
      <p:sp>
        <p:nvSpPr>
          <p:cNvPr id="13" name="Chevron 21">
            <a:extLst>
              <a:ext uri="{FF2B5EF4-FFF2-40B4-BE49-F238E27FC236}">
                <a16:creationId xmlns:a16="http://schemas.microsoft.com/office/drawing/2014/main" id="{709CB809-5D0F-B616-76E5-3D48DAB4B9F4}"/>
              </a:ext>
            </a:extLst>
          </p:cNvPr>
          <p:cNvSpPr/>
          <p:nvPr/>
        </p:nvSpPr>
        <p:spPr>
          <a:xfrm>
            <a:off x="7306047" y="2149186"/>
            <a:ext cx="4081541" cy="314752"/>
          </a:xfrm>
          <a:prstGeom prst="chevr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bg1"/>
                </a:solidFill>
              </a:rPr>
              <a:t>simulation</a:t>
            </a:r>
            <a:endParaRPr lang="en-US" b="1">
              <a:solidFill>
                <a:schemeClr val="bg1"/>
              </a:solidFill>
              <a:ea typeface="Source Sans Pro Light"/>
            </a:endParaRPr>
          </a:p>
        </p:txBody>
      </p:sp>
      <p:sp>
        <p:nvSpPr>
          <p:cNvPr id="15" name="Striped Right Arrow 27">
            <a:extLst>
              <a:ext uri="{FF2B5EF4-FFF2-40B4-BE49-F238E27FC236}">
                <a16:creationId xmlns:a16="http://schemas.microsoft.com/office/drawing/2014/main" id="{1D52EADB-53F4-0290-ABF9-88026630F09A}"/>
              </a:ext>
            </a:extLst>
          </p:cNvPr>
          <p:cNvSpPr/>
          <p:nvPr/>
        </p:nvSpPr>
        <p:spPr>
          <a:xfrm rot="5400000">
            <a:off x="8100991" y="3323377"/>
            <a:ext cx="1660615" cy="612276"/>
          </a:xfrm>
          <a:prstGeom prst="stripedRightArrow">
            <a:avLst>
              <a:gd name="adj1" fmla="val 50000"/>
              <a:gd name="adj2" fmla="val 47603"/>
            </a:avLst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>
                <a:ea typeface="Source Sans Pro Light"/>
              </a:rPr>
              <a:t>assimilate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63206879-76EF-EF99-7EA3-42858B96F0BA}"/>
              </a:ext>
            </a:extLst>
          </p:cNvPr>
          <p:cNvSpPr txBox="1"/>
          <p:nvPr/>
        </p:nvSpPr>
        <p:spPr>
          <a:xfrm>
            <a:off x="7148427" y="4681206"/>
            <a:ext cx="433323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Forecast system</a:t>
            </a:r>
          </a:p>
          <a:p>
            <a:pPr algn="ctr"/>
            <a:endParaRPr lang="en-GB"/>
          </a:p>
          <a:p>
            <a:pPr algn="ctr"/>
            <a:endParaRPr lang="en-GB"/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D51DA408-BE60-14F2-84C0-C600F93E1688}"/>
              </a:ext>
            </a:extLst>
          </p:cNvPr>
          <p:cNvSpPr txBox="1"/>
          <p:nvPr/>
        </p:nvSpPr>
        <p:spPr>
          <a:xfrm>
            <a:off x="9049372" y="5820981"/>
            <a:ext cx="71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time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8F42D37-39BA-213B-2D14-1138270A9549}"/>
              </a:ext>
            </a:extLst>
          </p:cNvPr>
          <p:cNvCxnSpPr/>
          <p:nvPr/>
        </p:nvCxnSpPr>
        <p:spPr>
          <a:xfrm>
            <a:off x="8029681" y="5839508"/>
            <a:ext cx="235201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hevron 56">
            <a:extLst>
              <a:ext uri="{FF2B5EF4-FFF2-40B4-BE49-F238E27FC236}">
                <a16:creationId xmlns:a16="http://schemas.microsoft.com/office/drawing/2014/main" id="{9293BC72-F7F5-F066-D7EF-A03619E2357E}"/>
              </a:ext>
            </a:extLst>
          </p:cNvPr>
          <p:cNvSpPr/>
          <p:nvPr/>
        </p:nvSpPr>
        <p:spPr>
          <a:xfrm>
            <a:off x="7252682" y="5141813"/>
            <a:ext cx="1738636" cy="370782"/>
          </a:xfrm>
          <a:prstGeom prst="chevr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bg1"/>
                </a:solidFill>
              </a:rPr>
              <a:t>simulation</a:t>
            </a:r>
          </a:p>
        </p:txBody>
      </p:sp>
      <p:sp>
        <p:nvSpPr>
          <p:cNvPr id="33" name="Chevron 56">
            <a:extLst>
              <a:ext uri="{FF2B5EF4-FFF2-40B4-BE49-F238E27FC236}">
                <a16:creationId xmlns:a16="http://schemas.microsoft.com/office/drawing/2014/main" id="{10CDEB17-AF60-8EE4-1A6D-E23FAB13D65A}"/>
              </a:ext>
            </a:extLst>
          </p:cNvPr>
          <p:cNvSpPr/>
          <p:nvPr/>
        </p:nvSpPr>
        <p:spPr>
          <a:xfrm>
            <a:off x="9023211" y="5141813"/>
            <a:ext cx="1738636" cy="370782"/>
          </a:xfrm>
          <a:prstGeom prst="chevr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bg1"/>
                </a:solidFill>
              </a:rPr>
              <a:t>simulation</a:t>
            </a:r>
          </a:p>
        </p:txBody>
      </p:sp>
      <p:sp>
        <p:nvSpPr>
          <p:cNvPr id="35" name="Chevron 56">
            <a:extLst>
              <a:ext uri="{FF2B5EF4-FFF2-40B4-BE49-F238E27FC236}">
                <a16:creationId xmlns:a16="http://schemas.microsoft.com/office/drawing/2014/main" id="{F3CA5446-B214-6517-4B24-C705FE913E59}"/>
              </a:ext>
            </a:extLst>
          </p:cNvPr>
          <p:cNvSpPr/>
          <p:nvPr/>
        </p:nvSpPr>
        <p:spPr>
          <a:xfrm>
            <a:off x="10782533" y="5141813"/>
            <a:ext cx="1738636" cy="370782"/>
          </a:xfrm>
          <a:prstGeom prst="chevr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bg1"/>
                </a:solidFill>
              </a:rPr>
              <a:t>simulation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7B4DF4C-6E61-5AFD-7432-E2621C10C78B}"/>
              </a:ext>
            </a:extLst>
          </p:cNvPr>
          <p:cNvSpPr/>
          <p:nvPr/>
        </p:nvSpPr>
        <p:spPr>
          <a:xfrm>
            <a:off x="11499477" y="4921624"/>
            <a:ext cx="116092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39" name="Striped Right Arrow 27">
            <a:extLst>
              <a:ext uri="{FF2B5EF4-FFF2-40B4-BE49-F238E27FC236}">
                <a16:creationId xmlns:a16="http://schemas.microsoft.com/office/drawing/2014/main" id="{0FF12BB0-30FF-0E8A-8829-F702B492FC18}"/>
              </a:ext>
            </a:extLst>
          </p:cNvPr>
          <p:cNvSpPr/>
          <p:nvPr/>
        </p:nvSpPr>
        <p:spPr>
          <a:xfrm rot="5400000">
            <a:off x="9927549" y="3323376"/>
            <a:ext cx="1660615" cy="612276"/>
          </a:xfrm>
          <a:prstGeom prst="stripedRightArrow">
            <a:avLst>
              <a:gd name="adj1" fmla="val 50000"/>
              <a:gd name="adj2" fmla="val 47603"/>
            </a:avLst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>
                <a:ea typeface="Source Sans Pro Light"/>
              </a:rPr>
              <a:t>assimilate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DEB076CC-9A19-B7E0-31E0-A8753C3B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37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59BDF2E2-8057-B949-87ED-CDCDC8D51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18" y="1074584"/>
            <a:ext cx="5154118" cy="6222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EB6843-F1D0-7B76-E528-0C770995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Source Sans Pro"/>
                <a:ea typeface="+mj-lt"/>
                <a:cs typeface="+mj-lt"/>
              </a:rPr>
              <a:t>Nature run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C7B7CD8-4E4C-99A2-477C-51C45E46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864" y="2192325"/>
            <a:ext cx="5403953" cy="3947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015986-E208-9446-E11C-FA3AC1C41CC4}"/>
              </a:ext>
            </a:extLst>
          </p:cNvPr>
          <p:cNvSpPr/>
          <p:nvPr/>
        </p:nvSpPr>
        <p:spPr>
          <a:xfrm>
            <a:off x="4538475" y="1884035"/>
            <a:ext cx="6845507" cy="612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EE00BB-EDCD-5330-F84D-ADB67496C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7321"/>
            <a:ext cx="105155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 show the impact for these two cases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5ADAC3-430C-D101-8975-CF408126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ACA0648-AE68-73C6-4992-B57BB758E70E}"/>
              </a:ext>
            </a:extLst>
          </p:cNvPr>
          <p:cNvSpPr/>
          <p:nvPr/>
        </p:nvSpPr>
        <p:spPr>
          <a:xfrm>
            <a:off x="108995" y="6180882"/>
            <a:ext cx="1222094" cy="5961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periodic boundary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B2E285F-3565-5756-EDD7-7A49D500A77F}"/>
              </a:ext>
            </a:extLst>
          </p:cNvPr>
          <p:cNvSpPr/>
          <p:nvPr/>
        </p:nvSpPr>
        <p:spPr>
          <a:xfrm>
            <a:off x="3185104" y="6381205"/>
            <a:ext cx="6734499" cy="3715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Simulated satellite images; Brightness temperature 7.3 µm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2117D50-8928-0B57-793B-5B3901BE62B1}"/>
              </a:ext>
            </a:extLst>
          </p:cNvPr>
          <p:cNvSpPr/>
          <p:nvPr/>
        </p:nvSpPr>
        <p:spPr>
          <a:xfrm>
            <a:off x="1751772" y="2100275"/>
            <a:ext cx="3271641" cy="3715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Case “warm-bubble”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F56B3B1-0EB2-AE9C-48B7-978C0BA32BEF}"/>
              </a:ext>
            </a:extLst>
          </p:cNvPr>
          <p:cNvSpPr/>
          <p:nvPr/>
        </p:nvSpPr>
        <p:spPr>
          <a:xfrm>
            <a:off x="7168587" y="2107065"/>
            <a:ext cx="3271641" cy="3715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Case “random”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34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06832A6E-4128-1B9E-EA72-C29405DC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11" y="2088212"/>
            <a:ext cx="6265887" cy="4659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EB6843-F1D0-7B76-E528-0C770995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lt"/>
              </a:rPr>
              <a:t>Results – Case “warm-bubble”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3F854-825F-82EA-5C14-CE17AE3C20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Source Sans Pro"/>
                <a:ea typeface="Source Sans Pro"/>
                <a:cs typeface="Calibri"/>
              </a:rPr>
              <a:t>Improved spatial accuracy of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libri"/>
              </a:rPr>
              <a:t>Precipitation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libri"/>
              </a:rPr>
              <a:t>Radar reflectivity*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libri"/>
              </a:rPr>
              <a:t>Cloudiness* </a:t>
            </a:r>
          </a:p>
          <a:p>
            <a:pPr marL="0">
              <a:lnSpc>
                <a:spcPct val="150000"/>
              </a:lnSpc>
              <a:buNone/>
            </a:pPr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* not shown</a:t>
            </a:r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F76FB-1D62-0654-DFCC-42C311AA53B0}"/>
              </a:ext>
            </a:extLst>
          </p:cNvPr>
          <p:cNvSpPr txBox="1"/>
          <p:nvPr/>
        </p:nvSpPr>
        <p:spPr>
          <a:xfrm>
            <a:off x="6178880" y="1577285"/>
            <a:ext cx="39175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Source Sans Pro"/>
                <a:ea typeface="Source Sans Pro"/>
              </a:rPr>
              <a:t>Fraction skill score of precipitation rate &gt; 1 mm/h; window = 12 km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D441B4A4-3144-E3CD-12FA-2AE2D8FF59E6}"/>
              </a:ext>
            </a:extLst>
          </p:cNvPr>
          <p:cNvSpPr txBox="1"/>
          <p:nvPr/>
        </p:nvSpPr>
        <p:spPr>
          <a:xfrm>
            <a:off x="10650715" y="2038053"/>
            <a:ext cx="87181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better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3C1EB77B-ED98-8D2C-DEDF-8B0435208769}"/>
              </a:ext>
            </a:extLst>
          </p:cNvPr>
          <p:cNvSpPr txBox="1"/>
          <p:nvPr/>
        </p:nvSpPr>
        <p:spPr>
          <a:xfrm>
            <a:off x="10696719" y="2503981"/>
            <a:ext cx="87181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worse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17D3188-BB3B-6952-DE5B-73C2C606AF82}"/>
              </a:ext>
            </a:extLst>
          </p:cNvPr>
          <p:cNvSpPr/>
          <p:nvPr/>
        </p:nvSpPr>
        <p:spPr>
          <a:xfrm rot="16200000">
            <a:off x="10379856" y="2084053"/>
            <a:ext cx="294850" cy="27172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EC205A05-4DC3-95F1-962A-5F6952BAEE38}"/>
              </a:ext>
            </a:extLst>
          </p:cNvPr>
          <p:cNvSpPr/>
          <p:nvPr/>
        </p:nvSpPr>
        <p:spPr>
          <a:xfrm rot="5280000">
            <a:off x="10377390" y="2581830"/>
            <a:ext cx="294850" cy="2717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err="1">
              <a:solidFill>
                <a:srgbClr val="94C1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2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DBC0214-D383-5B0B-ACA1-76C1F168BEC5}"/>
              </a:ext>
            </a:extLst>
          </p:cNvPr>
          <p:cNvSpPr txBox="1">
            <a:spLocks/>
          </p:cNvSpPr>
          <p:nvPr/>
        </p:nvSpPr>
        <p:spPr>
          <a:xfrm>
            <a:off x="832708" y="1670694"/>
            <a:ext cx="8796911" cy="44291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Source Sans Pro"/>
              <a:ea typeface="Source Sans Pro Light"/>
              <a:cs typeface="Calibri" panose="020F0502020204030204"/>
            </a:endParaRPr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C426612-0442-DE1E-07E5-3F90096D0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484" y="2079368"/>
            <a:ext cx="6140970" cy="4689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EB6843-F1D0-7B76-E528-0C770995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lt"/>
              </a:rPr>
              <a:t>Results – Case “random”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D441B4A4-3144-E3CD-12FA-2AE2D8FF59E6}"/>
              </a:ext>
            </a:extLst>
          </p:cNvPr>
          <p:cNvSpPr txBox="1"/>
          <p:nvPr/>
        </p:nvSpPr>
        <p:spPr>
          <a:xfrm>
            <a:off x="10708588" y="2038053"/>
            <a:ext cx="87181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better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3C1EB77B-ED98-8D2C-DEDF-8B0435208769}"/>
              </a:ext>
            </a:extLst>
          </p:cNvPr>
          <p:cNvSpPr txBox="1"/>
          <p:nvPr/>
        </p:nvSpPr>
        <p:spPr>
          <a:xfrm>
            <a:off x="10754592" y="2503981"/>
            <a:ext cx="87181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worse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17D3188-BB3B-6952-DE5B-73C2C606AF82}"/>
              </a:ext>
            </a:extLst>
          </p:cNvPr>
          <p:cNvSpPr/>
          <p:nvPr/>
        </p:nvSpPr>
        <p:spPr>
          <a:xfrm rot="16200000">
            <a:off x="10437729" y="2084053"/>
            <a:ext cx="294850" cy="27172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EC205A05-4DC3-95F1-962A-5F6952BAEE38}"/>
              </a:ext>
            </a:extLst>
          </p:cNvPr>
          <p:cNvSpPr/>
          <p:nvPr/>
        </p:nvSpPr>
        <p:spPr>
          <a:xfrm rot="5280000">
            <a:off x="10435263" y="2581830"/>
            <a:ext cx="294850" cy="2717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err="1">
              <a:solidFill>
                <a:srgbClr val="94C154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7D3E57-09F2-7B71-D391-4D033A7EF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86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Source Sans Pro"/>
                <a:ea typeface="+mn-lt"/>
                <a:cs typeface="+mn-lt"/>
              </a:rPr>
              <a:t>Scattered convection case</a:t>
            </a:r>
            <a:endParaRPr lang="en-US" sz="2400" dirty="0">
              <a:latin typeface="Source Sans Pro"/>
              <a:ea typeface="Source Sans Pro Light"/>
              <a:cs typeface="Calibri" panose="020F0502020204030204"/>
            </a:endParaRPr>
          </a:p>
          <a:p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libri" panose="020F0502020204030204"/>
              </a:rPr>
              <a:t>Most impact by 3D radar reflectivity</a:t>
            </a:r>
          </a:p>
          <a:p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libri" panose="020F0502020204030204"/>
              </a:rPr>
              <a:t>Comparable impact of VIS &amp; WV</a:t>
            </a:r>
          </a:p>
          <a:p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libri" panose="020F0502020204030204"/>
              </a:rPr>
              <a:t>Details depend on tuning</a:t>
            </a:r>
          </a:p>
          <a:p>
            <a:endParaRPr lang="en-US" sz="2400" dirty="0">
              <a:latin typeface="Source Sans Pro Light" panose="020B0403030403020204" pitchFamily="34" charset="0"/>
              <a:ea typeface="Source Sans Pro Light" panose="020B0403030403020204" pitchFamily="34" charset="0"/>
              <a:cs typeface="Calibri" panose="020F0502020204030204"/>
            </a:endParaRPr>
          </a:p>
          <a:p>
            <a:r>
              <a:rPr lang="en-US" sz="24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libri" panose="020F0502020204030204"/>
              </a:rPr>
              <a:t>Other cases with less impact possible</a:t>
            </a:r>
          </a:p>
          <a:p>
            <a:pPr marL="0" indent="0">
              <a:buNone/>
            </a:pPr>
            <a:endParaRPr lang="en-US" sz="2400" dirty="0">
              <a:latin typeface="Source Sans Pro"/>
              <a:ea typeface="Source Sans Pro Light"/>
              <a:cs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B7FF41-7676-8146-0F11-ACE91037C01C}"/>
              </a:ext>
            </a:extLst>
          </p:cNvPr>
          <p:cNvSpPr txBox="1"/>
          <p:nvPr/>
        </p:nvSpPr>
        <p:spPr>
          <a:xfrm>
            <a:off x="6178880" y="1577285"/>
            <a:ext cx="39175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Source Sans Pro"/>
                <a:ea typeface="Source Sans Pro"/>
              </a:rPr>
              <a:t>Fraction skill score of precipitation rate &gt; 1 mm/h; window = 12 km</a:t>
            </a:r>
          </a:p>
        </p:txBody>
      </p:sp>
    </p:spTree>
    <p:extLst>
      <p:ext uri="{BB962C8B-B14F-4D97-AF65-F5344CB8AC3E}">
        <p14:creationId xmlns:p14="http://schemas.microsoft.com/office/powerpoint/2010/main" val="3629525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6843-F1D0-7B76-E528-0C770995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lt"/>
              </a:rPr>
              <a:t>Results – Challenges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7DF8DF-4D60-4031-8D88-576F111C34B0}"/>
              </a:ext>
            </a:extLst>
          </p:cNvPr>
          <p:cNvSpPr/>
          <p:nvPr/>
        </p:nvSpPr>
        <p:spPr>
          <a:xfrm>
            <a:off x="838199" y="1639836"/>
            <a:ext cx="8560444" cy="12191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6225" indent="-276225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Assimilation in an </a:t>
            </a:r>
            <a:r>
              <a:rPr lang="en-GB" sz="2000" b="1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EnKF</a:t>
            </a:r>
            <a:r>
              <a:rPr lang="en-GB" sz="2000" b="1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works best for linear observation operators H</a:t>
            </a:r>
          </a:p>
          <a:p>
            <a:pPr marL="276225" indent="-276225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Nonlinear </a:t>
            </a:r>
            <a:r>
              <a:rPr lang="en-GB" sz="2000" b="1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</a:t>
            </a:r>
            <a:r>
              <a:rPr lang="en-GB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can lead to unexpected and dramatic changes in the posterior</a:t>
            </a:r>
          </a:p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en-GB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 Solution: Rejecting </a:t>
            </a:r>
            <a:r>
              <a:rPr lang="en-US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"/>
              </a:rPr>
              <a:t>observations with close to prior or assigning larger errors</a:t>
            </a:r>
            <a:endParaRPr lang="en-GB" sz="2000" dirty="0">
              <a:solidFill>
                <a:schemeClr val="tx1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062139-394C-E52A-1E77-12D9781E200B}"/>
              </a:ext>
            </a:extLst>
          </p:cNvPr>
          <p:cNvSpPr/>
          <p:nvPr/>
        </p:nvSpPr>
        <p:spPr>
          <a:xfrm>
            <a:off x="838197" y="4720122"/>
            <a:ext cx="8560444" cy="9297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6225" indent="-276225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b="1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Localization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: </a:t>
            </a:r>
            <a:r>
              <a:rPr lang="de-DE" sz="2000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How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far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can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information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spread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?  </a:t>
            </a:r>
          </a:p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 </a:t>
            </a:r>
            <a:r>
              <a:rPr lang="de-DE" sz="2000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Answers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from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 1000 </a:t>
            </a:r>
            <a:r>
              <a:rPr lang="de-DE" sz="2000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member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ensemble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 (</a:t>
            </a:r>
            <a:r>
              <a:rPr lang="de-DE" sz="2000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see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talk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 T. Necker </a:t>
            </a:r>
            <a:r>
              <a:rPr lang="de-DE" sz="2000" dirty="0" err="1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afterwards</a:t>
            </a:r>
            <a:r>
              <a:rPr lang="de-DE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)</a:t>
            </a:r>
            <a:endParaRPr lang="de-DE" sz="2000" dirty="0">
              <a:solidFill>
                <a:schemeClr val="tx1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DAF7EA-DC3E-A24B-D1CF-0F48FB99B12F}"/>
              </a:ext>
            </a:extLst>
          </p:cNvPr>
          <p:cNvSpPr/>
          <p:nvPr/>
        </p:nvSpPr>
        <p:spPr>
          <a:xfrm>
            <a:off x="838197" y="3154494"/>
            <a:ext cx="8560444" cy="13255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6225" indent="-276225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Other violations of algorithm assumptions</a:t>
            </a:r>
            <a:br>
              <a:rPr lang="en-GB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Assimilating bounded, non-gaussian variables, non-linear relationships</a:t>
            </a:r>
          </a:p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en-GB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Wingdings" pitchFamily="2" charset="2"/>
              </a:rPr>
              <a:t> Solution: Mitigation approaches, variable transforms, different algorithms</a:t>
            </a:r>
            <a:endParaRPr lang="en-GB" sz="2000" dirty="0">
              <a:solidFill>
                <a:schemeClr val="tx1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4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63C1D6-14CE-2875-ECE5-6568D5C78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777020"/>
            <a:ext cx="10620714" cy="4429159"/>
          </a:xfrm>
        </p:spPr>
        <p:txBody>
          <a:bodyPr vert="horz" lIns="0" tIns="0" rIns="0" bIns="0" rtlCol="0" anchor="t">
            <a:noAutofit/>
          </a:bodyPr>
          <a:lstStyle/>
          <a:p>
            <a:pPr marL="808038" indent="-312738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b="1" dirty="0" err="1">
                <a:ea typeface="+mn-lt"/>
                <a:cs typeface="+mn-lt"/>
              </a:rPr>
              <a:t>EnKF</a:t>
            </a:r>
            <a:r>
              <a:rPr lang="en-US" b="1" dirty="0">
                <a:ea typeface="+mn-lt"/>
                <a:cs typeface="+mn-lt"/>
              </a:rPr>
              <a:t> is able to extract information from VIS &amp; IR observations</a:t>
            </a:r>
            <a:r>
              <a:rPr lang="en-US" dirty="0">
                <a:ea typeface="+mn-lt"/>
                <a:cs typeface="+mn-lt"/>
              </a:rPr>
              <a:t> despite nonlinearity</a:t>
            </a:r>
          </a:p>
          <a:p>
            <a:pPr marL="808038" indent="-312738">
              <a:buClr>
                <a:schemeClr val="accent1">
                  <a:lumMod val="50000"/>
                </a:schemeClr>
              </a:buClr>
              <a:buAutoNum type="arabicPeriod"/>
            </a:pPr>
            <a:r>
              <a:rPr lang="en-US" b="1" dirty="0">
                <a:ea typeface="+mn-lt"/>
                <a:cs typeface="+mn-lt"/>
              </a:rPr>
              <a:t>Impact </a:t>
            </a:r>
            <a:r>
              <a:rPr lang="en-US" dirty="0">
                <a:ea typeface="+mn-lt"/>
                <a:cs typeface="+mn-lt"/>
              </a:rPr>
              <a:t>of VIS &amp; IR observations in some cases </a:t>
            </a:r>
            <a:r>
              <a:rPr lang="en-US" b="1" dirty="0">
                <a:ea typeface="+mn-lt"/>
                <a:cs typeface="+mn-lt"/>
              </a:rPr>
              <a:t>comparable to radar DA, </a:t>
            </a:r>
            <a:br>
              <a:rPr lang="en-US" b="1" dirty="0">
                <a:ea typeface="+mn-lt"/>
                <a:cs typeface="+mn-lt"/>
              </a:rPr>
            </a:br>
            <a:r>
              <a:rPr lang="en-US" b="1" dirty="0">
                <a:ea typeface="+mn-lt"/>
                <a:cs typeface="+mn-lt"/>
              </a:rPr>
              <a:t>less impact in other cases</a:t>
            </a:r>
          </a:p>
          <a:p>
            <a:pPr marL="808038" indent="-312738">
              <a:buClr>
                <a:schemeClr val="accent1">
                  <a:lumMod val="50000"/>
                </a:schemeClr>
              </a:buClr>
              <a:buAutoNum type="arabicPeriod"/>
            </a:pPr>
            <a:r>
              <a:rPr lang="en-US" b="1" dirty="0">
                <a:ea typeface="+mn-lt"/>
                <a:cs typeface="+mn-lt"/>
              </a:rPr>
              <a:t>VIS &amp; IR </a:t>
            </a:r>
            <a:r>
              <a:rPr lang="en-US" dirty="0">
                <a:ea typeface="+mn-lt"/>
                <a:cs typeface="+mn-lt"/>
              </a:rPr>
              <a:t>can be valuable tools </a:t>
            </a:r>
            <a:r>
              <a:rPr lang="en-US" b="1" dirty="0">
                <a:ea typeface="+mn-lt"/>
                <a:cs typeface="+mn-lt"/>
              </a:rPr>
              <a:t>for earlier detection and forecast of storms</a:t>
            </a:r>
          </a:p>
          <a:p>
            <a:pPr marL="0" indent="0">
              <a:buClr>
                <a:srgbClr val="0063A6"/>
              </a:buClr>
              <a:buNone/>
            </a:pPr>
            <a:endParaRPr lang="en-US" b="1" dirty="0">
              <a:ea typeface="+mn-lt"/>
              <a:cs typeface="+mn-lt"/>
            </a:endParaRPr>
          </a:p>
          <a:p>
            <a:pPr marL="0" indent="0">
              <a:buClr>
                <a:srgbClr val="0063A6"/>
              </a:buClr>
              <a:buNone/>
            </a:pPr>
            <a:r>
              <a:rPr lang="en-US" b="1" dirty="0">
                <a:ea typeface="+mn-lt"/>
                <a:cs typeface="+mn-lt"/>
              </a:rPr>
              <a:t>Outlook</a:t>
            </a:r>
          </a:p>
          <a:p>
            <a:pPr marL="808038" indent="-266700">
              <a:buClr>
                <a:schemeClr val="accent1">
                  <a:lumMod val="50000"/>
                </a:schemeClr>
              </a:buClr>
            </a:pPr>
            <a:r>
              <a:rPr lang="en-US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+mn-lt"/>
              </a:rPr>
              <a:t>Describe cases in which VIS &amp; IR observations are more or less impactful</a:t>
            </a:r>
          </a:p>
          <a:p>
            <a:pPr marL="808038" indent="-266700">
              <a:buClr>
                <a:schemeClr val="accent1">
                  <a:lumMod val="50000"/>
                </a:schemeClr>
              </a:buClr>
            </a:pPr>
            <a:r>
              <a:rPr lang="en-US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+mn-lt"/>
              </a:rPr>
              <a:t>Study the adverse effect of observation operator nonlinearity </a:t>
            </a:r>
          </a:p>
          <a:p>
            <a:pPr marL="808038" indent="-266700">
              <a:buClr>
                <a:schemeClr val="accent1">
                  <a:lumMod val="50000"/>
                </a:schemeClr>
              </a:buClr>
            </a:pPr>
            <a:r>
              <a:rPr lang="en-US" dirty="0">
                <a:ea typeface="+mn-lt"/>
                <a:cs typeface="+mn-lt"/>
              </a:rPr>
              <a:t>Estimate of systematic errors using a high-res nature run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A97BE-6588-536D-C7E7-F780F2FF1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57045-137E-4FC0-8F6F-FDAA6539DC58}" type="datetime1">
              <a:rPr lang="en-GB" smtClean="0"/>
              <a:t>26/05/2022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D4CC56-3CDF-CD02-1586-4AE196052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Lukas Kugler: Cloud-affected satellite data assimilation in convective-scale numerical weather prediction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AAFFC-46D9-9D86-2FA7-F03BD346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8BB2F6-5C57-BF8A-8CD5-A41625264BAF}"/>
              </a:ext>
            </a:extLst>
          </p:cNvPr>
          <p:cNvSpPr/>
          <p:nvPr/>
        </p:nvSpPr>
        <p:spPr>
          <a:xfrm>
            <a:off x="173620" y="-169497"/>
            <a:ext cx="3541853" cy="1261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04A39A4-DECD-E5DD-BEBD-AA3DE340718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lt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40386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6843-F1D0-7B76-E528-0C770995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Source Sans Pro"/>
                <a:ea typeface="+mj-lt"/>
                <a:cs typeface="+mj-lt"/>
              </a:rPr>
              <a:t>Results: Ensemble perturbations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6BD0B-38DC-32F2-889E-281A9777AA0B}"/>
              </a:ext>
            </a:extLst>
          </p:cNvPr>
          <p:cNvSpPr txBox="1"/>
          <p:nvPr/>
        </p:nvSpPr>
        <p:spPr>
          <a:xfrm>
            <a:off x="839807" y="6119164"/>
            <a:ext cx="258631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Source Sans Pro"/>
                <a:ea typeface="Source Sans Pro"/>
              </a:rPr>
              <a:t>At 2 km grid resolution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015986-E208-9446-E11C-FA3AC1C41CC4}"/>
              </a:ext>
            </a:extLst>
          </p:cNvPr>
          <p:cNvSpPr/>
          <p:nvPr/>
        </p:nvSpPr>
        <p:spPr>
          <a:xfrm>
            <a:off x="5488897" y="1610192"/>
            <a:ext cx="6845507" cy="612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EE00BB-EDCD-5330-F84D-ADB67496C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7321"/>
            <a:ext cx="105155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5000"/>
              </a:lnSpc>
              <a:buNone/>
            </a:pPr>
            <a:r>
              <a:rPr lang="en-US" sz="2400">
                <a:latin typeface="Source Sans Pro"/>
                <a:ea typeface="+mn-lt"/>
                <a:cs typeface="+mn-lt"/>
              </a:rPr>
              <a:t>Observation system simulation experiments using WRF, RTTOV &amp; DART</a:t>
            </a:r>
          </a:p>
          <a:p>
            <a:pPr marL="342900" indent="-342900">
              <a:lnSpc>
                <a:spcPct val="95000"/>
              </a:lnSpc>
            </a:pPr>
            <a:endParaRPr lang="en-US" sz="2400">
              <a:latin typeface="Source Sans Pro"/>
              <a:ea typeface="+mn-lt"/>
              <a:cs typeface="+mn-lt"/>
            </a:endParaRPr>
          </a:p>
          <a:p>
            <a:pPr marL="228600" lvl="2">
              <a:lnSpc>
                <a:spcPct val="95000"/>
              </a:lnSpc>
            </a:pPr>
            <a:endParaRPr lang="en-US" sz="2400">
              <a:latin typeface="Source Sans Pro"/>
              <a:ea typeface="+mn-lt"/>
              <a:cs typeface="+mn-lt"/>
            </a:endParaRPr>
          </a:p>
          <a:p>
            <a:pPr marL="228600" lvl="2">
              <a:lnSpc>
                <a:spcPct val="95000"/>
              </a:lnSpc>
            </a:pPr>
            <a:endParaRPr lang="en-US" sz="2400">
              <a:latin typeface="Source Sans Pro"/>
              <a:ea typeface="+mn-lt"/>
              <a:cs typeface="+mn-lt"/>
            </a:endParaRPr>
          </a:p>
          <a:p>
            <a:pPr marL="182245" indent="-182245">
              <a:lnSpc>
                <a:spcPct val="95000"/>
              </a:lnSpc>
            </a:pPr>
            <a:endParaRPr lang="en-US" sz="2400">
              <a:latin typeface="Source Sans Pro"/>
              <a:ea typeface="+mn-lt"/>
              <a:cs typeface="+mn-lt"/>
            </a:endParaRPr>
          </a:p>
          <a:p>
            <a:endParaRPr lang="en-US" sz="2400">
              <a:latin typeface="Source Sans Pro"/>
              <a:ea typeface="Source Sans Pro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07079F-509F-59F1-0DA0-B1D2E36A717C}"/>
              </a:ext>
            </a:extLst>
          </p:cNvPr>
          <p:cNvSpPr txBox="1"/>
          <p:nvPr/>
        </p:nvSpPr>
        <p:spPr>
          <a:xfrm>
            <a:off x="839450" y="2350958"/>
            <a:ext cx="4591987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Source Sans Pro"/>
                <a:ea typeface="Source Sans Pro"/>
              </a:rPr>
              <a:t>Case "warm-bubble"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  <a:cs typeface="Calibri"/>
              </a:rPr>
              <a:t>Horizontal position +/- 60 km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  <a:cs typeface="Calibri"/>
              </a:rPr>
              <a:t>Amplitude +/- 1 K</a:t>
            </a:r>
          </a:p>
          <a:p>
            <a:pPr marL="285750" indent="-285750">
              <a:buFont typeface="Arial"/>
              <a:buChar char="•"/>
            </a:pPr>
            <a:endParaRPr lang="en-US" sz="2000">
              <a:latin typeface="Source Sans Pro"/>
              <a:ea typeface="Source Sans Pro"/>
              <a:cs typeface="Calibri"/>
            </a:endParaRPr>
          </a:p>
          <a:p>
            <a:r>
              <a:rPr lang="en-US" sz="2000">
                <a:latin typeface="Source Sans Pro"/>
                <a:ea typeface="Source Sans Pro"/>
                <a:cs typeface="Calibri"/>
              </a:rPr>
              <a:t>But constant shape: </a:t>
            </a:r>
          </a:p>
          <a:p>
            <a:r>
              <a:rPr lang="en-US" sz="2000">
                <a:latin typeface="Source Sans Pro"/>
                <a:ea typeface="Source Sans Pro"/>
                <a:cs typeface="Calibri"/>
              </a:rPr>
              <a:t>Gaussian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  <a:cs typeface="Calibri"/>
              </a:rPr>
              <a:t>Scale horizontal/vertical: 15/2 km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  <a:cs typeface="Calibri"/>
              </a:rPr>
              <a:t>3 K Amplitude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E09BA-8BE5-D4FE-1914-B2A5739A8C30}"/>
              </a:ext>
            </a:extLst>
          </p:cNvPr>
          <p:cNvSpPr txBox="1"/>
          <p:nvPr/>
        </p:nvSpPr>
        <p:spPr>
          <a:xfrm>
            <a:off x="6244888" y="2350957"/>
            <a:ext cx="4591987" cy="29179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Source Sans Pro"/>
                <a:ea typeface="Source Sans Pro"/>
              </a:rPr>
              <a:t>Case "random"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  <a:cs typeface="Calibri"/>
              </a:rPr>
              <a:t>Horizontally uncorrelated T noise</a:t>
            </a:r>
            <a:br>
              <a:rPr lang="en-US" sz="2000">
                <a:latin typeface="Source Sans Pro"/>
                <a:ea typeface="Source Sans Pro"/>
                <a:cs typeface="Calibri"/>
              </a:rPr>
            </a:br>
            <a:r>
              <a:rPr lang="en-GB" sz="2000">
                <a:latin typeface="Source Sans Pro"/>
                <a:ea typeface="Source Sans Pro"/>
                <a:cs typeface="Calibri"/>
              </a:rPr>
              <a:t>σ = 0.02 K;  to break up homogenous initial conditions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  <a:cs typeface="Calibri"/>
              </a:rPr>
              <a:t>Vertically correlated profile perturbations</a:t>
            </a:r>
          </a:p>
          <a:p>
            <a:pPr marL="800100" lvl="1" indent="-342900">
              <a:lnSpc>
                <a:spcPct val="8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GB" sz="1600">
                <a:ea typeface="+mn-lt"/>
                <a:cs typeface="+mn-lt"/>
              </a:rPr>
              <a:t>Perturbed variables: T' ~ (</a:t>
            </a:r>
            <a:r>
              <a:rPr lang="en-GB" sz="1600">
                <a:latin typeface="Arial"/>
                <a:ea typeface="Source Sans Pro"/>
                <a:cs typeface="Arial"/>
              </a:rPr>
              <a:t>σ </a:t>
            </a:r>
            <a:r>
              <a:rPr lang="en-GB" sz="1600">
                <a:ea typeface="+mn-lt"/>
                <a:cs typeface="+mn-lt"/>
              </a:rPr>
              <a:t>= 0.25 K), </a:t>
            </a:r>
            <a:endParaRPr lang="en-US" sz="1600">
              <a:ea typeface="+mn-lt"/>
              <a:cs typeface="+mn-lt"/>
            </a:endParaRPr>
          </a:p>
          <a:p>
            <a:pPr marL="800100" lvl="1" indent="-342900">
              <a:lnSpc>
                <a:spcPct val="8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GB" sz="1600">
                <a:ea typeface="+mn-lt"/>
                <a:cs typeface="+mn-lt"/>
              </a:rPr>
              <a:t>Horizontal wind U', V' ~ σ = 0.25 m/s</a:t>
            </a:r>
            <a:endParaRPr lang="en-US" sz="1600">
              <a:ea typeface="+mn-lt"/>
              <a:cs typeface="+mn-lt"/>
            </a:endParaRPr>
          </a:p>
          <a:p>
            <a:pPr marL="800100" lvl="1" indent="-342900">
              <a:lnSpc>
                <a:spcPct val="8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GB" sz="1600">
                <a:ea typeface="+mn-lt"/>
                <a:cs typeface="+mn-lt"/>
              </a:rPr>
              <a:t>RH' ~ </a:t>
            </a:r>
            <a:r>
              <a:rPr lang="en-GB" sz="1600">
                <a:latin typeface="Arial"/>
                <a:ea typeface="Source Sans Pro"/>
                <a:cs typeface="Arial"/>
              </a:rPr>
              <a:t>σ = </a:t>
            </a:r>
            <a:r>
              <a:rPr lang="en-GB" sz="1600">
                <a:ea typeface="+mn-lt"/>
                <a:cs typeface="+mn-lt"/>
              </a:rPr>
              <a:t>2 % of RH</a:t>
            </a:r>
          </a:p>
        </p:txBody>
      </p:sp>
    </p:spTree>
    <p:extLst>
      <p:ext uri="{BB962C8B-B14F-4D97-AF65-F5344CB8AC3E}">
        <p14:creationId xmlns:p14="http://schemas.microsoft.com/office/powerpoint/2010/main" val="13654687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Universität Wien Klassische Präsenation">
  <a:themeElements>
    <a:clrScheme name="Universität_Wien">
      <a:dk1>
        <a:sysClr val="windowText" lastClr="000000"/>
      </a:dk1>
      <a:lt1>
        <a:sysClr val="window" lastClr="FFFFFF"/>
      </a:lt1>
      <a:dk2>
        <a:srgbClr val="666666"/>
      </a:dk2>
      <a:lt2>
        <a:srgbClr val="E0E0E0"/>
      </a:lt2>
      <a:accent1>
        <a:srgbClr val="0063A6"/>
      </a:accent1>
      <a:accent2>
        <a:srgbClr val="A71C49"/>
      </a:accent2>
      <a:accent3>
        <a:srgbClr val="DD4814"/>
      </a:accent3>
      <a:accent4>
        <a:srgbClr val="F6A800"/>
      </a:accent4>
      <a:accent5>
        <a:srgbClr val="94C154"/>
      </a:accent5>
      <a:accent6>
        <a:srgbClr val="11897A"/>
      </a:accent6>
      <a:hlink>
        <a:srgbClr val="0063A6"/>
      </a:hlink>
      <a:folHlink>
        <a:srgbClr val="0063A6"/>
      </a:folHlink>
    </a:clrScheme>
    <a:fontScheme name="Uni Wien Image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plate_traditional_SourceSansPro.potx" id="{213179B1-0FF5-48AC-8508-C08A3F5CF503}" vid="{2BF95D8D-1E73-4BFA-9FDB-FFBAEDA89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 Wien Promotion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ät Wien Klassisch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</TotalTime>
  <Words>656</Words>
  <Application>Microsoft Macintosh PowerPoint</Application>
  <PresentationFormat>Widescreen</PresentationFormat>
  <Paragraphs>111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Arial,Sans-Serif</vt:lpstr>
      <vt:lpstr>Calibri</vt:lpstr>
      <vt:lpstr>Calibri Light</vt:lpstr>
      <vt:lpstr>Source Sans Pro</vt:lpstr>
      <vt:lpstr>Source Sans Pro Light</vt:lpstr>
      <vt:lpstr>Source Sans Pro Semibold</vt:lpstr>
      <vt:lpstr>Symbol</vt:lpstr>
      <vt:lpstr>Wingdings</vt:lpstr>
      <vt:lpstr>Universität Wien Klassische Präsenation</vt:lpstr>
      <vt:lpstr>Office Theme</vt:lpstr>
      <vt:lpstr>office theme</vt:lpstr>
      <vt:lpstr>Assimilating cloudy visible &amp; infrared satellite images for convective-scale NWP</vt:lpstr>
      <vt:lpstr>Motivation</vt:lpstr>
      <vt:lpstr>Method: Observing system simulation experiment</vt:lpstr>
      <vt:lpstr>Nature run</vt:lpstr>
      <vt:lpstr>Results – Case “warm-bubble”</vt:lpstr>
      <vt:lpstr>Results – Case “random”</vt:lpstr>
      <vt:lpstr>Results – Challenges</vt:lpstr>
      <vt:lpstr>PowerPoint Presentation</vt:lpstr>
      <vt:lpstr>Results: Ensemble perturbations</vt:lpstr>
      <vt:lpstr>Results: RMSE timeseries</vt:lpstr>
    </vt:vector>
  </TitlesOfParts>
  <Company>Universität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Vorlage für klassische Präsentationen</dc:title>
  <dc:creator>Universität Wien</dc:creator>
  <cp:lastModifiedBy>StudentIn</cp:lastModifiedBy>
  <cp:revision>11</cp:revision>
  <dcterms:created xsi:type="dcterms:W3CDTF">2016-11-24T09:04:45Z</dcterms:created>
  <dcterms:modified xsi:type="dcterms:W3CDTF">2022-05-26T20:40:29Z</dcterms:modified>
</cp:coreProperties>
</file>