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5" r:id="rId2"/>
    <p:sldId id="328" r:id="rId3"/>
    <p:sldId id="315" r:id="rId4"/>
    <p:sldId id="275" r:id="rId5"/>
    <p:sldId id="320" r:id="rId6"/>
    <p:sldId id="316" r:id="rId7"/>
    <p:sldId id="332" r:id="rId8"/>
    <p:sldId id="317" r:id="rId9"/>
    <p:sldId id="330" r:id="rId10"/>
    <p:sldId id="319" r:id="rId11"/>
    <p:sldId id="321" r:id="rId12"/>
    <p:sldId id="333" r:id="rId13"/>
    <p:sldId id="292" r:id="rId14"/>
    <p:sldId id="327" r:id="rId15"/>
    <p:sldId id="329" r:id="rId16"/>
    <p:sldId id="286" r:id="rId17"/>
    <p:sldId id="3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16" autoAdjust="0"/>
  </p:normalViewPr>
  <p:slideViewPr>
    <p:cSldViewPr snapToGrid="0">
      <p:cViewPr varScale="1">
        <p:scale>
          <a:sx n="78" d="100"/>
          <a:sy n="78" d="100"/>
        </p:scale>
        <p:origin x="1301"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2690A-3DF5-4D6E-B01D-E2E46B42E695}"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222DC-C88F-4ECB-98C2-E58D0940E453}" type="slidenum">
              <a:rPr lang="en-US" smtClean="0"/>
              <a:t>‹#›</a:t>
            </a:fld>
            <a:endParaRPr lang="en-US"/>
          </a:p>
        </p:txBody>
      </p:sp>
    </p:spTree>
    <p:extLst>
      <p:ext uri="{BB962C8B-B14F-4D97-AF65-F5344CB8AC3E}">
        <p14:creationId xmlns:p14="http://schemas.microsoft.com/office/powerpoint/2010/main" val="229120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 am a physics PhD student at Harvard University, working on the origins of life.</a:t>
            </a:r>
          </a:p>
          <a:p>
            <a:pPr marL="0" indent="0">
              <a:buFontTx/>
              <a:buNone/>
            </a:pPr>
            <a:r>
              <a:rPr lang="en-US" dirty="0"/>
              <a:t>As we are presenting in a different short format, I will try something new and explain my work through a series of questions.</a:t>
            </a:r>
          </a:p>
        </p:txBody>
      </p:sp>
      <p:sp>
        <p:nvSpPr>
          <p:cNvPr id="4" name="Slide Number Placeholder 3"/>
          <p:cNvSpPr>
            <a:spLocks noGrp="1"/>
          </p:cNvSpPr>
          <p:nvPr>
            <p:ph type="sldNum" sz="quarter" idx="5"/>
          </p:nvPr>
        </p:nvSpPr>
        <p:spPr/>
        <p:txBody>
          <a:bodyPr/>
          <a:lstStyle/>
          <a:p>
            <a:fld id="{DC9222DC-C88F-4ECB-98C2-E58D0940E453}" type="slidenum">
              <a:rPr lang="en-US" smtClean="0"/>
              <a:t>1</a:t>
            </a:fld>
            <a:endParaRPr lang="en-US"/>
          </a:p>
        </p:txBody>
      </p:sp>
    </p:spTree>
    <p:extLst>
      <p:ext uri="{BB962C8B-B14F-4D97-AF65-F5344CB8AC3E}">
        <p14:creationId xmlns:p14="http://schemas.microsoft.com/office/powerpoint/2010/main" val="2849644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Turns out that, if you shine light on magnetic minerals, such as iron-oxides, you can get spin-polarized electrons. </a:t>
            </a:r>
          </a:p>
          <a:p>
            <a:endParaRPr lang="en-US" dirty="0"/>
          </a:p>
          <a:p>
            <a:r>
              <a:rPr lang="en-US" dirty="0"/>
              <a:t>We consider a surface lake which was rich in dissolved iron. It is known that under anoxic conditions, iron-oxides like hematite and magnetite form as authigenic sediments under the bottom of these lakes.</a:t>
            </a:r>
          </a:p>
          <a:p>
            <a:endParaRPr lang="en-US" dirty="0"/>
          </a:p>
          <a:p>
            <a:r>
              <a:rPr lang="en-US" dirty="0"/>
              <a:t>And these sediments carry the magnetization of the field under which they are magnetized. Therefore, the symmetry is broken by the field magnetizing these minerals and the magnetized minerals provide the chiral electrons when they are exposed to UV irradiation.</a:t>
            </a:r>
          </a:p>
          <a:p>
            <a:endParaRPr lang="en-US" dirty="0"/>
          </a:p>
          <a:p>
            <a:endParaRPr lang="en-US" dirty="0"/>
          </a:p>
        </p:txBody>
      </p:sp>
      <p:sp>
        <p:nvSpPr>
          <p:cNvPr id="4" name="Slide Number Placeholder 3"/>
          <p:cNvSpPr>
            <a:spLocks noGrp="1"/>
          </p:cNvSpPr>
          <p:nvPr>
            <p:ph type="sldNum" sz="quarter" idx="5"/>
          </p:nvPr>
        </p:nvSpPr>
        <p:spPr/>
        <p:txBody>
          <a:bodyPr/>
          <a:lstStyle/>
          <a:p>
            <a:fld id="{DC9222DC-C88F-4ECB-98C2-E58D0940E453}" type="slidenum">
              <a:rPr lang="en-US" smtClean="0"/>
              <a:t>10</a:t>
            </a:fld>
            <a:endParaRPr lang="en-US"/>
          </a:p>
        </p:txBody>
      </p:sp>
    </p:spTree>
    <p:extLst>
      <p:ext uri="{BB962C8B-B14F-4D97-AF65-F5344CB8AC3E}">
        <p14:creationId xmlns:p14="http://schemas.microsoft.com/office/powerpoint/2010/main" val="165211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question is when does it happen? Of course, the easy answer is during prebiotic chemistry. But we can do better and suggest a more specific reaction.</a:t>
            </a:r>
          </a:p>
          <a:p>
            <a:endParaRPr lang="en-US" dirty="0"/>
          </a:p>
          <a:p>
            <a:r>
              <a:rPr lang="en-US" dirty="0"/>
              <a:t>There is a very well-known prebiotic reaction for the synthesis of nucleotides, the building blocks of RNA. And this reaction uses the 1</a:t>
            </a:r>
            <a:r>
              <a:rPr lang="en-US" baseline="30000" dirty="0"/>
              <a:t>st</a:t>
            </a:r>
            <a:r>
              <a:rPr lang="en-US" dirty="0"/>
              <a:t> chiral sugar, glyceraldehyde, as its reagent and the chirality of this molecule directly dictates the chirality of the nucleotide.</a:t>
            </a:r>
          </a:p>
          <a:p>
            <a:endParaRPr lang="en-US" dirty="0"/>
          </a:p>
          <a:p>
            <a:r>
              <a:rPr lang="en-US" dirty="0"/>
              <a:t>Moreover, this chiral molecule itself, is synthesized through a reduction reaction. Meaning, it gets formed when a chiral molecule absorbs electrons. </a:t>
            </a:r>
          </a:p>
          <a:p>
            <a:endParaRPr lang="en-US" dirty="0"/>
          </a:p>
          <a:p>
            <a:r>
              <a:rPr lang="en-US" dirty="0"/>
              <a:t>Hence, we consider this reductive synthesis of glyceraldehyde as the most suitable reaction to apply our idea.</a:t>
            </a:r>
          </a:p>
        </p:txBody>
      </p:sp>
      <p:sp>
        <p:nvSpPr>
          <p:cNvPr id="4" name="Slide Number Placeholder 3"/>
          <p:cNvSpPr>
            <a:spLocks noGrp="1"/>
          </p:cNvSpPr>
          <p:nvPr>
            <p:ph type="sldNum" sz="quarter" idx="5"/>
          </p:nvPr>
        </p:nvSpPr>
        <p:spPr/>
        <p:txBody>
          <a:bodyPr/>
          <a:lstStyle/>
          <a:p>
            <a:fld id="{DC9222DC-C88F-4ECB-98C2-E58D0940E453}" type="slidenum">
              <a:rPr lang="en-US" smtClean="0"/>
              <a:t>11</a:t>
            </a:fld>
            <a:endParaRPr lang="en-US"/>
          </a:p>
        </p:txBody>
      </p:sp>
    </p:spTree>
    <p:extLst>
      <p:ext uri="{BB962C8B-B14F-4D97-AF65-F5344CB8AC3E}">
        <p14:creationId xmlns:p14="http://schemas.microsoft.com/office/powerpoint/2010/main" val="231262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are the main takeaway messages.</a:t>
            </a:r>
          </a:p>
        </p:txBody>
      </p:sp>
      <p:sp>
        <p:nvSpPr>
          <p:cNvPr id="4" name="Slide Number Placeholder 3"/>
          <p:cNvSpPr>
            <a:spLocks noGrp="1"/>
          </p:cNvSpPr>
          <p:nvPr>
            <p:ph type="sldNum" sz="quarter" idx="5"/>
          </p:nvPr>
        </p:nvSpPr>
        <p:spPr/>
        <p:txBody>
          <a:bodyPr/>
          <a:lstStyle/>
          <a:p>
            <a:fld id="{DC9222DC-C88F-4ECB-98C2-E58D0940E453}" type="slidenum">
              <a:rPr lang="en-US" smtClean="0"/>
              <a:t>12</a:t>
            </a:fld>
            <a:endParaRPr lang="en-US"/>
          </a:p>
        </p:txBody>
      </p:sp>
    </p:spTree>
    <p:extLst>
      <p:ext uri="{BB962C8B-B14F-4D97-AF65-F5344CB8AC3E}">
        <p14:creationId xmlns:p14="http://schemas.microsoft.com/office/powerpoint/2010/main" val="2251869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222DC-C88F-4ECB-98C2-E58D0940E453}" type="slidenum">
              <a:rPr lang="en-US" smtClean="0"/>
              <a:t>13</a:t>
            </a:fld>
            <a:endParaRPr lang="en-US"/>
          </a:p>
        </p:txBody>
      </p:sp>
    </p:spTree>
    <p:extLst>
      <p:ext uri="{BB962C8B-B14F-4D97-AF65-F5344CB8AC3E}">
        <p14:creationId xmlns:p14="http://schemas.microsoft.com/office/powerpoint/2010/main" val="2371815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Abundant in an Fe</a:t>
            </a:r>
            <a:r>
              <a:rPr lang="en-US" baseline="30000" dirty="0"/>
              <a:t>+2</a:t>
            </a:r>
            <a:r>
              <a:rPr lang="en-US" dirty="0"/>
              <a:t> rich environment</a:t>
            </a:r>
          </a:p>
          <a:p>
            <a:pPr marL="285750" indent="-285750">
              <a:buFont typeface="Arial" panose="020B0604020202020204" pitchFamily="34" charset="0"/>
              <a:buChar char="•"/>
            </a:pPr>
            <a:r>
              <a:rPr lang="en-US" dirty="0"/>
              <a:t>The most magnetic mineral (</a:t>
            </a:r>
            <a:r>
              <a:rPr lang="en-US" dirty="0" err="1"/>
              <a:t>M</a:t>
            </a:r>
            <a:r>
              <a:rPr lang="en-US" baseline="-25000" dirty="0" err="1"/>
              <a:t>r</a:t>
            </a:r>
            <a:r>
              <a:rPr lang="en-US" dirty="0"/>
              <a:t> ~ 100G)</a:t>
            </a:r>
          </a:p>
          <a:p>
            <a:pPr marL="285750" indent="-285750">
              <a:buFont typeface="Arial" panose="020B0604020202020204" pitchFamily="34" charset="0"/>
              <a:buChar char="•"/>
            </a:pPr>
            <a:r>
              <a:rPr lang="en-US" dirty="0"/>
              <a:t>High Curie Temperature (T</a:t>
            </a:r>
            <a:r>
              <a:rPr lang="en-US" baseline="-25000" dirty="0"/>
              <a:t>c</a:t>
            </a:r>
            <a:r>
              <a:rPr lang="en-US" dirty="0"/>
              <a:t> = 580C)</a:t>
            </a:r>
          </a:p>
          <a:p>
            <a:pPr marL="285750" indent="-285750">
              <a:buFont typeface="Arial" panose="020B0604020202020204" pitchFamily="34" charset="0"/>
              <a:buChar char="•"/>
            </a:pPr>
            <a:r>
              <a:rPr lang="en-US" dirty="0"/>
              <a:t>Evidence from Mars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do prebiotic chemistry you need to wait for the dry phase</a:t>
            </a:r>
          </a:p>
          <a:p>
            <a:pPr marL="285750" indent="-285750">
              <a:buFont typeface="Arial" panose="020B0604020202020204" pitchFamily="34" charset="0"/>
              <a:buChar char="•"/>
            </a:pPr>
            <a:r>
              <a:rPr lang="en-US" dirty="0"/>
              <a:t>when it dries it happens on top of the magnetite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uniform deposition of magnetite like a slab</a:t>
            </a:r>
          </a:p>
          <a:p>
            <a:pPr marL="285750" indent="-285750">
              <a:buFont typeface="Arial" panose="020B0604020202020204" pitchFamily="34" charset="0"/>
              <a:buChar char="•"/>
            </a:pPr>
            <a:r>
              <a:rPr lang="en-US" dirty="0"/>
              <a:t>magnetization that comes due to that </a:t>
            </a:r>
          </a:p>
          <a:p>
            <a:pPr marL="285750" indent="-285750">
              <a:buFont typeface="Arial" panose="020B0604020202020204" pitchFamily="34" charset="0"/>
              <a:buChar char="•"/>
            </a:pPr>
            <a:endParaRPr lang="en-US" dirty="0"/>
          </a:p>
          <a:p>
            <a:r>
              <a:rPr lang="en-US" dirty="0"/>
              <a:t>CISS effect is real!</a:t>
            </a:r>
          </a:p>
          <a:p>
            <a:r>
              <a:rPr lang="en-US" dirty="0"/>
              <a:t>Deterministic generation of </a:t>
            </a:r>
            <a:r>
              <a:rPr lang="en-US" dirty="0" err="1"/>
              <a:t>ee</a:t>
            </a:r>
            <a:endParaRPr lang="en-US" dirty="0"/>
          </a:p>
          <a:p>
            <a:r>
              <a:rPr lang="en-US" dirty="0"/>
              <a:t>Robust at room temperature</a:t>
            </a:r>
          </a:p>
          <a:p>
            <a:r>
              <a:rPr lang="en-US" dirty="0"/>
              <a:t>Possibility to induce </a:t>
            </a:r>
            <a:r>
              <a:rPr lang="en-US" dirty="0" err="1"/>
              <a:t>ee</a:t>
            </a:r>
            <a:r>
              <a:rPr lang="en-US" dirty="0"/>
              <a:t> at an early stage</a:t>
            </a:r>
          </a:p>
          <a:p>
            <a:r>
              <a:rPr lang="en-US" dirty="0"/>
              <a:t>Independent of the chiral molecule</a:t>
            </a:r>
          </a:p>
          <a:p>
            <a:r>
              <a:rPr lang="en-US" dirty="0"/>
              <a:t>Inducing </a:t>
            </a:r>
            <a:r>
              <a:rPr lang="en-US" dirty="0" err="1"/>
              <a:t>ee</a:t>
            </a:r>
            <a:r>
              <a:rPr lang="en-US" dirty="0"/>
              <a:t> by synthesis not by destruction</a:t>
            </a:r>
          </a:p>
          <a:p>
            <a:r>
              <a:rPr lang="en-US" dirty="0"/>
              <a:t>In-situ</a:t>
            </a:r>
          </a:p>
          <a:p>
            <a:r>
              <a:rPr lang="en-US" dirty="0"/>
              <a:t>Steady</a:t>
            </a:r>
          </a:p>
        </p:txBody>
      </p:sp>
      <p:sp>
        <p:nvSpPr>
          <p:cNvPr id="4" name="Slide Number Placeholder 3"/>
          <p:cNvSpPr>
            <a:spLocks noGrp="1"/>
          </p:cNvSpPr>
          <p:nvPr>
            <p:ph type="sldNum" sz="quarter" idx="5"/>
          </p:nvPr>
        </p:nvSpPr>
        <p:spPr/>
        <p:txBody>
          <a:bodyPr/>
          <a:lstStyle/>
          <a:p>
            <a:fld id="{DC9222DC-C88F-4ECB-98C2-E58D0940E453}" type="slidenum">
              <a:rPr lang="en-US" smtClean="0"/>
              <a:t>16</a:t>
            </a:fld>
            <a:endParaRPr lang="en-US"/>
          </a:p>
        </p:txBody>
      </p:sp>
    </p:spTree>
    <p:extLst>
      <p:ext uri="{BB962C8B-B14F-4D97-AF65-F5344CB8AC3E}">
        <p14:creationId xmlns:p14="http://schemas.microsoft.com/office/powerpoint/2010/main" val="302863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collaborators have previously shown that electron spin can be a chiral agent out of the prebiotic context, with the reaction shown here, which was done on a magnetized surface.</a:t>
            </a:r>
          </a:p>
          <a:p>
            <a:endParaRPr lang="en-US" dirty="0"/>
          </a:p>
          <a:p>
            <a:r>
              <a:rPr lang="en-US" dirty="0"/>
              <a:t>Now, our ongoing project is to do a similar synthesis, however, this time for this prebiotically relevant reaction, where the chirality of nucleotides and hence RNA is determined.</a:t>
            </a:r>
          </a:p>
        </p:txBody>
      </p:sp>
      <p:sp>
        <p:nvSpPr>
          <p:cNvPr id="4" name="Slide Number Placeholder 3"/>
          <p:cNvSpPr>
            <a:spLocks noGrp="1"/>
          </p:cNvSpPr>
          <p:nvPr>
            <p:ph type="sldNum" sz="quarter" idx="5"/>
          </p:nvPr>
        </p:nvSpPr>
        <p:spPr/>
        <p:txBody>
          <a:bodyPr/>
          <a:lstStyle/>
          <a:p>
            <a:fld id="{DC9222DC-C88F-4ECB-98C2-E58D0940E453}" type="slidenum">
              <a:rPr lang="en-US" smtClean="0"/>
              <a:t>17</a:t>
            </a:fld>
            <a:endParaRPr lang="en-US"/>
          </a:p>
        </p:txBody>
      </p:sp>
    </p:spTree>
    <p:extLst>
      <p:ext uri="{BB962C8B-B14F-4D97-AF65-F5344CB8AC3E}">
        <p14:creationId xmlns:p14="http://schemas.microsoft.com/office/powerpoint/2010/main" val="95860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Chirality is a geometric property and objects are said to be chiral if their mirror-images are distinguishable from each other.</a:t>
            </a:r>
          </a:p>
          <a:p>
            <a:r>
              <a:rPr lang="en-US" dirty="0"/>
              <a:t>We are familiar with many chiral objects in our daily lives. Screws are for instance are usually right-handed.</a:t>
            </a:r>
          </a:p>
        </p:txBody>
      </p:sp>
      <p:sp>
        <p:nvSpPr>
          <p:cNvPr id="4" name="Slide Number Placeholder 3"/>
          <p:cNvSpPr>
            <a:spLocks noGrp="1"/>
          </p:cNvSpPr>
          <p:nvPr>
            <p:ph type="sldNum" sz="quarter" idx="5"/>
          </p:nvPr>
        </p:nvSpPr>
        <p:spPr/>
        <p:txBody>
          <a:bodyPr/>
          <a:lstStyle/>
          <a:p>
            <a:fld id="{DC9222DC-C88F-4ECB-98C2-E58D0940E453}" type="slidenum">
              <a:rPr lang="en-US" smtClean="0"/>
              <a:t>2</a:t>
            </a:fld>
            <a:endParaRPr lang="en-US"/>
          </a:p>
        </p:txBody>
      </p:sp>
    </p:spTree>
    <p:extLst>
      <p:ext uri="{BB962C8B-B14F-4D97-AF65-F5344CB8AC3E}">
        <p14:creationId xmlns:p14="http://schemas.microsoft.com/office/powerpoint/2010/main" val="112789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Chirality is also present in chemistry and many biologically interesting molecules are chiral.</a:t>
            </a:r>
          </a:p>
          <a:p>
            <a:endParaRPr lang="en-US" dirty="0"/>
          </a:p>
          <a:p>
            <a:r>
              <a:rPr lang="en-US" dirty="0"/>
              <a:t>However, life is extremely picky when it comes to chirality. It selectively uses left-handed amino acids and right-handed sugars. And this behavior is omnipresent in all living systems.</a:t>
            </a:r>
          </a:p>
          <a:p>
            <a:endParaRPr lang="en-US" dirty="0"/>
          </a:p>
          <a:p>
            <a:r>
              <a:rPr lang="en-US" dirty="0"/>
              <a:t>This is biological homochirality.</a:t>
            </a:r>
          </a:p>
          <a:p>
            <a:endParaRPr lang="en-US" dirty="0"/>
          </a:p>
          <a:p>
            <a:r>
              <a:rPr lang="en-US" dirty="0"/>
              <a:t>The mystery is that we don’t know what triggered this symmetry-breaking. What is the physical reason behind this feature of life on Earth? </a:t>
            </a:r>
          </a:p>
          <a:p>
            <a:endParaRPr lang="en-US" dirty="0"/>
          </a:p>
          <a:p>
            <a:r>
              <a:rPr lang="en-US" dirty="0"/>
              <a:t>This is one of the biggest questions not just in biology but in all sciences.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9222DC-C88F-4ECB-98C2-E58D0940E453}" type="slidenum">
              <a:rPr lang="en-US" smtClean="0"/>
              <a:t>3</a:t>
            </a:fld>
            <a:endParaRPr lang="en-US"/>
          </a:p>
        </p:txBody>
      </p:sp>
    </p:spTree>
    <p:extLst>
      <p:ext uri="{BB962C8B-B14F-4D97-AF65-F5344CB8AC3E}">
        <p14:creationId xmlns:p14="http://schemas.microsoft.com/office/powerpoint/2010/main" val="66851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talk, I will offer a solution to this problem and introduce spin-polarized electrons as agents that can trigger this chiral imbalance.</a:t>
            </a:r>
          </a:p>
          <a:p>
            <a:endParaRPr lang="en-US" dirty="0"/>
          </a:p>
          <a:p>
            <a:r>
              <a:rPr lang="en-US" dirty="0"/>
              <a:t>I will explain the mechanism and put things in a plausible geochemical context available on prebiotic Earth.</a:t>
            </a:r>
          </a:p>
        </p:txBody>
      </p:sp>
      <p:sp>
        <p:nvSpPr>
          <p:cNvPr id="4" name="Slide Number Placeholder 3"/>
          <p:cNvSpPr>
            <a:spLocks noGrp="1"/>
          </p:cNvSpPr>
          <p:nvPr>
            <p:ph type="sldNum" sz="quarter" idx="5"/>
          </p:nvPr>
        </p:nvSpPr>
        <p:spPr/>
        <p:txBody>
          <a:bodyPr/>
          <a:lstStyle/>
          <a:p>
            <a:fld id="{DC9222DC-C88F-4ECB-98C2-E58D0940E453}" type="slidenum">
              <a:rPr lang="en-US" smtClean="0"/>
              <a:t>4</a:t>
            </a:fld>
            <a:endParaRPr lang="en-US"/>
          </a:p>
        </p:txBody>
      </p:sp>
    </p:spTree>
    <p:extLst>
      <p:ext uri="{BB962C8B-B14F-4D97-AF65-F5344CB8AC3E}">
        <p14:creationId xmlns:p14="http://schemas.microsoft.com/office/powerpoint/2010/main" val="290579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after explaining WHAT the problem is let’s ask WHY does it even matter to have homochirality.</a:t>
            </a:r>
          </a:p>
          <a:p>
            <a:endParaRPr lang="en-US" dirty="0"/>
          </a:p>
          <a:p>
            <a:r>
              <a:rPr lang="en-US" dirty="0"/>
              <a:t>First, it is a no brainer that the origin of life did not happen due to a simple chemical reaction. It probably was a consequence of series of reactions, like the network you see on the left. And once chirality emerges in such a network, if you cannot figure out chirally selective synthesis, you start throwing out half of your products. This quickly gives yields converging to 0 in several steps. This the arithmetic argument forcing us to figure out chirally selective synthesis as early as possible.</a:t>
            </a:r>
          </a:p>
          <a:p>
            <a:endParaRPr lang="en-US" dirty="0"/>
          </a:p>
          <a:p>
            <a:r>
              <a:rPr lang="en-US" dirty="0"/>
              <a:t>The second problem is that it is experimentally shown that you cannot polymerize RNA from a chirally mixed pool of nucleotides. Therefore, without achieving a homochiral state one cannot realize the RNA world.</a:t>
            </a:r>
          </a:p>
        </p:txBody>
      </p:sp>
      <p:sp>
        <p:nvSpPr>
          <p:cNvPr id="4" name="Slide Number Placeholder 3"/>
          <p:cNvSpPr>
            <a:spLocks noGrp="1"/>
          </p:cNvSpPr>
          <p:nvPr>
            <p:ph type="sldNum" sz="quarter" idx="5"/>
          </p:nvPr>
        </p:nvSpPr>
        <p:spPr/>
        <p:txBody>
          <a:bodyPr/>
          <a:lstStyle/>
          <a:p>
            <a:fld id="{DC9222DC-C88F-4ECB-98C2-E58D0940E453}" type="slidenum">
              <a:rPr lang="en-US" smtClean="0"/>
              <a:t>5</a:t>
            </a:fld>
            <a:endParaRPr lang="en-US"/>
          </a:p>
        </p:txBody>
      </p:sp>
    </p:spTree>
    <p:extLst>
      <p:ext uri="{BB962C8B-B14F-4D97-AF65-F5344CB8AC3E}">
        <p14:creationId xmlns:p14="http://schemas.microsoft.com/office/powerpoint/2010/main" val="428054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came to our candidate as a chiral agent: electrons with a well-defined spin orientation.</a:t>
            </a:r>
          </a:p>
          <a:p>
            <a:endParaRPr lang="en-US" dirty="0"/>
          </a:p>
          <a:p>
            <a:r>
              <a:rPr lang="en-US" dirty="0"/>
              <a:t>By an analogy I can try to explain what they are. Just as electric field orients charged particles, magnetic field interacts with particles through their spin. So, electrons under magnetic field orient their spin along the direction of the field.</a:t>
            </a:r>
          </a:p>
          <a:p>
            <a:endParaRPr lang="en-US" dirty="0"/>
          </a:p>
          <a:p>
            <a:r>
              <a:rPr lang="en-US" dirty="0"/>
              <a:t>And an electron moving along the direction of its spin, provides a field which traces out a helical path. And the handedness of this field is defined by the spin orientation of the electron. </a:t>
            </a:r>
          </a:p>
          <a:p>
            <a:endParaRPr lang="en-US" dirty="0"/>
          </a:p>
          <a:p>
            <a:r>
              <a:rPr lang="en-US" dirty="0"/>
              <a:t>Therefore, spin-polarized electrons have a chiral property and because of this they interact with chiral molecules selectively. So electrons can be a chiral agent.</a:t>
            </a:r>
          </a:p>
        </p:txBody>
      </p:sp>
      <p:sp>
        <p:nvSpPr>
          <p:cNvPr id="4" name="Slide Number Placeholder 3"/>
          <p:cNvSpPr>
            <a:spLocks noGrp="1"/>
          </p:cNvSpPr>
          <p:nvPr>
            <p:ph type="sldNum" sz="quarter" idx="5"/>
          </p:nvPr>
        </p:nvSpPr>
        <p:spPr/>
        <p:txBody>
          <a:bodyPr/>
          <a:lstStyle/>
          <a:p>
            <a:fld id="{DC9222DC-C88F-4ECB-98C2-E58D0940E453}" type="slidenum">
              <a:rPr lang="en-US" smtClean="0"/>
              <a:t>6</a:t>
            </a:fld>
            <a:endParaRPr lang="en-US"/>
          </a:p>
        </p:txBody>
      </p:sp>
    </p:spTree>
    <p:extLst>
      <p:ext uri="{BB962C8B-B14F-4D97-AF65-F5344CB8AC3E}">
        <p14:creationId xmlns:p14="http://schemas.microsoft.com/office/powerpoint/2010/main" val="421397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actually an experimentally demonstrated coupling.</a:t>
            </a:r>
          </a:p>
          <a:p>
            <a:endParaRPr lang="en-US" dirty="0"/>
          </a:p>
          <a:p>
            <a:r>
              <a:rPr lang="en-US" dirty="0"/>
              <a:t>It has been shown that chiral molecules filter out a stream of electrons ejected from a surface based on their spin orientation.</a:t>
            </a:r>
          </a:p>
        </p:txBody>
      </p:sp>
      <p:sp>
        <p:nvSpPr>
          <p:cNvPr id="4" name="Slide Number Placeholder 3"/>
          <p:cNvSpPr>
            <a:spLocks noGrp="1"/>
          </p:cNvSpPr>
          <p:nvPr>
            <p:ph type="sldNum" sz="quarter" idx="5"/>
          </p:nvPr>
        </p:nvSpPr>
        <p:spPr/>
        <p:txBody>
          <a:bodyPr/>
          <a:lstStyle/>
          <a:p>
            <a:fld id="{DC9222DC-C88F-4ECB-98C2-E58D0940E453}" type="slidenum">
              <a:rPr lang="en-US" smtClean="0"/>
              <a:t>7</a:t>
            </a:fld>
            <a:endParaRPr lang="en-US"/>
          </a:p>
        </p:txBody>
      </p:sp>
    </p:spTree>
    <p:extLst>
      <p:ext uri="{BB962C8B-B14F-4D97-AF65-F5344CB8AC3E}">
        <p14:creationId xmlns:p14="http://schemas.microsoft.com/office/powerpoint/2010/main" val="405047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motivated by the strong interaction of chirality and electron spin, we suggest doing chemistry with spin-polarized electrons.</a:t>
            </a:r>
          </a:p>
          <a:p>
            <a:endParaRPr lang="en-US" dirty="0"/>
          </a:p>
          <a:p>
            <a:r>
              <a:rPr lang="en-US" dirty="0"/>
              <a:t>As seen here, if a chiral molecule, A, is reduced by a spin-polarized electron then one can chirally enrich the reduction product, B, based on the electron’s spin. </a:t>
            </a:r>
          </a:p>
          <a:p>
            <a:endParaRPr lang="en-US" dirty="0"/>
          </a:p>
          <a:p>
            <a:r>
              <a:rPr lang="en-US" dirty="0"/>
              <a:t>This is our main idea.</a:t>
            </a:r>
          </a:p>
        </p:txBody>
      </p:sp>
      <p:sp>
        <p:nvSpPr>
          <p:cNvPr id="4" name="Slide Number Placeholder 3"/>
          <p:cNvSpPr>
            <a:spLocks noGrp="1"/>
          </p:cNvSpPr>
          <p:nvPr>
            <p:ph type="sldNum" sz="quarter" idx="5"/>
          </p:nvPr>
        </p:nvSpPr>
        <p:spPr/>
        <p:txBody>
          <a:bodyPr/>
          <a:lstStyle/>
          <a:p>
            <a:fld id="{DC9222DC-C88F-4ECB-98C2-E58D0940E453}" type="slidenum">
              <a:rPr lang="en-US" smtClean="0"/>
              <a:t>8</a:t>
            </a:fld>
            <a:endParaRPr lang="en-US"/>
          </a:p>
        </p:txBody>
      </p:sp>
    </p:spTree>
    <p:extLst>
      <p:ext uri="{BB962C8B-B14F-4D97-AF65-F5344CB8AC3E}">
        <p14:creationId xmlns:p14="http://schemas.microsoft.com/office/powerpoint/2010/main" val="233746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we turn back to geochemistry and ask ourselves how can we find these electrons.</a:t>
            </a:r>
          </a:p>
        </p:txBody>
      </p:sp>
      <p:sp>
        <p:nvSpPr>
          <p:cNvPr id="4" name="Slide Number Placeholder 3"/>
          <p:cNvSpPr>
            <a:spLocks noGrp="1"/>
          </p:cNvSpPr>
          <p:nvPr>
            <p:ph type="sldNum" sz="quarter" idx="5"/>
          </p:nvPr>
        </p:nvSpPr>
        <p:spPr/>
        <p:txBody>
          <a:bodyPr/>
          <a:lstStyle/>
          <a:p>
            <a:fld id="{DC9222DC-C88F-4ECB-98C2-E58D0940E453}" type="slidenum">
              <a:rPr lang="en-US" smtClean="0"/>
              <a:t>9</a:t>
            </a:fld>
            <a:endParaRPr lang="en-US"/>
          </a:p>
        </p:txBody>
      </p:sp>
    </p:spTree>
    <p:extLst>
      <p:ext uri="{BB962C8B-B14F-4D97-AF65-F5344CB8AC3E}">
        <p14:creationId xmlns:p14="http://schemas.microsoft.com/office/powerpoint/2010/main" val="83294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F41A-4D08-4951-AD9F-A209558521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D4C31-4403-4D79-A284-94E452A73E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0FC80F-5FC7-4695-A30E-81FB8A078072}"/>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33485D42-79F6-4905-B5FD-82A0284D6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9CC41-D03C-44A6-B5A2-97948EA23664}"/>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140656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8773-A1F6-404F-B1F8-582454A1D8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C2175-FE7E-4E2E-9D65-7C9D1A2082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27120-958B-46DA-9F46-45E1A9282E1C}"/>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F7350C6E-AE8E-4ED9-8181-78A58C929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97C02-FD8B-46A1-85E9-D18976EA985F}"/>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325704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6294A-5CC1-4A3A-AF60-0C2AA989B9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3389C-4283-405F-8D4E-F96E92A83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CB030-13E3-41C5-AAE2-4796EFF7770A}"/>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9E776DE9-6198-4284-9E52-035FE1F97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9A2CA-1032-4606-A747-139DD6A0B1F8}"/>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165589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6449-C6B6-40B6-802A-AFE0C6A920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91559-9703-425F-B4A6-5AE87782B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C526A-8F76-4494-96A1-F8F25E8442AD}"/>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B6303318-651A-411D-B0CA-7C47FF4C4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481AC-C135-4313-8662-E8112D01F935}"/>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327050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A735-643F-4F2A-909D-7A5277B6B4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3C4FC4-A1F3-475A-8C0A-0451E2233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F17F90-5C6E-4C0C-A63F-77103542F36C}"/>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7C345BB4-E7B4-4055-B173-E2392CB30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137045-E7CB-4FD1-AE93-EEA41BCDBB16}"/>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27113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B5AB-2E46-47D6-BB77-794668424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CC2FB-79B1-4D10-9589-21C798B2D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B9C56-F2D0-4AE6-B8DA-17870A0760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FB72C6-23D7-4F0A-B342-C20C9716CD95}"/>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6" name="Footer Placeholder 5">
            <a:extLst>
              <a:ext uri="{FF2B5EF4-FFF2-40B4-BE49-F238E27FC236}">
                <a16:creationId xmlns:a16="http://schemas.microsoft.com/office/drawing/2014/main" id="{124FC8D5-34F0-4C25-B157-2CC446403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4259E-3A71-401D-958A-3E72EDBCAA29}"/>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27247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A2C8-4E77-4AD4-A28E-99E45176F9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C5262-EEBA-4EF2-AF60-74DA430C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AEB36D-7AE6-41D8-8BB3-99C5FF1F3D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F32AF7-693D-4274-8F6C-60804915A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7A757-D1B6-4C78-9A3C-CC57B1EF5F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549F87-C37E-4205-B2B5-B674CD399117}"/>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8" name="Footer Placeholder 7">
            <a:extLst>
              <a:ext uri="{FF2B5EF4-FFF2-40B4-BE49-F238E27FC236}">
                <a16:creationId xmlns:a16="http://schemas.microsoft.com/office/drawing/2014/main" id="{2149B92E-399E-4DAB-8EE6-3604AB2F39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7DF175-42AC-4354-876B-32DE9802AD38}"/>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165562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AF5-F29A-4D69-B8C3-B2C841C2CE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B80575-5BD3-4E53-B2DE-774D1764D60D}"/>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4" name="Footer Placeholder 3">
            <a:extLst>
              <a:ext uri="{FF2B5EF4-FFF2-40B4-BE49-F238E27FC236}">
                <a16:creationId xmlns:a16="http://schemas.microsoft.com/office/drawing/2014/main" id="{C4D7225E-C541-4CEB-A47D-C8F4588C60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9437FD-5D09-4A42-B2D3-D6D06CFD3748}"/>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84720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4A1E4-984E-41F3-841A-A3D839BF925B}"/>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3" name="Footer Placeholder 2">
            <a:extLst>
              <a:ext uri="{FF2B5EF4-FFF2-40B4-BE49-F238E27FC236}">
                <a16:creationId xmlns:a16="http://schemas.microsoft.com/office/drawing/2014/main" id="{3F07D638-209B-440F-9D11-893263ED4F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C8CB9-FD39-411A-9D8C-32966B50E62F}"/>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368703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19D1-4174-4936-9701-6CC5A823F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D4939-E852-4392-8421-697BF33840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F0F925-682E-4A6D-8F5D-FC4754E17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AC8EA-87B4-4BDE-A631-9797ABDCECCA}"/>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6" name="Footer Placeholder 5">
            <a:extLst>
              <a:ext uri="{FF2B5EF4-FFF2-40B4-BE49-F238E27FC236}">
                <a16:creationId xmlns:a16="http://schemas.microsoft.com/office/drawing/2014/main" id="{1D9F8B0F-EE9B-49EF-9613-AF8FCC5C8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D6864-BD74-46CF-8A66-B1718D5D6925}"/>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178717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400F-C0E8-4DC6-818A-F71BD06AF6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FD4220-C34D-4DD7-9B59-F236CE0EF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B4F4B9-F946-4E41-A4B9-8F82075C1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0888B-2BCC-45DF-99AE-755AE725A313}"/>
              </a:ext>
            </a:extLst>
          </p:cNvPr>
          <p:cNvSpPr>
            <a:spLocks noGrp="1"/>
          </p:cNvSpPr>
          <p:nvPr>
            <p:ph type="dt" sz="half" idx="10"/>
          </p:nvPr>
        </p:nvSpPr>
        <p:spPr/>
        <p:txBody>
          <a:bodyPr/>
          <a:lstStyle/>
          <a:p>
            <a:fld id="{BF5B7432-EAEA-4274-97A9-7B3CDB06CE24}" type="datetimeFigureOut">
              <a:rPr lang="en-US" smtClean="0"/>
              <a:t>5/27/2022</a:t>
            </a:fld>
            <a:endParaRPr lang="en-US"/>
          </a:p>
        </p:txBody>
      </p:sp>
      <p:sp>
        <p:nvSpPr>
          <p:cNvPr id="6" name="Footer Placeholder 5">
            <a:extLst>
              <a:ext uri="{FF2B5EF4-FFF2-40B4-BE49-F238E27FC236}">
                <a16:creationId xmlns:a16="http://schemas.microsoft.com/office/drawing/2014/main" id="{EB136ECD-0F4E-423C-AD1C-D7E982895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13425B-480D-4F52-930E-B57607857CC6}"/>
              </a:ext>
            </a:extLst>
          </p:cNvPr>
          <p:cNvSpPr>
            <a:spLocks noGrp="1"/>
          </p:cNvSpPr>
          <p:nvPr>
            <p:ph type="sldNum" sz="quarter" idx="12"/>
          </p:nvPr>
        </p:nvSpPr>
        <p:spPr/>
        <p:txBody>
          <a:bodyPr/>
          <a:lstStyle/>
          <a:p>
            <a:fld id="{45DA3DC0-71CA-4E3B-AA28-24B51EEE5EF8}" type="slidenum">
              <a:rPr lang="en-US" smtClean="0"/>
              <a:t>‹#›</a:t>
            </a:fld>
            <a:endParaRPr lang="en-US"/>
          </a:p>
        </p:txBody>
      </p:sp>
    </p:spTree>
    <p:extLst>
      <p:ext uri="{BB962C8B-B14F-4D97-AF65-F5344CB8AC3E}">
        <p14:creationId xmlns:p14="http://schemas.microsoft.com/office/powerpoint/2010/main" val="298876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23925-0DAE-4516-A001-575E5E1BE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2C58C0-4D0F-4EAF-941E-11DC84C23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E13F-B90E-425D-BD3B-CA6C7E9B86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B7432-EAEA-4274-97A9-7B3CDB06CE24}" type="datetimeFigureOut">
              <a:rPr lang="en-US" smtClean="0"/>
              <a:t>5/27/2022</a:t>
            </a:fld>
            <a:endParaRPr lang="en-US"/>
          </a:p>
        </p:txBody>
      </p:sp>
      <p:sp>
        <p:nvSpPr>
          <p:cNvPr id="5" name="Footer Placeholder 4">
            <a:extLst>
              <a:ext uri="{FF2B5EF4-FFF2-40B4-BE49-F238E27FC236}">
                <a16:creationId xmlns:a16="http://schemas.microsoft.com/office/drawing/2014/main" id="{4E2CA06B-F4E6-4C9E-9863-5AB290F1C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FA5F6-6F55-4FA6-B9A5-B0F15809A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A3DC0-71CA-4E3B-AA28-24B51EEE5EF8}" type="slidenum">
              <a:rPr lang="en-US" smtClean="0"/>
              <a:t>‹#›</a:t>
            </a:fld>
            <a:endParaRPr lang="en-US"/>
          </a:p>
        </p:txBody>
      </p:sp>
    </p:spTree>
    <p:extLst>
      <p:ext uri="{BB962C8B-B14F-4D97-AF65-F5344CB8AC3E}">
        <p14:creationId xmlns:p14="http://schemas.microsoft.com/office/powerpoint/2010/main" val="96981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sukrufurkanozturk@g.harvard.edu" TargetMode="External"/><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D300CC9C-9A48-F212-A11D-5B2B30F4EA3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rot="1030746">
            <a:off x="-1703328" y="-1273620"/>
            <a:ext cx="13870780" cy="7802314"/>
          </a:xfrm>
          <a:prstGeom prst="rect">
            <a:avLst/>
          </a:prstGeom>
          <a:noFill/>
          <a:effectLst>
            <a:outerShdw blurRad="50800" dist="50800" dir="5400000" algn="ctr" rotWithShape="0">
              <a:srgbClr val="000000">
                <a:alpha val="89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F9EB506-E0F1-45A5-609E-5C395816C748}"/>
              </a:ext>
            </a:extLst>
          </p:cNvPr>
          <p:cNvSpPr>
            <a:spLocks noGrp="1"/>
          </p:cNvSpPr>
          <p:nvPr>
            <p:ph type="ctrTitle"/>
          </p:nvPr>
        </p:nvSpPr>
        <p:spPr>
          <a:xfrm>
            <a:off x="220133" y="2263420"/>
            <a:ext cx="11864622" cy="2387600"/>
          </a:xfrm>
        </p:spPr>
        <p:txBody>
          <a:bodyPr>
            <a:normAutofit fontScale="90000"/>
          </a:bodyPr>
          <a:lstStyle/>
          <a:p>
            <a:r>
              <a:rPr lang="en-US" sz="6000" dirty="0"/>
              <a:t>On the Origins of Life’s Homochirality: 5W 1H</a:t>
            </a:r>
            <a:br>
              <a:rPr lang="en-US" sz="6000" dirty="0"/>
            </a:br>
            <a:r>
              <a:rPr lang="en-US" sz="3200" i="1" dirty="0"/>
              <a:t>S. Furkan Ozturk</a:t>
            </a:r>
            <a:br>
              <a:rPr lang="en-US" sz="3200" i="1" dirty="0"/>
            </a:br>
            <a:r>
              <a:rPr lang="en-US" sz="3200" i="1" dirty="0"/>
              <a:t>EGU22, 5/27/22</a:t>
            </a:r>
            <a:endParaRPr lang="en-US" dirty="0"/>
          </a:p>
        </p:txBody>
      </p:sp>
      <p:pic>
        <p:nvPicPr>
          <p:cNvPr id="1026" name="Picture 2">
            <a:extLst>
              <a:ext uri="{FF2B5EF4-FFF2-40B4-BE49-F238E27FC236}">
                <a16:creationId xmlns:a16="http://schemas.microsoft.com/office/drawing/2014/main" id="{2A20C887-2D60-7FE9-CE10-130FB3E3C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6" y="43195"/>
            <a:ext cx="4082347" cy="1096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84726C-DC3D-A128-DBF7-31A44CD6CE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98" r="16343"/>
          <a:stretch/>
        </p:blipFill>
        <p:spPr bwMode="auto">
          <a:xfrm>
            <a:off x="9174159" y="5214804"/>
            <a:ext cx="3017841" cy="16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2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C206EB8-AABA-FE74-0603-F7F86FE15AD2}"/>
              </a:ext>
            </a:extLst>
          </p:cNvPr>
          <p:cNvGrpSpPr/>
          <p:nvPr/>
        </p:nvGrpSpPr>
        <p:grpSpPr>
          <a:xfrm>
            <a:off x="898287" y="0"/>
            <a:ext cx="10395427" cy="6858000"/>
            <a:chOff x="898287" y="0"/>
            <a:chExt cx="10395427" cy="6858000"/>
          </a:xfrm>
        </p:grpSpPr>
        <p:pic>
          <p:nvPicPr>
            <p:cNvPr id="5" name="Picture 4">
              <a:extLst>
                <a:ext uri="{FF2B5EF4-FFF2-40B4-BE49-F238E27FC236}">
                  <a16:creationId xmlns:a16="http://schemas.microsoft.com/office/drawing/2014/main" id="{1A408146-2CA9-B667-CA81-4E57BECAF6A7}"/>
                </a:ext>
              </a:extLst>
            </p:cNvPr>
            <p:cNvPicPr>
              <a:picLocks noChangeAspect="1"/>
            </p:cNvPicPr>
            <p:nvPr/>
          </p:nvPicPr>
          <p:blipFill>
            <a:blip r:embed="rId3"/>
            <a:stretch>
              <a:fillRect/>
            </a:stretch>
          </p:blipFill>
          <p:spPr>
            <a:xfrm>
              <a:off x="898287" y="0"/>
              <a:ext cx="10395427" cy="6858000"/>
            </a:xfrm>
            <a:prstGeom prst="rect">
              <a:avLst/>
            </a:prstGeom>
          </p:spPr>
        </p:pic>
        <p:sp>
          <p:nvSpPr>
            <p:cNvPr id="2" name="Rectangle 1">
              <a:extLst>
                <a:ext uri="{FF2B5EF4-FFF2-40B4-BE49-F238E27FC236}">
                  <a16:creationId xmlns:a16="http://schemas.microsoft.com/office/drawing/2014/main" id="{F9E831EA-58DF-35CF-6D9D-D773C551BBAD}"/>
                </a:ext>
              </a:extLst>
            </p:cNvPr>
            <p:cNvSpPr/>
            <p:nvPr/>
          </p:nvSpPr>
          <p:spPr>
            <a:xfrm>
              <a:off x="5157438" y="4533365"/>
              <a:ext cx="6096707" cy="2324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2A344E15-C416-367B-FC18-1DC7D34BF541}"/>
              </a:ext>
            </a:extLst>
          </p:cNvPr>
          <p:cNvSpPr txBox="1">
            <a:spLocks/>
          </p:cNvSpPr>
          <p:nvPr/>
        </p:nvSpPr>
        <p:spPr>
          <a:xfrm>
            <a:off x="10440503" y="6492875"/>
            <a:ext cx="1758319"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a:t>Ozturk et al. (2022)</a:t>
            </a:r>
          </a:p>
        </p:txBody>
      </p:sp>
      <p:sp>
        <p:nvSpPr>
          <p:cNvPr id="3" name="TextBox 2">
            <a:extLst>
              <a:ext uri="{FF2B5EF4-FFF2-40B4-BE49-F238E27FC236}">
                <a16:creationId xmlns:a16="http://schemas.microsoft.com/office/drawing/2014/main" id="{5D61B214-C228-8A37-1E94-68CAEC91300F}"/>
              </a:ext>
            </a:extLst>
          </p:cNvPr>
          <p:cNvSpPr txBox="1"/>
          <p:nvPr/>
        </p:nvSpPr>
        <p:spPr>
          <a:xfrm>
            <a:off x="1264359" y="4597057"/>
            <a:ext cx="3663241" cy="369332"/>
          </a:xfrm>
          <a:prstGeom prst="rect">
            <a:avLst/>
          </a:prstGeom>
          <a:solidFill>
            <a:schemeClr val="bg1"/>
          </a:solidFill>
        </p:spPr>
        <p:txBody>
          <a:bodyPr wrap="square" rtlCol="0">
            <a:spAutoFit/>
          </a:bodyPr>
          <a:lstStyle/>
          <a:p>
            <a:r>
              <a:rPr lang="en-US" i="1" dirty="0">
                <a:latin typeface="Arial" panose="020B0604020202020204" pitchFamily="34" charset="0"/>
                <a:cs typeface="Arial" panose="020B0604020202020204" pitchFamily="34" charset="0"/>
              </a:rPr>
              <a:t>Chiral electrons are photoejected</a:t>
            </a:r>
          </a:p>
        </p:txBody>
      </p:sp>
      <p:sp>
        <p:nvSpPr>
          <p:cNvPr id="9" name="Title 1">
            <a:extLst>
              <a:ext uri="{FF2B5EF4-FFF2-40B4-BE49-F238E27FC236}">
                <a16:creationId xmlns:a16="http://schemas.microsoft.com/office/drawing/2014/main" id="{594B990A-84FB-61A9-AC69-FDEA391FC38D}"/>
              </a:ext>
            </a:extLst>
          </p:cNvPr>
          <p:cNvSpPr txBox="1">
            <a:spLocks/>
          </p:cNvSpPr>
          <p:nvPr/>
        </p:nvSpPr>
        <p:spPr>
          <a:xfrm>
            <a:off x="5091923" y="4888965"/>
            <a:ext cx="6227739" cy="16134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200" dirty="0"/>
          </a:p>
          <a:p>
            <a:pPr algn="ctr"/>
            <a:r>
              <a:rPr lang="en-US" sz="2000" dirty="0"/>
              <a:t>Reduction chemistry near magnetic surfaces can be chirally selective!</a:t>
            </a:r>
          </a:p>
          <a:p>
            <a:r>
              <a:rPr lang="en-US" sz="1800" dirty="0"/>
              <a:t> </a:t>
            </a:r>
          </a:p>
        </p:txBody>
      </p:sp>
    </p:spTree>
    <p:extLst>
      <p:ext uri="{BB962C8B-B14F-4D97-AF65-F5344CB8AC3E}">
        <p14:creationId xmlns:p14="http://schemas.microsoft.com/office/powerpoint/2010/main" val="138898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8EB3-D91B-5B38-1566-94DD8E66D327}"/>
              </a:ext>
            </a:extLst>
          </p:cNvPr>
          <p:cNvSpPr>
            <a:spLocks noGrp="1"/>
          </p:cNvSpPr>
          <p:nvPr>
            <p:ph type="title"/>
          </p:nvPr>
        </p:nvSpPr>
        <p:spPr/>
        <p:txBody>
          <a:bodyPr/>
          <a:lstStyle/>
          <a:p>
            <a:r>
              <a:rPr lang="en-US" i="1" dirty="0"/>
              <a:t>WHEN</a:t>
            </a:r>
            <a:r>
              <a:rPr lang="en-US" dirty="0"/>
              <a:t> to break the symmetry?</a:t>
            </a:r>
          </a:p>
        </p:txBody>
      </p:sp>
      <p:grpSp>
        <p:nvGrpSpPr>
          <p:cNvPr id="9" name="Group 8">
            <a:extLst>
              <a:ext uri="{FF2B5EF4-FFF2-40B4-BE49-F238E27FC236}">
                <a16:creationId xmlns:a16="http://schemas.microsoft.com/office/drawing/2014/main" id="{8856EA64-AA38-7D16-395B-82E9C184CFF6}"/>
              </a:ext>
            </a:extLst>
          </p:cNvPr>
          <p:cNvGrpSpPr/>
          <p:nvPr/>
        </p:nvGrpSpPr>
        <p:grpSpPr>
          <a:xfrm>
            <a:off x="3161764" y="1864066"/>
            <a:ext cx="6072389" cy="4628809"/>
            <a:chOff x="547352" y="1806111"/>
            <a:chExt cx="6072389" cy="4628809"/>
          </a:xfrm>
        </p:grpSpPr>
        <p:pic>
          <p:nvPicPr>
            <p:cNvPr id="6" name="Picture 5">
              <a:extLst>
                <a:ext uri="{FF2B5EF4-FFF2-40B4-BE49-F238E27FC236}">
                  <a16:creationId xmlns:a16="http://schemas.microsoft.com/office/drawing/2014/main" id="{A7D275A2-2CDB-3602-7767-BAEE966C8F87}"/>
                </a:ext>
              </a:extLst>
            </p:cNvPr>
            <p:cNvPicPr>
              <a:picLocks noChangeAspect="1"/>
            </p:cNvPicPr>
            <p:nvPr/>
          </p:nvPicPr>
          <p:blipFill rotWithShape="1">
            <a:blip r:embed="rId3"/>
            <a:srcRect l="30830" r="17500"/>
            <a:stretch/>
          </p:blipFill>
          <p:spPr>
            <a:xfrm>
              <a:off x="547352" y="1806111"/>
              <a:ext cx="5982238" cy="4628809"/>
            </a:xfrm>
            <a:prstGeom prst="rect">
              <a:avLst/>
            </a:prstGeom>
          </p:spPr>
        </p:pic>
        <p:sp>
          <p:nvSpPr>
            <p:cNvPr id="7" name="Rectangle 6">
              <a:extLst>
                <a:ext uri="{FF2B5EF4-FFF2-40B4-BE49-F238E27FC236}">
                  <a16:creationId xmlns:a16="http://schemas.microsoft.com/office/drawing/2014/main" id="{3B1DE4E3-3AD5-C5B6-B7CB-1C704998665E}"/>
                </a:ext>
              </a:extLst>
            </p:cNvPr>
            <p:cNvSpPr/>
            <p:nvPr/>
          </p:nvSpPr>
          <p:spPr>
            <a:xfrm>
              <a:off x="2177602" y="1938438"/>
              <a:ext cx="1666741" cy="563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32D6C92-99E9-F976-71D2-D7C0729E062C}"/>
                </a:ext>
              </a:extLst>
            </p:cNvPr>
            <p:cNvSpPr/>
            <p:nvPr/>
          </p:nvSpPr>
          <p:spPr>
            <a:xfrm>
              <a:off x="5845934" y="1806111"/>
              <a:ext cx="773807" cy="156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B746460-8EA0-FD83-F266-0006C5B779BF}"/>
              </a:ext>
            </a:extLst>
          </p:cNvPr>
          <p:cNvSpPr txBox="1"/>
          <p:nvPr/>
        </p:nvSpPr>
        <p:spPr>
          <a:xfrm>
            <a:off x="6443298" y="6181498"/>
            <a:ext cx="2700704" cy="369332"/>
          </a:xfrm>
          <a:prstGeom prst="rect">
            <a:avLst/>
          </a:prstGeom>
          <a:noFill/>
        </p:spPr>
        <p:txBody>
          <a:bodyPr wrap="square">
            <a:spAutoFit/>
          </a:bodyPr>
          <a:lstStyle/>
          <a:p>
            <a:pPr algn="ctr"/>
            <a:r>
              <a:rPr lang="en-US" dirty="0"/>
              <a:t>nucleotide precursor</a:t>
            </a:r>
          </a:p>
        </p:txBody>
      </p:sp>
      <p:sp>
        <p:nvSpPr>
          <p:cNvPr id="11" name="TextBox 10">
            <a:extLst>
              <a:ext uri="{FF2B5EF4-FFF2-40B4-BE49-F238E27FC236}">
                <a16:creationId xmlns:a16="http://schemas.microsoft.com/office/drawing/2014/main" id="{CFE7BA64-EF36-2EF5-37E6-50804DDDE226}"/>
              </a:ext>
            </a:extLst>
          </p:cNvPr>
          <p:cNvSpPr txBox="1"/>
          <p:nvPr/>
        </p:nvSpPr>
        <p:spPr>
          <a:xfrm>
            <a:off x="4505779" y="2156645"/>
            <a:ext cx="2700704" cy="923330"/>
          </a:xfrm>
          <a:prstGeom prst="rect">
            <a:avLst/>
          </a:prstGeom>
          <a:noFill/>
        </p:spPr>
        <p:txBody>
          <a:bodyPr wrap="square">
            <a:spAutoFit/>
          </a:bodyPr>
          <a:lstStyle/>
          <a:p>
            <a:pPr algn="ctr"/>
            <a:r>
              <a:rPr lang="en-US" dirty="0"/>
              <a:t>Reduction</a:t>
            </a:r>
          </a:p>
          <a:p>
            <a:pPr algn="ctr"/>
            <a:endParaRPr lang="en-US" dirty="0"/>
          </a:p>
          <a:p>
            <a:pPr algn="ctr"/>
            <a:r>
              <a:rPr lang="en-US" dirty="0"/>
              <a:t>2e</a:t>
            </a:r>
            <a:r>
              <a:rPr lang="en-US" baseline="30000" dirty="0"/>
              <a:t>-</a:t>
            </a:r>
            <a:endParaRPr lang="en-US" dirty="0"/>
          </a:p>
        </p:txBody>
      </p:sp>
      <p:sp>
        <p:nvSpPr>
          <p:cNvPr id="13" name="TextBox 12">
            <a:extLst>
              <a:ext uri="{FF2B5EF4-FFF2-40B4-BE49-F238E27FC236}">
                <a16:creationId xmlns:a16="http://schemas.microsoft.com/office/drawing/2014/main" id="{F213D369-4BED-9DCB-2CD8-C9CAA9DC66E5}"/>
              </a:ext>
            </a:extLst>
          </p:cNvPr>
          <p:cNvSpPr txBox="1"/>
          <p:nvPr/>
        </p:nvSpPr>
        <p:spPr>
          <a:xfrm>
            <a:off x="8079885" y="2236678"/>
            <a:ext cx="2700704" cy="646331"/>
          </a:xfrm>
          <a:prstGeom prst="rect">
            <a:avLst/>
          </a:prstGeom>
          <a:noFill/>
        </p:spPr>
        <p:txBody>
          <a:bodyPr wrap="square">
            <a:spAutoFit/>
          </a:bodyPr>
          <a:lstStyle/>
          <a:p>
            <a:pPr algn="ctr"/>
            <a:r>
              <a:rPr lang="en-US" dirty="0"/>
              <a:t>1</a:t>
            </a:r>
            <a:r>
              <a:rPr lang="en-US" baseline="30000" dirty="0"/>
              <a:t>st</a:t>
            </a:r>
            <a:r>
              <a:rPr lang="en-US" dirty="0"/>
              <a:t> Chiral Sugar</a:t>
            </a:r>
          </a:p>
          <a:p>
            <a:pPr algn="ctr"/>
            <a:r>
              <a:rPr lang="en-US" i="1" dirty="0"/>
              <a:t>glyceraldehyde</a:t>
            </a:r>
          </a:p>
        </p:txBody>
      </p:sp>
      <p:sp>
        <p:nvSpPr>
          <p:cNvPr id="15" name="Title 1">
            <a:extLst>
              <a:ext uri="{FF2B5EF4-FFF2-40B4-BE49-F238E27FC236}">
                <a16:creationId xmlns:a16="http://schemas.microsoft.com/office/drawing/2014/main" id="{259A38F4-26BA-6898-EB34-E5F6854C7257}"/>
              </a:ext>
            </a:extLst>
          </p:cNvPr>
          <p:cNvSpPr txBox="1">
            <a:spLocks/>
          </p:cNvSpPr>
          <p:nvPr/>
        </p:nvSpPr>
        <p:spPr>
          <a:xfrm>
            <a:off x="10297796" y="6248400"/>
            <a:ext cx="1950651" cy="656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err="1"/>
              <a:t>Ritson</a:t>
            </a:r>
            <a:r>
              <a:rPr lang="en-US" sz="1500" dirty="0"/>
              <a:t> et al. (2018)</a:t>
            </a:r>
          </a:p>
          <a:p>
            <a:pPr algn="r"/>
            <a:r>
              <a:rPr lang="en-US" sz="1500" dirty="0" err="1"/>
              <a:t>Powner</a:t>
            </a:r>
            <a:r>
              <a:rPr lang="en-US" sz="1500" dirty="0"/>
              <a:t> et al. (2009)</a:t>
            </a:r>
          </a:p>
        </p:txBody>
      </p:sp>
      <p:sp>
        <p:nvSpPr>
          <p:cNvPr id="16" name="Rectangle 15">
            <a:extLst>
              <a:ext uri="{FF2B5EF4-FFF2-40B4-BE49-F238E27FC236}">
                <a16:creationId xmlns:a16="http://schemas.microsoft.com/office/drawing/2014/main" id="{D0E382EE-8D68-542F-4427-0ED22AE4F631}"/>
              </a:ext>
            </a:extLst>
          </p:cNvPr>
          <p:cNvSpPr/>
          <p:nvPr/>
        </p:nvSpPr>
        <p:spPr>
          <a:xfrm>
            <a:off x="3251916" y="2984009"/>
            <a:ext cx="1666741" cy="3197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FF590D-2398-D9F4-C58C-E0EC795D6D87}"/>
              </a:ext>
            </a:extLst>
          </p:cNvPr>
          <p:cNvSpPr/>
          <p:nvPr/>
        </p:nvSpPr>
        <p:spPr>
          <a:xfrm>
            <a:off x="3251916" y="1864066"/>
            <a:ext cx="5402688" cy="1207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C7B1CDD-6377-1F96-B71F-7562E12A959B}"/>
              </a:ext>
            </a:extLst>
          </p:cNvPr>
          <p:cNvSpPr txBox="1"/>
          <p:nvPr/>
        </p:nvSpPr>
        <p:spPr>
          <a:xfrm>
            <a:off x="2734934" y="3172615"/>
            <a:ext cx="2700704" cy="646331"/>
          </a:xfrm>
          <a:prstGeom prst="rect">
            <a:avLst/>
          </a:prstGeom>
          <a:noFill/>
        </p:spPr>
        <p:txBody>
          <a:bodyPr wrap="square">
            <a:spAutoFit/>
          </a:bodyPr>
          <a:lstStyle/>
          <a:p>
            <a:pPr algn="ctr"/>
            <a:r>
              <a:rPr lang="en-US" dirty="0"/>
              <a:t>1</a:t>
            </a:r>
            <a:r>
              <a:rPr lang="en-US" baseline="30000" dirty="0"/>
              <a:t>st</a:t>
            </a:r>
            <a:r>
              <a:rPr lang="en-US" dirty="0"/>
              <a:t> Chiral Molecule</a:t>
            </a:r>
          </a:p>
          <a:p>
            <a:pPr algn="ctr"/>
            <a:r>
              <a:rPr lang="en-US" i="1" dirty="0"/>
              <a:t>Racemic</a:t>
            </a:r>
          </a:p>
        </p:txBody>
      </p:sp>
    </p:spTree>
    <p:extLst>
      <p:ext uri="{BB962C8B-B14F-4D97-AF65-F5344CB8AC3E}">
        <p14:creationId xmlns:p14="http://schemas.microsoft.com/office/powerpoint/2010/main" val="126475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63178-6B79-458B-90CE-311C431D2A65}"/>
              </a:ext>
            </a:extLst>
          </p:cNvPr>
          <p:cNvSpPr>
            <a:spLocks noGrp="1"/>
          </p:cNvSpPr>
          <p:nvPr>
            <p:ph idx="1"/>
          </p:nvPr>
        </p:nvSpPr>
        <p:spPr>
          <a:xfrm>
            <a:off x="132292" y="1972670"/>
            <a:ext cx="11927417" cy="2912660"/>
          </a:xfrm>
        </p:spPr>
        <p:txBody>
          <a:bodyPr>
            <a:normAutofit/>
          </a:bodyPr>
          <a:lstStyle/>
          <a:p>
            <a:pPr marL="0" indent="0" algn="ctr">
              <a:buNone/>
            </a:pPr>
            <a:r>
              <a:rPr lang="en-US" sz="3000" dirty="0"/>
              <a:t>Electrons can be chiral agents.</a:t>
            </a:r>
          </a:p>
          <a:p>
            <a:pPr marL="0" indent="0" algn="ctr">
              <a:buNone/>
            </a:pPr>
            <a:endParaRPr lang="en-US" sz="3000" i="1" u="sng" dirty="0"/>
          </a:p>
          <a:p>
            <a:pPr marL="0" indent="0" algn="ctr">
              <a:buNone/>
            </a:pPr>
            <a:r>
              <a:rPr lang="en-US" sz="3000" dirty="0"/>
              <a:t>Chiral electrons can induce chirally selective synthesis of biomolecules.</a:t>
            </a:r>
          </a:p>
          <a:p>
            <a:pPr marL="0" indent="0" algn="ctr">
              <a:buNone/>
            </a:pPr>
            <a:endParaRPr lang="en-US" sz="3000" dirty="0"/>
          </a:p>
          <a:p>
            <a:pPr marL="0" indent="0" algn="ctr">
              <a:buNone/>
            </a:pPr>
            <a:r>
              <a:rPr lang="en-US" sz="3000" dirty="0"/>
              <a:t>Magnetic minerals can provide chiral electrons.</a:t>
            </a:r>
            <a:endParaRPr lang="en-US" sz="3000" i="1" dirty="0"/>
          </a:p>
        </p:txBody>
      </p:sp>
    </p:spTree>
    <p:extLst>
      <p:ext uri="{BB962C8B-B14F-4D97-AF65-F5344CB8AC3E}">
        <p14:creationId xmlns:p14="http://schemas.microsoft.com/office/powerpoint/2010/main" val="714088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ogo&#10;&#10;Description automatically generated with medium confidence">
            <a:extLst>
              <a:ext uri="{FF2B5EF4-FFF2-40B4-BE49-F238E27FC236}">
                <a16:creationId xmlns:a16="http://schemas.microsoft.com/office/drawing/2014/main" id="{BBEC9001-69D1-957D-9B35-3AAA292B27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0732" y="762264"/>
            <a:ext cx="3489891" cy="4653188"/>
          </a:xfrm>
          <a:prstGeom prst="rect">
            <a:avLst/>
          </a:prstGeom>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25D7F6ED-3262-20D0-4E3D-FBD4202329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1" y="3762819"/>
            <a:ext cx="2743200" cy="14333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ur Sponsors | ISME">
            <a:extLst>
              <a:ext uri="{FF2B5EF4-FFF2-40B4-BE49-F238E27FC236}">
                <a16:creationId xmlns:a16="http://schemas.microsoft.com/office/drawing/2014/main" id="{63B11677-26A3-566C-1EBD-BF0781AA3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586" y="2596247"/>
            <a:ext cx="2743200" cy="7873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EE17093-422F-83C4-4CBB-89CD9E3A01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98" r="10824"/>
          <a:stretch/>
        </p:blipFill>
        <p:spPr bwMode="auto">
          <a:xfrm>
            <a:off x="4895031" y="762264"/>
            <a:ext cx="2743200" cy="138237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ED0D86A8-98AB-B6C4-F89D-D93ECE6A8F9C}"/>
              </a:ext>
            </a:extLst>
          </p:cNvPr>
          <p:cNvGrpSpPr/>
          <p:nvPr/>
        </p:nvGrpSpPr>
        <p:grpSpPr>
          <a:xfrm>
            <a:off x="568353" y="1414728"/>
            <a:ext cx="3616791" cy="3308883"/>
            <a:chOff x="8177011" y="1691306"/>
            <a:chExt cx="3616791" cy="3308883"/>
          </a:xfrm>
        </p:grpSpPr>
        <p:sp>
          <p:nvSpPr>
            <p:cNvPr id="11" name="Title 4">
              <a:extLst>
                <a:ext uri="{FF2B5EF4-FFF2-40B4-BE49-F238E27FC236}">
                  <a16:creationId xmlns:a16="http://schemas.microsoft.com/office/drawing/2014/main" id="{4DF16E3C-0601-897F-3889-D43C3BE9515F}"/>
                </a:ext>
              </a:extLst>
            </p:cNvPr>
            <p:cNvSpPr txBox="1">
              <a:spLocks/>
            </p:cNvSpPr>
            <p:nvPr/>
          </p:nvSpPr>
          <p:spPr>
            <a:xfrm>
              <a:off x="8177011" y="3864066"/>
              <a:ext cx="3616791" cy="1136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000" dirty="0"/>
            </a:p>
            <a:p>
              <a:pPr algn="ctr"/>
              <a:r>
                <a:rPr lang="en-US" sz="3000" dirty="0"/>
                <a:t>Dimitar D. Sasselov</a:t>
              </a:r>
            </a:p>
          </p:txBody>
        </p:sp>
        <p:pic>
          <p:nvPicPr>
            <p:cNvPr id="3080" name="Picture 8" descr="Dimitar Sasselov - Alchetron, The Free Social Encyclopedia">
              <a:extLst>
                <a:ext uri="{FF2B5EF4-FFF2-40B4-BE49-F238E27FC236}">
                  <a16:creationId xmlns:a16="http://schemas.microsoft.com/office/drawing/2014/main" id="{596FD2E0-C8CD-6951-A513-541E83A1591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232" r="18750"/>
            <a:stretch/>
          </p:blipFill>
          <p:spPr bwMode="auto">
            <a:xfrm>
              <a:off x="8440876" y="1691306"/>
              <a:ext cx="3100347" cy="26416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4">
            <a:extLst>
              <a:ext uri="{FF2B5EF4-FFF2-40B4-BE49-F238E27FC236}">
                <a16:creationId xmlns:a16="http://schemas.microsoft.com/office/drawing/2014/main" id="{7CD4A2F8-3B2A-1420-B153-2EB8087FBB8B}"/>
              </a:ext>
            </a:extLst>
          </p:cNvPr>
          <p:cNvSpPr txBox="1">
            <a:spLocks/>
          </p:cNvSpPr>
          <p:nvPr/>
        </p:nvSpPr>
        <p:spPr>
          <a:xfrm>
            <a:off x="440068" y="6071224"/>
            <a:ext cx="11515065" cy="6516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t>Please reach out to me at </a:t>
            </a:r>
            <a:r>
              <a:rPr lang="en-US" sz="2500" i="1" dirty="0">
                <a:hlinkClick r:id="rId8"/>
              </a:rPr>
              <a:t>sukrufurkanozturk@g.harvard.edu</a:t>
            </a:r>
            <a:endParaRPr lang="en-US" sz="2500" i="1" dirty="0"/>
          </a:p>
          <a:p>
            <a:pPr algn="ctr"/>
            <a:r>
              <a:rPr lang="en-US" sz="2500" dirty="0"/>
              <a:t>or on Twitter @SFurkanOzturk61</a:t>
            </a:r>
          </a:p>
        </p:txBody>
      </p:sp>
    </p:spTree>
    <p:extLst>
      <p:ext uri="{BB962C8B-B14F-4D97-AF65-F5344CB8AC3E}">
        <p14:creationId xmlns:p14="http://schemas.microsoft.com/office/powerpoint/2010/main" val="155037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C35-1707-7482-FF49-B599C719614C}"/>
              </a:ext>
            </a:extLst>
          </p:cNvPr>
          <p:cNvSpPr>
            <a:spLocks noGrp="1"/>
          </p:cNvSpPr>
          <p:nvPr>
            <p:ph type="title"/>
          </p:nvPr>
        </p:nvSpPr>
        <p:spPr/>
        <p:txBody>
          <a:bodyPr/>
          <a:lstStyle/>
          <a:p>
            <a:r>
              <a:rPr lang="en-US" dirty="0"/>
              <a:t>Homochirality Problem</a:t>
            </a:r>
          </a:p>
        </p:txBody>
      </p:sp>
      <p:grpSp>
        <p:nvGrpSpPr>
          <p:cNvPr id="4" name="Group 3">
            <a:extLst>
              <a:ext uri="{FF2B5EF4-FFF2-40B4-BE49-F238E27FC236}">
                <a16:creationId xmlns:a16="http://schemas.microsoft.com/office/drawing/2014/main" id="{2B9DBEA5-F3ED-3358-ACCF-97B7D24D112F}"/>
              </a:ext>
            </a:extLst>
          </p:cNvPr>
          <p:cNvGrpSpPr/>
          <p:nvPr/>
        </p:nvGrpSpPr>
        <p:grpSpPr>
          <a:xfrm>
            <a:off x="2625232" y="2077999"/>
            <a:ext cx="6941537" cy="2626465"/>
            <a:chOff x="434212" y="1907876"/>
            <a:chExt cx="6941537" cy="2626465"/>
          </a:xfrm>
        </p:grpSpPr>
        <p:sp>
          <p:nvSpPr>
            <p:cNvPr id="5" name="TextBox 4">
              <a:extLst>
                <a:ext uri="{FF2B5EF4-FFF2-40B4-BE49-F238E27FC236}">
                  <a16:creationId xmlns:a16="http://schemas.microsoft.com/office/drawing/2014/main" id="{4953EC30-94F3-5ECC-BB2A-ECDA6C776660}"/>
                </a:ext>
              </a:extLst>
            </p:cNvPr>
            <p:cNvSpPr txBox="1"/>
            <p:nvPr/>
          </p:nvSpPr>
          <p:spPr>
            <a:xfrm>
              <a:off x="434212" y="3287846"/>
              <a:ext cx="1287786" cy="12464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500" dirty="0"/>
                <a:t>50% L </a:t>
              </a:r>
            </a:p>
            <a:p>
              <a:pPr algn="ctr"/>
              <a:r>
                <a:rPr lang="en-US" sz="2500" dirty="0"/>
                <a:t>and </a:t>
              </a:r>
            </a:p>
            <a:p>
              <a:pPr algn="ctr"/>
              <a:r>
                <a:rPr lang="en-US" sz="2500" dirty="0"/>
                <a:t>50% D</a:t>
              </a:r>
            </a:p>
          </p:txBody>
        </p:sp>
        <p:cxnSp>
          <p:nvCxnSpPr>
            <p:cNvPr id="6" name="Straight Arrow Connector 5">
              <a:extLst>
                <a:ext uri="{FF2B5EF4-FFF2-40B4-BE49-F238E27FC236}">
                  <a16:creationId xmlns:a16="http://schemas.microsoft.com/office/drawing/2014/main" id="{5AABFE8F-0E08-540D-E72F-90F7FD069509}"/>
                </a:ext>
              </a:extLst>
            </p:cNvPr>
            <p:cNvCxnSpPr>
              <a:cxnSpLocks/>
            </p:cNvCxnSpPr>
            <p:nvPr/>
          </p:nvCxnSpPr>
          <p:spPr>
            <a:xfrm>
              <a:off x="1838715" y="3911093"/>
              <a:ext cx="119109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C825156-A2D8-3717-EBFA-8B514DA91F70}"/>
                </a:ext>
              </a:extLst>
            </p:cNvPr>
            <p:cNvSpPr txBox="1"/>
            <p:nvPr/>
          </p:nvSpPr>
          <p:spPr>
            <a:xfrm>
              <a:off x="3129054" y="3248146"/>
              <a:ext cx="1568505" cy="12464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500" dirty="0"/>
                <a:t>51% L</a:t>
              </a:r>
            </a:p>
            <a:p>
              <a:pPr algn="ctr"/>
              <a:r>
                <a:rPr lang="en-US" sz="2500" dirty="0"/>
                <a:t>and</a:t>
              </a:r>
            </a:p>
            <a:p>
              <a:pPr algn="ctr"/>
              <a:r>
                <a:rPr lang="en-US" sz="2500" dirty="0"/>
                <a:t>49% D</a:t>
              </a:r>
            </a:p>
          </p:txBody>
        </p:sp>
        <p:sp>
          <p:nvSpPr>
            <p:cNvPr id="8" name="TextBox 7">
              <a:extLst>
                <a:ext uri="{FF2B5EF4-FFF2-40B4-BE49-F238E27FC236}">
                  <a16:creationId xmlns:a16="http://schemas.microsoft.com/office/drawing/2014/main" id="{8B630DC3-B612-6F47-7544-553D9DE134A1}"/>
                </a:ext>
              </a:extLst>
            </p:cNvPr>
            <p:cNvSpPr txBox="1"/>
            <p:nvPr/>
          </p:nvSpPr>
          <p:spPr>
            <a:xfrm>
              <a:off x="6184658" y="3683735"/>
              <a:ext cx="1191091" cy="4770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500" dirty="0"/>
                <a:t>100 %L</a:t>
              </a:r>
            </a:p>
          </p:txBody>
        </p:sp>
        <p:sp>
          <p:nvSpPr>
            <p:cNvPr id="9" name="TextBox 8">
              <a:extLst>
                <a:ext uri="{FF2B5EF4-FFF2-40B4-BE49-F238E27FC236}">
                  <a16:creationId xmlns:a16="http://schemas.microsoft.com/office/drawing/2014/main" id="{D5DCEE13-0A1C-C0C2-34BD-BEC757C88178}"/>
                </a:ext>
              </a:extLst>
            </p:cNvPr>
            <p:cNvSpPr txBox="1"/>
            <p:nvPr/>
          </p:nvSpPr>
          <p:spPr>
            <a:xfrm>
              <a:off x="1559112" y="3934176"/>
              <a:ext cx="1649993" cy="369332"/>
            </a:xfrm>
            <a:prstGeom prst="rect">
              <a:avLst/>
            </a:prstGeom>
            <a:noFill/>
          </p:spPr>
          <p:txBody>
            <a:bodyPr wrap="square" rtlCol="0">
              <a:spAutoFit/>
            </a:bodyPr>
            <a:lstStyle/>
            <a:p>
              <a:pPr algn="ctr"/>
              <a:r>
                <a:rPr lang="en-US" i="1" dirty="0"/>
                <a:t>Initial bias</a:t>
              </a:r>
            </a:p>
          </p:txBody>
        </p:sp>
        <p:cxnSp>
          <p:nvCxnSpPr>
            <p:cNvPr id="10" name="Straight Arrow Connector 9">
              <a:extLst>
                <a:ext uri="{FF2B5EF4-FFF2-40B4-BE49-F238E27FC236}">
                  <a16:creationId xmlns:a16="http://schemas.microsoft.com/office/drawing/2014/main" id="{620197C0-659E-1818-2E62-83ACEB001060}"/>
                </a:ext>
              </a:extLst>
            </p:cNvPr>
            <p:cNvCxnSpPr>
              <a:cxnSpLocks/>
            </p:cNvCxnSpPr>
            <p:nvPr/>
          </p:nvCxnSpPr>
          <p:spPr>
            <a:xfrm>
              <a:off x="4861910" y="3911093"/>
              <a:ext cx="119109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FEBDD75-A2E1-9D39-039F-0A88989A5CA8}"/>
                </a:ext>
              </a:extLst>
            </p:cNvPr>
            <p:cNvSpPr txBox="1"/>
            <p:nvPr/>
          </p:nvSpPr>
          <p:spPr>
            <a:xfrm>
              <a:off x="4632471" y="3465715"/>
              <a:ext cx="1649993" cy="923330"/>
            </a:xfrm>
            <a:prstGeom prst="rect">
              <a:avLst/>
            </a:prstGeom>
            <a:noFill/>
          </p:spPr>
          <p:txBody>
            <a:bodyPr wrap="square" rtlCol="0">
              <a:spAutoFit/>
            </a:bodyPr>
            <a:lstStyle/>
            <a:p>
              <a:pPr algn="ctr"/>
              <a:r>
                <a:rPr lang="en-US" i="1" dirty="0"/>
                <a:t>Chemical</a:t>
              </a:r>
            </a:p>
            <a:p>
              <a:pPr algn="ctr"/>
              <a:endParaRPr lang="en-US" i="1" dirty="0"/>
            </a:p>
            <a:p>
              <a:pPr algn="ctr"/>
              <a:r>
                <a:rPr lang="en-US" i="1" dirty="0"/>
                <a:t>amplification</a:t>
              </a:r>
            </a:p>
          </p:txBody>
        </p:sp>
        <p:sp>
          <p:nvSpPr>
            <p:cNvPr id="12" name="Freeform: Shape 11">
              <a:extLst>
                <a:ext uri="{FF2B5EF4-FFF2-40B4-BE49-F238E27FC236}">
                  <a16:creationId xmlns:a16="http://schemas.microsoft.com/office/drawing/2014/main" id="{C983A1BF-B62A-6B76-ED1E-6468356EEBF9}"/>
                </a:ext>
              </a:extLst>
            </p:cNvPr>
            <p:cNvSpPr/>
            <p:nvPr/>
          </p:nvSpPr>
          <p:spPr>
            <a:xfrm rot="259201">
              <a:off x="1599632" y="2426303"/>
              <a:ext cx="917945" cy="1343653"/>
            </a:xfrm>
            <a:custGeom>
              <a:avLst/>
              <a:gdLst>
                <a:gd name="connsiteX0" fmla="*/ 0 w 974670"/>
                <a:gd name="connsiteY0" fmla="*/ 62274 h 1348814"/>
                <a:gd name="connsiteX1" fmla="*/ 882502 w 974670"/>
                <a:gd name="connsiteY1" fmla="*/ 147335 h 1348814"/>
                <a:gd name="connsiteX2" fmla="*/ 903767 w 974670"/>
                <a:gd name="connsiteY2" fmla="*/ 1348814 h 1348814"/>
              </a:gdLst>
              <a:ahLst/>
              <a:cxnLst>
                <a:cxn ang="0">
                  <a:pos x="connsiteX0" y="connsiteY0"/>
                </a:cxn>
                <a:cxn ang="0">
                  <a:pos x="connsiteX1" y="connsiteY1"/>
                </a:cxn>
                <a:cxn ang="0">
                  <a:pos x="connsiteX2" y="connsiteY2"/>
                </a:cxn>
              </a:cxnLst>
              <a:rect l="l" t="t" r="r" b="b"/>
              <a:pathLst>
                <a:path w="974670" h="1348814">
                  <a:moveTo>
                    <a:pt x="0" y="62274"/>
                  </a:moveTo>
                  <a:cubicBezTo>
                    <a:pt x="365937" y="-2407"/>
                    <a:pt x="731874" y="-67088"/>
                    <a:pt x="882502" y="147335"/>
                  </a:cubicBezTo>
                  <a:cubicBezTo>
                    <a:pt x="1033130" y="361758"/>
                    <a:pt x="968448" y="855286"/>
                    <a:pt x="903767" y="1348814"/>
                  </a:cubicBezTo>
                </a:path>
              </a:pathLst>
            </a:custGeom>
            <a:noFill/>
            <a:ln w="28575">
              <a:solidFill>
                <a:srgbClr val="C000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A9E329-B8E5-2E24-444A-5370D3A519D0}"/>
                </a:ext>
              </a:extLst>
            </p:cNvPr>
            <p:cNvSpPr txBox="1"/>
            <p:nvPr/>
          </p:nvSpPr>
          <p:spPr>
            <a:xfrm>
              <a:off x="661110" y="1907876"/>
              <a:ext cx="1327753" cy="923330"/>
            </a:xfrm>
            <a:prstGeom prst="rect">
              <a:avLst/>
            </a:prstGeom>
            <a:noFill/>
          </p:spPr>
          <p:txBody>
            <a:bodyPr wrap="square">
              <a:spAutoFit/>
            </a:bodyPr>
            <a:lstStyle/>
            <a:p>
              <a:r>
                <a:rPr lang="en-US" i="1" dirty="0">
                  <a:solidFill>
                    <a:srgbClr val="C00000"/>
                  </a:solidFill>
                </a:rPr>
                <a:t>Symmetry </a:t>
              </a:r>
            </a:p>
            <a:p>
              <a:r>
                <a:rPr lang="en-US" i="1" dirty="0">
                  <a:solidFill>
                    <a:srgbClr val="C00000"/>
                  </a:solidFill>
                </a:rPr>
                <a:t>breaking </a:t>
              </a:r>
            </a:p>
            <a:p>
              <a:r>
                <a:rPr lang="en-US" i="1" dirty="0">
                  <a:solidFill>
                    <a:srgbClr val="C00000"/>
                  </a:solidFill>
                </a:rPr>
                <a:t>agent</a:t>
              </a:r>
            </a:p>
          </p:txBody>
        </p:sp>
      </p:grpSp>
      <p:sp>
        <p:nvSpPr>
          <p:cNvPr id="16" name="TextBox 15">
            <a:extLst>
              <a:ext uri="{FF2B5EF4-FFF2-40B4-BE49-F238E27FC236}">
                <a16:creationId xmlns:a16="http://schemas.microsoft.com/office/drawing/2014/main" id="{4B4AD2F3-E36B-141C-EBCF-2E6349DAAA0E}"/>
              </a:ext>
            </a:extLst>
          </p:cNvPr>
          <p:cNvSpPr txBox="1"/>
          <p:nvPr/>
        </p:nvSpPr>
        <p:spPr>
          <a:xfrm>
            <a:off x="8350020" y="4282351"/>
            <a:ext cx="1314588" cy="369332"/>
          </a:xfrm>
          <a:prstGeom prst="rect">
            <a:avLst/>
          </a:prstGeom>
          <a:noFill/>
        </p:spPr>
        <p:txBody>
          <a:bodyPr wrap="square">
            <a:spAutoFit/>
          </a:bodyPr>
          <a:lstStyle/>
          <a:p>
            <a:r>
              <a:rPr lang="en-US" dirty="0"/>
              <a:t>Homochiral</a:t>
            </a:r>
          </a:p>
        </p:txBody>
      </p:sp>
      <p:sp>
        <p:nvSpPr>
          <p:cNvPr id="17" name="TextBox 16">
            <a:extLst>
              <a:ext uri="{FF2B5EF4-FFF2-40B4-BE49-F238E27FC236}">
                <a16:creationId xmlns:a16="http://schemas.microsoft.com/office/drawing/2014/main" id="{AC28F57F-886A-054A-9BF0-C4E260826CAC}"/>
              </a:ext>
            </a:extLst>
          </p:cNvPr>
          <p:cNvSpPr txBox="1"/>
          <p:nvPr/>
        </p:nvSpPr>
        <p:spPr>
          <a:xfrm>
            <a:off x="2611831" y="4655258"/>
            <a:ext cx="1314588" cy="646331"/>
          </a:xfrm>
          <a:prstGeom prst="rect">
            <a:avLst/>
          </a:prstGeom>
          <a:noFill/>
        </p:spPr>
        <p:txBody>
          <a:bodyPr wrap="square">
            <a:spAutoFit/>
          </a:bodyPr>
          <a:lstStyle/>
          <a:p>
            <a:pPr algn="ctr"/>
            <a:r>
              <a:rPr lang="en-US" dirty="0"/>
              <a:t>Equal mixture</a:t>
            </a:r>
          </a:p>
        </p:txBody>
      </p:sp>
      <p:sp>
        <p:nvSpPr>
          <p:cNvPr id="18" name="TextBox 17">
            <a:extLst>
              <a:ext uri="{FF2B5EF4-FFF2-40B4-BE49-F238E27FC236}">
                <a16:creationId xmlns:a16="http://schemas.microsoft.com/office/drawing/2014/main" id="{714E14ED-B53C-B9C6-200E-C8BC76A32F33}"/>
              </a:ext>
            </a:extLst>
          </p:cNvPr>
          <p:cNvSpPr txBox="1"/>
          <p:nvPr/>
        </p:nvSpPr>
        <p:spPr>
          <a:xfrm>
            <a:off x="5363632" y="4632865"/>
            <a:ext cx="1464736" cy="646331"/>
          </a:xfrm>
          <a:prstGeom prst="rect">
            <a:avLst/>
          </a:prstGeom>
          <a:noFill/>
        </p:spPr>
        <p:txBody>
          <a:bodyPr wrap="square">
            <a:spAutoFit/>
          </a:bodyPr>
          <a:lstStyle/>
          <a:p>
            <a:pPr algn="ctr"/>
            <a:r>
              <a:rPr lang="en-US" dirty="0"/>
              <a:t>Small</a:t>
            </a:r>
          </a:p>
          <a:p>
            <a:pPr algn="ctr"/>
            <a:r>
              <a:rPr lang="en-US" dirty="0"/>
              <a:t>chiral excess </a:t>
            </a:r>
          </a:p>
        </p:txBody>
      </p:sp>
    </p:spTree>
    <p:extLst>
      <p:ext uri="{BB962C8B-B14F-4D97-AF65-F5344CB8AC3E}">
        <p14:creationId xmlns:p14="http://schemas.microsoft.com/office/powerpoint/2010/main" val="145752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245-9555-8CDC-1DA4-6BBFEB38F3FD}"/>
              </a:ext>
            </a:extLst>
          </p:cNvPr>
          <p:cNvSpPr>
            <a:spLocks noGrp="1"/>
          </p:cNvSpPr>
          <p:nvPr>
            <p:ph type="title"/>
          </p:nvPr>
        </p:nvSpPr>
        <p:spPr/>
        <p:txBody>
          <a:bodyPr/>
          <a:lstStyle/>
          <a:p>
            <a:r>
              <a:rPr lang="en-US" dirty="0"/>
              <a:t>Spin-Polarized Electrons</a:t>
            </a:r>
          </a:p>
        </p:txBody>
      </p:sp>
      <p:grpSp>
        <p:nvGrpSpPr>
          <p:cNvPr id="7" name="Group 6">
            <a:extLst>
              <a:ext uri="{FF2B5EF4-FFF2-40B4-BE49-F238E27FC236}">
                <a16:creationId xmlns:a16="http://schemas.microsoft.com/office/drawing/2014/main" id="{7B3D5047-778D-9317-5394-A6CFB5D664FE}"/>
              </a:ext>
            </a:extLst>
          </p:cNvPr>
          <p:cNvGrpSpPr/>
          <p:nvPr/>
        </p:nvGrpSpPr>
        <p:grpSpPr>
          <a:xfrm>
            <a:off x="4020878" y="2189410"/>
            <a:ext cx="4150243" cy="3532367"/>
            <a:chOff x="1234695" y="2620851"/>
            <a:chExt cx="4150243" cy="3532367"/>
          </a:xfrm>
        </p:grpSpPr>
        <p:pic>
          <p:nvPicPr>
            <p:cNvPr id="5122" name="Picture 2" descr="Building Up the Periodic Table">
              <a:extLst>
                <a:ext uri="{FF2B5EF4-FFF2-40B4-BE49-F238E27FC236}">
                  <a16:creationId xmlns:a16="http://schemas.microsoft.com/office/drawing/2014/main" id="{71B1A335-B652-E2CD-B6F4-7540F0D17D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844" r="69884"/>
            <a:stretch/>
          </p:blipFill>
          <p:spPr bwMode="auto">
            <a:xfrm>
              <a:off x="1234695" y="2620851"/>
              <a:ext cx="1849795" cy="3532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uilding Up the Periodic Table">
              <a:extLst>
                <a:ext uri="{FF2B5EF4-FFF2-40B4-BE49-F238E27FC236}">
                  <a16:creationId xmlns:a16="http://schemas.microsoft.com/office/drawing/2014/main" id="{37751CC6-DE90-E002-2732-1CBAC46C3D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94" t="20844"/>
            <a:stretch/>
          </p:blipFill>
          <p:spPr bwMode="auto">
            <a:xfrm>
              <a:off x="3412901" y="2620851"/>
              <a:ext cx="1972037" cy="3532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D1F6E39-1E44-117F-78B2-129401CC9C93}"/>
                </a:ext>
              </a:extLst>
            </p:cNvPr>
            <p:cNvSpPr/>
            <p:nvPr/>
          </p:nvSpPr>
          <p:spPr>
            <a:xfrm>
              <a:off x="3116689" y="2704565"/>
              <a:ext cx="437882" cy="1596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668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577B-B2FC-4A18-BE66-6E46A40BE0CE}"/>
              </a:ext>
            </a:extLst>
          </p:cNvPr>
          <p:cNvSpPr>
            <a:spLocks noGrp="1"/>
          </p:cNvSpPr>
          <p:nvPr>
            <p:ph type="title"/>
          </p:nvPr>
        </p:nvSpPr>
        <p:spPr/>
        <p:txBody>
          <a:bodyPr/>
          <a:lstStyle/>
          <a:p>
            <a:r>
              <a:rPr lang="en-US" dirty="0"/>
              <a:t>Magnetite Formation</a:t>
            </a:r>
          </a:p>
        </p:txBody>
      </p:sp>
      <p:pic>
        <p:nvPicPr>
          <p:cNvPr id="6" name="Picture 5">
            <a:extLst>
              <a:ext uri="{FF2B5EF4-FFF2-40B4-BE49-F238E27FC236}">
                <a16:creationId xmlns:a16="http://schemas.microsoft.com/office/drawing/2014/main" id="{21D65C6F-8F02-4906-A054-9CB307600019}"/>
              </a:ext>
            </a:extLst>
          </p:cNvPr>
          <p:cNvPicPr>
            <a:picLocks noChangeAspect="1"/>
          </p:cNvPicPr>
          <p:nvPr/>
        </p:nvPicPr>
        <p:blipFill>
          <a:blip r:embed="rId3"/>
          <a:stretch>
            <a:fillRect/>
          </a:stretch>
        </p:blipFill>
        <p:spPr>
          <a:xfrm>
            <a:off x="498871" y="1858301"/>
            <a:ext cx="11241573" cy="4375236"/>
          </a:xfrm>
          <a:prstGeom prst="rect">
            <a:avLst/>
          </a:prstGeom>
        </p:spPr>
      </p:pic>
      <p:sp>
        <p:nvSpPr>
          <p:cNvPr id="19" name="Title 1">
            <a:extLst>
              <a:ext uri="{FF2B5EF4-FFF2-40B4-BE49-F238E27FC236}">
                <a16:creationId xmlns:a16="http://schemas.microsoft.com/office/drawing/2014/main" id="{3998B6DE-CBB7-4617-8A01-88663A5932C3}"/>
              </a:ext>
            </a:extLst>
          </p:cNvPr>
          <p:cNvSpPr txBox="1">
            <a:spLocks/>
          </p:cNvSpPr>
          <p:nvPr/>
        </p:nvSpPr>
        <p:spPr>
          <a:xfrm>
            <a:off x="10092267" y="6492874"/>
            <a:ext cx="2099733" cy="3651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err="1"/>
              <a:t>Hurowitz</a:t>
            </a:r>
            <a:r>
              <a:rPr lang="en-US" sz="1500" dirty="0"/>
              <a:t> et al. (2017)</a:t>
            </a:r>
          </a:p>
        </p:txBody>
      </p:sp>
    </p:spTree>
    <p:extLst>
      <p:ext uri="{BB962C8B-B14F-4D97-AF65-F5344CB8AC3E}">
        <p14:creationId xmlns:p14="http://schemas.microsoft.com/office/powerpoint/2010/main" val="164609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567F-9952-AA55-F798-780F61D37329}"/>
              </a:ext>
            </a:extLst>
          </p:cNvPr>
          <p:cNvSpPr>
            <a:spLocks noGrp="1"/>
          </p:cNvSpPr>
          <p:nvPr>
            <p:ph type="title"/>
          </p:nvPr>
        </p:nvSpPr>
        <p:spPr/>
        <p:txBody>
          <a:bodyPr/>
          <a:lstStyle/>
          <a:p>
            <a:r>
              <a:rPr lang="en-US" dirty="0"/>
              <a:t>Experimental Work: Outlook</a:t>
            </a:r>
          </a:p>
        </p:txBody>
      </p:sp>
      <p:pic>
        <p:nvPicPr>
          <p:cNvPr id="5" name="Picture 4">
            <a:extLst>
              <a:ext uri="{FF2B5EF4-FFF2-40B4-BE49-F238E27FC236}">
                <a16:creationId xmlns:a16="http://schemas.microsoft.com/office/drawing/2014/main" id="{1FB4298A-6AB7-7996-3A59-E378BEA8205D}"/>
              </a:ext>
            </a:extLst>
          </p:cNvPr>
          <p:cNvPicPr>
            <a:picLocks noChangeAspect="1"/>
          </p:cNvPicPr>
          <p:nvPr/>
        </p:nvPicPr>
        <p:blipFill rotWithShape="1">
          <a:blip r:embed="rId3"/>
          <a:srcRect l="6083" t="1325" r="12758" b="7777"/>
          <a:stretch/>
        </p:blipFill>
        <p:spPr>
          <a:xfrm>
            <a:off x="3589867" y="2028295"/>
            <a:ext cx="1848388" cy="1828800"/>
          </a:xfrm>
          <a:prstGeom prst="rect">
            <a:avLst/>
          </a:prstGeom>
        </p:spPr>
      </p:pic>
      <p:pic>
        <p:nvPicPr>
          <p:cNvPr id="7" name="Picture 6">
            <a:extLst>
              <a:ext uri="{FF2B5EF4-FFF2-40B4-BE49-F238E27FC236}">
                <a16:creationId xmlns:a16="http://schemas.microsoft.com/office/drawing/2014/main" id="{72539605-5DA9-0F73-4652-EE65833B3EBF}"/>
              </a:ext>
            </a:extLst>
          </p:cNvPr>
          <p:cNvPicPr>
            <a:picLocks noChangeAspect="1"/>
          </p:cNvPicPr>
          <p:nvPr/>
        </p:nvPicPr>
        <p:blipFill rotWithShape="1">
          <a:blip r:embed="rId4"/>
          <a:srcRect l="7247" r="6179" b="5305"/>
          <a:stretch/>
        </p:blipFill>
        <p:spPr>
          <a:xfrm>
            <a:off x="7367069" y="2028295"/>
            <a:ext cx="2020089" cy="1828800"/>
          </a:xfrm>
          <a:prstGeom prst="rect">
            <a:avLst/>
          </a:prstGeom>
        </p:spPr>
      </p:pic>
      <p:pic>
        <p:nvPicPr>
          <p:cNvPr id="9" name="Picture 8">
            <a:extLst>
              <a:ext uri="{FF2B5EF4-FFF2-40B4-BE49-F238E27FC236}">
                <a16:creationId xmlns:a16="http://schemas.microsoft.com/office/drawing/2014/main" id="{B74AE37C-C564-013D-4FF8-10470C03E00E}"/>
              </a:ext>
            </a:extLst>
          </p:cNvPr>
          <p:cNvPicPr>
            <a:picLocks noChangeAspect="1"/>
          </p:cNvPicPr>
          <p:nvPr/>
        </p:nvPicPr>
        <p:blipFill>
          <a:blip r:embed="rId5"/>
          <a:stretch>
            <a:fillRect/>
          </a:stretch>
        </p:blipFill>
        <p:spPr>
          <a:xfrm>
            <a:off x="5438255" y="2587976"/>
            <a:ext cx="1928814" cy="528638"/>
          </a:xfrm>
          <a:prstGeom prst="rect">
            <a:avLst/>
          </a:prstGeom>
        </p:spPr>
      </p:pic>
      <p:sp>
        <p:nvSpPr>
          <p:cNvPr id="11" name="TextBox 10">
            <a:extLst>
              <a:ext uri="{FF2B5EF4-FFF2-40B4-BE49-F238E27FC236}">
                <a16:creationId xmlns:a16="http://schemas.microsoft.com/office/drawing/2014/main" id="{05A896B6-1B66-45D8-F09F-3DAA7D3674AA}"/>
              </a:ext>
            </a:extLst>
          </p:cNvPr>
          <p:cNvSpPr txBox="1"/>
          <p:nvPr/>
        </p:nvSpPr>
        <p:spPr>
          <a:xfrm>
            <a:off x="3113111" y="3870106"/>
            <a:ext cx="2700704" cy="369332"/>
          </a:xfrm>
          <a:prstGeom prst="rect">
            <a:avLst/>
          </a:prstGeom>
          <a:noFill/>
        </p:spPr>
        <p:txBody>
          <a:bodyPr wrap="square">
            <a:spAutoFit/>
          </a:bodyPr>
          <a:lstStyle/>
          <a:p>
            <a:pPr algn="ctr"/>
            <a:r>
              <a:rPr lang="en-US" i="1" dirty="0"/>
              <a:t>Racemic</a:t>
            </a:r>
          </a:p>
        </p:txBody>
      </p:sp>
      <p:sp>
        <p:nvSpPr>
          <p:cNvPr id="12" name="TextBox 11">
            <a:extLst>
              <a:ext uri="{FF2B5EF4-FFF2-40B4-BE49-F238E27FC236}">
                <a16:creationId xmlns:a16="http://schemas.microsoft.com/office/drawing/2014/main" id="{BA15AAC0-37A8-9562-21CB-3471A19D21A8}"/>
              </a:ext>
            </a:extLst>
          </p:cNvPr>
          <p:cNvSpPr txBox="1"/>
          <p:nvPr/>
        </p:nvSpPr>
        <p:spPr>
          <a:xfrm>
            <a:off x="7026761" y="3870106"/>
            <a:ext cx="2700704" cy="369332"/>
          </a:xfrm>
          <a:prstGeom prst="rect">
            <a:avLst/>
          </a:prstGeom>
          <a:noFill/>
        </p:spPr>
        <p:txBody>
          <a:bodyPr wrap="square">
            <a:spAutoFit/>
          </a:bodyPr>
          <a:lstStyle/>
          <a:p>
            <a:pPr algn="ctr"/>
            <a:r>
              <a:rPr lang="en-US" i="1" dirty="0"/>
              <a:t>10% chiral excess</a:t>
            </a:r>
          </a:p>
        </p:txBody>
      </p:sp>
      <p:pic>
        <p:nvPicPr>
          <p:cNvPr id="13" name="Picture 12">
            <a:extLst>
              <a:ext uri="{FF2B5EF4-FFF2-40B4-BE49-F238E27FC236}">
                <a16:creationId xmlns:a16="http://schemas.microsoft.com/office/drawing/2014/main" id="{9FC36462-11EF-244C-7100-4B7F902A2800}"/>
              </a:ext>
            </a:extLst>
          </p:cNvPr>
          <p:cNvPicPr>
            <a:picLocks noChangeAspect="1"/>
          </p:cNvPicPr>
          <p:nvPr/>
        </p:nvPicPr>
        <p:blipFill rotWithShape="1">
          <a:blip r:embed="rId6"/>
          <a:srcRect l="32743" r="37547" b="64080"/>
          <a:stretch/>
        </p:blipFill>
        <p:spPr>
          <a:xfrm>
            <a:off x="3410611" y="4872436"/>
            <a:ext cx="2105055" cy="1143000"/>
          </a:xfrm>
          <a:prstGeom prst="rect">
            <a:avLst/>
          </a:prstGeom>
        </p:spPr>
      </p:pic>
      <p:pic>
        <p:nvPicPr>
          <p:cNvPr id="14" name="Picture 13">
            <a:extLst>
              <a:ext uri="{FF2B5EF4-FFF2-40B4-BE49-F238E27FC236}">
                <a16:creationId xmlns:a16="http://schemas.microsoft.com/office/drawing/2014/main" id="{349E2574-0732-D33E-6727-B21CAA5F3DE5}"/>
              </a:ext>
            </a:extLst>
          </p:cNvPr>
          <p:cNvPicPr>
            <a:picLocks noChangeAspect="1"/>
          </p:cNvPicPr>
          <p:nvPr/>
        </p:nvPicPr>
        <p:blipFill rotWithShape="1">
          <a:blip r:embed="rId6"/>
          <a:srcRect l="73728" b="67772"/>
          <a:stretch/>
        </p:blipFill>
        <p:spPr>
          <a:xfrm>
            <a:off x="7652750" y="4872436"/>
            <a:ext cx="2074715" cy="1143000"/>
          </a:xfrm>
          <a:prstGeom prst="rect">
            <a:avLst/>
          </a:prstGeom>
        </p:spPr>
      </p:pic>
      <p:pic>
        <p:nvPicPr>
          <p:cNvPr id="17" name="Picture 16">
            <a:extLst>
              <a:ext uri="{FF2B5EF4-FFF2-40B4-BE49-F238E27FC236}">
                <a16:creationId xmlns:a16="http://schemas.microsoft.com/office/drawing/2014/main" id="{67C3EF3D-387F-AD5F-7576-B5761BB0BBFD}"/>
              </a:ext>
            </a:extLst>
          </p:cNvPr>
          <p:cNvPicPr>
            <a:picLocks noChangeAspect="1"/>
          </p:cNvPicPr>
          <p:nvPr/>
        </p:nvPicPr>
        <p:blipFill>
          <a:blip r:embed="rId5"/>
          <a:stretch>
            <a:fillRect/>
          </a:stretch>
        </p:blipFill>
        <p:spPr>
          <a:xfrm>
            <a:off x="5438619" y="5099753"/>
            <a:ext cx="1928814" cy="528638"/>
          </a:xfrm>
          <a:prstGeom prst="rect">
            <a:avLst/>
          </a:prstGeom>
        </p:spPr>
      </p:pic>
      <p:sp>
        <p:nvSpPr>
          <p:cNvPr id="18" name="TextBox 17">
            <a:extLst>
              <a:ext uri="{FF2B5EF4-FFF2-40B4-BE49-F238E27FC236}">
                <a16:creationId xmlns:a16="http://schemas.microsoft.com/office/drawing/2014/main" id="{A8C75176-86ED-9984-4C82-FAF5B111D9DE}"/>
              </a:ext>
            </a:extLst>
          </p:cNvPr>
          <p:cNvSpPr txBox="1"/>
          <p:nvPr/>
        </p:nvSpPr>
        <p:spPr>
          <a:xfrm>
            <a:off x="3113475" y="6178685"/>
            <a:ext cx="2700704" cy="369332"/>
          </a:xfrm>
          <a:prstGeom prst="rect">
            <a:avLst/>
          </a:prstGeom>
          <a:noFill/>
        </p:spPr>
        <p:txBody>
          <a:bodyPr wrap="square">
            <a:spAutoFit/>
          </a:bodyPr>
          <a:lstStyle/>
          <a:p>
            <a:pPr algn="ctr"/>
            <a:r>
              <a:rPr lang="en-US" i="1" dirty="0"/>
              <a:t>Racemic</a:t>
            </a:r>
          </a:p>
        </p:txBody>
      </p:sp>
      <p:sp>
        <p:nvSpPr>
          <p:cNvPr id="20" name="TextBox 19">
            <a:extLst>
              <a:ext uri="{FF2B5EF4-FFF2-40B4-BE49-F238E27FC236}">
                <a16:creationId xmlns:a16="http://schemas.microsoft.com/office/drawing/2014/main" id="{1BA88C65-7543-8EF8-4D53-CC5850502996}"/>
              </a:ext>
            </a:extLst>
          </p:cNvPr>
          <p:cNvSpPr txBox="1"/>
          <p:nvPr/>
        </p:nvSpPr>
        <p:spPr>
          <a:xfrm>
            <a:off x="10010988" y="6538744"/>
            <a:ext cx="2700704" cy="323165"/>
          </a:xfrm>
          <a:prstGeom prst="rect">
            <a:avLst/>
          </a:prstGeom>
          <a:noFill/>
        </p:spPr>
        <p:txBody>
          <a:bodyPr wrap="square">
            <a:spAutoFit/>
          </a:bodyPr>
          <a:lstStyle/>
          <a:p>
            <a:pPr algn="ctr"/>
            <a:r>
              <a:rPr lang="en-US" sz="1500" dirty="0"/>
              <a:t>Metzger et al. (2020)</a:t>
            </a:r>
          </a:p>
        </p:txBody>
      </p:sp>
      <p:sp>
        <p:nvSpPr>
          <p:cNvPr id="21" name="TextBox 20">
            <a:extLst>
              <a:ext uri="{FF2B5EF4-FFF2-40B4-BE49-F238E27FC236}">
                <a16:creationId xmlns:a16="http://schemas.microsoft.com/office/drawing/2014/main" id="{3458FB2E-B67B-97AC-6918-20F614DE0ED3}"/>
              </a:ext>
            </a:extLst>
          </p:cNvPr>
          <p:cNvSpPr txBox="1"/>
          <p:nvPr/>
        </p:nvSpPr>
        <p:spPr>
          <a:xfrm>
            <a:off x="252317" y="5164017"/>
            <a:ext cx="2700704" cy="400110"/>
          </a:xfrm>
          <a:prstGeom prst="rect">
            <a:avLst/>
          </a:prstGeom>
          <a:noFill/>
        </p:spPr>
        <p:txBody>
          <a:bodyPr wrap="square">
            <a:spAutoFit/>
          </a:bodyPr>
          <a:lstStyle/>
          <a:p>
            <a:pPr algn="ctr"/>
            <a:r>
              <a:rPr lang="en-US" sz="2000" i="1" dirty="0"/>
              <a:t>Ongoing project:</a:t>
            </a:r>
          </a:p>
        </p:txBody>
      </p:sp>
      <p:sp>
        <p:nvSpPr>
          <p:cNvPr id="22" name="TextBox 21">
            <a:extLst>
              <a:ext uri="{FF2B5EF4-FFF2-40B4-BE49-F238E27FC236}">
                <a16:creationId xmlns:a16="http://schemas.microsoft.com/office/drawing/2014/main" id="{9978D65F-D5B2-040D-2DB7-1C14F5F8B7A4}"/>
              </a:ext>
            </a:extLst>
          </p:cNvPr>
          <p:cNvSpPr txBox="1"/>
          <p:nvPr/>
        </p:nvSpPr>
        <p:spPr>
          <a:xfrm>
            <a:off x="224260" y="2742640"/>
            <a:ext cx="2700704" cy="400110"/>
          </a:xfrm>
          <a:prstGeom prst="rect">
            <a:avLst/>
          </a:prstGeom>
          <a:noFill/>
        </p:spPr>
        <p:txBody>
          <a:bodyPr wrap="square">
            <a:spAutoFit/>
          </a:bodyPr>
          <a:lstStyle/>
          <a:p>
            <a:pPr algn="ctr"/>
            <a:r>
              <a:rPr lang="en-US" sz="2000" i="1" dirty="0"/>
              <a:t>Previous:</a:t>
            </a:r>
          </a:p>
        </p:txBody>
      </p:sp>
      <p:sp>
        <p:nvSpPr>
          <p:cNvPr id="23" name="Oval 22">
            <a:extLst>
              <a:ext uri="{FF2B5EF4-FFF2-40B4-BE49-F238E27FC236}">
                <a16:creationId xmlns:a16="http://schemas.microsoft.com/office/drawing/2014/main" id="{BBFDEC55-3456-1E6B-567A-5C550732A26D}"/>
              </a:ext>
            </a:extLst>
          </p:cNvPr>
          <p:cNvSpPr/>
          <p:nvPr/>
        </p:nvSpPr>
        <p:spPr>
          <a:xfrm>
            <a:off x="4865419" y="3161335"/>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FBF9206-298D-601C-192B-E5E9A6FEAF71}"/>
              </a:ext>
            </a:extLst>
          </p:cNvPr>
          <p:cNvSpPr/>
          <p:nvPr/>
        </p:nvSpPr>
        <p:spPr>
          <a:xfrm>
            <a:off x="8658485" y="3174379"/>
            <a:ext cx="91440" cy="9144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1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Threaded Fastener | MechaTerrain">
            <a:extLst>
              <a:ext uri="{FF2B5EF4-FFF2-40B4-BE49-F238E27FC236}">
                <a16:creationId xmlns:a16="http://schemas.microsoft.com/office/drawing/2014/main" id="{91619193-2631-A6A0-66B6-67FF47E41E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14"/>
          <a:stretch/>
        </p:blipFill>
        <p:spPr bwMode="auto">
          <a:xfrm>
            <a:off x="3469459" y="1040087"/>
            <a:ext cx="5738503" cy="519702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3370BA0-5444-8D2F-E0DC-DE01215B4083}"/>
              </a:ext>
            </a:extLst>
          </p:cNvPr>
          <p:cNvSpPr>
            <a:spLocks noGrp="1"/>
          </p:cNvSpPr>
          <p:nvPr>
            <p:ph type="title"/>
          </p:nvPr>
        </p:nvSpPr>
        <p:spPr>
          <a:xfrm>
            <a:off x="228600" y="201436"/>
            <a:ext cx="10515600" cy="1325563"/>
          </a:xfrm>
        </p:spPr>
        <p:txBody>
          <a:bodyPr/>
          <a:lstStyle/>
          <a:p>
            <a:r>
              <a:rPr lang="en-US" i="1" dirty="0"/>
              <a:t>Chirality?</a:t>
            </a:r>
            <a:endParaRPr lang="en-US" dirty="0"/>
          </a:p>
        </p:txBody>
      </p:sp>
    </p:spTree>
    <p:extLst>
      <p:ext uri="{BB962C8B-B14F-4D97-AF65-F5344CB8AC3E}">
        <p14:creationId xmlns:p14="http://schemas.microsoft.com/office/powerpoint/2010/main" val="113273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CC35-1707-7482-FF49-B599C719614C}"/>
              </a:ext>
            </a:extLst>
          </p:cNvPr>
          <p:cNvSpPr>
            <a:spLocks noGrp="1"/>
          </p:cNvSpPr>
          <p:nvPr>
            <p:ph type="title"/>
          </p:nvPr>
        </p:nvSpPr>
        <p:spPr/>
        <p:txBody>
          <a:bodyPr/>
          <a:lstStyle/>
          <a:p>
            <a:r>
              <a:rPr lang="en-US" i="1" dirty="0"/>
              <a:t>WHAT</a:t>
            </a:r>
            <a:r>
              <a:rPr lang="en-US" dirty="0"/>
              <a:t> is Biological Homochirality?</a:t>
            </a:r>
          </a:p>
        </p:txBody>
      </p:sp>
      <p:pic>
        <p:nvPicPr>
          <p:cNvPr id="20" name="Picture 19">
            <a:extLst>
              <a:ext uri="{FF2B5EF4-FFF2-40B4-BE49-F238E27FC236}">
                <a16:creationId xmlns:a16="http://schemas.microsoft.com/office/drawing/2014/main" id="{391FD65A-31C0-CE56-B2FF-7CE5522D09BC}"/>
              </a:ext>
            </a:extLst>
          </p:cNvPr>
          <p:cNvPicPr>
            <a:picLocks noChangeAspect="1"/>
          </p:cNvPicPr>
          <p:nvPr/>
        </p:nvPicPr>
        <p:blipFill rotWithShape="1">
          <a:blip r:embed="rId3"/>
          <a:srcRect l="7790" b="59422"/>
          <a:stretch/>
        </p:blipFill>
        <p:spPr>
          <a:xfrm>
            <a:off x="2218268" y="2433729"/>
            <a:ext cx="8734777" cy="2098760"/>
          </a:xfrm>
          <a:prstGeom prst="rect">
            <a:avLst/>
          </a:prstGeom>
        </p:spPr>
      </p:pic>
      <p:cxnSp>
        <p:nvCxnSpPr>
          <p:cNvPr id="27" name="Straight Connector 26">
            <a:extLst>
              <a:ext uri="{FF2B5EF4-FFF2-40B4-BE49-F238E27FC236}">
                <a16:creationId xmlns:a16="http://schemas.microsoft.com/office/drawing/2014/main" id="{DB35F5A8-6627-E0DE-C191-92831DE02323}"/>
              </a:ext>
            </a:extLst>
          </p:cNvPr>
          <p:cNvCxnSpPr>
            <a:cxnSpLocks/>
          </p:cNvCxnSpPr>
          <p:nvPr/>
        </p:nvCxnSpPr>
        <p:spPr>
          <a:xfrm>
            <a:off x="3753556" y="2342445"/>
            <a:ext cx="0" cy="252871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3FD51B-4E57-457C-5DB4-F5CD8B5C484B}"/>
              </a:ext>
            </a:extLst>
          </p:cNvPr>
          <p:cNvSpPr txBox="1"/>
          <p:nvPr/>
        </p:nvSpPr>
        <p:spPr>
          <a:xfrm>
            <a:off x="1258962" y="5008222"/>
            <a:ext cx="2494594" cy="769441"/>
          </a:xfrm>
          <a:prstGeom prst="rect">
            <a:avLst/>
          </a:prstGeom>
          <a:noFill/>
        </p:spPr>
        <p:txBody>
          <a:bodyPr wrap="none" rtlCol="0">
            <a:spAutoFit/>
          </a:bodyPr>
          <a:lstStyle/>
          <a:p>
            <a:pPr algn="ctr"/>
            <a:r>
              <a:rPr lang="en-US" sz="2200" dirty="0">
                <a:solidFill>
                  <a:schemeClr val="accent1"/>
                </a:solidFill>
              </a:rPr>
              <a:t>Biological aminoacid</a:t>
            </a:r>
          </a:p>
          <a:p>
            <a:pPr algn="ctr"/>
            <a:r>
              <a:rPr lang="en-US" sz="2200" i="1" dirty="0">
                <a:solidFill>
                  <a:schemeClr val="accent1"/>
                </a:solidFill>
              </a:rPr>
              <a:t>left-handed</a:t>
            </a:r>
          </a:p>
        </p:txBody>
      </p:sp>
      <p:sp>
        <p:nvSpPr>
          <p:cNvPr id="31" name="TextBox 30">
            <a:extLst>
              <a:ext uri="{FF2B5EF4-FFF2-40B4-BE49-F238E27FC236}">
                <a16:creationId xmlns:a16="http://schemas.microsoft.com/office/drawing/2014/main" id="{2E222A92-01B4-5E71-2B90-1594DBFF848F}"/>
              </a:ext>
            </a:extLst>
          </p:cNvPr>
          <p:cNvSpPr txBox="1"/>
          <p:nvPr/>
        </p:nvSpPr>
        <p:spPr>
          <a:xfrm>
            <a:off x="8568232" y="5008223"/>
            <a:ext cx="1949573" cy="769441"/>
          </a:xfrm>
          <a:prstGeom prst="rect">
            <a:avLst/>
          </a:prstGeom>
          <a:noFill/>
        </p:spPr>
        <p:txBody>
          <a:bodyPr wrap="none" rtlCol="0">
            <a:spAutoFit/>
          </a:bodyPr>
          <a:lstStyle/>
          <a:p>
            <a:pPr algn="ctr"/>
            <a:r>
              <a:rPr lang="en-US" sz="2200" dirty="0">
                <a:solidFill>
                  <a:srgbClr val="C00000"/>
                </a:solidFill>
              </a:rPr>
              <a:t>Biological sugar</a:t>
            </a:r>
          </a:p>
          <a:p>
            <a:pPr algn="ctr"/>
            <a:r>
              <a:rPr lang="en-US" sz="2200" i="1" dirty="0">
                <a:solidFill>
                  <a:srgbClr val="C00000"/>
                </a:solidFill>
              </a:rPr>
              <a:t>right-handed</a:t>
            </a:r>
          </a:p>
        </p:txBody>
      </p:sp>
      <p:cxnSp>
        <p:nvCxnSpPr>
          <p:cNvPr id="35" name="Straight Connector 34">
            <a:extLst>
              <a:ext uri="{FF2B5EF4-FFF2-40B4-BE49-F238E27FC236}">
                <a16:creationId xmlns:a16="http://schemas.microsoft.com/office/drawing/2014/main" id="{6044C67E-9904-8E8A-F5C5-4D07845E1C50}"/>
              </a:ext>
            </a:extLst>
          </p:cNvPr>
          <p:cNvCxnSpPr>
            <a:cxnSpLocks/>
          </p:cNvCxnSpPr>
          <p:nvPr/>
        </p:nvCxnSpPr>
        <p:spPr>
          <a:xfrm>
            <a:off x="8156190" y="2342445"/>
            <a:ext cx="0" cy="252871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8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63178-6B79-458B-90CE-311C431D2A65}"/>
              </a:ext>
            </a:extLst>
          </p:cNvPr>
          <p:cNvSpPr>
            <a:spLocks noGrp="1"/>
          </p:cNvSpPr>
          <p:nvPr>
            <p:ph idx="1"/>
          </p:nvPr>
        </p:nvSpPr>
        <p:spPr>
          <a:xfrm>
            <a:off x="580672" y="2204316"/>
            <a:ext cx="11030656" cy="2449368"/>
          </a:xfrm>
        </p:spPr>
        <p:txBody>
          <a:bodyPr>
            <a:normAutofit/>
          </a:bodyPr>
          <a:lstStyle/>
          <a:p>
            <a:pPr marL="0" indent="0" algn="ctr">
              <a:buNone/>
            </a:pPr>
            <a:r>
              <a:rPr lang="en-US" sz="3000" dirty="0"/>
              <a:t>We propose that </a:t>
            </a:r>
            <a:r>
              <a:rPr lang="en-US" sz="3000" i="1" dirty="0">
                <a:solidFill>
                  <a:srgbClr val="C00000"/>
                </a:solidFill>
              </a:rPr>
              <a:t>spin-polarized electrons </a:t>
            </a:r>
            <a:r>
              <a:rPr lang="en-US" sz="3000" dirty="0"/>
              <a:t>can induce </a:t>
            </a:r>
            <a:r>
              <a:rPr lang="en-US" sz="3000" i="1" dirty="0">
                <a:solidFill>
                  <a:srgbClr val="C00000"/>
                </a:solidFill>
              </a:rPr>
              <a:t>chiral excess</a:t>
            </a:r>
            <a:r>
              <a:rPr lang="en-US" sz="3000" dirty="0">
                <a:solidFill>
                  <a:srgbClr val="C00000"/>
                </a:solidFill>
              </a:rPr>
              <a:t> </a:t>
            </a:r>
            <a:r>
              <a:rPr lang="en-US" sz="3000" dirty="0"/>
              <a:t>and facilitate the </a:t>
            </a:r>
            <a:r>
              <a:rPr lang="en-US" sz="3000" i="1" dirty="0">
                <a:solidFill>
                  <a:srgbClr val="C00000"/>
                </a:solidFill>
              </a:rPr>
              <a:t>homochiral</a:t>
            </a:r>
            <a:r>
              <a:rPr lang="en-US" sz="3000" dirty="0"/>
              <a:t> assembly of biological molecules.</a:t>
            </a:r>
          </a:p>
          <a:p>
            <a:pPr marL="0" indent="0" algn="ctr">
              <a:buNone/>
            </a:pPr>
            <a:endParaRPr lang="en-US" sz="3000" dirty="0"/>
          </a:p>
          <a:p>
            <a:pPr marL="0" indent="0" algn="ctr">
              <a:buNone/>
            </a:pPr>
            <a:r>
              <a:rPr lang="en-US" sz="3000" dirty="0"/>
              <a:t>Spin-polarized electrons can be provided by </a:t>
            </a:r>
            <a:r>
              <a:rPr lang="en-US" sz="3000" i="1" dirty="0">
                <a:solidFill>
                  <a:srgbClr val="C00000"/>
                </a:solidFill>
              </a:rPr>
              <a:t>magnetic minerals</a:t>
            </a:r>
            <a:r>
              <a:rPr lang="en-US" sz="3000" dirty="0"/>
              <a:t>.</a:t>
            </a:r>
          </a:p>
        </p:txBody>
      </p:sp>
    </p:spTree>
    <p:extLst>
      <p:ext uri="{BB962C8B-B14F-4D97-AF65-F5344CB8AC3E}">
        <p14:creationId xmlns:p14="http://schemas.microsoft.com/office/powerpoint/2010/main" val="94165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242A-DBC0-B6EA-4B6F-919BC0D5EC5F}"/>
              </a:ext>
            </a:extLst>
          </p:cNvPr>
          <p:cNvSpPr>
            <a:spLocks noGrp="1"/>
          </p:cNvSpPr>
          <p:nvPr>
            <p:ph type="title"/>
          </p:nvPr>
        </p:nvSpPr>
        <p:spPr/>
        <p:txBody>
          <a:bodyPr/>
          <a:lstStyle/>
          <a:p>
            <a:r>
              <a:rPr lang="en-US" i="1" dirty="0"/>
              <a:t>WHY</a:t>
            </a:r>
            <a:r>
              <a:rPr lang="en-US" dirty="0"/>
              <a:t> does it matter?</a:t>
            </a:r>
          </a:p>
        </p:txBody>
      </p:sp>
      <p:pic>
        <p:nvPicPr>
          <p:cNvPr id="4098" name="Picture 2" descr="Common origins of RNA, protein and lipid precursors in a cyanosulfidic  protometabolism | Nature Chemistry">
            <a:extLst>
              <a:ext uri="{FF2B5EF4-FFF2-40B4-BE49-F238E27FC236}">
                <a16:creationId xmlns:a16="http://schemas.microsoft.com/office/drawing/2014/main" id="{CBDFF7C2-FF62-790D-C493-4E82C6385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338" y="1745752"/>
            <a:ext cx="3662255" cy="409127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5430477-AEB7-CBB9-1630-B286931EDD09}"/>
              </a:ext>
            </a:extLst>
          </p:cNvPr>
          <p:cNvSpPr txBox="1">
            <a:spLocks/>
          </p:cNvSpPr>
          <p:nvPr/>
        </p:nvSpPr>
        <p:spPr>
          <a:xfrm>
            <a:off x="10241349" y="6248400"/>
            <a:ext cx="1950651" cy="616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a:t>Patel et al. (2015)</a:t>
            </a:r>
          </a:p>
          <a:p>
            <a:pPr algn="r"/>
            <a:r>
              <a:rPr lang="en-US" sz="1500" dirty="0" err="1"/>
              <a:t>Goyce</a:t>
            </a:r>
            <a:r>
              <a:rPr lang="en-US" sz="1500" dirty="0"/>
              <a:t> et al. (1984)</a:t>
            </a:r>
          </a:p>
        </p:txBody>
      </p:sp>
      <p:pic>
        <p:nvPicPr>
          <p:cNvPr id="4100" name="Picture 4" descr="Ribonukleinsäure – Wikipedia">
            <a:extLst>
              <a:ext uri="{FF2B5EF4-FFF2-40B4-BE49-F238E27FC236}">
                <a16:creationId xmlns:a16="http://schemas.microsoft.com/office/drawing/2014/main" id="{98B889B6-5F4E-C709-F4BB-C81EEE391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2551" y="1432448"/>
            <a:ext cx="3678635" cy="44045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05ABE1-D656-3F25-AA41-446F7902A78C}"/>
              </a:ext>
            </a:extLst>
          </p:cNvPr>
          <p:cNvSpPr txBox="1"/>
          <p:nvPr/>
        </p:nvSpPr>
        <p:spPr>
          <a:xfrm>
            <a:off x="2283418" y="5949587"/>
            <a:ext cx="2700704" cy="369332"/>
          </a:xfrm>
          <a:prstGeom prst="rect">
            <a:avLst/>
          </a:prstGeom>
          <a:noFill/>
        </p:spPr>
        <p:txBody>
          <a:bodyPr wrap="square">
            <a:spAutoFit/>
          </a:bodyPr>
          <a:lstStyle/>
          <a:p>
            <a:pPr algn="ctr"/>
            <a:r>
              <a:rPr lang="en-US" dirty="0"/>
              <a:t>“The Arithmetic Demon”</a:t>
            </a:r>
          </a:p>
        </p:txBody>
      </p:sp>
      <p:sp>
        <p:nvSpPr>
          <p:cNvPr id="10" name="TextBox 9">
            <a:extLst>
              <a:ext uri="{FF2B5EF4-FFF2-40B4-BE49-F238E27FC236}">
                <a16:creationId xmlns:a16="http://schemas.microsoft.com/office/drawing/2014/main" id="{BD162151-1118-4176-2DEE-E303FC8789D5}"/>
              </a:ext>
            </a:extLst>
          </p:cNvPr>
          <p:cNvSpPr txBox="1"/>
          <p:nvPr/>
        </p:nvSpPr>
        <p:spPr>
          <a:xfrm>
            <a:off x="7129430" y="5949587"/>
            <a:ext cx="2966419" cy="369332"/>
          </a:xfrm>
          <a:prstGeom prst="rect">
            <a:avLst/>
          </a:prstGeom>
          <a:noFill/>
        </p:spPr>
        <p:txBody>
          <a:bodyPr wrap="square">
            <a:spAutoFit/>
          </a:bodyPr>
          <a:lstStyle/>
          <a:p>
            <a:pPr algn="ctr"/>
            <a:r>
              <a:rPr lang="en-US" dirty="0"/>
              <a:t>No homochirality, no RNA!</a:t>
            </a:r>
          </a:p>
        </p:txBody>
      </p:sp>
    </p:spTree>
    <p:extLst>
      <p:ext uri="{BB962C8B-B14F-4D97-AF65-F5344CB8AC3E}">
        <p14:creationId xmlns:p14="http://schemas.microsoft.com/office/powerpoint/2010/main" val="39469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245-9555-8CDC-1DA4-6BBFEB38F3FD}"/>
              </a:ext>
            </a:extLst>
          </p:cNvPr>
          <p:cNvSpPr>
            <a:spLocks noGrp="1"/>
          </p:cNvSpPr>
          <p:nvPr>
            <p:ph type="title"/>
          </p:nvPr>
        </p:nvSpPr>
        <p:spPr/>
        <p:txBody>
          <a:bodyPr/>
          <a:lstStyle/>
          <a:p>
            <a:r>
              <a:rPr lang="en-US" i="1" dirty="0"/>
              <a:t>WHO</a:t>
            </a:r>
            <a:r>
              <a:rPr lang="en-US" dirty="0"/>
              <a:t> are Spin-Polarized Electrons?</a:t>
            </a:r>
          </a:p>
        </p:txBody>
      </p:sp>
      <p:pic>
        <p:nvPicPr>
          <p:cNvPr id="9" name="Picture 8" descr="Shape&#10;&#10;Description automatically generated with low confidence">
            <a:extLst>
              <a:ext uri="{FF2B5EF4-FFF2-40B4-BE49-F238E27FC236}">
                <a16:creationId xmlns:a16="http://schemas.microsoft.com/office/drawing/2014/main" id="{33D1A723-932D-6E4F-42AF-577B5D930D3F}"/>
              </a:ext>
            </a:extLst>
          </p:cNvPr>
          <p:cNvPicPr>
            <a:picLocks noChangeAspect="1"/>
          </p:cNvPicPr>
          <p:nvPr/>
        </p:nvPicPr>
        <p:blipFill rotWithShape="1">
          <a:blip r:embed="rId3">
            <a:extLst>
              <a:ext uri="{28A0092B-C50C-407E-A947-70E740481C1C}">
                <a14:useLocalDpi xmlns:a14="http://schemas.microsoft.com/office/drawing/2010/main" val="0"/>
              </a:ext>
            </a:extLst>
          </a:blip>
          <a:srcRect l="33146" t="22535" r="31470" b="22442"/>
          <a:stretch/>
        </p:blipFill>
        <p:spPr>
          <a:xfrm rot="5400000">
            <a:off x="5915073" y="1389127"/>
            <a:ext cx="1764043" cy="2743200"/>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D8DBBB93-C36C-3AF3-0064-3D5F8AD27787}"/>
              </a:ext>
            </a:extLst>
          </p:cNvPr>
          <p:cNvPicPr>
            <a:picLocks noChangeAspect="1"/>
          </p:cNvPicPr>
          <p:nvPr/>
        </p:nvPicPr>
        <p:blipFill rotWithShape="1">
          <a:blip r:embed="rId4">
            <a:extLst>
              <a:ext uri="{28A0092B-C50C-407E-A947-70E740481C1C}">
                <a14:useLocalDpi xmlns:a14="http://schemas.microsoft.com/office/drawing/2010/main" val="0"/>
              </a:ext>
            </a:extLst>
          </a:blip>
          <a:srcRect l="35665" t="18721" r="32410" b="20376"/>
          <a:stretch/>
        </p:blipFill>
        <p:spPr>
          <a:xfrm rot="5400000">
            <a:off x="6078115" y="3409900"/>
            <a:ext cx="1437960" cy="2743200"/>
          </a:xfrm>
          <a:prstGeom prst="rect">
            <a:avLst/>
          </a:prstGeom>
        </p:spPr>
      </p:pic>
      <p:sp>
        <p:nvSpPr>
          <p:cNvPr id="18" name="TextBox 17">
            <a:extLst>
              <a:ext uri="{FF2B5EF4-FFF2-40B4-BE49-F238E27FC236}">
                <a16:creationId xmlns:a16="http://schemas.microsoft.com/office/drawing/2014/main" id="{22A70C33-E16E-539B-B8B1-24615BE44A94}"/>
              </a:ext>
            </a:extLst>
          </p:cNvPr>
          <p:cNvSpPr txBox="1"/>
          <p:nvPr/>
        </p:nvSpPr>
        <p:spPr>
          <a:xfrm>
            <a:off x="4446590" y="5970528"/>
            <a:ext cx="3863879" cy="553998"/>
          </a:xfrm>
          <a:prstGeom prst="rect">
            <a:avLst/>
          </a:prstGeom>
          <a:noFill/>
        </p:spPr>
        <p:txBody>
          <a:bodyPr wrap="square">
            <a:spAutoFit/>
          </a:bodyPr>
          <a:lstStyle/>
          <a:p>
            <a:pPr algn="ctr"/>
            <a:r>
              <a:rPr lang="en-US" sz="3000" i="1" dirty="0"/>
              <a:t>Electrons can be chiral</a:t>
            </a:r>
          </a:p>
        </p:txBody>
      </p:sp>
      <p:sp>
        <p:nvSpPr>
          <p:cNvPr id="19" name="TextBox 18">
            <a:extLst>
              <a:ext uri="{FF2B5EF4-FFF2-40B4-BE49-F238E27FC236}">
                <a16:creationId xmlns:a16="http://schemas.microsoft.com/office/drawing/2014/main" id="{0FFA7E97-A6B7-4034-AA5C-2F6F5A4B63B6}"/>
              </a:ext>
            </a:extLst>
          </p:cNvPr>
          <p:cNvSpPr txBox="1"/>
          <p:nvPr/>
        </p:nvSpPr>
        <p:spPr>
          <a:xfrm>
            <a:off x="8278166" y="2576061"/>
            <a:ext cx="2700704" cy="369332"/>
          </a:xfrm>
          <a:prstGeom prst="rect">
            <a:avLst/>
          </a:prstGeom>
          <a:noFill/>
        </p:spPr>
        <p:txBody>
          <a:bodyPr wrap="square">
            <a:spAutoFit/>
          </a:bodyPr>
          <a:lstStyle/>
          <a:p>
            <a:pPr algn="ctr"/>
            <a:r>
              <a:rPr lang="en-US" dirty="0"/>
              <a:t>right-handed</a:t>
            </a:r>
          </a:p>
        </p:txBody>
      </p:sp>
      <p:sp>
        <p:nvSpPr>
          <p:cNvPr id="20" name="TextBox 19">
            <a:extLst>
              <a:ext uri="{FF2B5EF4-FFF2-40B4-BE49-F238E27FC236}">
                <a16:creationId xmlns:a16="http://schemas.microsoft.com/office/drawing/2014/main" id="{2455F2EB-C778-0187-E675-0C0523BCD25E}"/>
              </a:ext>
            </a:extLst>
          </p:cNvPr>
          <p:cNvSpPr txBox="1"/>
          <p:nvPr/>
        </p:nvSpPr>
        <p:spPr>
          <a:xfrm>
            <a:off x="8278166" y="4568612"/>
            <a:ext cx="2700704" cy="369332"/>
          </a:xfrm>
          <a:prstGeom prst="rect">
            <a:avLst/>
          </a:prstGeom>
          <a:noFill/>
        </p:spPr>
        <p:txBody>
          <a:bodyPr wrap="square">
            <a:spAutoFit/>
          </a:bodyPr>
          <a:lstStyle/>
          <a:p>
            <a:pPr algn="ctr"/>
            <a:r>
              <a:rPr lang="en-US" dirty="0"/>
              <a:t>left-handed</a:t>
            </a:r>
          </a:p>
        </p:txBody>
      </p:sp>
      <p:pic>
        <p:nvPicPr>
          <p:cNvPr id="10" name="Picture 2" descr="How Electron Spin contributes to the Zeeman Effect and predicting star  formation» Science ABC">
            <a:extLst>
              <a:ext uri="{FF2B5EF4-FFF2-40B4-BE49-F238E27FC236}">
                <a16:creationId xmlns:a16="http://schemas.microsoft.com/office/drawing/2014/main" id="{20A593F0-0175-16EF-9CBD-7B87F235D9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3" t="1206" r="794" b="446"/>
          <a:stretch/>
        </p:blipFill>
        <p:spPr bwMode="auto">
          <a:xfrm rot="5400000">
            <a:off x="1800577" y="2404534"/>
            <a:ext cx="3815643" cy="2641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w Electron Spin contributes to the Zeeman Effect and predicting star  formation» Science ABC">
            <a:extLst>
              <a:ext uri="{FF2B5EF4-FFF2-40B4-BE49-F238E27FC236}">
                <a16:creationId xmlns:a16="http://schemas.microsoft.com/office/drawing/2014/main" id="{64242E66-E835-82B5-A366-E0EF9DC116D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0789" t="1140" r="72937" b="67483"/>
          <a:stretch/>
        </p:blipFill>
        <p:spPr bwMode="auto">
          <a:xfrm rot="5400000">
            <a:off x="4486625" y="1914881"/>
            <a:ext cx="242360" cy="842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E70BE8A-7C45-400D-10F4-57A095E84CA7}"/>
              </a:ext>
            </a:extLst>
          </p:cNvPr>
          <p:cNvSpPr txBox="1"/>
          <p:nvPr/>
        </p:nvSpPr>
        <p:spPr>
          <a:xfrm>
            <a:off x="4129401" y="1903604"/>
            <a:ext cx="899798" cy="369332"/>
          </a:xfrm>
          <a:prstGeom prst="rect">
            <a:avLst/>
          </a:prstGeom>
          <a:noFill/>
        </p:spPr>
        <p:txBody>
          <a:bodyPr wrap="none" rtlCol="0">
            <a:spAutoFit/>
          </a:bodyPr>
          <a:lstStyle/>
          <a:p>
            <a:r>
              <a:rPr lang="en-US" dirty="0"/>
              <a:t>velocity</a:t>
            </a:r>
          </a:p>
        </p:txBody>
      </p:sp>
      <p:pic>
        <p:nvPicPr>
          <p:cNvPr id="12" name="Picture 2" descr="How Electron Spin contributes to the Zeeman Effect and predicting star  formation» Science ABC">
            <a:extLst>
              <a:ext uri="{FF2B5EF4-FFF2-40B4-BE49-F238E27FC236}">
                <a16:creationId xmlns:a16="http://schemas.microsoft.com/office/drawing/2014/main" id="{EC4F98EF-F28D-34BF-A7F6-B81DB45CC22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20789" t="1140" r="72937" b="67483"/>
          <a:stretch/>
        </p:blipFill>
        <p:spPr bwMode="auto">
          <a:xfrm rot="5400000">
            <a:off x="4359625" y="3903449"/>
            <a:ext cx="242360" cy="8427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F401812-5D2C-28D2-AAD6-7848C785E6CC}"/>
              </a:ext>
            </a:extLst>
          </p:cNvPr>
          <p:cNvSpPr txBox="1"/>
          <p:nvPr/>
        </p:nvSpPr>
        <p:spPr>
          <a:xfrm>
            <a:off x="4002401" y="3892172"/>
            <a:ext cx="899798" cy="369332"/>
          </a:xfrm>
          <a:prstGeom prst="rect">
            <a:avLst/>
          </a:prstGeom>
          <a:noFill/>
        </p:spPr>
        <p:txBody>
          <a:bodyPr wrap="none" rtlCol="0">
            <a:spAutoFit/>
          </a:bodyPr>
          <a:lstStyle/>
          <a:p>
            <a:r>
              <a:rPr lang="en-US" dirty="0"/>
              <a:t>velocity</a:t>
            </a:r>
          </a:p>
        </p:txBody>
      </p:sp>
    </p:spTree>
    <p:extLst>
      <p:ext uri="{BB962C8B-B14F-4D97-AF65-F5344CB8AC3E}">
        <p14:creationId xmlns:p14="http://schemas.microsoft.com/office/powerpoint/2010/main" val="114270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9F6C-AC56-5AF9-7A1B-7A18C823D636}"/>
              </a:ext>
            </a:extLst>
          </p:cNvPr>
          <p:cNvSpPr>
            <a:spLocks noGrp="1"/>
          </p:cNvSpPr>
          <p:nvPr>
            <p:ph type="title"/>
          </p:nvPr>
        </p:nvSpPr>
        <p:spPr/>
        <p:txBody>
          <a:bodyPr/>
          <a:lstStyle/>
          <a:p>
            <a:r>
              <a:rPr lang="en-US" i="1" dirty="0"/>
              <a:t>HOW</a:t>
            </a:r>
            <a:r>
              <a:rPr lang="en-US" dirty="0"/>
              <a:t> does it work?</a:t>
            </a:r>
          </a:p>
        </p:txBody>
      </p:sp>
      <p:pic>
        <p:nvPicPr>
          <p:cNvPr id="6" name="Picture 2" descr="Spin Selectivity in Electron Transmission Through Self-Assembled Monolayers  of Double-Stranded DNA | Science">
            <a:extLst>
              <a:ext uri="{FF2B5EF4-FFF2-40B4-BE49-F238E27FC236}">
                <a16:creationId xmlns:a16="http://schemas.microsoft.com/office/drawing/2014/main" id="{01155125-218F-D645-AEDD-6A86317E0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750" y="1690688"/>
            <a:ext cx="4665380" cy="41805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8754FC1-846B-0FF6-47A7-10C98C1D5052}"/>
              </a:ext>
            </a:extLst>
          </p:cNvPr>
          <p:cNvSpPr txBox="1"/>
          <p:nvPr/>
        </p:nvSpPr>
        <p:spPr>
          <a:xfrm>
            <a:off x="3884750" y="6094522"/>
            <a:ext cx="4882732" cy="369332"/>
          </a:xfrm>
          <a:prstGeom prst="rect">
            <a:avLst/>
          </a:prstGeom>
          <a:noFill/>
        </p:spPr>
        <p:txBody>
          <a:bodyPr wrap="square" rtlCol="0">
            <a:spAutoFit/>
          </a:bodyPr>
          <a:lstStyle/>
          <a:p>
            <a:r>
              <a:rPr lang="en-US" dirty="0"/>
              <a:t>Chiral molecules interacts with the electron spin!</a:t>
            </a:r>
          </a:p>
        </p:txBody>
      </p:sp>
      <p:sp>
        <p:nvSpPr>
          <p:cNvPr id="10" name="Title 1">
            <a:extLst>
              <a:ext uri="{FF2B5EF4-FFF2-40B4-BE49-F238E27FC236}">
                <a16:creationId xmlns:a16="http://schemas.microsoft.com/office/drawing/2014/main" id="{57EC58CD-BBE1-093F-D8A1-D13B323E114F}"/>
              </a:ext>
            </a:extLst>
          </p:cNvPr>
          <p:cNvSpPr txBox="1">
            <a:spLocks/>
          </p:cNvSpPr>
          <p:nvPr/>
        </p:nvSpPr>
        <p:spPr>
          <a:xfrm>
            <a:off x="10241349" y="6499890"/>
            <a:ext cx="1950651"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err="1"/>
              <a:t>Gohler</a:t>
            </a:r>
            <a:r>
              <a:rPr lang="en-US" sz="1500" dirty="0"/>
              <a:t> et al. (2011)</a:t>
            </a:r>
          </a:p>
        </p:txBody>
      </p:sp>
    </p:spTree>
    <p:extLst>
      <p:ext uri="{BB962C8B-B14F-4D97-AF65-F5344CB8AC3E}">
        <p14:creationId xmlns:p14="http://schemas.microsoft.com/office/powerpoint/2010/main" val="279085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9F6C-AC56-5AF9-7A1B-7A18C823D636}"/>
              </a:ext>
            </a:extLst>
          </p:cNvPr>
          <p:cNvSpPr>
            <a:spLocks noGrp="1"/>
          </p:cNvSpPr>
          <p:nvPr>
            <p:ph type="title"/>
          </p:nvPr>
        </p:nvSpPr>
        <p:spPr/>
        <p:txBody>
          <a:bodyPr/>
          <a:lstStyle/>
          <a:p>
            <a:r>
              <a:rPr lang="en-US" i="1" dirty="0"/>
              <a:t>HOW</a:t>
            </a:r>
            <a:r>
              <a:rPr lang="en-US" dirty="0"/>
              <a:t> does it work?</a:t>
            </a:r>
          </a:p>
        </p:txBody>
      </p:sp>
      <p:sp>
        <p:nvSpPr>
          <p:cNvPr id="10" name="Title 1">
            <a:extLst>
              <a:ext uri="{FF2B5EF4-FFF2-40B4-BE49-F238E27FC236}">
                <a16:creationId xmlns:a16="http://schemas.microsoft.com/office/drawing/2014/main" id="{57EC58CD-BBE1-093F-D8A1-D13B323E114F}"/>
              </a:ext>
            </a:extLst>
          </p:cNvPr>
          <p:cNvSpPr txBox="1">
            <a:spLocks/>
          </p:cNvSpPr>
          <p:nvPr/>
        </p:nvSpPr>
        <p:spPr>
          <a:xfrm>
            <a:off x="10241349" y="6499890"/>
            <a:ext cx="1950651" cy="365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500" dirty="0"/>
              <a:t>Ozturk et al. (2022)</a:t>
            </a:r>
          </a:p>
        </p:txBody>
      </p:sp>
      <p:sp>
        <p:nvSpPr>
          <p:cNvPr id="12" name="TextBox 11">
            <a:extLst>
              <a:ext uri="{FF2B5EF4-FFF2-40B4-BE49-F238E27FC236}">
                <a16:creationId xmlns:a16="http://schemas.microsoft.com/office/drawing/2014/main" id="{46912380-07D4-8262-7BCB-F650AF2C8D2A}"/>
              </a:ext>
            </a:extLst>
          </p:cNvPr>
          <p:cNvSpPr txBox="1"/>
          <p:nvPr/>
        </p:nvSpPr>
        <p:spPr>
          <a:xfrm>
            <a:off x="4341783" y="3207846"/>
            <a:ext cx="1213555" cy="553998"/>
          </a:xfrm>
          <a:prstGeom prst="rect">
            <a:avLst/>
          </a:prstGeom>
          <a:noFill/>
        </p:spPr>
        <p:txBody>
          <a:bodyPr wrap="square" rtlCol="0">
            <a:spAutoFit/>
          </a:bodyPr>
          <a:lstStyle/>
          <a:p>
            <a:r>
              <a:rPr lang="en-US" sz="3000" dirty="0"/>
              <a:t>A + e</a:t>
            </a:r>
            <a:r>
              <a:rPr lang="en-US" sz="3000" baseline="30000" dirty="0"/>
              <a:t>-</a:t>
            </a:r>
            <a:endParaRPr lang="en-US" sz="3000" dirty="0"/>
          </a:p>
        </p:txBody>
      </p:sp>
      <p:cxnSp>
        <p:nvCxnSpPr>
          <p:cNvPr id="14" name="Straight Arrow Connector 13">
            <a:extLst>
              <a:ext uri="{FF2B5EF4-FFF2-40B4-BE49-F238E27FC236}">
                <a16:creationId xmlns:a16="http://schemas.microsoft.com/office/drawing/2014/main" id="{66834AB6-5747-9B75-C4AF-B290D28B22BC}"/>
              </a:ext>
            </a:extLst>
          </p:cNvPr>
          <p:cNvCxnSpPr/>
          <p:nvPr/>
        </p:nvCxnSpPr>
        <p:spPr>
          <a:xfrm>
            <a:off x="5638799" y="3523475"/>
            <a:ext cx="7732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5F1A736-73CE-2E7E-1422-CD9AEB338F7F}"/>
              </a:ext>
            </a:extLst>
          </p:cNvPr>
          <p:cNvSpPr txBox="1"/>
          <p:nvPr/>
        </p:nvSpPr>
        <p:spPr>
          <a:xfrm>
            <a:off x="6412088" y="3207846"/>
            <a:ext cx="732524" cy="553998"/>
          </a:xfrm>
          <a:prstGeom prst="rect">
            <a:avLst/>
          </a:prstGeom>
          <a:noFill/>
        </p:spPr>
        <p:txBody>
          <a:bodyPr wrap="square">
            <a:spAutoFit/>
          </a:bodyPr>
          <a:lstStyle/>
          <a:p>
            <a:r>
              <a:rPr lang="en-US" sz="3000" dirty="0"/>
              <a:t> A</a:t>
            </a:r>
            <a:r>
              <a:rPr lang="en-US" sz="3000" baseline="30000" dirty="0"/>
              <a:t>-</a:t>
            </a:r>
            <a:r>
              <a:rPr lang="en-US" sz="3000" dirty="0"/>
              <a:t> </a:t>
            </a:r>
          </a:p>
        </p:txBody>
      </p:sp>
      <p:sp>
        <p:nvSpPr>
          <p:cNvPr id="18" name="TextBox 17">
            <a:extLst>
              <a:ext uri="{FF2B5EF4-FFF2-40B4-BE49-F238E27FC236}">
                <a16:creationId xmlns:a16="http://schemas.microsoft.com/office/drawing/2014/main" id="{1CDF190D-A6DC-E3BD-96E1-33477DE53179}"/>
              </a:ext>
            </a:extLst>
          </p:cNvPr>
          <p:cNvSpPr txBox="1"/>
          <p:nvPr/>
        </p:nvSpPr>
        <p:spPr>
          <a:xfrm>
            <a:off x="7904995" y="3207846"/>
            <a:ext cx="365264" cy="553998"/>
          </a:xfrm>
          <a:prstGeom prst="rect">
            <a:avLst/>
          </a:prstGeom>
          <a:noFill/>
        </p:spPr>
        <p:txBody>
          <a:bodyPr wrap="square">
            <a:spAutoFit/>
          </a:bodyPr>
          <a:lstStyle/>
          <a:p>
            <a:r>
              <a:rPr lang="en-US" sz="3000" dirty="0"/>
              <a:t>B</a:t>
            </a:r>
          </a:p>
        </p:txBody>
      </p:sp>
      <p:cxnSp>
        <p:nvCxnSpPr>
          <p:cNvPr id="19" name="Straight Arrow Connector 18">
            <a:extLst>
              <a:ext uri="{FF2B5EF4-FFF2-40B4-BE49-F238E27FC236}">
                <a16:creationId xmlns:a16="http://schemas.microsoft.com/office/drawing/2014/main" id="{B23F7A36-F583-ED6D-4FB9-1E14A54C749F}"/>
              </a:ext>
            </a:extLst>
          </p:cNvPr>
          <p:cNvCxnSpPr/>
          <p:nvPr/>
        </p:nvCxnSpPr>
        <p:spPr>
          <a:xfrm>
            <a:off x="7057882" y="3523475"/>
            <a:ext cx="77328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6B15FBD-5243-B18E-1844-7331AE640782}"/>
              </a:ext>
            </a:extLst>
          </p:cNvPr>
          <p:cNvSpPr txBox="1"/>
          <p:nvPr/>
        </p:nvSpPr>
        <p:spPr>
          <a:xfrm>
            <a:off x="5061736" y="2576903"/>
            <a:ext cx="2700704" cy="400110"/>
          </a:xfrm>
          <a:prstGeom prst="rect">
            <a:avLst/>
          </a:prstGeom>
          <a:noFill/>
        </p:spPr>
        <p:txBody>
          <a:bodyPr wrap="square">
            <a:spAutoFit/>
          </a:bodyPr>
          <a:lstStyle/>
          <a:p>
            <a:pPr algn="ctr"/>
            <a:r>
              <a:rPr lang="en-US" sz="2000" b="1" i="1" dirty="0"/>
              <a:t>Reductive synthesis</a:t>
            </a:r>
          </a:p>
        </p:txBody>
      </p:sp>
      <p:sp>
        <p:nvSpPr>
          <p:cNvPr id="21" name="TextBox 20">
            <a:extLst>
              <a:ext uri="{FF2B5EF4-FFF2-40B4-BE49-F238E27FC236}">
                <a16:creationId xmlns:a16="http://schemas.microsoft.com/office/drawing/2014/main" id="{5BC13A83-F21C-094A-7FAB-9F33128BBF56}"/>
              </a:ext>
            </a:extLst>
          </p:cNvPr>
          <p:cNvSpPr txBox="1"/>
          <p:nvPr/>
        </p:nvSpPr>
        <p:spPr>
          <a:xfrm>
            <a:off x="3220744" y="3797568"/>
            <a:ext cx="2700704" cy="707886"/>
          </a:xfrm>
          <a:prstGeom prst="rect">
            <a:avLst/>
          </a:prstGeom>
          <a:noFill/>
        </p:spPr>
        <p:txBody>
          <a:bodyPr wrap="square">
            <a:spAutoFit/>
          </a:bodyPr>
          <a:lstStyle/>
          <a:p>
            <a:pPr algn="ctr"/>
            <a:r>
              <a:rPr lang="en-US" sz="2000" i="1" dirty="0"/>
              <a:t>chiral precursor</a:t>
            </a:r>
          </a:p>
          <a:p>
            <a:pPr algn="ctr"/>
            <a:r>
              <a:rPr lang="en-US" sz="2000" b="1" i="1" dirty="0"/>
              <a:t>racemic</a:t>
            </a:r>
          </a:p>
        </p:txBody>
      </p:sp>
      <p:sp>
        <p:nvSpPr>
          <p:cNvPr id="22" name="TextBox 21">
            <a:extLst>
              <a:ext uri="{FF2B5EF4-FFF2-40B4-BE49-F238E27FC236}">
                <a16:creationId xmlns:a16="http://schemas.microsoft.com/office/drawing/2014/main" id="{A2964812-948C-23FA-44AB-2195ED6FABEC}"/>
              </a:ext>
            </a:extLst>
          </p:cNvPr>
          <p:cNvSpPr txBox="1"/>
          <p:nvPr/>
        </p:nvSpPr>
        <p:spPr>
          <a:xfrm>
            <a:off x="6778350" y="3797568"/>
            <a:ext cx="2700704" cy="707886"/>
          </a:xfrm>
          <a:prstGeom prst="rect">
            <a:avLst/>
          </a:prstGeom>
          <a:noFill/>
        </p:spPr>
        <p:txBody>
          <a:bodyPr wrap="square">
            <a:spAutoFit/>
          </a:bodyPr>
          <a:lstStyle/>
          <a:p>
            <a:pPr algn="ctr"/>
            <a:r>
              <a:rPr lang="en-US" sz="2000" i="1" dirty="0"/>
              <a:t>chiral product</a:t>
            </a:r>
          </a:p>
          <a:p>
            <a:pPr algn="ctr"/>
            <a:r>
              <a:rPr lang="en-US" sz="2000" b="1" i="1" dirty="0"/>
              <a:t>chiral excess</a:t>
            </a:r>
          </a:p>
        </p:txBody>
      </p:sp>
    </p:spTree>
    <p:extLst>
      <p:ext uri="{BB962C8B-B14F-4D97-AF65-F5344CB8AC3E}">
        <p14:creationId xmlns:p14="http://schemas.microsoft.com/office/powerpoint/2010/main" val="504604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6DC30-5EE9-296D-BBB2-56972D694B1A}"/>
              </a:ext>
            </a:extLst>
          </p:cNvPr>
          <p:cNvSpPr>
            <a:spLocks noGrp="1"/>
          </p:cNvSpPr>
          <p:nvPr>
            <p:ph type="title"/>
          </p:nvPr>
        </p:nvSpPr>
        <p:spPr>
          <a:xfrm>
            <a:off x="838200" y="2766219"/>
            <a:ext cx="10515600" cy="1325563"/>
          </a:xfrm>
        </p:spPr>
        <p:txBody>
          <a:bodyPr/>
          <a:lstStyle/>
          <a:p>
            <a:pPr algn="ctr"/>
            <a:r>
              <a:rPr lang="en-US" i="1" dirty="0"/>
              <a:t>WHERE</a:t>
            </a:r>
            <a:r>
              <a:rPr lang="en-US" dirty="0"/>
              <a:t> do chiral electrons come from? </a:t>
            </a:r>
          </a:p>
        </p:txBody>
      </p:sp>
    </p:spTree>
    <p:extLst>
      <p:ext uri="{BB962C8B-B14F-4D97-AF65-F5344CB8AC3E}">
        <p14:creationId xmlns:p14="http://schemas.microsoft.com/office/powerpoint/2010/main" val="3772084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14995</TotalTime>
  <Words>1337</Words>
  <Application>Microsoft Office PowerPoint</Application>
  <PresentationFormat>Widescreen</PresentationFormat>
  <Paragraphs>177</Paragraphs>
  <Slides>17</Slides>
  <Notes>15</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Office Theme</vt:lpstr>
      <vt:lpstr>On the Origins of Life’s Homochirality: 5W 1H S. Furkan Ozturk EGU22, 5/27/22</vt:lpstr>
      <vt:lpstr>Chirality?</vt:lpstr>
      <vt:lpstr>WHAT is Biological Homochirality?</vt:lpstr>
      <vt:lpstr>PowerPoint Presentation</vt:lpstr>
      <vt:lpstr>WHY does it matter?</vt:lpstr>
      <vt:lpstr>WHO are Spin-Polarized Electrons?</vt:lpstr>
      <vt:lpstr>HOW does it work?</vt:lpstr>
      <vt:lpstr>HOW does it work?</vt:lpstr>
      <vt:lpstr>WHERE do chiral electrons come from? </vt:lpstr>
      <vt:lpstr>PowerPoint Presentation</vt:lpstr>
      <vt:lpstr>WHEN to break the symmetry?</vt:lpstr>
      <vt:lpstr>PowerPoint Presentation</vt:lpstr>
      <vt:lpstr>PowerPoint Presentation</vt:lpstr>
      <vt:lpstr>Homochirality Problem</vt:lpstr>
      <vt:lpstr>Spin-Polarized Electrons</vt:lpstr>
      <vt:lpstr>Magnetite Formation</vt:lpstr>
      <vt:lpstr>Experimental Work: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Connection to Prebiotic Chemistry  aka. connection to John’s photoreduction chemistry</dc:title>
  <dc:creator>S.Furkan Ozturk</dc:creator>
  <cp:lastModifiedBy>S.Furkan Ozturk</cp:lastModifiedBy>
  <cp:revision>249</cp:revision>
  <dcterms:created xsi:type="dcterms:W3CDTF">2021-12-06T18:57:55Z</dcterms:created>
  <dcterms:modified xsi:type="dcterms:W3CDTF">2022-05-27T12:16:54Z</dcterms:modified>
</cp:coreProperties>
</file>