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0"/>
  </p:notesMasterIdLst>
  <p:sldIdLst>
    <p:sldId id="310" r:id="rId2"/>
    <p:sldId id="311" r:id="rId3"/>
    <p:sldId id="331" r:id="rId4"/>
    <p:sldId id="334" r:id="rId5"/>
    <p:sldId id="330" r:id="rId6"/>
    <p:sldId id="335" r:id="rId7"/>
    <p:sldId id="332" r:id="rId8"/>
    <p:sldId id="336" r:id="rId9"/>
  </p:sldIdLst>
  <p:sldSz cx="9144000" cy="5143500" type="screen16x9"/>
  <p:notesSz cx="6858000" cy="9144000"/>
  <p:defaultTextStyle>
    <a:defPPr>
      <a:defRPr lang="it-IT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7340" autoAdjust="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A1C1-775A-4F34-A4BB-441BC4338F6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F3BE-A8D3-478B-B5C8-41F20DC98C6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5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2F3BE-A8D3-478B-B5C8-41F20DC98C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7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2F3BE-A8D3-478B-B5C8-41F20DC98C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1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2F3BE-A8D3-478B-B5C8-41F20DC98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8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054516"/>
            <a:ext cx="6172199" cy="1688684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929398"/>
            <a:ext cx="6172200" cy="84250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165860"/>
            <a:ext cx="4222308" cy="291465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165860"/>
            <a:ext cx="2075688" cy="29146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165860"/>
            <a:ext cx="4224528" cy="291465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159002"/>
            <a:ext cx="4224528" cy="2914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104138"/>
            <a:ext cx="6172200" cy="1597914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914650"/>
            <a:ext cx="61722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457200"/>
            <a:ext cx="3616325" cy="8001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436894"/>
            <a:ext cx="3646966" cy="21610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5" y="1436911"/>
            <a:ext cx="3639311" cy="21610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7201"/>
            <a:ext cx="3615734" cy="800099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437085"/>
            <a:ext cx="3638550" cy="484584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45508"/>
            <a:ext cx="3638550" cy="21621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437085"/>
            <a:ext cx="3660775" cy="484584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145507"/>
            <a:ext cx="3651250" cy="21621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163658"/>
            <a:ext cx="1828800" cy="273844"/>
          </a:xfrm>
        </p:spPr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1" y="1440657"/>
            <a:ext cx="3654425" cy="21669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7" y="454819"/>
            <a:ext cx="3629025" cy="78105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40657"/>
            <a:ext cx="3629025" cy="13596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450056"/>
            <a:ext cx="2074862" cy="14859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1238250"/>
            <a:ext cx="5627687" cy="3165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460773"/>
            <a:ext cx="3741738" cy="6822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86C0025-7A4D-411E-9304-E0B4203D3392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25/05/2022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342900"/>
            <a:fld id="{7A6DCA12-9A6F-4A94-B77B-F7E577C399DE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 defTabSz="342900"/>
              <a:t>‹N›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4767263"/>
            <a:ext cx="5102352" cy="273844"/>
          </a:xfrm>
        </p:spPr>
        <p:txBody>
          <a:bodyPr/>
          <a:lstStyle/>
          <a:p>
            <a:pPr defTabSz="342900"/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165860"/>
            <a:ext cx="2073348" cy="1484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160277"/>
            <a:ext cx="4222308" cy="291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42101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4767263"/>
            <a:ext cx="510235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4767263"/>
            <a:ext cx="1137684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1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1E01AA-D12F-4403-9FE0-63E07D534194}"/>
              </a:ext>
            </a:extLst>
          </p:cNvPr>
          <p:cNvSpPr/>
          <p:nvPr/>
        </p:nvSpPr>
        <p:spPr>
          <a:xfrm>
            <a:off x="0" y="0"/>
            <a:ext cx="9144000" cy="42387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fr-FR" sz="1400" dirty="0">
                <a:solidFill>
                  <a:prstClr val="white"/>
                </a:solidFill>
              </a:rPr>
              <a:t>BEST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FCF39CDA-6C2C-4B7D-A841-6539358985FE}"/>
              </a:ext>
            </a:extLst>
          </p:cNvPr>
          <p:cNvSpPr txBox="1">
            <a:spLocks/>
          </p:cNvSpPr>
          <p:nvPr/>
        </p:nvSpPr>
        <p:spPr>
          <a:xfrm>
            <a:off x="107504" y="4349848"/>
            <a:ext cx="8439372" cy="81419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None/>
            </a:pPr>
            <a:r>
              <a:rPr lang="it-IT" sz="1200" dirty="0">
                <a:solidFill>
                  <a:prstClr val="white"/>
                </a:solidFill>
              </a:rPr>
              <a:t>Di Prima, S., Stewart, R.D., Abou </a:t>
            </a:r>
            <a:r>
              <a:rPr lang="it-IT" sz="1200" dirty="0" err="1">
                <a:solidFill>
                  <a:prstClr val="white"/>
                </a:solidFill>
              </a:rPr>
              <a:t>Najm</a:t>
            </a:r>
            <a:r>
              <a:rPr lang="it-IT" sz="1200" dirty="0">
                <a:solidFill>
                  <a:prstClr val="white"/>
                </a:solidFill>
              </a:rPr>
              <a:t>, M.R., Ribeiro Roder, L., </a:t>
            </a:r>
            <a:r>
              <a:rPr lang="it-IT" sz="1200" dirty="0" err="1">
                <a:solidFill>
                  <a:prstClr val="white"/>
                </a:solidFill>
              </a:rPr>
              <a:t>Giadrossich</a:t>
            </a:r>
            <a:r>
              <a:rPr lang="it-IT" sz="1200" dirty="0">
                <a:solidFill>
                  <a:prstClr val="white"/>
                </a:solidFill>
              </a:rPr>
              <a:t>, F., Campus, S., Angulo-Jaramillo, R., Yilmaz, D., Roggero, P.P., </a:t>
            </a:r>
            <a:r>
              <a:rPr lang="it-IT" sz="1200" dirty="0" err="1">
                <a:solidFill>
                  <a:prstClr val="white"/>
                </a:solidFill>
              </a:rPr>
              <a:t>Pirastru</a:t>
            </a:r>
            <a:r>
              <a:rPr lang="it-IT" sz="1200" dirty="0">
                <a:solidFill>
                  <a:prstClr val="white"/>
                </a:solidFill>
              </a:rPr>
              <a:t>, M., Lassabatere, L., 2021. BEST-WR: An </a:t>
            </a:r>
            <a:r>
              <a:rPr lang="it-IT" sz="1200" dirty="0" err="1">
                <a:solidFill>
                  <a:prstClr val="white"/>
                </a:solidFill>
              </a:rPr>
              <a:t>adapted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algorithm</a:t>
            </a:r>
            <a:r>
              <a:rPr lang="it-IT" sz="1200" dirty="0">
                <a:solidFill>
                  <a:prstClr val="white"/>
                </a:solidFill>
              </a:rPr>
              <a:t> for the </a:t>
            </a:r>
            <a:r>
              <a:rPr lang="it-IT" sz="1200" dirty="0" err="1">
                <a:solidFill>
                  <a:prstClr val="white"/>
                </a:solidFill>
              </a:rPr>
              <a:t>hydraulic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characterization</a:t>
            </a:r>
            <a:r>
              <a:rPr lang="it-IT" sz="1200" dirty="0">
                <a:solidFill>
                  <a:prstClr val="white"/>
                </a:solidFill>
              </a:rPr>
              <a:t> of </a:t>
            </a:r>
            <a:r>
              <a:rPr lang="it-IT" sz="1200" dirty="0" err="1">
                <a:solidFill>
                  <a:prstClr val="white"/>
                </a:solidFill>
              </a:rPr>
              <a:t>hydrophilic</a:t>
            </a:r>
            <a:r>
              <a:rPr lang="it-IT" sz="1200" dirty="0">
                <a:solidFill>
                  <a:prstClr val="white"/>
                </a:solidFill>
              </a:rPr>
              <a:t> and water-</a:t>
            </a:r>
            <a:r>
              <a:rPr lang="it-IT" sz="1200" dirty="0" err="1">
                <a:solidFill>
                  <a:prstClr val="white"/>
                </a:solidFill>
              </a:rPr>
              <a:t>repellent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soils</a:t>
            </a:r>
            <a:r>
              <a:rPr lang="it-IT" sz="1200" dirty="0">
                <a:solidFill>
                  <a:prstClr val="white"/>
                </a:solidFill>
              </a:rPr>
              <a:t>. Journal of </a:t>
            </a:r>
            <a:r>
              <a:rPr lang="it-IT" sz="1200" dirty="0" err="1">
                <a:solidFill>
                  <a:prstClr val="white"/>
                </a:solidFill>
              </a:rPr>
              <a:t>Hydrology</a:t>
            </a:r>
            <a:r>
              <a:rPr lang="it-IT" sz="1200" dirty="0">
                <a:solidFill>
                  <a:prstClr val="white"/>
                </a:solidFill>
              </a:rPr>
              <a:t> 603, 126936. https://doi.org/10.1016/j.jhydrol.2021.126936</a:t>
            </a:r>
            <a:endParaRPr lang="fr-FR" sz="1200" dirty="0">
              <a:solidFill>
                <a:prstClr val="white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D9089A7-AE00-CAC8-F4EC-6294F42E3890}"/>
              </a:ext>
            </a:extLst>
          </p:cNvPr>
          <p:cNvGrpSpPr/>
          <p:nvPr/>
        </p:nvGrpSpPr>
        <p:grpSpPr>
          <a:xfrm>
            <a:off x="0" y="-54902"/>
            <a:ext cx="9144000" cy="1067744"/>
            <a:chOff x="0" y="-54902"/>
            <a:chExt cx="9144000" cy="1067744"/>
          </a:xfrm>
        </p:grpSpPr>
        <p:grpSp>
          <p:nvGrpSpPr>
            <p:cNvPr id="18" name="Gruppo 17"/>
            <p:cNvGrpSpPr/>
            <p:nvPr/>
          </p:nvGrpSpPr>
          <p:grpSpPr>
            <a:xfrm>
              <a:off x="0" y="12634"/>
              <a:ext cx="9144000" cy="987574"/>
              <a:chOff x="0" y="0"/>
              <a:chExt cx="9144000" cy="987574"/>
            </a:xfrm>
          </p:grpSpPr>
          <p:sp>
            <p:nvSpPr>
              <p:cNvPr id="19" name="Rettangolo 18"/>
              <p:cNvSpPr/>
              <p:nvPr/>
            </p:nvSpPr>
            <p:spPr>
              <a:xfrm>
                <a:off x="0" y="0"/>
                <a:ext cx="9144000" cy="9875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ZoneTexte 14">
                <a:extLst>
                  <a:ext uri="{FF2B5EF4-FFF2-40B4-BE49-F238E27FC236}">
                    <a16:creationId xmlns:a16="http://schemas.microsoft.com/office/drawing/2014/main" id="{AAC4F2D6-1329-174B-AE85-A9D7521CF568}"/>
                  </a:ext>
                </a:extLst>
              </p:cNvPr>
              <p:cNvSpPr txBox="1"/>
              <p:nvPr/>
            </p:nvSpPr>
            <p:spPr>
              <a:xfrm>
                <a:off x="3046960" y="54568"/>
                <a:ext cx="4417216" cy="530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BEST-WR for the hydraulic characterization of hydrophilic and water-repellent soils</a:t>
                </a:r>
                <a:endParaRPr kumimoji="0" lang="fr-F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ZoneTexte 14">
                <a:extLst>
                  <a:ext uri="{FF2B5EF4-FFF2-40B4-BE49-F238E27FC236}">
                    <a16:creationId xmlns:a16="http://schemas.microsoft.com/office/drawing/2014/main" id="{BDB62E26-65ED-2D4E-AC39-BF8F14125DEF}"/>
                  </a:ext>
                </a:extLst>
              </p:cNvPr>
              <p:cNvSpPr txBox="1"/>
              <p:nvPr/>
            </p:nvSpPr>
            <p:spPr>
              <a:xfrm>
                <a:off x="3124896" y="614725"/>
                <a:ext cx="4261344" cy="315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Simone Di Prima</a:t>
                </a:r>
                <a:r>
                  <a:rPr kumimoji="0" lang="fr-FR" sz="8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Ryan D. Stewart, Majdi R. Abou Najm, Ludmila Ribeiro Roder, Filippo </a:t>
                </a:r>
                <a:r>
                  <a:rPr kumimoji="0" lang="fr-FR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Giadrossich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Rafael Angulo-Jaramillo, Deniz Yilmaz, Pier Paolo Roggero, Mario Pirastru and Laurent Lassabatere</a:t>
                </a:r>
                <a:endParaRPr kumimoji="0" lang="fr-F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3E093BB-E862-375E-EA8D-9B43FE5F1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18"/>
            <a:stretch/>
          </p:blipFill>
          <p:spPr>
            <a:xfrm>
              <a:off x="107504" y="-54902"/>
              <a:ext cx="2448272" cy="1067744"/>
            </a:xfrm>
            <a:prstGeom prst="rect">
              <a:avLst/>
            </a:prstGeom>
          </p:spPr>
        </p:pic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8264E41C-E36C-3D5C-729A-EFBBC09D8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61" y="1053963"/>
            <a:ext cx="5011697" cy="3061880"/>
          </a:xfrm>
          <a:prstGeom prst="rect">
            <a:avLst/>
          </a:prstGeom>
        </p:spPr>
      </p:pic>
      <p:pic>
        <p:nvPicPr>
          <p:cNvPr id="9" name="Immagine 8" descr="Immagine che contiene erba, esterni, strumento&#10;&#10;Descrizione generata automaticamente">
            <a:extLst>
              <a:ext uri="{FF2B5EF4-FFF2-40B4-BE49-F238E27FC236}">
                <a16:creationId xmlns:a16="http://schemas.microsoft.com/office/drawing/2014/main" id="{7C0D50FF-C3B1-4E00-1D57-7FA01F5F16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201"/>
          <a:stretch/>
        </p:blipFill>
        <p:spPr>
          <a:xfrm>
            <a:off x="323528" y="1347614"/>
            <a:ext cx="1474812" cy="214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4810403-FAE6-97A2-B621-7CAE2D9D4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40" y="2643758"/>
            <a:ext cx="1296144" cy="1408852"/>
          </a:xfrm>
          <a:prstGeom prst="rect">
            <a:avLst/>
          </a:prstGeom>
        </p:spPr>
      </p:pic>
      <p:pic>
        <p:nvPicPr>
          <p:cNvPr id="14" name="Immagine 13" descr="Immagine che contiene erba, terra, esterni, rotto&#10;&#10;Descrizione generata automaticamente">
            <a:extLst>
              <a:ext uri="{FF2B5EF4-FFF2-40B4-BE49-F238E27FC236}">
                <a16:creationId xmlns:a16="http://schemas.microsoft.com/office/drawing/2014/main" id="{177DC6D1-90A9-4F77-631A-D76713C59F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8330" r="16401" b="20601"/>
          <a:stretch/>
        </p:blipFill>
        <p:spPr>
          <a:xfrm>
            <a:off x="7458843" y="1216359"/>
            <a:ext cx="1069590" cy="106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0D577E1-0983-FD6C-6436-106C8B40DC69}"/>
              </a:ext>
            </a:extLst>
          </p:cNvPr>
          <p:cNvSpPr txBox="1"/>
          <p:nvPr/>
        </p:nvSpPr>
        <p:spPr>
          <a:xfrm>
            <a:off x="2892526" y="1431163"/>
            <a:ext cx="177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Regular soil</a:t>
            </a:r>
          </a:p>
        </p:txBody>
      </p:sp>
    </p:spTree>
    <p:extLst>
      <p:ext uri="{BB962C8B-B14F-4D97-AF65-F5344CB8AC3E}">
        <p14:creationId xmlns:p14="http://schemas.microsoft.com/office/powerpoint/2010/main" val="13293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1C1E01AA-D12F-4403-9FE0-63E07D534194}"/>
              </a:ext>
            </a:extLst>
          </p:cNvPr>
          <p:cNvSpPr/>
          <p:nvPr/>
        </p:nvSpPr>
        <p:spPr>
          <a:xfrm>
            <a:off x="0" y="0"/>
            <a:ext cx="9144000" cy="42387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fr-FR" sz="1400" dirty="0">
                <a:solidFill>
                  <a:prstClr val="white"/>
                </a:solidFill>
              </a:rPr>
              <a:t>BEST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75856" y="1131590"/>
            <a:ext cx="792088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25AEC53-23DE-3E57-DC51-21DC51528B97}"/>
              </a:ext>
            </a:extLst>
          </p:cNvPr>
          <p:cNvGrpSpPr/>
          <p:nvPr/>
        </p:nvGrpSpPr>
        <p:grpSpPr>
          <a:xfrm>
            <a:off x="0" y="-54902"/>
            <a:ext cx="9144000" cy="1067744"/>
            <a:chOff x="0" y="-54902"/>
            <a:chExt cx="9144000" cy="1067744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715A68C-3937-B866-FE16-082C1E712339}"/>
                </a:ext>
              </a:extLst>
            </p:cNvPr>
            <p:cNvGrpSpPr/>
            <p:nvPr/>
          </p:nvGrpSpPr>
          <p:grpSpPr>
            <a:xfrm>
              <a:off x="0" y="12634"/>
              <a:ext cx="9144000" cy="987574"/>
              <a:chOff x="0" y="0"/>
              <a:chExt cx="9144000" cy="987574"/>
            </a:xfrm>
          </p:grpSpPr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723C7743-9090-D187-BE08-3B6BA1C919D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9875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ZoneTexte 14">
                <a:extLst>
                  <a:ext uri="{FF2B5EF4-FFF2-40B4-BE49-F238E27FC236}">
                    <a16:creationId xmlns:a16="http://schemas.microsoft.com/office/drawing/2014/main" id="{2FA749A3-9629-E9D6-9C5D-1E0DC5F6EE33}"/>
                  </a:ext>
                </a:extLst>
              </p:cNvPr>
              <p:cNvSpPr txBox="1"/>
              <p:nvPr/>
            </p:nvSpPr>
            <p:spPr>
              <a:xfrm>
                <a:off x="3046960" y="54568"/>
                <a:ext cx="4417216" cy="530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BEST-WR for the hydraulic characterization of hydrophilic and water-repellent soils</a:t>
                </a:r>
                <a:endParaRPr kumimoji="0" lang="fr-F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ZoneTexte 14">
                <a:extLst>
                  <a:ext uri="{FF2B5EF4-FFF2-40B4-BE49-F238E27FC236}">
                    <a16:creationId xmlns:a16="http://schemas.microsoft.com/office/drawing/2014/main" id="{2C469C16-C7E0-CF10-0F5E-6A0B9004BDEC}"/>
                  </a:ext>
                </a:extLst>
              </p:cNvPr>
              <p:cNvSpPr txBox="1"/>
              <p:nvPr/>
            </p:nvSpPr>
            <p:spPr>
              <a:xfrm>
                <a:off x="3124896" y="609078"/>
                <a:ext cx="4261344" cy="315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Simone Di Prima</a:t>
                </a:r>
                <a:r>
                  <a:rPr kumimoji="0" lang="fr-FR" sz="8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Ryan D. Stewart, Majdi R. Abou Najm, Ludmila Ribeiro Roder, Filippo </a:t>
                </a:r>
                <a:r>
                  <a:rPr kumimoji="0" lang="fr-FR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Giadrossich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Rafael Angulo-Jaramillo, Deniz Yilmaz, Pier Paolo Roggero, Mario Pirastru and Laurent Lassabatere</a:t>
                </a:r>
                <a:endParaRPr kumimoji="0" lang="fr-F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9B9BD61B-B621-14A6-1E40-E26A1341D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18"/>
            <a:stretch/>
          </p:blipFill>
          <p:spPr>
            <a:xfrm>
              <a:off x="107504" y="-54902"/>
              <a:ext cx="2448272" cy="1067744"/>
            </a:xfrm>
            <a:prstGeom prst="rect">
              <a:avLst/>
            </a:prstGeom>
          </p:spPr>
        </p:pic>
      </p:grp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1A572553-A3DD-AE63-04CE-DE32B29FD2B5}"/>
              </a:ext>
            </a:extLst>
          </p:cNvPr>
          <p:cNvSpPr txBox="1">
            <a:spLocks/>
          </p:cNvSpPr>
          <p:nvPr/>
        </p:nvSpPr>
        <p:spPr>
          <a:xfrm>
            <a:off x="107504" y="4349848"/>
            <a:ext cx="8439372" cy="81419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None/>
            </a:pPr>
            <a:r>
              <a:rPr lang="it-IT" sz="1200" dirty="0">
                <a:solidFill>
                  <a:prstClr val="white"/>
                </a:solidFill>
              </a:rPr>
              <a:t>Di Prima, S., Stewart, R.D., Abou </a:t>
            </a:r>
            <a:r>
              <a:rPr lang="it-IT" sz="1200" dirty="0" err="1">
                <a:solidFill>
                  <a:prstClr val="white"/>
                </a:solidFill>
              </a:rPr>
              <a:t>Najm</a:t>
            </a:r>
            <a:r>
              <a:rPr lang="it-IT" sz="1200" dirty="0">
                <a:solidFill>
                  <a:prstClr val="white"/>
                </a:solidFill>
              </a:rPr>
              <a:t>, M.R., Ribeiro Roder, L., </a:t>
            </a:r>
            <a:r>
              <a:rPr lang="it-IT" sz="1200" dirty="0" err="1">
                <a:solidFill>
                  <a:prstClr val="white"/>
                </a:solidFill>
              </a:rPr>
              <a:t>Giadrossich</a:t>
            </a:r>
            <a:r>
              <a:rPr lang="it-IT" sz="1200" dirty="0">
                <a:solidFill>
                  <a:prstClr val="white"/>
                </a:solidFill>
              </a:rPr>
              <a:t>, F., Campus, S., Angulo-Jaramillo, R., Yilmaz, D., Roggero, P.P., </a:t>
            </a:r>
            <a:r>
              <a:rPr lang="it-IT" sz="1200" dirty="0" err="1">
                <a:solidFill>
                  <a:prstClr val="white"/>
                </a:solidFill>
              </a:rPr>
              <a:t>Pirastru</a:t>
            </a:r>
            <a:r>
              <a:rPr lang="it-IT" sz="1200" dirty="0">
                <a:solidFill>
                  <a:prstClr val="white"/>
                </a:solidFill>
              </a:rPr>
              <a:t>, M., Lassabatere, L., 2021. BEST-WR: An </a:t>
            </a:r>
            <a:r>
              <a:rPr lang="it-IT" sz="1200" dirty="0" err="1">
                <a:solidFill>
                  <a:prstClr val="white"/>
                </a:solidFill>
              </a:rPr>
              <a:t>adapted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algorithm</a:t>
            </a:r>
            <a:r>
              <a:rPr lang="it-IT" sz="1200" dirty="0">
                <a:solidFill>
                  <a:prstClr val="white"/>
                </a:solidFill>
              </a:rPr>
              <a:t> for the </a:t>
            </a:r>
            <a:r>
              <a:rPr lang="it-IT" sz="1200" dirty="0" err="1">
                <a:solidFill>
                  <a:prstClr val="white"/>
                </a:solidFill>
              </a:rPr>
              <a:t>hydraulic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characterization</a:t>
            </a:r>
            <a:r>
              <a:rPr lang="it-IT" sz="1200" dirty="0">
                <a:solidFill>
                  <a:prstClr val="white"/>
                </a:solidFill>
              </a:rPr>
              <a:t> of </a:t>
            </a:r>
            <a:r>
              <a:rPr lang="it-IT" sz="1200" dirty="0" err="1">
                <a:solidFill>
                  <a:prstClr val="white"/>
                </a:solidFill>
              </a:rPr>
              <a:t>hydrophilic</a:t>
            </a:r>
            <a:r>
              <a:rPr lang="it-IT" sz="1200" dirty="0">
                <a:solidFill>
                  <a:prstClr val="white"/>
                </a:solidFill>
              </a:rPr>
              <a:t> and water-</a:t>
            </a:r>
            <a:r>
              <a:rPr lang="it-IT" sz="1200" dirty="0" err="1">
                <a:solidFill>
                  <a:prstClr val="white"/>
                </a:solidFill>
              </a:rPr>
              <a:t>repellent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soils</a:t>
            </a:r>
            <a:r>
              <a:rPr lang="it-IT" sz="1200" dirty="0">
                <a:solidFill>
                  <a:prstClr val="white"/>
                </a:solidFill>
              </a:rPr>
              <a:t>. Journal of </a:t>
            </a:r>
            <a:r>
              <a:rPr lang="it-IT" sz="1200" dirty="0" err="1">
                <a:solidFill>
                  <a:prstClr val="white"/>
                </a:solidFill>
              </a:rPr>
              <a:t>Hydrology</a:t>
            </a:r>
            <a:r>
              <a:rPr lang="it-IT" sz="1200" dirty="0">
                <a:solidFill>
                  <a:prstClr val="white"/>
                </a:solidFill>
              </a:rPr>
              <a:t> 603, 126936. https://doi.org/10.1016/j.jhydrol.2021.126936</a:t>
            </a:r>
            <a:endParaRPr lang="fr-FR" sz="1200" dirty="0">
              <a:solidFill>
                <a:prstClr val="white"/>
              </a:solidFill>
            </a:endParaRPr>
          </a:p>
        </p:txBody>
      </p:sp>
      <p:pic>
        <p:nvPicPr>
          <p:cNvPr id="45" name="Picture 2" descr="C:\Users\simoe\Desktop\gcb_2414_f1.gif">
            <a:extLst>
              <a:ext uri="{FF2B5EF4-FFF2-40B4-BE49-F238E27FC236}">
                <a16:creationId xmlns:a16="http://schemas.microsoft.com/office/drawing/2014/main" id="{3086CF0E-2761-991D-DEC8-31BE08C0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2" y="2884593"/>
            <a:ext cx="3350755" cy="11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1AF1A11-7CD5-8C41-6EDF-A9F38E05F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45" y="1058247"/>
            <a:ext cx="5036820" cy="3162300"/>
          </a:xfrm>
          <a:prstGeom prst="rect">
            <a:avLst/>
          </a:prstGeom>
        </p:spPr>
      </p:pic>
      <p:pic>
        <p:nvPicPr>
          <p:cNvPr id="44" name="Picture 2" descr="C:\Users\simoe\Desktop\soil-water-droplet.jpg">
            <a:extLst>
              <a:ext uri="{FF2B5EF4-FFF2-40B4-BE49-F238E27FC236}">
                <a16:creationId xmlns:a16="http://schemas.microsoft.com/office/drawing/2014/main" id="{97414D13-97C3-A682-3019-9F075170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0" r="64344" b="26117"/>
          <a:stretch/>
        </p:blipFill>
        <p:spPr bwMode="auto">
          <a:xfrm>
            <a:off x="4932040" y="1419622"/>
            <a:ext cx="1208243" cy="116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4DEB8A5-CD94-3EFE-550C-2380A774F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4" y="1059582"/>
            <a:ext cx="3275856" cy="1586513"/>
          </a:xfrm>
          <a:prstGeom prst="rect">
            <a:avLst/>
          </a:prstGeom>
        </p:spPr>
      </p:pic>
      <p:sp>
        <p:nvSpPr>
          <p:cNvPr id="22" name="ZoneTexte 14">
            <a:extLst>
              <a:ext uri="{FF2B5EF4-FFF2-40B4-BE49-F238E27FC236}">
                <a16:creationId xmlns:a16="http://schemas.microsoft.com/office/drawing/2014/main" id="{BC6D1714-EE19-848F-ABD8-99EF446EFB64}"/>
              </a:ext>
            </a:extLst>
          </p:cNvPr>
          <p:cNvSpPr txBox="1"/>
          <p:nvPr/>
        </p:nvSpPr>
        <p:spPr>
          <a:xfrm>
            <a:off x="400842" y="2631228"/>
            <a:ext cx="1435572" cy="19236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Figure </a:t>
            </a:r>
            <a:r>
              <a:rPr kumimoji="0" lang="fr-FR" sz="8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from</a:t>
            </a:r>
            <a:r>
              <a:rPr kumimoji="0" lang="fr-FR" sz="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8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Doerr</a:t>
            </a:r>
            <a:r>
              <a:rPr kumimoji="0" lang="fr-FR" sz="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et al. (2000)</a:t>
            </a:r>
            <a:endParaRPr kumimoji="0" lang="fr-FR" sz="80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ZoneTexte 14">
            <a:extLst>
              <a:ext uri="{FF2B5EF4-FFF2-40B4-BE49-F238E27FC236}">
                <a16:creationId xmlns:a16="http://schemas.microsoft.com/office/drawing/2014/main" id="{3AC82C78-7B2F-4AFF-0F2F-2552DDBD6009}"/>
              </a:ext>
            </a:extLst>
          </p:cNvPr>
          <p:cNvSpPr txBox="1"/>
          <p:nvPr/>
        </p:nvSpPr>
        <p:spPr>
          <a:xfrm>
            <a:off x="430861" y="4005742"/>
            <a:ext cx="1650878" cy="19236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Figure </a:t>
            </a:r>
            <a:r>
              <a:rPr kumimoji="0" lang="fr-FR" sz="8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from</a:t>
            </a:r>
            <a:r>
              <a:rPr kumimoji="0" lang="fr-FR" sz="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8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Goebel</a:t>
            </a:r>
            <a:r>
              <a:rPr kumimoji="0" lang="fr-FR" sz="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et al. (2011)</a:t>
            </a:r>
            <a:endParaRPr kumimoji="0" lang="fr-FR" sz="80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4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1C1E01AA-D12F-4403-9FE0-63E07D534194}"/>
              </a:ext>
            </a:extLst>
          </p:cNvPr>
          <p:cNvSpPr/>
          <p:nvPr/>
        </p:nvSpPr>
        <p:spPr>
          <a:xfrm>
            <a:off x="0" y="0"/>
            <a:ext cx="9144000" cy="42387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fr-FR" sz="1400" dirty="0">
                <a:solidFill>
                  <a:prstClr val="white"/>
                </a:solidFill>
              </a:rPr>
              <a:t>BEST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75856" y="1131590"/>
            <a:ext cx="792088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25AEC53-23DE-3E57-DC51-21DC51528B97}"/>
              </a:ext>
            </a:extLst>
          </p:cNvPr>
          <p:cNvGrpSpPr/>
          <p:nvPr/>
        </p:nvGrpSpPr>
        <p:grpSpPr>
          <a:xfrm>
            <a:off x="0" y="-54902"/>
            <a:ext cx="9144000" cy="1067744"/>
            <a:chOff x="0" y="-54902"/>
            <a:chExt cx="9144000" cy="1067744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715A68C-3937-B866-FE16-082C1E712339}"/>
                </a:ext>
              </a:extLst>
            </p:cNvPr>
            <p:cNvGrpSpPr/>
            <p:nvPr/>
          </p:nvGrpSpPr>
          <p:grpSpPr>
            <a:xfrm>
              <a:off x="0" y="12634"/>
              <a:ext cx="9144000" cy="987574"/>
              <a:chOff x="0" y="0"/>
              <a:chExt cx="9144000" cy="987574"/>
            </a:xfrm>
          </p:grpSpPr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723C7743-9090-D187-BE08-3B6BA1C919D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9875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ZoneTexte 14">
                <a:extLst>
                  <a:ext uri="{FF2B5EF4-FFF2-40B4-BE49-F238E27FC236}">
                    <a16:creationId xmlns:a16="http://schemas.microsoft.com/office/drawing/2014/main" id="{2FA749A3-9629-E9D6-9C5D-1E0DC5F6EE33}"/>
                  </a:ext>
                </a:extLst>
              </p:cNvPr>
              <p:cNvSpPr txBox="1"/>
              <p:nvPr/>
            </p:nvSpPr>
            <p:spPr>
              <a:xfrm>
                <a:off x="3046960" y="54568"/>
                <a:ext cx="4417216" cy="530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BEST-WR for the hydraulic characterization of hydrophilic and water-repellent soils</a:t>
                </a:r>
                <a:endParaRPr kumimoji="0" lang="fr-F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ZoneTexte 14">
                <a:extLst>
                  <a:ext uri="{FF2B5EF4-FFF2-40B4-BE49-F238E27FC236}">
                    <a16:creationId xmlns:a16="http://schemas.microsoft.com/office/drawing/2014/main" id="{2C469C16-C7E0-CF10-0F5E-6A0B9004BDEC}"/>
                  </a:ext>
                </a:extLst>
              </p:cNvPr>
              <p:cNvSpPr txBox="1"/>
              <p:nvPr/>
            </p:nvSpPr>
            <p:spPr>
              <a:xfrm>
                <a:off x="3124896" y="614725"/>
                <a:ext cx="4261344" cy="315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Simone Di Prima</a:t>
                </a:r>
                <a:r>
                  <a:rPr kumimoji="0" lang="fr-FR" sz="8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Ryan D. Stewart, Majdi R. Abou Najm, Ludmila Ribeiro Roder, Filippo </a:t>
                </a:r>
                <a:r>
                  <a:rPr kumimoji="0" lang="fr-FR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Giadrossich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Rafael Angulo-Jaramillo, Deniz Yilmaz, Pier Paolo Roggero, Mario Pirastru and Laurent Lassabatere</a:t>
                </a:r>
                <a:endParaRPr kumimoji="0" lang="fr-F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9B9BD61B-B621-14A6-1E40-E26A1341D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18"/>
            <a:stretch/>
          </p:blipFill>
          <p:spPr>
            <a:xfrm>
              <a:off x="107504" y="-54902"/>
              <a:ext cx="2448272" cy="1067744"/>
            </a:xfrm>
            <a:prstGeom prst="rect">
              <a:avLst/>
            </a:prstGeom>
          </p:spPr>
        </p:pic>
      </p:grp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1A572553-A3DD-AE63-04CE-DE32B29FD2B5}"/>
              </a:ext>
            </a:extLst>
          </p:cNvPr>
          <p:cNvSpPr txBox="1">
            <a:spLocks/>
          </p:cNvSpPr>
          <p:nvPr/>
        </p:nvSpPr>
        <p:spPr>
          <a:xfrm>
            <a:off x="107504" y="4349848"/>
            <a:ext cx="8439372" cy="81419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None/>
            </a:pPr>
            <a:r>
              <a:rPr lang="it-IT" sz="1200" dirty="0">
                <a:solidFill>
                  <a:prstClr val="white"/>
                </a:solidFill>
              </a:rPr>
              <a:t>Di Prima, S., Stewart, R.D., Abou </a:t>
            </a:r>
            <a:r>
              <a:rPr lang="it-IT" sz="1200" dirty="0" err="1">
                <a:solidFill>
                  <a:prstClr val="white"/>
                </a:solidFill>
              </a:rPr>
              <a:t>Najm</a:t>
            </a:r>
            <a:r>
              <a:rPr lang="it-IT" sz="1200" dirty="0">
                <a:solidFill>
                  <a:prstClr val="white"/>
                </a:solidFill>
              </a:rPr>
              <a:t>, M.R., Ribeiro Roder, L., </a:t>
            </a:r>
            <a:r>
              <a:rPr lang="it-IT" sz="1200" dirty="0" err="1">
                <a:solidFill>
                  <a:prstClr val="white"/>
                </a:solidFill>
              </a:rPr>
              <a:t>Giadrossich</a:t>
            </a:r>
            <a:r>
              <a:rPr lang="it-IT" sz="1200" dirty="0">
                <a:solidFill>
                  <a:prstClr val="white"/>
                </a:solidFill>
              </a:rPr>
              <a:t>, F., Campus, S., Angulo-Jaramillo, R., Yilmaz, D., Roggero, P.P., </a:t>
            </a:r>
            <a:r>
              <a:rPr lang="it-IT" sz="1200" dirty="0" err="1">
                <a:solidFill>
                  <a:prstClr val="white"/>
                </a:solidFill>
              </a:rPr>
              <a:t>Pirastru</a:t>
            </a:r>
            <a:r>
              <a:rPr lang="it-IT" sz="1200" dirty="0">
                <a:solidFill>
                  <a:prstClr val="white"/>
                </a:solidFill>
              </a:rPr>
              <a:t>, M., Lassabatere, L., 2021. BEST-WR: An </a:t>
            </a:r>
            <a:r>
              <a:rPr lang="it-IT" sz="1200" dirty="0" err="1">
                <a:solidFill>
                  <a:prstClr val="white"/>
                </a:solidFill>
              </a:rPr>
              <a:t>adapted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algorithm</a:t>
            </a:r>
            <a:r>
              <a:rPr lang="it-IT" sz="1200" dirty="0">
                <a:solidFill>
                  <a:prstClr val="white"/>
                </a:solidFill>
              </a:rPr>
              <a:t> for the </a:t>
            </a:r>
            <a:r>
              <a:rPr lang="it-IT" sz="1200" dirty="0" err="1">
                <a:solidFill>
                  <a:prstClr val="white"/>
                </a:solidFill>
              </a:rPr>
              <a:t>hydraulic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characterization</a:t>
            </a:r>
            <a:r>
              <a:rPr lang="it-IT" sz="1200" dirty="0">
                <a:solidFill>
                  <a:prstClr val="white"/>
                </a:solidFill>
              </a:rPr>
              <a:t> of </a:t>
            </a:r>
            <a:r>
              <a:rPr lang="it-IT" sz="1200" dirty="0" err="1">
                <a:solidFill>
                  <a:prstClr val="white"/>
                </a:solidFill>
              </a:rPr>
              <a:t>hydrophilic</a:t>
            </a:r>
            <a:r>
              <a:rPr lang="it-IT" sz="1200" dirty="0">
                <a:solidFill>
                  <a:prstClr val="white"/>
                </a:solidFill>
              </a:rPr>
              <a:t> and water-</a:t>
            </a:r>
            <a:r>
              <a:rPr lang="it-IT" sz="1200" dirty="0" err="1">
                <a:solidFill>
                  <a:prstClr val="white"/>
                </a:solidFill>
              </a:rPr>
              <a:t>repellent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soils</a:t>
            </a:r>
            <a:r>
              <a:rPr lang="it-IT" sz="1200" dirty="0">
                <a:solidFill>
                  <a:prstClr val="white"/>
                </a:solidFill>
              </a:rPr>
              <a:t>. Journal of </a:t>
            </a:r>
            <a:r>
              <a:rPr lang="it-IT" sz="1200" dirty="0" err="1">
                <a:solidFill>
                  <a:prstClr val="white"/>
                </a:solidFill>
              </a:rPr>
              <a:t>Hydrology</a:t>
            </a:r>
            <a:r>
              <a:rPr lang="it-IT" sz="1200" dirty="0">
                <a:solidFill>
                  <a:prstClr val="white"/>
                </a:solidFill>
              </a:rPr>
              <a:t> 603, 126936. https://doi.org/10.1016/j.jhydrol.2021.126936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9D82C86-BDD9-22EF-6BDC-00FCA3B84A28}"/>
              </a:ext>
            </a:extLst>
          </p:cNvPr>
          <p:cNvSpPr txBox="1"/>
          <p:nvPr/>
        </p:nvSpPr>
        <p:spPr>
          <a:xfrm>
            <a:off x="4091325" y="1152723"/>
            <a:ext cx="3888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Empirical exponential scaling factor proposed by Abou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Najm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et al. (2021)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69C96B9-537D-5F38-9FF6-E5CE04C2E184}"/>
              </a:ext>
            </a:extLst>
          </p:cNvPr>
          <p:cNvGrpSpPr/>
          <p:nvPr/>
        </p:nvGrpSpPr>
        <p:grpSpPr>
          <a:xfrm>
            <a:off x="4091141" y="1410961"/>
            <a:ext cx="2129026" cy="399058"/>
            <a:chOff x="3966142" y="1419622"/>
            <a:chExt cx="2129026" cy="39905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1BB86F6-D06A-DB59-4433-D71E98A91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142" y="1426383"/>
              <a:ext cx="2129026" cy="392297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5E32EB5-36CA-74D9-C64C-33871A3FA926}"/>
                </a:ext>
              </a:extLst>
            </p:cNvPr>
            <p:cNvSpPr/>
            <p:nvPr/>
          </p:nvSpPr>
          <p:spPr>
            <a:xfrm>
              <a:off x="5076979" y="1419622"/>
              <a:ext cx="1018189" cy="36088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97D7477D-9122-6E1D-6A89-2AE212E95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2" y="1995686"/>
            <a:ext cx="4663060" cy="429380"/>
          </a:xfrm>
          <a:prstGeom prst="rect">
            <a:avLst/>
          </a:prstGeom>
        </p:spPr>
      </p:pic>
      <p:grpSp>
        <p:nvGrpSpPr>
          <p:cNvPr id="36" name="Gruppo 35">
            <a:extLst>
              <a:ext uri="{FF2B5EF4-FFF2-40B4-BE49-F238E27FC236}">
                <a16:creationId xmlns:a16="http://schemas.microsoft.com/office/drawing/2014/main" id="{CFDAF8D3-C4ED-2B44-4BAF-17F8C2395BFD}"/>
              </a:ext>
            </a:extLst>
          </p:cNvPr>
          <p:cNvGrpSpPr/>
          <p:nvPr/>
        </p:nvGrpSpPr>
        <p:grpSpPr>
          <a:xfrm>
            <a:off x="5921054" y="2289441"/>
            <a:ext cx="3178379" cy="1828161"/>
            <a:chOff x="179512" y="1222960"/>
            <a:chExt cx="5004048" cy="2878261"/>
          </a:xfrm>
        </p:grpSpPr>
        <p:pic>
          <p:nvPicPr>
            <p:cNvPr id="37" name="Picture 2" descr="D:\Google Drive\Attivita_2011_2012\Sassari Ricercatore\BEST-WR\Manuscript\Figure_6.jpg">
              <a:extLst>
                <a:ext uri="{FF2B5EF4-FFF2-40B4-BE49-F238E27FC236}">
                  <a16:creationId xmlns:a16="http://schemas.microsoft.com/office/drawing/2014/main" id="{F862BA25-008D-6C30-35D3-219DDF214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0" t="-495" r="1420" b="66972"/>
            <a:stretch/>
          </p:blipFill>
          <p:spPr bwMode="auto">
            <a:xfrm>
              <a:off x="179512" y="1222960"/>
              <a:ext cx="5004048" cy="287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0E82E85C-E9FA-DF2D-ED9E-E4CA3492FC2D}"/>
                </a:ext>
              </a:extLst>
            </p:cNvPr>
            <p:cNvSpPr/>
            <p:nvPr/>
          </p:nvSpPr>
          <p:spPr>
            <a:xfrm>
              <a:off x="4436931" y="1959682"/>
              <a:ext cx="514585" cy="5040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ccia tridirezionale 40">
            <a:extLst>
              <a:ext uri="{FF2B5EF4-FFF2-40B4-BE49-F238E27FC236}">
                <a16:creationId xmlns:a16="http://schemas.microsoft.com/office/drawing/2014/main" id="{B5DFB46B-F0FD-DD5C-2AA0-B29D9A4B3C90}"/>
              </a:ext>
            </a:extLst>
          </p:cNvPr>
          <p:cNvSpPr/>
          <p:nvPr/>
        </p:nvSpPr>
        <p:spPr>
          <a:xfrm rot="10800000">
            <a:off x="3203849" y="1553278"/>
            <a:ext cx="720080" cy="442408"/>
          </a:xfrm>
          <a:prstGeom prst="leftRightUpArrow">
            <a:avLst>
              <a:gd name="adj1" fmla="val 8978"/>
              <a:gd name="adj2" fmla="val 13784"/>
              <a:gd name="adj3" fmla="val 16989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4E0CD676-484B-A13A-247C-CB169CD04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4" y="1341553"/>
            <a:ext cx="2872831" cy="599822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F0AB5A3-AD89-E495-F48E-B339510E7994}"/>
              </a:ext>
            </a:extLst>
          </p:cNvPr>
          <p:cNvSpPr txBox="1"/>
          <p:nvPr/>
        </p:nvSpPr>
        <p:spPr>
          <a:xfrm>
            <a:off x="251520" y="1149287"/>
            <a:ext cx="3888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Haverkamp’s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explicit transient expansion for infiltration rate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AAC45D7-9E44-7535-27EC-AE2301F75A0E}"/>
              </a:ext>
            </a:extLst>
          </p:cNvPr>
          <p:cNvSpPr txBox="1"/>
          <p:nvPr/>
        </p:nvSpPr>
        <p:spPr>
          <a:xfrm rot="16200000">
            <a:off x="-480792" y="1658911"/>
            <a:ext cx="133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Infiltration rates</a:t>
            </a: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AD676A85-6654-12F6-A7E5-6310FF093BEA}"/>
              </a:ext>
            </a:extLst>
          </p:cNvPr>
          <p:cNvGrpSpPr/>
          <p:nvPr/>
        </p:nvGrpSpPr>
        <p:grpSpPr>
          <a:xfrm>
            <a:off x="340988" y="3382837"/>
            <a:ext cx="5593176" cy="668975"/>
            <a:chOff x="298505" y="3423712"/>
            <a:chExt cx="7728070" cy="924320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31A5BCCE-4368-7E0C-71B7-BC84F2AD9E4D}"/>
                </a:ext>
              </a:extLst>
            </p:cNvPr>
            <p:cNvGrpSpPr/>
            <p:nvPr/>
          </p:nvGrpSpPr>
          <p:grpSpPr>
            <a:xfrm>
              <a:off x="376412" y="3423712"/>
              <a:ext cx="7650163" cy="657886"/>
              <a:chOff x="179512" y="3551427"/>
              <a:chExt cx="7650163" cy="657886"/>
            </a:xfrm>
          </p:grpSpPr>
          <p:pic>
            <p:nvPicPr>
              <p:cNvPr id="14339" name="Picture 3" descr="C:\Users\simoe\Desktop\haver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569551"/>
                <a:ext cx="7650163" cy="639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064BD701-813D-48EB-6E2A-AF22AE71FA1C}"/>
                  </a:ext>
                </a:extLst>
              </p:cNvPr>
              <p:cNvSpPr/>
              <p:nvPr/>
            </p:nvSpPr>
            <p:spPr>
              <a:xfrm>
                <a:off x="179512" y="3551427"/>
                <a:ext cx="7650163" cy="5832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CasellaDiTesto 3"/>
            <p:cNvSpPr txBox="1"/>
            <p:nvPr/>
          </p:nvSpPr>
          <p:spPr>
            <a:xfrm>
              <a:off x="298505" y="3991724"/>
              <a:ext cx="4055096" cy="35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FF0000"/>
                  </a:solidFill>
                </a:rPr>
                <a:t>Modified Haverkamp model included in BEST-WR</a:t>
              </a:r>
            </a:p>
          </p:txBody>
        </p:sp>
      </p:grp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8554CFE-24FB-488B-4DC8-40368E6E88C4}"/>
              </a:ext>
            </a:extLst>
          </p:cNvPr>
          <p:cNvSpPr txBox="1"/>
          <p:nvPr/>
        </p:nvSpPr>
        <p:spPr>
          <a:xfrm rot="16200000">
            <a:off x="-700845" y="3247116"/>
            <a:ext cx="1771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Cumulative infiltration</a:t>
            </a:r>
          </a:p>
        </p:txBody>
      </p:sp>
      <p:pic>
        <p:nvPicPr>
          <p:cNvPr id="53" name="Immagine 52" descr="Immagine che contiene testo, orologio, clipart&#10;&#10;Descrizione generata automaticamente">
            <a:extLst>
              <a:ext uri="{FF2B5EF4-FFF2-40B4-BE49-F238E27FC236}">
                <a16:creationId xmlns:a16="http://schemas.microsoft.com/office/drawing/2014/main" id="{7875C3CB-5368-1585-8A02-E1B2D41833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0" y="2679458"/>
            <a:ext cx="2702618" cy="437188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BDA09C5-34C0-378A-2226-B8BCEA08EFCB}"/>
              </a:ext>
            </a:extLst>
          </p:cNvPr>
          <p:cNvSpPr txBox="1"/>
          <p:nvPr/>
        </p:nvSpPr>
        <p:spPr>
          <a:xfrm>
            <a:off x="298504" y="3036280"/>
            <a:ext cx="2977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00FF"/>
                </a:solidFill>
              </a:rPr>
              <a:t>Original Haverkamp model included in BEST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5B10795B-3751-A1B2-167E-C2F618C0E210}"/>
              </a:ext>
            </a:extLst>
          </p:cNvPr>
          <p:cNvSpPr/>
          <p:nvPr/>
        </p:nvSpPr>
        <p:spPr>
          <a:xfrm>
            <a:off x="387997" y="2654905"/>
            <a:ext cx="2736900" cy="422152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A0013010-8953-8EE6-5C76-08B84CC7EF42}"/>
              </a:ext>
            </a:extLst>
          </p:cNvPr>
          <p:cNvCxnSpPr>
            <a:cxnSpLocks/>
            <a:stCxn id="46" idx="1"/>
          </p:cNvCxnSpPr>
          <p:nvPr/>
        </p:nvCxnSpPr>
        <p:spPr>
          <a:xfrm>
            <a:off x="185029" y="2463231"/>
            <a:ext cx="5721007" cy="31229"/>
          </a:xfrm>
          <a:prstGeom prst="line">
            <a:avLst/>
          </a:prstGeom>
          <a:ln w="12700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2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1C1E01AA-D12F-4403-9FE0-63E07D534194}"/>
              </a:ext>
            </a:extLst>
          </p:cNvPr>
          <p:cNvSpPr/>
          <p:nvPr/>
        </p:nvSpPr>
        <p:spPr>
          <a:xfrm>
            <a:off x="0" y="0"/>
            <a:ext cx="9144000" cy="42387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el-GR" sz="1400">
                <a:solidFill>
                  <a:prstClr val="white"/>
                </a:solidFill>
              </a:rPr>
              <a:t>(2Δ</a:t>
            </a:r>
            <a:r>
              <a:rPr lang="fr-FR" sz="1400">
                <a:solidFill>
                  <a:prstClr val="white"/>
                </a:solidFill>
              </a:rPr>
              <a:t>K^2)/S^2  t=1/(1-</a:t>
            </a:r>
            <a:r>
              <a:rPr lang="el-GR" sz="1400">
                <a:solidFill>
                  <a:prstClr val="white"/>
                </a:solidFill>
              </a:rPr>
              <a:t>β) [2Δ</a:t>
            </a:r>
            <a:r>
              <a:rPr lang="fr-FR" sz="1400">
                <a:solidFill>
                  <a:prstClr val="white"/>
                </a:solidFill>
              </a:rPr>
              <a:t>K/S^2  (I_1D (t)-K_i t)-ln((exp(2</a:t>
            </a:r>
            <a:r>
              <a:rPr lang="el-GR" sz="1400">
                <a:solidFill>
                  <a:prstClr val="white"/>
                </a:solidFill>
              </a:rPr>
              <a:t>β Δ</a:t>
            </a:r>
            <a:r>
              <a:rPr lang="fr-FR" sz="1400">
                <a:solidFill>
                  <a:prstClr val="white"/>
                </a:solidFill>
              </a:rPr>
              <a:t>K/S^2  (I_1D (t)-K_i t))+</a:t>
            </a:r>
            <a:r>
              <a:rPr lang="el-GR" sz="1400">
                <a:solidFill>
                  <a:prstClr val="white"/>
                </a:solidFill>
              </a:rPr>
              <a:t>β-1)/β)]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75856" y="1131590"/>
            <a:ext cx="792088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25AEC53-23DE-3E57-DC51-21DC51528B97}"/>
              </a:ext>
            </a:extLst>
          </p:cNvPr>
          <p:cNvGrpSpPr/>
          <p:nvPr/>
        </p:nvGrpSpPr>
        <p:grpSpPr>
          <a:xfrm>
            <a:off x="0" y="-54902"/>
            <a:ext cx="9144000" cy="1067744"/>
            <a:chOff x="0" y="-54902"/>
            <a:chExt cx="9144000" cy="1067744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715A68C-3937-B866-FE16-082C1E712339}"/>
                </a:ext>
              </a:extLst>
            </p:cNvPr>
            <p:cNvGrpSpPr/>
            <p:nvPr/>
          </p:nvGrpSpPr>
          <p:grpSpPr>
            <a:xfrm>
              <a:off x="0" y="12634"/>
              <a:ext cx="9144000" cy="987574"/>
              <a:chOff x="0" y="0"/>
              <a:chExt cx="9144000" cy="987574"/>
            </a:xfrm>
          </p:grpSpPr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723C7743-9090-D187-BE08-3B6BA1C919D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9875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ZoneTexte 14">
                <a:extLst>
                  <a:ext uri="{FF2B5EF4-FFF2-40B4-BE49-F238E27FC236}">
                    <a16:creationId xmlns:a16="http://schemas.microsoft.com/office/drawing/2014/main" id="{2FA749A3-9629-E9D6-9C5D-1E0DC5F6EE33}"/>
                  </a:ext>
                </a:extLst>
              </p:cNvPr>
              <p:cNvSpPr txBox="1"/>
              <p:nvPr/>
            </p:nvSpPr>
            <p:spPr>
              <a:xfrm>
                <a:off x="3046960" y="54568"/>
                <a:ext cx="4417216" cy="530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BEST-WR for the hydraulic characterization of hydrophilic and water-repellent soils</a:t>
                </a:r>
                <a:endParaRPr kumimoji="0" lang="fr-F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ZoneTexte 14">
                <a:extLst>
                  <a:ext uri="{FF2B5EF4-FFF2-40B4-BE49-F238E27FC236}">
                    <a16:creationId xmlns:a16="http://schemas.microsoft.com/office/drawing/2014/main" id="{2C469C16-C7E0-CF10-0F5E-6A0B9004BDEC}"/>
                  </a:ext>
                </a:extLst>
              </p:cNvPr>
              <p:cNvSpPr txBox="1"/>
              <p:nvPr/>
            </p:nvSpPr>
            <p:spPr>
              <a:xfrm>
                <a:off x="3124896" y="614725"/>
                <a:ext cx="4261344" cy="315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Simone Di Prima</a:t>
                </a:r>
                <a:r>
                  <a:rPr kumimoji="0" lang="fr-FR" sz="8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Ryan D. Stewart, Majdi R. Abou Najm, Ludmila Ribeiro Roder, Filippo </a:t>
                </a:r>
                <a:r>
                  <a:rPr kumimoji="0" lang="fr-FR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Giadrossich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Rafael Angulo-Jaramillo, Deniz Yilmaz, Pier Paolo Roggero, Mario Pirastru and Laurent Lassabatere</a:t>
                </a:r>
                <a:endParaRPr kumimoji="0" lang="fr-F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9B9BD61B-B621-14A6-1E40-E26A1341D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18"/>
            <a:stretch/>
          </p:blipFill>
          <p:spPr>
            <a:xfrm>
              <a:off x="107504" y="-54902"/>
              <a:ext cx="2448272" cy="1067744"/>
            </a:xfrm>
            <a:prstGeom prst="rect">
              <a:avLst/>
            </a:prstGeom>
          </p:spPr>
        </p:pic>
      </p:grp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1A572553-A3DD-AE63-04CE-DE32B29FD2B5}"/>
              </a:ext>
            </a:extLst>
          </p:cNvPr>
          <p:cNvSpPr txBox="1">
            <a:spLocks/>
          </p:cNvSpPr>
          <p:nvPr/>
        </p:nvSpPr>
        <p:spPr>
          <a:xfrm>
            <a:off x="107504" y="4349848"/>
            <a:ext cx="8439372" cy="81419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None/>
            </a:pPr>
            <a:r>
              <a:rPr lang="it-IT" sz="1200" dirty="0">
                <a:solidFill>
                  <a:prstClr val="white"/>
                </a:solidFill>
              </a:rPr>
              <a:t>Di Prima, S., Stewart, R.D., Abou </a:t>
            </a:r>
            <a:r>
              <a:rPr lang="it-IT" sz="1200" dirty="0" err="1">
                <a:solidFill>
                  <a:prstClr val="white"/>
                </a:solidFill>
              </a:rPr>
              <a:t>Najm</a:t>
            </a:r>
            <a:r>
              <a:rPr lang="it-IT" sz="1200" dirty="0">
                <a:solidFill>
                  <a:prstClr val="white"/>
                </a:solidFill>
              </a:rPr>
              <a:t>, M.R., Ribeiro Roder, L., </a:t>
            </a:r>
            <a:r>
              <a:rPr lang="it-IT" sz="1200" dirty="0" err="1">
                <a:solidFill>
                  <a:prstClr val="white"/>
                </a:solidFill>
              </a:rPr>
              <a:t>Giadrossich</a:t>
            </a:r>
            <a:r>
              <a:rPr lang="it-IT" sz="1200" dirty="0">
                <a:solidFill>
                  <a:prstClr val="white"/>
                </a:solidFill>
              </a:rPr>
              <a:t>, F., Campus, S., Angulo-Jaramillo, R., Yilmaz, D., Roggero, P.P., </a:t>
            </a:r>
            <a:r>
              <a:rPr lang="it-IT" sz="1200" dirty="0" err="1">
                <a:solidFill>
                  <a:prstClr val="white"/>
                </a:solidFill>
              </a:rPr>
              <a:t>Pirastru</a:t>
            </a:r>
            <a:r>
              <a:rPr lang="it-IT" sz="1200" dirty="0">
                <a:solidFill>
                  <a:prstClr val="white"/>
                </a:solidFill>
              </a:rPr>
              <a:t>, M., Lassabatere, L., 2021. BEST-WR: An </a:t>
            </a:r>
            <a:r>
              <a:rPr lang="it-IT" sz="1200" dirty="0" err="1">
                <a:solidFill>
                  <a:prstClr val="white"/>
                </a:solidFill>
              </a:rPr>
              <a:t>adapted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algorithm</a:t>
            </a:r>
            <a:r>
              <a:rPr lang="it-IT" sz="1200" dirty="0">
                <a:solidFill>
                  <a:prstClr val="white"/>
                </a:solidFill>
              </a:rPr>
              <a:t> for the </a:t>
            </a:r>
            <a:r>
              <a:rPr lang="it-IT" sz="1200" dirty="0" err="1">
                <a:solidFill>
                  <a:prstClr val="white"/>
                </a:solidFill>
              </a:rPr>
              <a:t>hydraulic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characterization</a:t>
            </a:r>
            <a:r>
              <a:rPr lang="it-IT" sz="1200" dirty="0">
                <a:solidFill>
                  <a:prstClr val="white"/>
                </a:solidFill>
              </a:rPr>
              <a:t> of </a:t>
            </a:r>
            <a:r>
              <a:rPr lang="it-IT" sz="1200" dirty="0" err="1">
                <a:solidFill>
                  <a:prstClr val="white"/>
                </a:solidFill>
              </a:rPr>
              <a:t>hydrophilic</a:t>
            </a:r>
            <a:r>
              <a:rPr lang="it-IT" sz="1200" dirty="0">
                <a:solidFill>
                  <a:prstClr val="white"/>
                </a:solidFill>
              </a:rPr>
              <a:t> and water-</a:t>
            </a:r>
            <a:r>
              <a:rPr lang="it-IT" sz="1200" dirty="0" err="1">
                <a:solidFill>
                  <a:prstClr val="white"/>
                </a:solidFill>
              </a:rPr>
              <a:t>repellent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soils</a:t>
            </a:r>
            <a:r>
              <a:rPr lang="it-IT" sz="1200" dirty="0">
                <a:solidFill>
                  <a:prstClr val="white"/>
                </a:solidFill>
              </a:rPr>
              <a:t>. Journal of </a:t>
            </a:r>
            <a:r>
              <a:rPr lang="it-IT" sz="1200" dirty="0" err="1">
                <a:solidFill>
                  <a:prstClr val="white"/>
                </a:solidFill>
              </a:rPr>
              <a:t>Hydrology</a:t>
            </a:r>
            <a:r>
              <a:rPr lang="it-IT" sz="1200" dirty="0">
                <a:solidFill>
                  <a:prstClr val="white"/>
                </a:solidFill>
              </a:rPr>
              <a:t> 603, 126936. https://doi.org/10.1016/j.jhydrol.2021.126936</a:t>
            </a:r>
            <a:endParaRPr lang="fr-FR" sz="1200" dirty="0">
              <a:solidFill>
                <a:prstClr val="white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FFA25ED-C784-1E27-49D8-D7A470341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08" t="-1" r="37029" b="-9062"/>
          <a:stretch/>
        </p:blipFill>
        <p:spPr>
          <a:xfrm>
            <a:off x="99561" y="1275606"/>
            <a:ext cx="1406919" cy="3711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597A3B6-C459-2B0B-5865-00511286D1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46" r="5753"/>
          <a:stretch/>
        </p:blipFill>
        <p:spPr>
          <a:xfrm>
            <a:off x="350635" y="1833414"/>
            <a:ext cx="4402723" cy="71657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9F7E34E-0F64-7388-5F19-28C0A5F80D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54" r="29373"/>
          <a:stretch/>
        </p:blipFill>
        <p:spPr>
          <a:xfrm>
            <a:off x="259957" y="2800521"/>
            <a:ext cx="2088232" cy="598369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9B378BDD-DF48-717B-ECD9-7E2EDBA00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91" r="32313" b="-7622"/>
          <a:stretch/>
        </p:blipFill>
        <p:spPr>
          <a:xfrm>
            <a:off x="145837" y="3563704"/>
            <a:ext cx="2499714" cy="482980"/>
          </a:xfrm>
          <a:prstGeom prst="rect">
            <a:avLst/>
          </a:prstGeom>
        </p:spPr>
      </p:pic>
      <p:grpSp>
        <p:nvGrpSpPr>
          <p:cNvPr id="44" name="Gruppo 43">
            <a:extLst>
              <a:ext uri="{FF2B5EF4-FFF2-40B4-BE49-F238E27FC236}">
                <a16:creationId xmlns:a16="http://schemas.microsoft.com/office/drawing/2014/main" id="{F9025EA8-F212-8F11-2D59-E274D375D54A}"/>
              </a:ext>
            </a:extLst>
          </p:cNvPr>
          <p:cNvGrpSpPr/>
          <p:nvPr/>
        </p:nvGrpSpPr>
        <p:grpSpPr>
          <a:xfrm>
            <a:off x="3213903" y="2649088"/>
            <a:ext cx="2088232" cy="1499603"/>
            <a:chOff x="5142865" y="1377421"/>
            <a:chExt cx="3790309" cy="2721900"/>
          </a:xfrm>
        </p:grpSpPr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A9B72C5A-1028-1B44-54FF-5A818051D888}"/>
                </a:ext>
              </a:extLst>
            </p:cNvPr>
            <p:cNvGrpSpPr/>
            <p:nvPr/>
          </p:nvGrpSpPr>
          <p:grpSpPr>
            <a:xfrm>
              <a:off x="5142865" y="1377421"/>
              <a:ext cx="3790309" cy="2721900"/>
              <a:chOff x="4621777" y="1255715"/>
              <a:chExt cx="3790309" cy="2721900"/>
            </a:xfrm>
          </p:grpSpPr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D5C374B3-2D34-5967-D3CB-69AD6A9FC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777" y="1255715"/>
                <a:ext cx="3790309" cy="2721900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86A518F4-68E4-1663-836C-0805A2EFA952}"/>
                      </a:ext>
                    </a:extLst>
                  </p:cNvPr>
                  <p:cNvSpPr txBox="1"/>
                  <p:nvPr/>
                </p:nvSpPr>
                <p:spPr>
                  <a:xfrm>
                    <a:off x="7787297" y="1986688"/>
                    <a:ext cx="453656" cy="22345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80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800" i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800" b="0" i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WR</m:t>
                              </m:r>
                            </m:sub>
                          </m:sSub>
                        </m:oMath>
                      </m:oMathPara>
                    </a14:m>
                    <a:endParaRPr lang="it-IT" sz="800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86A518F4-68E4-1663-836C-0805A2EFA9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7297" y="1986688"/>
                    <a:ext cx="453656" cy="22345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C1AF9336-9EF6-562E-BE9A-892227221392}"/>
                </a:ext>
              </a:extLst>
            </p:cNvPr>
            <p:cNvSpPr txBox="1"/>
            <p:nvPr/>
          </p:nvSpPr>
          <p:spPr>
            <a:xfrm>
              <a:off x="5693295" y="1491629"/>
              <a:ext cx="2219308" cy="4748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</a:rPr>
                <a:t>Synthetic curves</a:t>
              </a:r>
            </a:p>
          </p:txBody>
        </p:sp>
      </p:grp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B316D0E5-527A-CD66-2BDE-AFAA539F478F}"/>
              </a:ext>
            </a:extLst>
          </p:cNvPr>
          <p:cNvCxnSpPr>
            <a:cxnSpLocks/>
          </p:cNvCxnSpPr>
          <p:nvPr/>
        </p:nvCxnSpPr>
        <p:spPr>
          <a:xfrm>
            <a:off x="2656663" y="3805194"/>
            <a:ext cx="4257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1670CA7-3F47-B636-E084-2A9A2EE9F019}"/>
              </a:ext>
            </a:extLst>
          </p:cNvPr>
          <p:cNvSpPr txBox="1"/>
          <p:nvPr/>
        </p:nvSpPr>
        <p:spPr>
          <a:xfrm>
            <a:off x="35497" y="2556942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Sorptivity estimation (Parlange, 1975)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170F02D1-89A1-2E20-0A5E-7FF9631EB97D}"/>
              </a:ext>
            </a:extLst>
          </p:cNvPr>
          <p:cNvSpPr txBox="1"/>
          <p:nvPr/>
        </p:nvSpPr>
        <p:spPr>
          <a:xfrm>
            <a:off x="39802" y="1067707"/>
            <a:ext cx="2528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3D cumulative infiltration (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Smettem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et al., 1994) 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79030C8-7287-E3D0-07A1-16B8365C233F}"/>
              </a:ext>
            </a:extLst>
          </p:cNvPr>
          <p:cNvSpPr txBox="1"/>
          <p:nvPr/>
        </p:nvSpPr>
        <p:spPr>
          <a:xfrm>
            <a:off x="55832" y="1664852"/>
            <a:ext cx="2368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1D implicit model by Haverkamp et al. (1990) 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0DAB992-5784-A4D8-2A88-D6F03F9F6746}"/>
              </a:ext>
            </a:extLst>
          </p:cNvPr>
          <p:cNvSpPr txBox="1"/>
          <p:nvPr/>
        </p:nvSpPr>
        <p:spPr>
          <a:xfrm>
            <a:off x="3187825" y="1199532"/>
            <a:ext cx="25754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Analytical validation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520ECA8-FEAB-EE09-63BE-5A21DFC4AECA}"/>
              </a:ext>
            </a:extLst>
          </p:cNvPr>
          <p:cNvSpPr txBox="1"/>
          <p:nvPr/>
        </p:nvSpPr>
        <p:spPr>
          <a:xfrm>
            <a:off x="35496" y="3357928"/>
            <a:ext cx="2880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schemeClr val="bg1">
                    <a:lumMod val="50000"/>
                  </a:schemeClr>
                </a:solidFill>
              </a:rPr>
              <a:t>Haverkamp’s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 model extended  to water repellent soils</a:t>
            </a: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CC0E1BF8-99CD-53D2-185C-F1EB57B6EA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62" y="1150652"/>
            <a:ext cx="2425701" cy="2664295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CB804E6-6E18-AE51-74C8-619C08B223C2}"/>
              </a:ext>
            </a:extLst>
          </p:cNvPr>
          <p:cNvSpPr txBox="1"/>
          <p:nvPr/>
        </p:nvSpPr>
        <p:spPr>
          <a:xfrm>
            <a:off x="6413707" y="3795886"/>
            <a:ext cx="256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Errors of the parameters estimated inverting the analytical curves</a:t>
            </a:r>
          </a:p>
        </p:txBody>
      </p:sp>
      <p:cxnSp>
        <p:nvCxnSpPr>
          <p:cNvPr id="61" name="Connettore a gomito 60">
            <a:extLst>
              <a:ext uri="{FF2B5EF4-FFF2-40B4-BE49-F238E27FC236}">
                <a16:creationId xmlns:a16="http://schemas.microsoft.com/office/drawing/2014/main" id="{F6C33BD3-14FD-330B-98FA-898BC2B0A124}"/>
              </a:ext>
            </a:extLst>
          </p:cNvPr>
          <p:cNvCxnSpPr/>
          <p:nvPr/>
        </p:nvCxnSpPr>
        <p:spPr>
          <a:xfrm flipV="1">
            <a:off x="5302135" y="2355726"/>
            <a:ext cx="1200676" cy="1080120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>
            <a:extLst>
              <a:ext uri="{FF2B5EF4-FFF2-40B4-BE49-F238E27FC236}">
                <a16:creationId xmlns:a16="http://schemas.microsoft.com/office/drawing/2014/main" id="{759AA937-B6E4-4AB0-3F40-1B3130D0712E}"/>
              </a:ext>
            </a:extLst>
          </p:cNvPr>
          <p:cNvSpPr/>
          <p:nvPr/>
        </p:nvSpPr>
        <p:spPr>
          <a:xfrm>
            <a:off x="5600527" y="2787774"/>
            <a:ext cx="658951" cy="264036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>
                <a:solidFill>
                  <a:srgbClr val="FF0000"/>
                </a:solidFill>
              </a:rPr>
              <a:t>BEST-WR</a:t>
            </a:r>
          </a:p>
        </p:txBody>
      </p:sp>
    </p:spTree>
    <p:extLst>
      <p:ext uri="{BB962C8B-B14F-4D97-AF65-F5344CB8AC3E}">
        <p14:creationId xmlns:p14="http://schemas.microsoft.com/office/powerpoint/2010/main" val="395524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1C1E01AA-D12F-4403-9FE0-63E07D534194}"/>
              </a:ext>
            </a:extLst>
          </p:cNvPr>
          <p:cNvSpPr/>
          <p:nvPr/>
        </p:nvSpPr>
        <p:spPr>
          <a:xfrm>
            <a:off x="0" y="0"/>
            <a:ext cx="9144000" cy="42387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fr-FR" sz="1400" dirty="0">
                <a:solidFill>
                  <a:prstClr val="white"/>
                </a:solidFill>
              </a:rPr>
              <a:t>BEST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75856" y="1131590"/>
            <a:ext cx="792088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ED177B4-698B-B0F1-459D-94234981A846}"/>
              </a:ext>
            </a:extLst>
          </p:cNvPr>
          <p:cNvGrpSpPr/>
          <p:nvPr/>
        </p:nvGrpSpPr>
        <p:grpSpPr>
          <a:xfrm>
            <a:off x="0" y="-54902"/>
            <a:ext cx="9144000" cy="1067744"/>
            <a:chOff x="0" y="-54902"/>
            <a:chExt cx="9144000" cy="1067744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63F1B7A6-C79D-C9B6-FCAC-7AF93A10FA21}"/>
                </a:ext>
              </a:extLst>
            </p:cNvPr>
            <p:cNvGrpSpPr/>
            <p:nvPr/>
          </p:nvGrpSpPr>
          <p:grpSpPr>
            <a:xfrm>
              <a:off x="0" y="12634"/>
              <a:ext cx="9144000" cy="987574"/>
              <a:chOff x="0" y="0"/>
              <a:chExt cx="9144000" cy="987574"/>
            </a:xfrm>
          </p:grpSpPr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DEFFB40E-A528-A616-92A6-AA3FAB9294E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9875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ZoneTexte 14">
                <a:extLst>
                  <a:ext uri="{FF2B5EF4-FFF2-40B4-BE49-F238E27FC236}">
                    <a16:creationId xmlns:a16="http://schemas.microsoft.com/office/drawing/2014/main" id="{9DDDD9F2-770B-BFED-E1F0-CACD3B60A5CD}"/>
                  </a:ext>
                </a:extLst>
              </p:cNvPr>
              <p:cNvSpPr txBox="1"/>
              <p:nvPr/>
            </p:nvSpPr>
            <p:spPr>
              <a:xfrm>
                <a:off x="3046960" y="54568"/>
                <a:ext cx="4417216" cy="530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BEST-WR for the hydraulic characterization of hydrophilic and water-repellent soils</a:t>
                </a:r>
                <a:endParaRPr kumimoji="0" lang="fr-F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ZoneTexte 14">
                <a:extLst>
                  <a:ext uri="{FF2B5EF4-FFF2-40B4-BE49-F238E27FC236}">
                    <a16:creationId xmlns:a16="http://schemas.microsoft.com/office/drawing/2014/main" id="{7A186870-63CA-17C1-A4BE-0E620E25DAD1}"/>
                  </a:ext>
                </a:extLst>
              </p:cNvPr>
              <p:cNvSpPr txBox="1"/>
              <p:nvPr/>
            </p:nvSpPr>
            <p:spPr>
              <a:xfrm>
                <a:off x="3124896" y="614725"/>
                <a:ext cx="4261344" cy="315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Simone Di Prima</a:t>
                </a:r>
                <a:r>
                  <a:rPr kumimoji="0" lang="fr-FR" sz="8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Ryan D. Stewart, Majdi R. Abou Najm, Ludmila Ribeiro Roder, Filippo </a:t>
                </a:r>
                <a:r>
                  <a:rPr kumimoji="0" lang="fr-FR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Giadrossich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Rafael Angulo-Jaramillo, Deniz Yilmaz, Pier Paolo Roggero, Mario Pirastru and Laurent Lassabatere</a:t>
                </a:r>
                <a:endParaRPr kumimoji="0" lang="fr-F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53DA3A4-BF15-609C-55E7-A443840D5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18"/>
            <a:stretch/>
          </p:blipFill>
          <p:spPr>
            <a:xfrm>
              <a:off x="107504" y="-54902"/>
              <a:ext cx="2448272" cy="1067744"/>
            </a:xfrm>
            <a:prstGeom prst="rect">
              <a:avLst/>
            </a:prstGeom>
          </p:spPr>
        </p:pic>
      </p:grp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92E6576-A7DD-8557-E60F-A114C801A7F6}"/>
              </a:ext>
            </a:extLst>
          </p:cNvPr>
          <p:cNvSpPr txBox="1">
            <a:spLocks/>
          </p:cNvSpPr>
          <p:nvPr/>
        </p:nvSpPr>
        <p:spPr>
          <a:xfrm>
            <a:off x="107504" y="4349848"/>
            <a:ext cx="8439372" cy="81419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None/>
            </a:pPr>
            <a:r>
              <a:rPr lang="it-IT" sz="1200" dirty="0">
                <a:solidFill>
                  <a:prstClr val="white"/>
                </a:solidFill>
              </a:rPr>
              <a:t>Di Prima, S., Stewart, R.D., Abou </a:t>
            </a:r>
            <a:r>
              <a:rPr lang="it-IT" sz="1200" dirty="0" err="1">
                <a:solidFill>
                  <a:prstClr val="white"/>
                </a:solidFill>
              </a:rPr>
              <a:t>Najm</a:t>
            </a:r>
            <a:r>
              <a:rPr lang="it-IT" sz="1200" dirty="0">
                <a:solidFill>
                  <a:prstClr val="white"/>
                </a:solidFill>
              </a:rPr>
              <a:t>, M.R., Ribeiro Roder, L., </a:t>
            </a:r>
            <a:r>
              <a:rPr lang="it-IT" sz="1200" dirty="0" err="1">
                <a:solidFill>
                  <a:prstClr val="white"/>
                </a:solidFill>
              </a:rPr>
              <a:t>Giadrossich</a:t>
            </a:r>
            <a:r>
              <a:rPr lang="it-IT" sz="1200" dirty="0">
                <a:solidFill>
                  <a:prstClr val="white"/>
                </a:solidFill>
              </a:rPr>
              <a:t>, F., Campus, S., Angulo-Jaramillo, R., Yilmaz, D., Roggero, P.P., </a:t>
            </a:r>
            <a:r>
              <a:rPr lang="it-IT" sz="1200" dirty="0" err="1">
                <a:solidFill>
                  <a:prstClr val="white"/>
                </a:solidFill>
              </a:rPr>
              <a:t>Pirastru</a:t>
            </a:r>
            <a:r>
              <a:rPr lang="it-IT" sz="1200" dirty="0">
                <a:solidFill>
                  <a:prstClr val="white"/>
                </a:solidFill>
              </a:rPr>
              <a:t>, M., Lassabatere, L., 2021. BEST-WR: An </a:t>
            </a:r>
            <a:r>
              <a:rPr lang="it-IT" sz="1200" dirty="0" err="1">
                <a:solidFill>
                  <a:prstClr val="white"/>
                </a:solidFill>
              </a:rPr>
              <a:t>adapted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algorithm</a:t>
            </a:r>
            <a:r>
              <a:rPr lang="it-IT" sz="1200" dirty="0">
                <a:solidFill>
                  <a:prstClr val="white"/>
                </a:solidFill>
              </a:rPr>
              <a:t> for the </a:t>
            </a:r>
            <a:r>
              <a:rPr lang="it-IT" sz="1200" dirty="0" err="1">
                <a:solidFill>
                  <a:prstClr val="white"/>
                </a:solidFill>
              </a:rPr>
              <a:t>hydraulic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characterization</a:t>
            </a:r>
            <a:r>
              <a:rPr lang="it-IT" sz="1200" dirty="0">
                <a:solidFill>
                  <a:prstClr val="white"/>
                </a:solidFill>
              </a:rPr>
              <a:t> of </a:t>
            </a:r>
            <a:r>
              <a:rPr lang="it-IT" sz="1200" dirty="0" err="1">
                <a:solidFill>
                  <a:prstClr val="white"/>
                </a:solidFill>
              </a:rPr>
              <a:t>hydrophilic</a:t>
            </a:r>
            <a:r>
              <a:rPr lang="it-IT" sz="1200" dirty="0">
                <a:solidFill>
                  <a:prstClr val="white"/>
                </a:solidFill>
              </a:rPr>
              <a:t> and water-</a:t>
            </a:r>
            <a:r>
              <a:rPr lang="it-IT" sz="1200" dirty="0" err="1">
                <a:solidFill>
                  <a:prstClr val="white"/>
                </a:solidFill>
              </a:rPr>
              <a:t>repellent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soils</a:t>
            </a:r>
            <a:r>
              <a:rPr lang="it-IT" sz="1200" dirty="0">
                <a:solidFill>
                  <a:prstClr val="white"/>
                </a:solidFill>
              </a:rPr>
              <a:t>. Journal of </a:t>
            </a:r>
            <a:r>
              <a:rPr lang="it-IT" sz="1200" dirty="0" err="1">
                <a:solidFill>
                  <a:prstClr val="white"/>
                </a:solidFill>
              </a:rPr>
              <a:t>Hydrology</a:t>
            </a:r>
            <a:r>
              <a:rPr lang="it-IT" sz="1200" dirty="0">
                <a:solidFill>
                  <a:prstClr val="white"/>
                </a:solidFill>
              </a:rPr>
              <a:t> 603, 126936. https://doi.org/10.1016/j.jhydrol.2021.126936</a:t>
            </a:r>
            <a:endParaRPr lang="fr-FR" sz="1200" dirty="0">
              <a:solidFill>
                <a:prstClr val="white"/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1BA4D1AB-835F-537E-F214-EFF5C8A1D251}"/>
              </a:ext>
            </a:extLst>
          </p:cNvPr>
          <p:cNvGrpSpPr/>
          <p:nvPr/>
        </p:nvGrpSpPr>
        <p:grpSpPr>
          <a:xfrm>
            <a:off x="176822" y="1161260"/>
            <a:ext cx="3512179" cy="2855137"/>
            <a:chOff x="467544" y="1278643"/>
            <a:chExt cx="3512179" cy="2855137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DE360550-205B-971C-95AD-6B95F6E702CE}"/>
                </a:ext>
              </a:extLst>
            </p:cNvPr>
            <p:cNvGrpSpPr/>
            <p:nvPr/>
          </p:nvGrpSpPr>
          <p:grpSpPr>
            <a:xfrm>
              <a:off x="467544" y="1419622"/>
              <a:ext cx="3512179" cy="2714158"/>
              <a:chOff x="467544" y="1419622"/>
              <a:chExt cx="3512179" cy="2714158"/>
            </a:xfrm>
          </p:grpSpPr>
          <p:pic>
            <p:nvPicPr>
              <p:cNvPr id="5" name="Immagine 4" descr="Immagine che contiene erba, albero, esterni, campo&#10;&#10;Descrizione generata automaticamente">
                <a:extLst>
                  <a:ext uri="{FF2B5EF4-FFF2-40B4-BE49-F238E27FC236}">
                    <a16:creationId xmlns:a16="http://schemas.microsoft.com/office/drawing/2014/main" id="{41498100-2FA4-0429-F138-4EFCB7250F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41" b="24579"/>
              <a:stretch/>
            </p:blipFill>
            <p:spPr>
              <a:xfrm>
                <a:off x="467544" y="2393184"/>
                <a:ext cx="3512179" cy="1740596"/>
              </a:xfrm>
              <a:prstGeom prst="rect">
                <a:avLst/>
              </a:prstGeom>
            </p:spPr>
          </p:pic>
          <p:pic>
            <p:nvPicPr>
              <p:cNvPr id="9" name="Immagine 8" descr="Immagine che contiene testo&#10;&#10;Descrizione generata automaticamente">
                <a:extLst>
                  <a:ext uri="{FF2B5EF4-FFF2-40B4-BE49-F238E27FC236}">
                    <a16:creationId xmlns:a16="http://schemas.microsoft.com/office/drawing/2014/main" id="{79480B39-51A5-8D70-4F92-DEB577CC57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154" y="1419622"/>
                <a:ext cx="1255323" cy="841287"/>
              </a:xfrm>
              <a:prstGeom prst="rect">
                <a:avLst/>
              </a:prstGeom>
            </p:spPr>
          </p:pic>
        </p:grp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F412641-FD96-5A48-F5FC-FBEBBC2E8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790" y="1278643"/>
              <a:ext cx="1566999" cy="1017532"/>
            </a:xfrm>
            <a:prstGeom prst="rect">
              <a:avLst/>
            </a:prstGeom>
          </p:spPr>
        </p:pic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CD33C4F-AF9F-345C-89D6-E40D613C1D31}"/>
              </a:ext>
            </a:extLst>
          </p:cNvPr>
          <p:cNvGrpSpPr/>
          <p:nvPr/>
        </p:nvGrpSpPr>
        <p:grpSpPr>
          <a:xfrm>
            <a:off x="4208459" y="1063342"/>
            <a:ext cx="4920312" cy="3112239"/>
            <a:chOff x="4188192" y="1059582"/>
            <a:chExt cx="4920312" cy="311223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68C888D-FDBD-4CDA-FF33-1D2B0249E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192" y="1537827"/>
              <a:ext cx="2959776" cy="2288972"/>
            </a:xfrm>
            <a:prstGeom prst="rect">
              <a:avLst/>
            </a:prstGeom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748C1BDF-21AD-0ACA-DBBD-8D74DE77160E}"/>
                </a:ext>
              </a:extLst>
            </p:cNvPr>
            <p:cNvSpPr txBox="1"/>
            <p:nvPr/>
          </p:nvSpPr>
          <p:spPr>
            <a:xfrm>
              <a:off x="4464818" y="3802489"/>
              <a:ext cx="203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bestsoilhydro.net</a:t>
              </a:r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5A83C1B-FA6A-260A-C2D5-FC1061565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715" y="1059582"/>
              <a:ext cx="1714789" cy="1051068"/>
            </a:xfrm>
            <a:prstGeom prst="rect">
              <a:avLst/>
            </a:prstGeom>
          </p:spPr>
        </p:pic>
        <p:pic>
          <p:nvPicPr>
            <p:cNvPr id="21" name="Immagine 20" descr="Immagine che contiene testo, elettronico&#10;&#10;Descrizione generata automaticamente">
              <a:extLst>
                <a:ext uri="{FF2B5EF4-FFF2-40B4-BE49-F238E27FC236}">
                  <a16:creationId xmlns:a16="http://schemas.microsoft.com/office/drawing/2014/main" id="{3777AB4C-81BE-3015-CAF3-BF0CB7BB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772" y="2139702"/>
              <a:ext cx="1585371" cy="1107890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BAD5329F-28E1-A5C2-10A4-4C0D6E5F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419" y="2821656"/>
              <a:ext cx="502759" cy="383772"/>
            </a:xfrm>
            <a:prstGeom prst="rect">
              <a:avLst/>
            </a:prstGeom>
          </p:spPr>
        </p:pic>
      </p:grp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3F59388B-2D75-0FBF-D8C1-8545B5160483}"/>
              </a:ext>
            </a:extLst>
          </p:cNvPr>
          <p:cNvCxnSpPr/>
          <p:nvPr/>
        </p:nvCxnSpPr>
        <p:spPr>
          <a:xfrm>
            <a:off x="3851920" y="1131590"/>
            <a:ext cx="0" cy="2884807"/>
          </a:xfrm>
          <a:prstGeom prst="line">
            <a:avLst/>
          </a:prstGeom>
          <a:ln w="12700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id="{678F609F-3424-0DCB-36D2-0641A1CE48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0" y="3343438"/>
            <a:ext cx="1585370" cy="79268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DFECD265-1683-F69B-E160-723AD316F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23437"/>
            <a:ext cx="382560" cy="161078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8A81E97-0E51-00BE-766A-9FFEA06F4212}"/>
              </a:ext>
            </a:extLst>
          </p:cNvPr>
          <p:cNvSpPr txBox="1"/>
          <p:nvPr/>
        </p:nvSpPr>
        <p:spPr>
          <a:xfrm>
            <a:off x="3917927" y="1132962"/>
            <a:ext cx="341987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75000"/>
                  </a:schemeClr>
                </a:solidFill>
              </a:rPr>
              <a:t>An open-source instrumentation package for intensive</a:t>
            </a:r>
          </a:p>
          <a:p>
            <a:pPr algn="ctr"/>
            <a:r>
              <a:rPr lang="en-US" sz="800" b="1" dirty="0">
                <a:solidFill>
                  <a:schemeClr val="bg1">
                    <a:lumMod val="75000"/>
                  </a:schemeClr>
                </a:solidFill>
              </a:rPr>
              <a:t>soil hydraulic characterization (Concialdi et al., 2020)</a:t>
            </a:r>
          </a:p>
        </p:txBody>
      </p:sp>
    </p:spTree>
    <p:extLst>
      <p:ext uri="{BB962C8B-B14F-4D97-AF65-F5344CB8AC3E}">
        <p14:creationId xmlns:p14="http://schemas.microsoft.com/office/powerpoint/2010/main" val="192200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1C1E01AA-D12F-4403-9FE0-63E07D534194}"/>
              </a:ext>
            </a:extLst>
          </p:cNvPr>
          <p:cNvSpPr/>
          <p:nvPr/>
        </p:nvSpPr>
        <p:spPr>
          <a:xfrm>
            <a:off x="0" y="0"/>
            <a:ext cx="9144000" cy="42387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fr-FR" sz="1400">
                <a:solidFill>
                  <a:prstClr val="white"/>
                </a:solidFill>
              </a:rPr>
              <a:t>BEST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75856" y="1131590"/>
            <a:ext cx="792088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25AEC53-23DE-3E57-DC51-21DC51528B97}"/>
              </a:ext>
            </a:extLst>
          </p:cNvPr>
          <p:cNvGrpSpPr/>
          <p:nvPr/>
        </p:nvGrpSpPr>
        <p:grpSpPr>
          <a:xfrm>
            <a:off x="0" y="-54902"/>
            <a:ext cx="9144000" cy="1067744"/>
            <a:chOff x="0" y="-54902"/>
            <a:chExt cx="9144000" cy="1067744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715A68C-3937-B866-FE16-082C1E712339}"/>
                </a:ext>
              </a:extLst>
            </p:cNvPr>
            <p:cNvGrpSpPr/>
            <p:nvPr/>
          </p:nvGrpSpPr>
          <p:grpSpPr>
            <a:xfrm>
              <a:off x="0" y="12634"/>
              <a:ext cx="9144000" cy="987574"/>
              <a:chOff x="0" y="0"/>
              <a:chExt cx="9144000" cy="987574"/>
            </a:xfrm>
          </p:grpSpPr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723C7743-9090-D187-BE08-3B6BA1C919DE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9875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ZoneTexte 14">
                <a:extLst>
                  <a:ext uri="{FF2B5EF4-FFF2-40B4-BE49-F238E27FC236}">
                    <a16:creationId xmlns:a16="http://schemas.microsoft.com/office/drawing/2014/main" id="{2FA749A3-9629-E9D6-9C5D-1E0DC5F6EE33}"/>
                  </a:ext>
                </a:extLst>
              </p:cNvPr>
              <p:cNvSpPr txBox="1"/>
              <p:nvPr/>
            </p:nvSpPr>
            <p:spPr>
              <a:xfrm>
                <a:off x="3046960" y="54568"/>
                <a:ext cx="4417216" cy="530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BEST-WR for the hydraulic characterization of hydrophilic and water-repellent soils</a:t>
                </a:r>
                <a:endParaRPr kumimoji="0" lang="fr-F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ZoneTexte 14">
                <a:extLst>
                  <a:ext uri="{FF2B5EF4-FFF2-40B4-BE49-F238E27FC236}">
                    <a16:creationId xmlns:a16="http://schemas.microsoft.com/office/drawing/2014/main" id="{2C469C16-C7E0-CF10-0F5E-6A0B9004BDEC}"/>
                  </a:ext>
                </a:extLst>
              </p:cNvPr>
              <p:cNvSpPr txBox="1"/>
              <p:nvPr/>
            </p:nvSpPr>
            <p:spPr>
              <a:xfrm>
                <a:off x="3124896" y="614725"/>
                <a:ext cx="4261344" cy="315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Simone Di Prima</a:t>
                </a:r>
                <a:r>
                  <a:rPr kumimoji="0" lang="fr-FR" sz="8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Ryan D. Stewart, Majdi R. Abou Najm, Ludmila Ribeiro Roder, Filippo </a:t>
                </a:r>
                <a:r>
                  <a:rPr kumimoji="0" lang="fr-FR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Giadrossich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Rafael Angulo-Jaramillo, Deniz Yilmaz, Pier Paolo Roggero, Mario Pirastru and Laurent Lassabatere</a:t>
                </a:r>
                <a:endParaRPr kumimoji="0" lang="fr-F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9B9BD61B-B621-14A6-1E40-E26A1341D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18"/>
            <a:stretch/>
          </p:blipFill>
          <p:spPr>
            <a:xfrm>
              <a:off x="107504" y="-54902"/>
              <a:ext cx="2448272" cy="1067744"/>
            </a:xfrm>
            <a:prstGeom prst="rect">
              <a:avLst/>
            </a:prstGeom>
          </p:spPr>
        </p:pic>
      </p:grp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1A572553-A3DD-AE63-04CE-DE32B29FD2B5}"/>
              </a:ext>
            </a:extLst>
          </p:cNvPr>
          <p:cNvSpPr txBox="1">
            <a:spLocks/>
          </p:cNvSpPr>
          <p:nvPr/>
        </p:nvSpPr>
        <p:spPr>
          <a:xfrm>
            <a:off x="107504" y="4349848"/>
            <a:ext cx="8439372" cy="81419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None/>
            </a:pPr>
            <a:r>
              <a:rPr lang="it-IT" sz="1200" dirty="0">
                <a:solidFill>
                  <a:prstClr val="white"/>
                </a:solidFill>
              </a:rPr>
              <a:t>Di Prima, S., Stewart, R.D., Abou </a:t>
            </a:r>
            <a:r>
              <a:rPr lang="it-IT" sz="1200" dirty="0" err="1">
                <a:solidFill>
                  <a:prstClr val="white"/>
                </a:solidFill>
              </a:rPr>
              <a:t>Najm</a:t>
            </a:r>
            <a:r>
              <a:rPr lang="it-IT" sz="1200" dirty="0">
                <a:solidFill>
                  <a:prstClr val="white"/>
                </a:solidFill>
              </a:rPr>
              <a:t>, M.R., Ribeiro Roder, L., </a:t>
            </a:r>
            <a:r>
              <a:rPr lang="it-IT" sz="1200" dirty="0" err="1">
                <a:solidFill>
                  <a:prstClr val="white"/>
                </a:solidFill>
              </a:rPr>
              <a:t>Giadrossich</a:t>
            </a:r>
            <a:r>
              <a:rPr lang="it-IT" sz="1200" dirty="0">
                <a:solidFill>
                  <a:prstClr val="white"/>
                </a:solidFill>
              </a:rPr>
              <a:t>, F., Campus, S., Angulo-Jaramillo, R., Yilmaz, D., Roggero, P.P., </a:t>
            </a:r>
            <a:r>
              <a:rPr lang="it-IT" sz="1200" dirty="0" err="1">
                <a:solidFill>
                  <a:prstClr val="white"/>
                </a:solidFill>
              </a:rPr>
              <a:t>Pirastru</a:t>
            </a:r>
            <a:r>
              <a:rPr lang="it-IT" sz="1200" dirty="0">
                <a:solidFill>
                  <a:prstClr val="white"/>
                </a:solidFill>
              </a:rPr>
              <a:t>, M., Lassabatere, L., 2021. BEST-WR: An </a:t>
            </a:r>
            <a:r>
              <a:rPr lang="it-IT" sz="1200" dirty="0" err="1">
                <a:solidFill>
                  <a:prstClr val="white"/>
                </a:solidFill>
              </a:rPr>
              <a:t>adapted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algorithm</a:t>
            </a:r>
            <a:r>
              <a:rPr lang="it-IT" sz="1200" dirty="0">
                <a:solidFill>
                  <a:prstClr val="white"/>
                </a:solidFill>
              </a:rPr>
              <a:t> for the </a:t>
            </a:r>
            <a:r>
              <a:rPr lang="it-IT" sz="1200" dirty="0" err="1">
                <a:solidFill>
                  <a:prstClr val="white"/>
                </a:solidFill>
              </a:rPr>
              <a:t>hydraulic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characterization</a:t>
            </a:r>
            <a:r>
              <a:rPr lang="it-IT" sz="1200" dirty="0">
                <a:solidFill>
                  <a:prstClr val="white"/>
                </a:solidFill>
              </a:rPr>
              <a:t> of </a:t>
            </a:r>
            <a:r>
              <a:rPr lang="it-IT" sz="1200" dirty="0" err="1">
                <a:solidFill>
                  <a:prstClr val="white"/>
                </a:solidFill>
              </a:rPr>
              <a:t>hydrophilic</a:t>
            </a:r>
            <a:r>
              <a:rPr lang="it-IT" sz="1200" dirty="0">
                <a:solidFill>
                  <a:prstClr val="white"/>
                </a:solidFill>
              </a:rPr>
              <a:t> and water-</a:t>
            </a:r>
            <a:r>
              <a:rPr lang="it-IT" sz="1200" dirty="0" err="1">
                <a:solidFill>
                  <a:prstClr val="white"/>
                </a:solidFill>
              </a:rPr>
              <a:t>repellent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soils</a:t>
            </a:r>
            <a:r>
              <a:rPr lang="it-IT" sz="1200" dirty="0">
                <a:solidFill>
                  <a:prstClr val="white"/>
                </a:solidFill>
              </a:rPr>
              <a:t>. Journal of </a:t>
            </a:r>
            <a:r>
              <a:rPr lang="it-IT" sz="1200" dirty="0" err="1">
                <a:solidFill>
                  <a:prstClr val="white"/>
                </a:solidFill>
              </a:rPr>
              <a:t>Hydrology</a:t>
            </a:r>
            <a:r>
              <a:rPr lang="it-IT" sz="1200" dirty="0">
                <a:solidFill>
                  <a:prstClr val="white"/>
                </a:solidFill>
              </a:rPr>
              <a:t> 603, 126936. https://doi.org/10.1016/j.jhydrol.2021.126936</a:t>
            </a:r>
            <a:endParaRPr lang="fr-FR" sz="1200" dirty="0">
              <a:solidFill>
                <a:prstClr val="white"/>
              </a:solidFill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5430FEA-EACE-9274-0286-CAD9292B0318}"/>
              </a:ext>
            </a:extLst>
          </p:cNvPr>
          <p:cNvGrpSpPr/>
          <p:nvPr/>
        </p:nvGrpSpPr>
        <p:grpSpPr>
          <a:xfrm>
            <a:off x="475269" y="1847947"/>
            <a:ext cx="3851921" cy="2377313"/>
            <a:chOff x="179512" y="1012842"/>
            <a:chExt cx="5004048" cy="3088379"/>
          </a:xfrm>
        </p:grpSpPr>
        <p:pic>
          <p:nvPicPr>
            <p:cNvPr id="14" name="Picture 2" descr="D:\Google Drive\Attivita_2011_2012\Sassari Ricercatore\BEST-WR\Manuscript\Figure_6.jpg">
              <a:extLst>
                <a:ext uri="{FF2B5EF4-FFF2-40B4-BE49-F238E27FC236}">
                  <a16:creationId xmlns:a16="http://schemas.microsoft.com/office/drawing/2014/main" id="{E859279E-A813-81FC-2840-C0320F0D4E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30"/>
            <a:stretch/>
          </p:blipFill>
          <p:spPr bwMode="auto">
            <a:xfrm>
              <a:off x="179512" y="1012842"/>
              <a:ext cx="5004048" cy="3088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7F595DD4-0F7C-FC34-2DE8-21DB5EE028C0}"/>
                </a:ext>
              </a:extLst>
            </p:cNvPr>
            <p:cNvSpPr/>
            <p:nvPr/>
          </p:nvSpPr>
          <p:spPr>
            <a:xfrm>
              <a:off x="4327190" y="1707654"/>
              <a:ext cx="514586" cy="50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95DBEEFF-64A5-A7AC-1F77-1008D2C2D9BE}"/>
              </a:ext>
            </a:extLst>
          </p:cNvPr>
          <p:cNvGrpSpPr/>
          <p:nvPr/>
        </p:nvGrpSpPr>
        <p:grpSpPr>
          <a:xfrm>
            <a:off x="4523271" y="1856908"/>
            <a:ext cx="3903967" cy="2245510"/>
            <a:chOff x="179512" y="1222960"/>
            <a:chExt cx="5004048" cy="2878261"/>
          </a:xfrm>
        </p:grpSpPr>
        <p:pic>
          <p:nvPicPr>
            <p:cNvPr id="17" name="Picture 2" descr="D:\Google Drive\Attivita_2011_2012\Sassari Ricercatore\BEST-WR\Manuscript\Figure_6.jpg">
              <a:extLst>
                <a:ext uri="{FF2B5EF4-FFF2-40B4-BE49-F238E27FC236}">
                  <a16:creationId xmlns:a16="http://schemas.microsoft.com/office/drawing/2014/main" id="{FC700387-415A-EDA1-BF07-FAB6DFB627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0" t="-495" r="1420" b="66972"/>
            <a:stretch/>
          </p:blipFill>
          <p:spPr bwMode="auto">
            <a:xfrm>
              <a:off x="179512" y="1222960"/>
              <a:ext cx="5004048" cy="287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08E70E90-F5FF-D92C-9647-FE443247177D}"/>
                </a:ext>
              </a:extLst>
            </p:cNvPr>
            <p:cNvSpPr/>
            <p:nvPr/>
          </p:nvSpPr>
          <p:spPr>
            <a:xfrm>
              <a:off x="4436931" y="1959682"/>
              <a:ext cx="514585" cy="5040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394E8195-8C1D-61A9-451D-B59370161DB2}"/>
              </a:ext>
            </a:extLst>
          </p:cNvPr>
          <p:cNvSpPr/>
          <p:nvPr/>
        </p:nvSpPr>
        <p:spPr>
          <a:xfrm>
            <a:off x="2422040" y="1851670"/>
            <a:ext cx="288032" cy="355501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B0514E09-E59C-145E-48D0-1A189BF0DBFB}"/>
              </a:ext>
            </a:extLst>
          </p:cNvPr>
          <p:cNvSpPr/>
          <p:nvPr/>
        </p:nvSpPr>
        <p:spPr>
          <a:xfrm>
            <a:off x="6547472" y="1851670"/>
            <a:ext cx="288032" cy="355501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erba, esterni, cielo, campo&#10;&#10;Descrizione generata automaticamente">
            <a:extLst>
              <a:ext uri="{FF2B5EF4-FFF2-40B4-BE49-F238E27FC236}">
                <a16:creationId xmlns:a16="http://schemas.microsoft.com/office/drawing/2014/main" id="{B84F0CDC-68F9-85B0-43C0-5192EFA2EE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t="21661" b="6483"/>
          <a:stretch/>
        </p:blipFill>
        <p:spPr>
          <a:xfrm>
            <a:off x="1957049" y="1053963"/>
            <a:ext cx="1218014" cy="874254"/>
          </a:xfrm>
          <a:prstGeom prst="rect">
            <a:avLst/>
          </a:prstGeom>
          <a:ln w="28575">
            <a:solidFill>
              <a:schemeClr val="bg1">
                <a:lumMod val="40000"/>
                <a:lumOff val="60000"/>
              </a:schemeClr>
            </a:solidFill>
          </a:ln>
        </p:spPr>
      </p:pic>
      <p:pic>
        <p:nvPicPr>
          <p:cNvPr id="20" name="Picture 3" descr="C:\Users\simoe\Downloads\20200615_172327.jpg">
            <a:extLst>
              <a:ext uri="{FF2B5EF4-FFF2-40B4-BE49-F238E27FC236}">
                <a16:creationId xmlns:a16="http://schemas.microsoft.com/office/drawing/2014/main" id="{8FA648B1-3F65-C0AB-13F6-E7361C9A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19" y="1070330"/>
            <a:ext cx="1143849" cy="857887"/>
          </a:xfrm>
          <a:prstGeom prst="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0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1C1E01AA-D12F-4403-9FE0-63E07D534194}"/>
              </a:ext>
            </a:extLst>
          </p:cNvPr>
          <p:cNvSpPr/>
          <p:nvPr/>
        </p:nvSpPr>
        <p:spPr>
          <a:xfrm>
            <a:off x="0" y="0"/>
            <a:ext cx="9144000" cy="42387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fr-FR" sz="1400" dirty="0">
                <a:solidFill>
                  <a:prstClr val="white"/>
                </a:solidFill>
              </a:rPr>
              <a:t>BEST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75856" y="1131590"/>
            <a:ext cx="792088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Google Drive\Attivita_2011_2012\Sassari Ricercatore\BEST-WR\Manuscript\Figure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3" y="1172938"/>
            <a:ext cx="4002088" cy="29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imoe\Downloads\20200615_172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11610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DED177B4-698B-B0F1-459D-94234981A846}"/>
              </a:ext>
            </a:extLst>
          </p:cNvPr>
          <p:cNvGrpSpPr/>
          <p:nvPr/>
        </p:nvGrpSpPr>
        <p:grpSpPr>
          <a:xfrm>
            <a:off x="0" y="-54902"/>
            <a:ext cx="9144000" cy="1067744"/>
            <a:chOff x="0" y="-54902"/>
            <a:chExt cx="9144000" cy="1067744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63F1B7A6-C79D-C9B6-FCAC-7AF93A10FA21}"/>
                </a:ext>
              </a:extLst>
            </p:cNvPr>
            <p:cNvGrpSpPr/>
            <p:nvPr/>
          </p:nvGrpSpPr>
          <p:grpSpPr>
            <a:xfrm>
              <a:off x="0" y="12634"/>
              <a:ext cx="9144000" cy="987574"/>
              <a:chOff x="0" y="0"/>
              <a:chExt cx="9144000" cy="987574"/>
            </a:xfrm>
          </p:grpSpPr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DEFFB40E-A528-A616-92A6-AA3FAB9294E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9875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ZoneTexte 14">
                <a:extLst>
                  <a:ext uri="{FF2B5EF4-FFF2-40B4-BE49-F238E27FC236}">
                    <a16:creationId xmlns:a16="http://schemas.microsoft.com/office/drawing/2014/main" id="{9DDDD9F2-770B-BFED-E1F0-CACD3B60A5CD}"/>
                  </a:ext>
                </a:extLst>
              </p:cNvPr>
              <p:cNvSpPr txBox="1"/>
              <p:nvPr/>
            </p:nvSpPr>
            <p:spPr>
              <a:xfrm>
                <a:off x="3046960" y="54568"/>
                <a:ext cx="4417216" cy="530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BEST-WR for the hydraulic characterization of hydrophilic and water-repellent soils</a:t>
                </a:r>
                <a:endParaRPr kumimoji="0" lang="fr-F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ZoneTexte 14">
                <a:extLst>
                  <a:ext uri="{FF2B5EF4-FFF2-40B4-BE49-F238E27FC236}">
                    <a16:creationId xmlns:a16="http://schemas.microsoft.com/office/drawing/2014/main" id="{7A186870-63CA-17C1-A4BE-0E620E25DAD1}"/>
                  </a:ext>
                </a:extLst>
              </p:cNvPr>
              <p:cNvSpPr txBox="1"/>
              <p:nvPr/>
            </p:nvSpPr>
            <p:spPr>
              <a:xfrm>
                <a:off x="3124896" y="614725"/>
                <a:ext cx="4261344" cy="315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Simone Di Prima</a:t>
                </a:r>
                <a:r>
                  <a:rPr kumimoji="0" lang="fr-FR" sz="8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Ryan D. Stewart, Majdi R. Abou Najm, Ludmila Ribeiro Roder, Filippo </a:t>
                </a:r>
                <a:r>
                  <a:rPr kumimoji="0" lang="fr-FR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Giadrossich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Rafael Angulo-Jaramillo, Deniz Yilmaz, Pier Paolo Roggero, Mario Pirastru and Laurent Lassabatere</a:t>
                </a:r>
                <a:endParaRPr kumimoji="0" lang="fr-F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53DA3A4-BF15-609C-55E7-A443840D5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18"/>
            <a:stretch/>
          </p:blipFill>
          <p:spPr>
            <a:xfrm>
              <a:off x="107504" y="-54902"/>
              <a:ext cx="2448272" cy="1067744"/>
            </a:xfrm>
            <a:prstGeom prst="rect">
              <a:avLst/>
            </a:prstGeom>
          </p:spPr>
        </p:pic>
      </p:grp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92E6576-A7DD-8557-E60F-A114C801A7F6}"/>
              </a:ext>
            </a:extLst>
          </p:cNvPr>
          <p:cNvSpPr txBox="1">
            <a:spLocks/>
          </p:cNvSpPr>
          <p:nvPr/>
        </p:nvSpPr>
        <p:spPr>
          <a:xfrm>
            <a:off x="107504" y="4349848"/>
            <a:ext cx="8439372" cy="81419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prstClr val="white"/>
              </a:buClr>
              <a:buNone/>
            </a:pPr>
            <a:r>
              <a:rPr lang="it-IT" sz="1200" dirty="0">
                <a:solidFill>
                  <a:prstClr val="white"/>
                </a:solidFill>
              </a:rPr>
              <a:t>Di Prima, S., Stewart, R.D., Abou </a:t>
            </a:r>
            <a:r>
              <a:rPr lang="it-IT" sz="1200" dirty="0" err="1">
                <a:solidFill>
                  <a:prstClr val="white"/>
                </a:solidFill>
              </a:rPr>
              <a:t>Najm</a:t>
            </a:r>
            <a:r>
              <a:rPr lang="it-IT" sz="1200" dirty="0">
                <a:solidFill>
                  <a:prstClr val="white"/>
                </a:solidFill>
              </a:rPr>
              <a:t>, M.R., Ribeiro Roder, L., </a:t>
            </a:r>
            <a:r>
              <a:rPr lang="it-IT" sz="1200" dirty="0" err="1">
                <a:solidFill>
                  <a:prstClr val="white"/>
                </a:solidFill>
              </a:rPr>
              <a:t>Giadrossich</a:t>
            </a:r>
            <a:r>
              <a:rPr lang="it-IT" sz="1200" dirty="0">
                <a:solidFill>
                  <a:prstClr val="white"/>
                </a:solidFill>
              </a:rPr>
              <a:t>, F., Campus, S., Angulo-Jaramillo, R., Yilmaz, D., Roggero, P.P., </a:t>
            </a:r>
            <a:r>
              <a:rPr lang="it-IT" sz="1200" dirty="0" err="1">
                <a:solidFill>
                  <a:prstClr val="white"/>
                </a:solidFill>
              </a:rPr>
              <a:t>Pirastru</a:t>
            </a:r>
            <a:r>
              <a:rPr lang="it-IT" sz="1200" dirty="0">
                <a:solidFill>
                  <a:prstClr val="white"/>
                </a:solidFill>
              </a:rPr>
              <a:t>, M., Lassabatere, L., 2021. BEST-WR: An </a:t>
            </a:r>
            <a:r>
              <a:rPr lang="it-IT" sz="1200" dirty="0" err="1">
                <a:solidFill>
                  <a:prstClr val="white"/>
                </a:solidFill>
              </a:rPr>
              <a:t>adapted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algorithm</a:t>
            </a:r>
            <a:r>
              <a:rPr lang="it-IT" sz="1200" dirty="0">
                <a:solidFill>
                  <a:prstClr val="white"/>
                </a:solidFill>
              </a:rPr>
              <a:t> for the </a:t>
            </a:r>
            <a:r>
              <a:rPr lang="it-IT" sz="1200" dirty="0" err="1">
                <a:solidFill>
                  <a:prstClr val="white"/>
                </a:solidFill>
              </a:rPr>
              <a:t>hydraulic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characterization</a:t>
            </a:r>
            <a:r>
              <a:rPr lang="it-IT" sz="1200" dirty="0">
                <a:solidFill>
                  <a:prstClr val="white"/>
                </a:solidFill>
              </a:rPr>
              <a:t> of </a:t>
            </a:r>
            <a:r>
              <a:rPr lang="it-IT" sz="1200" dirty="0" err="1">
                <a:solidFill>
                  <a:prstClr val="white"/>
                </a:solidFill>
              </a:rPr>
              <a:t>hydrophilic</a:t>
            </a:r>
            <a:r>
              <a:rPr lang="it-IT" sz="1200" dirty="0">
                <a:solidFill>
                  <a:prstClr val="white"/>
                </a:solidFill>
              </a:rPr>
              <a:t> and water-</a:t>
            </a:r>
            <a:r>
              <a:rPr lang="it-IT" sz="1200" dirty="0" err="1">
                <a:solidFill>
                  <a:prstClr val="white"/>
                </a:solidFill>
              </a:rPr>
              <a:t>repellent</a:t>
            </a:r>
            <a:r>
              <a:rPr lang="it-IT" sz="1200" dirty="0">
                <a:solidFill>
                  <a:prstClr val="white"/>
                </a:solidFill>
              </a:rPr>
              <a:t> </a:t>
            </a:r>
            <a:r>
              <a:rPr lang="it-IT" sz="1200" dirty="0" err="1">
                <a:solidFill>
                  <a:prstClr val="white"/>
                </a:solidFill>
              </a:rPr>
              <a:t>soils</a:t>
            </a:r>
            <a:r>
              <a:rPr lang="it-IT" sz="1200" dirty="0">
                <a:solidFill>
                  <a:prstClr val="white"/>
                </a:solidFill>
              </a:rPr>
              <a:t>. Journal of </a:t>
            </a:r>
            <a:r>
              <a:rPr lang="it-IT" sz="1200" dirty="0" err="1">
                <a:solidFill>
                  <a:prstClr val="white"/>
                </a:solidFill>
              </a:rPr>
              <a:t>Hydrology</a:t>
            </a:r>
            <a:r>
              <a:rPr lang="it-IT" sz="1200" dirty="0">
                <a:solidFill>
                  <a:prstClr val="white"/>
                </a:solidFill>
              </a:rPr>
              <a:t> 603, 126936. https://doi.org/10.1016/j.jhydrol.2021.126936</a:t>
            </a:r>
            <a:endParaRPr lang="fr-FR" sz="1200" dirty="0">
              <a:solidFill>
                <a:prstClr val="white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7135A9-FB50-C398-7C62-9C12D6A41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07" y="1059582"/>
            <a:ext cx="3456681" cy="2835776"/>
          </a:xfrm>
          <a:prstGeom prst="rect">
            <a:avLst/>
          </a:prstGeom>
        </p:spPr>
      </p:pic>
      <p:pic>
        <p:nvPicPr>
          <p:cNvPr id="5" name="Immagine 4" descr="Immagine che contiene terra, esterni, natura, roccia&#10;&#10;Descrizione generata automaticamente">
            <a:extLst>
              <a:ext uri="{FF2B5EF4-FFF2-40B4-BE49-F238E27FC236}">
                <a16:creationId xmlns:a16="http://schemas.microsoft.com/office/drawing/2014/main" id="{E3238B36-8B71-CF8D-87BB-B850A67E1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8" t="28290" r="33463" b="23211"/>
          <a:stretch/>
        </p:blipFill>
        <p:spPr>
          <a:xfrm>
            <a:off x="4139804" y="2338620"/>
            <a:ext cx="1296144" cy="1246594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DEDFF79E-ED81-1C5F-4DC4-7CA2B4AB7020}"/>
              </a:ext>
            </a:extLst>
          </p:cNvPr>
          <p:cNvSpPr/>
          <p:nvPr/>
        </p:nvSpPr>
        <p:spPr>
          <a:xfrm>
            <a:off x="5724128" y="1101734"/>
            <a:ext cx="658951" cy="264036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WDPT</a:t>
            </a:r>
          </a:p>
        </p:txBody>
      </p:sp>
    </p:spTree>
    <p:extLst>
      <p:ext uri="{BB962C8B-B14F-4D97-AF65-F5344CB8AC3E}">
        <p14:creationId xmlns:p14="http://schemas.microsoft.com/office/powerpoint/2010/main" val="213907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DFF088C9-939D-680A-92E3-97104DB0101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fr-FR" sz="1400" dirty="0">
                <a:solidFill>
                  <a:prstClr val="white"/>
                </a:solidFill>
              </a:rPr>
              <a:t>BEST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75856" y="1131590"/>
            <a:ext cx="792088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ED177B4-698B-B0F1-459D-94234981A846}"/>
              </a:ext>
            </a:extLst>
          </p:cNvPr>
          <p:cNvGrpSpPr/>
          <p:nvPr/>
        </p:nvGrpSpPr>
        <p:grpSpPr>
          <a:xfrm>
            <a:off x="0" y="-54902"/>
            <a:ext cx="9144000" cy="1067744"/>
            <a:chOff x="0" y="-54902"/>
            <a:chExt cx="9144000" cy="1067744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63F1B7A6-C79D-C9B6-FCAC-7AF93A10FA21}"/>
                </a:ext>
              </a:extLst>
            </p:cNvPr>
            <p:cNvGrpSpPr/>
            <p:nvPr/>
          </p:nvGrpSpPr>
          <p:grpSpPr>
            <a:xfrm>
              <a:off x="0" y="12634"/>
              <a:ext cx="9144000" cy="987574"/>
              <a:chOff x="0" y="0"/>
              <a:chExt cx="9144000" cy="987574"/>
            </a:xfrm>
          </p:grpSpPr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DEFFB40E-A528-A616-92A6-AA3FAB9294E2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987574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ZoneTexte 14">
                <a:extLst>
                  <a:ext uri="{FF2B5EF4-FFF2-40B4-BE49-F238E27FC236}">
                    <a16:creationId xmlns:a16="http://schemas.microsoft.com/office/drawing/2014/main" id="{9DDDD9F2-770B-BFED-E1F0-CACD3B60A5CD}"/>
                  </a:ext>
                </a:extLst>
              </p:cNvPr>
              <p:cNvSpPr txBox="1"/>
              <p:nvPr/>
            </p:nvSpPr>
            <p:spPr>
              <a:xfrm>
                <a:off x="3046960" y="54568"/>
                <a:ext cx="4417216" cy="530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BEST-WR for the hydraulic characterization of hydrophilic and water-repellent soils</a:t>
                </a:r>
                <a:endParaRPr kumimoji="0" lang="fr-F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ZoneTexte 14">
                <a:extLst>
                  <a:ext uri="{FF2B5EF4-FFF2-40B4-BE49-F238E27FC236}">
                    <a16:creationId xmlns:a16="http://schemas.microsoft.com/office/drawing/2014/main" id="{7A186870-63CA-17C1-A4BE-0E620E25DAD1}"/>
                  </a:ext>
                </a:extLst>
              </p:cNvPr>
              <p:cNvSpPr txBox="1"/>
              <p:nvPr/>
            </p:nvSpPr>
            <p:spPr>
              <a:xfrm>
                <a:off x="3124896" y="614725"/>
                <a:ext cx="4261344" cy="315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Simone Di Prima</a:t>
                </a:r>
                <a:r>
                  <a:rPr kumimoji="0" lang="fr-FR" sz="8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Ryan D. Stewart, Majdi R. Abou Najm, Ludmila Ribeiro Roder, Filippo </a:t>
                </a:r>
                <a:r>
                  <a:rPr kumimoji="0" lang="fr-FR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Giadrossich</a:t>
                </a: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Rafael Angulo-Jaramillo, Deniz Yilmaz, Pier Paolo Roggero, Mario Pirastru and Laurent Lassabatere</a:t>
                </a:r>
                <a:endParaRPr kumimoji="0" lang="fr-FR" sz="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53DA3A4-BF15-609C-55E7-A443840D5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18"/>
            <a:stretch/>
          </p:blipFill>
          <p:spPr>
            <a:xfrm>
              <a:off x="107504" y="-54902"/>
              <a:ext cx="2448272" cy="1067744"/>
            </a:xfrm>
            <a:prstGeom prst="rect">
              <a:avLst/>
            </a:prstGeom>
          </p:spPr>
        </p:pic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C1D793C-B499-31B5-B025-B3E382E50C2E}"/>
              </a:ext>
            </a:extLst>
          </p:cNvPr>
          <p:cNvSpPr txBox="1"/>
          <p:nvPr/>
        </p:nvSpPr>
        <p:spPr>
          <a:xfrm>
            <a:off x="2123728" y="242208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Thanks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1470018657"/>
      </p:ext>
    </p:extLst>
  </p:cSld>
  <p:clrMapOvr>
    <a:masterClrMapping/>
  </p:clrMapOvr>
</p:sld>
</file>

<file path=ppt/theme/theme1.xml><?xml version="1.0" encoding="utf-8"?>
<a:theme xmlns:a="http://schemas.openxmlformats.org/drawingml/2006/main" name="Fiera">
  <a:themeElements>
    <a:clrScheme name="Fiera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Fiera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era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1211</Words>
  <Application>Microsoft Office PowerPoint</Application>
  <PresentationFormat>Presentazione su schermo (16:9)</PresentationFormat>
  <Paragraphs>57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Cambria Math</vt:lpstr>
      <vt:lpstr>Candara</vt:lpstr>
      <vt:lpstr>Wingdings 3</vt:lpstr>
      <vt:lpstr>Fiera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Di Prima</dc:creator>
  <cp:lastModifiedBy>Di Prima Simone</cp:lastModifiedBy>
  <cp:revision>116</cp:revision>
  <dcterms:created xsi:type="dcterms:W3CDTF">2020-11-23T07:50:37Z</dcterms:created>
  <dcterms:modified xsi:type="dcterms:W3CDTF">2022-05-26T05:55:46Z</dcterms:modified>
</cp:coreProperties>
</file>