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79" userDrawn="1">
          <p15:clr>
            <a:srgbClr val="A4A3A4"/>
          </p15:clr>
        </p15:guide>
        <p15:guide id="3" pos="5201" userDrawn="1">
          <p15:clr>
            <a:srgbClr val="A4A3A4"/>
          </p15:clr>
        </p15:guide>
        <p15:guide id="6" orient="horz" pos="187" userDrawn="1">
          <p15:clr>
            <a:srgbClr val="A4A3A4"/>
          </p15:clr>
        </p15:guide>
        <p15:guide id="7" orient="horz" pos="4133" userDrawn="1">
          <p15:clr>
            <a:srgbClr val="A4A3A4"/>
          </p15:clr>
        </p15:guide>
        <p15:guide id="8" pos="211" userDrawn="1">
          <p15:clr>
            <a:srgbClr val="A4A3A4"/>
          </p15:clr>
        </p15:guide>
        <p15:guide id="9" pos="74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38" y="82"/>
      </p:cViewPr>
      <p:guideLst>
        <p:guide orient="horz" pos="2160"/>
        <p:guide pos="2479"/>
        <p:guide pos="5201"/>
        <p:guide orient="horz" pos="187"/>
        <p:guide orient="horz" pos="4133"/>
        <p:guide pos="211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8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21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23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25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6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85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26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18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0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80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55EE-601E-472C-81DD-D69040922974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A5546-8CB7-4C69-A4A6-AB4B5D710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52550" y="174625"/>
            <a:ext cx="9486900" cy="1343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latin typeface="DIN" panose="00000400000000000000" pitchFamily="2" charset="0"/>
              </a:rPr>
              <a:t>Temporal and Spatial Variability of Basal Melting beneath Getz Ice Shelf</a:t>
            </a:r>
            <a:endParaRPr lang="en-GB" sz="4000" dirty="0">
              <a:latin typeface="DIN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52550" y="3048000"/>
            <a:ext cx="9486900" cy="417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500" u="sng" dirty="0" smtClean="0">
                <a:latin typeface="DIN" panose="00000400000000000000" pitchFamily="2" charset="0"/>
              </a:rPr>
              <a:t>Salar Karam</a:t>
            </a:r>
            <a:r>
              <a:rPr lang="en-GB" sz="2500" u="sng" baseline="30000" dirty="0" smtClean="0">
                <a:latin typeface="DIN" panose="00000400000000000000" pitchFamily="2" charset="0"/>
              </a:rPr>
              <a:t>1</a:t>
            </a:r>
            <a:r>
              <a:rPr lang="en-GB" sz="2500" dirty="0" smtClean="0">
                <a:latin typeface="DIN" panose="00000400000000000000" pitchFamily="2" charset="0"/>
              </a:rPr>
              <a:t>, Elin Darelius</a:t>
            </a:r>
            <a:r>
              <a:rPr lang="en-GB" sz="2500" baseline="30000" dirty="0" smtClean="0">
                <a:latin typeface="DIN" panose="00000400000000000000" pitchFamily="2" charset="0"/>
              </a:rPr>
              <a:t>2</a:t>
            </a:r>
            <a:r>
              <a:rPr lang="en-GB" sz="2500" dirty="0" smtClean="0">
                <a:latin typeface="DIN" panose="00000400000000000000" pitchFamily="2" charset="0"/>
              </a:rPr>
              <a:t>, Keith Nicholls</a:t>
            </a:r>
            <a:r>
              <a:rPr lang="en-GB" sz="2500" baseline="30000" dirty="0">
                <a:latin typeface="DIN" panose="00000400000000000000" pitchFamily="2" charset="0"/>
              </a:rPr>
              <a:t>3</a:t>
            </a:r>
            <a:r>
              <a:rPr lang="en-GB" sz="2500" dirty="0" smtClean="0">
                <a:latin typeface="DIN" panose="00000400000000000000" pitchFamily="2" charset="0"/>
              </a:rPr>
              <a:t> and Anna Wåhlin</a:t>
            </a:r>
            <a:r>
              <a:rPr lang="en-GB" sz="2500" baseline="30000" dirty="0" smtClean="0">
                <a:latin typeface="DIN" panose="00000400000000000000" pitchFamily="2" charset="0"/>
              </a:rPr>
              <a:t>4</a:t>
            </a:r>
            <a:endParaRPr lang="en-GB" sz="2500" u="sng" dirty="0">
              <a:latin typeface="DIN" panose="000004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52550" y="4555807"/>
            <a:ext cx="9486900" cy="1211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2000" baseline="30000" dirty="0" smtClean="0">
                <a:latin typeface="DIN" panose="00000400000000000000" pitchFamily="2" charset="0"/>
              </a:rPr>
              <a:t>1</a:t>
            </a:r>
            <a:r>
              <a:rPr lang="en-GB" sz="2000" dirty="0">
                <a:latin typeface="DIN" panose="00000400000000000000" pitchFamily="2" charset="0"/>
              </a:rPr>
              <a:t> </a:t>
            </a:r>
            <a:r>
              <a:rPr lang="en-GB" sz="2000" dirty="0" smtClean="0">
                <a:latin typeface="DIN" panose="00000400000000000000" pitchFamily="2" charset="0"/>
              </a:rPr>
              <a:t>Department of Earth Sciences, University of Gothenburg, Gothenburg, Sweden</a:t>
            </a:r>
          </a:p>
          <a:p>
            <a:pPr algn="l">
              <a:lnSpc>
                <a:spcPct val="100000"/>
              </a:lnSpc>
            </a:pPr>
            <a:r>
              <a:rPr lang="en-GB" sz="2000" baseline="30000" dirty="0" smtClean="0">
                <a:latin typeface="DIN" panose="00000400000000000000" pitchFamily="2" charset="0"/>
              </a:rPr>
              <a:t>2</a:t>
            </a:r>
            <a:r>
              <a:rPr lang="en-GB" sz="2000" dirty="0">
                <a:latin typeface="DIN" panose="00000400000000000000" pitchFamily="2" charset="0"/>
              </a:rPr>
              <a:t> </a:t>
            </a:r>
            <a:r>
              <a:rPr lang="en-GB" sz="2000" dirty="0" smtClean="0">
                <a:latin typeface="DIN" panose="00000400000000000000" pitchFamily="2" charset="0"/>
              </a:rPr>
              <a:t>Geophysical Institute, University of Bergen, Bergen, Norway</a:t>
            </a:r>
          </a:p>
          <a:p>
            <a:pPr algn="l">
              <a:lnSpc>
                <a:spcPct val="100000"/>
              </a:lnSpc>
            </a:pPr>
            <a:r>
              <a:rPr lang="en-GB" sz="2000" baseline="30000" dirty="0" smtClean="0">
                <a:latin typeface="DIN" panose="00000400000000000000" pitchFamily="2" charset="0"/>
              </a:rPr>
              <a:t>3</a:t>
            </a:r>
            <a:r>
              <a:rPr lang="en-GB" sz="2000" dirty="0" smtClean="0">
                <a:latin typeface="DIN" panose="00000400000000000000" pitchFamily="2" charset="0"/>
              </a:rPr>
              <a:t> British Antarctic Survey, Natural Environment Research Council, Cambridge, UK</a:t>
            </a:r>
          </a:p>
          <a:p>
            <a:pPr algn="l">
              <a:lnSpc>
                <a:spcPct val="100000"/>
              </a:lnSpc>
            </a:pPr>
            <a:r>
              <a:rPr lang="en-GB" sz="2000" baseline="30000" dirty="0" smtClean="0">
                <a:latin typeface="DIN" panose="00000400000000000000" pitchFamily="2" charset="0"/>
              </a:rPr>
              <a:t>4 </a:t>
            </a:r>
            <a:r>
              <a:rPr lang="en-GB" sz="2000" dirty="0">
                <a:latin typeface="DIN" panose="00000400000000000000" pitchFamily="2" charset="0"/>
              </a:rPr>
              <a:t>Department of </a:t>
            </a:r>
            <a:r>
              <a:rPr lang="en-GB" sz="2000" dirty="0" smtClean="0">
                <a:latin typeface="DIN" panose="00000400000000000000" pitchFamily="2" charset="0"/>
              </a:rPr>
              <a:t>Marine </a:t>
            </a:r>
            <a:r>
              <a:rPr lang="en-GB" sz="2000" dirty="0">
                <a:latin typeface="DIN" panose="00000400000000000000" pitchFamily="2" charset="0"/>
              </a:rPr>
              <a:t>Sciences, University of Gothenburg, Gothenburg, Sweden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914640" y="6143626"/>
            <a:ext cx="4022090" cy="417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500" u="sng" dirty="0" smtClean="0">
                <a:latin typeface="DIN" panose="00000400000000000000" pitchFamily="2" charset="0"/>
              </a:rPr>
              <a:t>Email: </a:t>
            </a:r>
            <a:r>
              <a:rPr lang="en-GB" sz="2500" dirty="0" smtClean="0">
                <a:latin typeface="DIN" panose="00000400000000000000" pitchFamily="2" charset="0"/>
              </a:rPr>
              <a:t>salar.karam</a:t>
            </a:r>
            <a:r>
              <a:rPr lang="en-GB" sz="2500" dirty="0" smtClean="0"/>
              <a:t>@</a:t>
            </a:r>
            <a:r>
              <a:rPr lang="en-GB" sz="2500" dirty="0" smtClean="0">
                <a:latin typeface="DIN" panose="00000400000000000000" pitchFamily="2" charset="0"/>
              </a:rPr>
              <a:t>gu.se</a:t>
            </a:r>
            <a:endParaRPr lang="en-GB" sz="2500" u="sng" dirty="0">
              <a:latin typeface="DI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5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3657" y="1625600"/>
            <a:ext cx="8023381" cy="4813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2381" y="1612985"/>
            <a:ext cx="26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Inflow of warm CDW causes basal melting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380" y="4619673"/>
            <a:ext cx="2640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Time series of basal melt rate from “ice radars”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2380" y="2967335"/>
            <a:ext cx="2640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Mooring data from outside the cavity for oceanographic context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31603" y="3154772"/>
            <a:ext cx="104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Mooring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312276">
            <a:off x="9887618" y="4846123"/>
            <a:ext cx="115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Melting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91875" y="2329138"/>
            <a:ext cx="9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DIN" panose="00000400000000000000" pitchFamily="2" charset="0"/>
              </a:rPr>
              <a:t>ApRES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347981" y="294174"/>
            <a:ext cx="2660092" cy="79248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Introduction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251160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Study area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4738674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Thermocline variability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693722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Melt rates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9148918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Conclusions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365348" y="1585805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8527816" y="4619673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365348" y="3118449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354954" y="4770787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4864331" y="3524104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8" name="Flowchart: Connector 37"/>
          <p:cNvSpPr/>
          <p:nvPr/>
        </p:nvSpPr>
        <p:spPr>
          <a:xfrm>
            <a:off x="9001678" y="2697306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3</a:t>
            </a:r>
            <a:endParaRPr lang="en-GB" dirty="0">
              <a:latin typeface="DI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365348" y="3135251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1446" y="2966934"/>
            <a:ext cx="2500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The site GW1 is located close to a grounding line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347981" y="294174"/>
            <a:ext cx="2660092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Introduction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2511603" y="294174"/>
            <a:ext cx="2685557" cy="79248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Study area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4738674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Thermocline variability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693722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Melt rates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9148918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Conclusions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2219" y="1519300"/>
            <a:ext cx="6800587" cy="4870990"/>
          </a:xfrm>
          <a:prstGeom prst="rect">
            <a:avLst/>
          </a:prstGeom>
        </p:spPr>
      </p:pic>
      <p:sp>
        <p:nvSpPr>
          <p:cNvPr id="21" name="Flowchart: Process 20"/>
          <p:cNvSpPr/>
          <p:nvPr/>
        </p:nvSpPr>
        <p:spPr>
          <a:xfrm>
            <a:off x="8761733" y="1789846"/>
            <a:ext cx="2063747" cy="1776346"/>
          </a:xfrm>
          <a:prstGeom prst="flowChartProcess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746" y="2403344"/>
            <a:ext cx="1546534" cy="2441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48918" y="1789846"/>
            <a:ext cx="140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Depth (m)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44398" y="2089434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1000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17665" y="2089434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500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67328" y="2089434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0</a:t>
            </a:r>
            <a:endParaRPr lang="en-GB" dirty="0">
              <a:latin typeface="DIN" panose="000004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18" y="4628609"/>
            <a:ext cx="152444" cy="1495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71964" y="2818336"/>
            <a:ext cx="153907" cy="57123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47200" y="2703658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DIN" panose="00000400000000000000" pitchFamily="2" charset="0"/>
              </a:rPr>
              <a:t>ApRES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47200" y="3106949"/>
            <a:ext cx="120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Mooring</a:t>
            </a:r>
            <a:endParaRPr lang="en-GB" dirty="0">
              <a:latin typeface="DIN" panose="00000400000000000000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083" y="3072990"/>
            <a:ext cx="1280148" cy="192324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62625" y="1170861"/>
            <a:ext cx="140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133° W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4512" y="1170861"/>
            <a:ext cx="140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127° W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3598" y="1170861"/>
            <a:ext cx="140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123° W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91962" y="1170861"/>
            <a:ext cx="140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117° W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50396" y="1640717"/>
            <a:ext cx="7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71° 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150396" y="2888324"/>
            <a:ext cx="7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72° 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50396" y="4100392"/>
            <a:ext cx="7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73° 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150396" y="5326349"/>
            <a:ext cx="7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74° 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5912503" y="3663956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9689" y="4854321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GW1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66994" y="4957017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GW2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06076" y="5304321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GW3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05875" y="5574329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GW4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9185" y="4536337"/>
            <a:ext cx="66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S6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5" name="Flowchart: Connector 44"/>
          <p:cNvSpPr/>
          <p:nvPr/>
        </p:nvSpPr>
        <p:spPr>
          <a:xfrm>
            <a:off x="8091427" y="4725060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62381" y="1450937"/>
            <a:ext cx="2640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Warm CDW crosses the shelf break through deep troughs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365348" y="1585805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39" grpId="0" animBg="1"/>
      <p:bldP spid="45" grpId="0" animBg="1"/>
      <p:bldP spid="47" grpId="0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96" y="1678939"/>
            <a:ext cx="6686714" cy="2619791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369001" y="1584035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69001" y="3125791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525" y="1434207"/>
            <a:ext cx="2754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Ice draft at GW2 and GW3 is outside the range of the thermocline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800" y="2974677"/>
            <a:ext cx="2778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Much deeper thermocline in 2017 compared to 2016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493628" y="2804169"/>
            <a:ext cx="26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Depth (m)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8483669" y="3011354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9994938" y="1846046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64742" y="1752373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74010" y="2265204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4010" y="2820301"/>
            <a:ext cx="75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GW1, GW4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4545" y="4308183"/>
            <a:ext cx="62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Mar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3308" y="4308183"/>
            <a:ext cx="62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May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7501" y="4308183"/>
            <a:ext cx="50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Jul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73254" y="4308183"/>
            <a:ext cx="57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Sep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9622" y="4308183"/>
            <a:ext cx="60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Nov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33982" y="4308183"/>
            <a:ext cx="59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Jan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75495" y="4308183"/>
            <a:ext cx="62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Mar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66896" y="4308183"/>
            <a:ext cx="60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May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576269" y="4308183"/>
            <a:ext cx="55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Jul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48206" y="4608517"/>
            <a:ext cx="70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2016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90047" y="4608517"/>
            <a:ext cx="70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2017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347981" y="294174"/>
            <a:ext cx="2660092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Introduction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251160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Study area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4738674" y="294174"/>
            <a:ext cx="2685557" cy="79248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Thermocline variability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693722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Melt rates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9148918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Conclusions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18385" y="1504005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350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18385" y="2020471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400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18385" y="2541594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450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18385" y="3062149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500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18385" y="3588897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550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18385" y="4108068"/>
            <a:ext cx="67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600</a:t>
            </a:r>
            <a:endParaRPr lang="en-GB" dirty="0">
              <a:latin typeface="DI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8963" y="1394023"/>
            <a:ext cx="5608810" cy="46481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97962" y="4885668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8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7962" y="5374862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7962" y="5829041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839298" y="3678238"/>
            <a:ext cx="502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Melt rate (m/year)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347981" y="1551847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347981" y="2787201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8959" y="1303295"/>
            <a:ext cx="2846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Fortnightly oscillations at GW2, GW3 and GW4 arising from spring-neap tidal cycle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8959" y="2629125"/>
            <a:ext cx="2846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No fortnightly oscillations visible at GW1, close to the grounding line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0572" y="6058917"/>
            <a:ext cx="62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Mar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11625" y="6055870"/>
            <a:ext cx="62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May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28818" y="6055870"/>
            <a:ext cx="50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Jul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67731" y="6055870"/>
            <a:ext cx="57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Sep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07099" y="6055870"/>
            <a:ext cx="60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Nov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74459" y="6055870"/>
            <a:ext cx="59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Jan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94052" y="6055870"/>
            <a:ext cx="62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Mar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66073" y="6055870"/>
            <a:ext cx="60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May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53526" y="6055870"/>
            <a:ext cx="55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Jul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5154" y="6361599"/>
            <a:ext cx="66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2016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53204" y="6356204"/>
            <a:ext cx="70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2017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347981" y="4022555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88959" y="3860510"/>
            <a:ext cx="2846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Melt rate at GW4 is 30% lower in 2017 compared to 2016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351543" y="5255000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88959" y="5092668"/>
            <a:ext cx="284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No reduction in melt rates at GW2 in 2017 compared to 2016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11300853" y="3990607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10667637" y="2578589"/>
            <a:ext cx="346683" cy="3477281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DIN" panose="00000400000000000000" pitchFamily="2" charset="0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11300853" y="1560593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074353" y="1394023"/>
            <a:ext cx="67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074353" y="2612920"/>
            <a:ext cx="67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074353" y="3856204"/>
            <a:ext cx="67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74353" y="5058394"/>
            <a:ext cx="67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GW4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7" name="Flowchart: Connector 56"/>
          <p:cNvSpPr/>
          <p:nvPr/>
        </p:nvSpPr>
        <p:spPr>
          <a:xfrm>
            <a:off x="11297053" y="5242576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11297053" y="2787201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60" name="Chevron 59"/>
          <p:cNvSpPr/>
          <p:nvPr/>
        </p:nvSpPr>
        <p:spPr>
          <a:xfrm>
            <a:off x="347981" y="294174"/>
            <a:ext cx="2660092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Introduction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61" name="Chevron 60"/>
          <p:cNvSpPr/>
          <p:nvPr/>
        </p:nvSpPr>
        <p:spPr>
          <a:xfrm>
            <a:off x="251160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Study area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62" name="Chevron 61"/>
          <p:cNvSpPr/>
          <p:nvPr/>
        </p:nvSpPr>
        <p:spPr>
          <a:xfrm>
            <a:off x="4738674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Thermocline variability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63" name="Chevron 62"/>
          <p:cNvSpPr/>
          <p:nvPr/>
        </p:nvSpPr>
        <p:spPr>
          <a:xfrm>
            <a:off x="6937223" y="294174"/>
            <a:ext cx="2685557" cy="79248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Melt rates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64" name="Chevron 63"/>
          <p:cNvSpPr/>
          <p:nvPr/>
        </p:nvSpPr>
        <p:spPr>
          <a:xfrm>
            <a:off x="9148918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Conclusions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97962" y="3671538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8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97962" y="4160732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97962" y="4614911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97962" y="2432163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8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97962" y="2921357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97962" y="3375536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0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97962" y="1210439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8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97962" y="1699633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97962" y="2153812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0</a:t>
            </a:r>
            <a:endParaRPr lang="en-GB" dirty="0">
              <a:latin typeface="DI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46" grpId="0" animBg="1"/>
      <p:bldP spid="47" grpId="0"/>
      <p:bldP spid="48" grpId="0" animBg="1"/>
      <p:bldP spid="49" grpId="0"/>
      <p:bldP spid="50" grpId="0" animBg="1"/>
      <p:bldP spid="3" grpId="0" animBg="1"/>
      <p:bldP spid="52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47981" y="294174"/>
            <a:ext cx="2660092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Introduction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51160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Study area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4738674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Thermocline variability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937223" y="294174"/>
            <a:ext cx="2685557" cy="792480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Melt rates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148918" y="294174"/>
            <a:ext cx="2685557" cy="79248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DIN" panose="00000400000000000000" pitchFamily="2" charset="0"/>
              </a:rPr>
              <a:t>Conclusions</a:t>
            </a:r>
            <a:endParaRPr lang="en-GB" sz="2200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47981" y="1551847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1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47981" y="2787201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2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8959" y="1394635"/>
            <a:ext cx="4767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Far from the grounding line, melt rates display strong variability at fortnightly frequencies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347981" y="4022555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3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8958" y="3883413"/>
            <a:ext cx="4767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On longer time scales, the melt rate at GW4 shows sensitivity to the depth of the thermocline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351543" y="5255000"/>
            <a:ext cx="621102" cy="621102"/>
          </a:xfrm>
          <a:prstGeom prst="flowChartConnector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DIN" panose="00000400000000000000" pitchFamily="2" charset="0"/>
              </a:rPr>
              <a:t>4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8959" y="5104240"/>
            <a:ext cx="4767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Melt rate at GW2 shows no sensitivity to thermocline depth. Implies that there is a lower bound too.</a:t>
            </a:r>
            <a:endParaRPr lang="en-GB" dirty="0">
              <a:latin typeface="DIN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8958" y="2629746"/>
            <a:ext cx="4767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IN" panose="00000400000000000000" pitchFamily="2" charset="0"/>
              </a:rPr>
              <a:t>Well-mixed conditions at the grounding line reduce the effect of added turbulence from the spring-neap tidal cycle</a:t>
            </a:r>
            <a:endParaRPr lang="en-GB" dirty="0">
              <a:latin typeface="DIN" panose="000004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6233" y="1934208"/>
            <a:ext cx="5287920" cy="396594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flipH="1">
            <a:off x="5789997" y="1249862"/>
            <a:ext cx="3358921" cy="215844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DIN" panose="00000400000000000000" pitchFamily="2" charset="0"/>
              </a:rPr>
              <a:t>Thanks for your attention!</a:t>
            </a:r>
            <a:endParaRPr lang="en-GB" sz="2800" dirty="0">
              <a:latin typeface="DI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3" grpId="0" animBg="1"/>
      <p:bldP spid="14" grpId="0"/>
      <p:bldP spid="15" grpId="0" animBg="1"/>
      <p:bldP spid="16" grpId="0"/>
      <p:bldP spid="17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6595</TotalTime>
  <Words>431</Words>
  <Application>Microsoft Office PowerPoint</Application>
  <PresentationFormat>Widescreen</PresentationFormat>
  <Paragraphs>145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DIN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Gothenburg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and Temporal Variability of Basal Melting beneath Getz Ice Shelf</dc:title>
  <dc:creator>Salar Karam</dc:creator>
  <cp:lastModifiedBy>Salar Karam</cp:lastModifiedBy>
  <cp:revision>69</cp:revision>
  <dcterms:created xsi:type="dcterms:W3CDTF">2022-05-10T13:55:21Z</dcterms:created>
  <dcterms:modified xsi:type="dcterms:W3CDTF">2022-05-22T12:45:17Z</dcterms:modified>
</cp:coreProperties>
</file>