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7" r:id="rId3"/>
    <p:sldId id="259" r:id="rId4"/>
    <p:sldId id="260" r:id="rId5"/>
    <p:sldId id="263" r:id="rId6"/>
    <p:sldId id="264" r:id="rId7"/>
    <p:sldId id="267" r:id="rId8"/>
    <p:sldId id="266" r:id="rId9"/>
    <p:sldId id="265" r:id="rId10"/>
    <p:sldId id="268" r:id="rId11"/>
    <p:sldId id="261" r:id="rId12"/>
    <p:sldId id="262" r:id="rId13"/>
    <p:sldId id="270" r:id="rId14"/>
    <p:sldId id="271" r:id="rId15"/>
    <p:sldId id="272" r:id="rId16"/>
    <p:sldId id="273" r:id="rId17"/>
    <p:sldId id="274" r:id="rId18"/>
    <p:sldId id="275" r:id="rId19"/>
    <p:sldId id="276" r:id="rId20"/>
    <p:sldId id="277" r:id="rId21"/>
    <p:sldId id="278" r:id="rId22"/>
    <p:sldId id="279" r:id="rId23"/>
    <p:sldId id="280" r:id="rId24"/>
    <p:sldId id="269" r:id="rId25"/>
    <p:sldId id="281" r:id="rId26"/>
    <p:sldId id="282" r:id="rId27"/>
    <p:sldId id="283"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660"/>
  </p:normalViewPr>
  <p:slideViewPr>
    <p:cSldViewPr snapToGrid="0">
      <p:cViewPr varScale="1">
        <p:scale>
          <a:sx n="120" d="100"/>
          <a:sy n="120" d="100"/>
        </p:scale>
        <p:origin x="11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3F9EF-B878-4100-BD2B-8ABB94D85DFA}" type="datetimeFigureOut">
              <a:rPr lang="zh-CN" altLang="en-US" smtClean="0"/>
              <a:t>2022.5.15/Sun</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8867F-F70B-4ECB-B271-D5AA1B19259B}" type="slidenum">
              <a:rPr lang="zh-CN" altLang="en-US" smtClean="0"/>
              <a:t>‹#›</a:t>
            </a:fld>
            <a:endParaRPr lang="zh-CN" altLang="en-US"/>
          </a:p>
        </p:txBody>
      </p:sp>
    </p:spTree>
    <p:extLst>
      <p:ext uri="{BB962C8B-B14F-4D97-AF65-F5344CB8AC3E}">
        <p14:creationId xmlns:p14="http://schemas.microsoft.com/office/powerpoint/2010/main" val="265161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4</a:t>
            </a:fld>
            <a:endParaRPr lang="zh-CN" altLang="en-US"/>
          </a:p>
        </p:txBody>
      </p:sp>
    </p:spTree>
    <p:extLst>
      <p:ext uri="{BB962C8B-B14F-4D97-AF65-F5344CB8AC3E}">
        <p14:creationId xmlns:p14="http://schemas.microsoft.com/office/powerpoint/2010/main" val="297793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5</a:t>
            </a:fld>
            <a:endParaRPr lang="zh-CN" altLang="en-US"/>
          </a:p>
        </p:txBody>
      </p:sp>
    </p:spTree>
    <p:extLst>
      <p:ext uri="{BB962C8B-B14F-4D97-AF65-F5344CB8AC3E}">
        <p14:creationId xmlns:p14="http://schemas.microsoft.com/office/powerpoint/2010/main" val="130858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6</a:t>
            </a:fld>
            <a:endParaRPr lang="zh-CN" altLang="en-US"/>
          </a:p>
        </p:txBody>
      </p:sp>
    </p:spTree>
    <p:extLst>
      <p:ext uri="{BB962C8B-B14F-4D97-AF65-F5344CB8AC3E}">
        <p14:creationId xmlns:p14="http://schemas.microsoft.com/office/powerpoint/2010/main" val="229689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7</a:t>
            </a:fld>
            <a:endParaRPr lang="zh-CN" altLang="en-US"/>
          </a:p>
        </p:txBody>
      </p:sp>
    </p:spTree>
    <p:extLst>
      <p:ext uri="{BB962C8B-B14F-4D97-AF65-F5344CB8AC3E}">
        <p14:creationId xmlns:p14="http://schemas.microsoft.com/office/powerpoint/2010/main" val="266165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9</a:t>
            </a:fld>
            <a:endParaRPr lang="zh-CN" altLang="en-US"/>
          </a:p>
        </p:txBody>
      </p:sp>
    </p:spTree>
    <p:extLst>
      <p:ext uri="{BB962C8B-B14F-4D97-AF65-F5344CB8AC3E}">
        <p14:creationId xmlns:p14="http://schemas.microsoft.com/office/powerpoint/2010/main" val="137960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10</a:t>
            </a:fld>
            <a:endParaRPr lang="zh-CN" altLang="en-US"/>
          </a:p>
        </p:txBody>
      </p:sp>
    </p:spTree>
    <p:extLst>
      <p:ext uri="{BB962C8B-B14F-4D97-AF65-F5344CB8AC3E}">
        <p14:creationId xmlns:p14="http://schemas.microsoft.com/office/powerpoint/2010/main" val="185919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88867F-F70B-4ECB-B271-D5AA1B19259B}" type="slidenum">
              <a:rPr lang="zh-CN" altLang="en-US" smtClean="0"/>
              <a:t>15</a:t>
            </a:fld>
            <a:endParaRPr lang="zh-CN" altLang="en-US"/>
          </a:p>
        </p:txBody>
      </p:sp>
    </p:spTree>
    <p:extLst>
      <p:ext uri="{BB962C8B-B14F-4D97-AF65-F5344CB8AC3E}">
        <p14:creationId xmlns:p14="http://schemas.microsoft.com/office/powerpoint/2010/main" val="131022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직사각형 45">
            <a:extLst>
              <a:ext uri="{FF2B5EF4-FFF2-40B4-BE49-F238E27FC236}">
                <a16:creationId xmlns:a16="http://schemas.microsoft.com/office/drawing/2014/main" id="{8B7BD16A-9B39-41E3-A338-C4EC02B00109}"/>
              </a:ext>
            </a:extLst>
          </p:cNvPr>
          <p:cNvSpPr/>
          <p:nvPr userDrawn="1"/>
        </p:nvSpPr>
        <p:spPr>
          <a:xfrm>
            <a:off x="0" y="864213"/>
            <a:ext cx="9144000" cy="7490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8548" y="0"/>
            <a:ext cx="755452" cy="864213"/>
          </a:xfrm>
          <a:prstGeom prst="rect">
            <a:avLst/>
          </a:prstGeom>
        </p:spPr>
      </p:pic>
    </p:spTree>
    <p:extLst>
      <p:ext uri="{BB962C8B-B14F-4D97-AF65-F5344CB8AC3E}">
        <p14:creationId xmlns:p14="http://schemas.microsoft.com/office/powerpoint/2010/main" val="34388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18650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84981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2891959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22188975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1254419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2727742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10370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7726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138920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34422520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44021A0-F87C-418C-9955-41F8EB5A80DD}" type="datetimeFigureOut">
              <a:rPr lang="zh-CN" altLang="en-US" smtClean="0"/>
              <a:t>2022.5.15/Sun</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40947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021A0-F87C-418C-9955-41F8EB5A80DD}" type="datetimeFigureOut">
              <a:rPr lang="zh-CN" altLang="en-US" smtClean="0"/>
              <a:t>2022.5.15/Sun</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E914C-D0CC-49C6-9350-B73076D4ACB6}" type="slidenum">
              <a:rPr lang="zh-CN" altLang="en-US" smtClean="0"/>
              <a:t>‹#›</a:t>
            </a:fld>
            <a:endParaRPr lang="zh-CN" altLang="en-US"/>
          </a:p>
        </p:txBody>
      </p:sp>
    </p:spTree>
    <p:extLst>
      <p:ext uri="{BB962C8B-B14F-4D97-AF65-F5344CB8AC3E}">
        <p14:creationId xmlns:p14="http://schemas.microsoft.com/office/powerpoint/2010/main" val="226108279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3.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8"/>
          <p:cNvSpPr txBox="1">
            <a:spLocks/>
          </p:cNvSpPr>
          <p:nvPr/>
        </p:nvSpPr>
        <p:spPr>
          <a:xfrm>
            <a:off x="756583" y="4411884"/>
            <a:ext cx="6251063" cy="1191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smtClean="0"/>
              <a:t>Shan Zhao</a:t>
            </a:r>
          </a:p>
          <a:p>
            <a:r>
              <a:rPr lang="en-US" altLang="zh-CN" sz="1800" dirty="0" smtClean="0"/>
              <a:t>China University of Petroleum (</a:t>
            </a:r>
            <a:r>
              <a:rPr lang="en-US" altLang="zh-CN" sz="1800" dirty="0" err="1" smtClean="0"/>
              <a:t>Huadong</a:t>
            </a:r>
            <a:r>
              <a:rPr lang="en-US" altLang="zh-CN" sz="1800" dirty="0" smtClean="0"/>
              <a:t>)</a:t>
            </a:r>
            <a:endParaRPr lang="en-US" altLang="zh-CN" sz="1800" dirty="0"/>
          </a:p>
        </p:txBody>
      </p:sp>
      <p:sp>
        <p:nvSpPr>
          <p:cNvPr id="3" name="矩形 2">
            <a:extLst>
              <a:ext uri="{FF2B5EF4-FFF2-40B4-BE49-F238E27FC236}">
                <a16:creationId xmlns:a16="http://schemas.microsoft.com/office/drawing/2014/main" id="{50098D82-C329-4128-9900-2346BB923E68}"/>
              </a:ext>
            </a:extLst>
          </p:cNvPr>
          <p:cNvSpPr/>
          <p:nvPr/>
        </p:nvSpPr>
        <p:spPr>
          <a:xfrm>
            <a:off x="386666" y="1724386"/>
            <a:ext cx="6484570" cy="2147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7"/>
          <p:cNvSpPr txBox="1">
            <a:spLocks/>
          </p:cNvSpPr>
          <p:nvPr/>
        </p:nvSpPr>
        <p:spPr>
          <a:xfrm>
            <a:off x="79351" y="1942482"/>
            <a:ext cx="7585705" cy="22513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Quantitative evaluation of gypsum-salt </a:t>
            </a:r>
            <a:r>
              <a:rPr lang="en-US" altLang="zh-CN" sz="3200" dirty="0" err="1"/>
              <a:t>caprock</a:t>
            </a:r>
            <a:r>
              <a:rPr lang="en-US" altLang="zh-CN" sz="3200" dirty="0"/>
              <a:t> sealing capacity based on analytic hierarchy process:</a:t>
            </a:r>
            <a:endParaRPr lang="zh-CN" altLang="en-US" sz="3200" dirty="0"/>
          </a:p>
        </p:txBody>
      </p:sp>
      <p:grpSp>
        <p:nvGrpSpPr>
          <p:cNvPr id="5" name="组合 4">
            <a:extLst>
              <a:ext uri="{FF2B5EF4-FFF2-40B4-BE49-F238E27FC236}">
                <a16:creationId xmlns:a16="http://schemas.microsoft.com/office/drawing/2014/main" id="{D6EBD2FD-10E3-4B18-978E-DC32A2B18AFC}"/>
              </a:ext>
            </a:extLst>
          </p:cNvPr>
          <p:cNvGrpSpPr/>
          <p:nvPr/>
        </p:nvGrpSpPr>
        <p:grpSpPr>
          <a:xfrm>
            <a:off x="0" y="1868834"/>
            <a:ext cx="7114780" cy="2317898"/>
            <a:chOff x="669925" y="3483182"/>
            <a:chExt cx="6557408" cy="1859280"/>
          </a:xfrm>
        </p:grpSpPr>
        <p:cxnSp>
          <p:nvCxnSpPr>
            <p:cNvPr id="6" name="直接连接符 5">
              <a:extLst>
                <a:ext uri="{FF2B5EF4-FFF2-40B4-BE49-F238E27FC236}">
                  <a16:creationId xmlns:a16="http://schemas.microsoft.com/office/drawing/2014/main" id="{589E821B-5907-45AA-B3E4-49F0BBC32832}"/>
                </a:ext>
              </a:extLst>
            </p:cNvPr>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66273F7-CF12-4AEB-9FA6-66ABD2F0839C}"/>
                </a:ext>
              </a:extLst>
            </p:cNvPr>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 name="标题 17">
            <a:extLst>
              <a:ext uri="{FF2B5EF4-FFF2-40B4-BE49-F238E27FC236}">
                <a16:creationId xmlns:a16="http://schemas.microsoft.com/office/drawing/2014/main" id="{2AFDEEDD-F1AA-4BB6-812C-913E5B6704A9}"/>
              </a:ext>
            </a:extLst>
          </p:cNvPr>
          <p:cNvSpPr txBox="1">
            <a:spLocks/>
          </p:cNvSpPr>
          <p:nvPr/>
        </p:nvSpPr>
        <p:spPr>
          <a:xfrm>
            <a:off x="206573" y="3121755"/>
            <a:ext cx="6251063" cy="13273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ltLang="zh-CN" sz="2000" dirty="0"/>
              <a:t>a case study </a:t>
            </a:r>
            <a:r>
              <a:rPr lang="en-US" altLang="zh-CN" sz="2000" dirty="0" smtClean="0"/>
              <a:t>of </a:t>
            </a:r>
            <a:r>
              <a:rPr lang="en-US" altLang="zh-CN" sz="2000" dirty="0"/>
              <a:t>the Cambrian in the </a:t>
            </a:r>
            <a:r>
              <a:rPr lang="en-US" altLang="zh-CN" sz="2000" dirty="0" err="1"/>
              <a:t>Tarim</a:t>
            </a:r>
            <a:r>
              <a:rPr lang="en-US" altLang="zh-CN" sz="2000" dirty="0"/>
              <a:t> Basin, western China</a:t>
            </a:r>
            <a:endParaRPr lang="zh-CN" altLang="en-US" sz="2000" dirty="0"/>
          </a:p>
        </p:txBody>
      </p:sp>
      <p:grpSp>
        <p:nvGrpSpPr>
          <p:cNvPr id="9" name="组合 8">
            <a:extLst>
              <a:ext uri="{FF2B5EF4-FFF2-40B4-BE49-F238E27FC236}">
                <a16:creationId xmlns:a16="http://schemas.microsoft.com/office/drawing/2014/main" id="{816A5DE7-6887-4C84-BF3D-E482B32C50AA}"/>
              </a:ext>
            </a:extLst>
          </p:cNvPr>
          <p:cNvGrpSpPr/>
          <p:nvPr/>
        </p:nvGrpSpPr>
        <p:grpSpPr>
          <a:xfrm>
            <a:off x="6612766" y="2749322"/>
            <a:ext cx="2263281" cy="2072175"/>
            <a:chOff x="3990983" y="1563392"/>
            <a:chExt cx="4185447" cy="4108467"/>
          </a:xfrm>
        </p:grpSpPr>
        <p:grpSp>
          <p:nvGrpSpPr>
            <p:cNvPr id="10" name="组合 9">
              <a:extLst>
                <a:ext uri="{FF2B5EF4-FFF2-40B4-BE49-F238E27FC236}">
                  <a16:creationId xmlns:a16="http://schemas.microsoft.com/office/drawing/2014/main" id="{A9292177-7A8F-4689-886F-CF823C4925C7}"/>
                </a:ext>
              </a:extLst>
            </p:cNvPr>
            <p:cNvGrpSpPr/>
            <p:nvPr/>
          </p:nvGrpSpPr>
          <p:grpSpPr>
            <a:xfrm>
              <a:off x="4101458" y="1653440"/>
              <a:ext cx="4002716" cy="3942145"/>
              <a:chOff x="8809631" y="1360739"/>
              <a:chExt cx="4002716" cy="3942145"/>
            </a:xfrm>
          </p:grpSpPr>
          <p:sp>
            <p:nvSpPr>
              <p:cNvPr id="90" name="Freeform 229">
                <a:extLst>
                  <a:ext uri="{FF2B5EF4-FFF2-40B4-BE49-F238E27FC236}">
                    <a16:creationId xmlns:a16="http://schemas.microsoft.com/office/drawing/2014/main" id="{5BFC5F00-EEDA-4193-A46E-7DB1613B662D}"/>
                  </a:ext>
                </a:extLst>
              </p:cNvPr>
              <p:cNvSpPr>
                <a:spLocks/>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1" name="Freeform 226">
                <a:extLst>
                  <a:ext uri="{FF2B5EF4-FFF2-40B4-BE49-F238E27FC236}">
                    <a16:creationId xmlns:a16="http://schemas.microsoft.com/office/drawing/2014/main" id="{848EEA74-7CAF-41BE-91C8-3A5BB80A0D6A}"/>
                  </a:ext>
                </a:extLst>
              </p:cNvPr>
              <p:cNvSpPr>
                <a:spLocks/>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2" name="Line 224">
                <a:extLst>
                  <a:ext uri="{FF2B5EF4-FFF2-40B4-BE49-F238E27FC236}">
                    <a16:creationId xmlns:a16="http://schemas.microsoft.com/office/drawing/2014/main" id="{E48C906F-2BA7-4957-A649-C097302D3783}"/>
                  </a:ext>
                </a:extLst>
              </p:cNvPr>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3" name="Freeform 217">
                <a:extLst>
                  <a:ext uri="{FF2B5EF4-FFF2-40B4-BE49-F238E27FC236}">
                    <a16:creationId xmlns:a16="http://schemas.microsoft.com/office/drawing/2014/main" id="{1E9C4EBF-535E-4FA9-9E90-C22456295BE2}"/>
                  </a:ext>
                </a:extLst>
              </p:cNvPr>
              <p:cNvSpPr>
                <a:spLocks/>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4" name="Freeform 218">
                <a:extLst>
                  <a:ext uri="{FF2B5EF4-FFF2-40B4-BE49-F238E27FC236}">
                    <a16:creationId xmlns:a16="http://schemas.microsoft.com/office/drawing/2014/main" id="{9C8C3E87-C10E-472C-AB26-798E45F9723D}"/>
                  </a:ext>
                </a:extLst>
              </p:cNvPr>
              <p:cNvSpPr>
                <a:spLocks/>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5" name="Freeform 219">
                <a:extLst>
                  <a:ext uri="{FF2B5EF4-FFF2-40B4-BE49-F238E27FC236}">
                    <a16:creationId xmlns:a16="http://schemas.microsoft.com/office/drawing/2014/main" id="{C1823C1E-79E3-42E8-AF30-BC55FE822E16}"/>
                  </a:ext>
                </a:extLst>
              </p:cNvPr>
              <p:cNvSpPr>
                <a:spLocks/>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6" name="Freeform 220">
                <a:extLst>
                  <a:ext uri="{FF2B5EF4-FFF2-40B4-BE49-F238E27FC236}">
                    <a16:creationId xmlns:a16="http://schemas.microsoft.com/office/drawing/2014/main" id="{CF3B0724-763A-4B4F-8C59-65EF95996D2F}"/>
                  </a:ext>
                </a:extLst>
              </p:cNvPr>
              <p:cNvSpPr>
                <a:spLocks/>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7" name="Freeform 221">
                <a:extLst>
                  <a:ext uri="{FF2B5EF4-FFF2-40B4-BE49-F238E27FC236}">
                    <a16:creationId xmlns:a16="http://schemas.microsoft.com/office/drawing/2014/main" id="{89C19102-E03C-4CB9-B6E8-5B555A8C25A8}"/>
                  </a:ext>
                </a:extLst>
              </p:cNvPr>
              <p:cNvSpPr>
                <a:spLocks/>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8" name="Freeform 222">
                <a:extLst>
                  <a:ext uri="{FF2B5EF4-FFF2-40B4-BE49-F238E27FC236}">
                    <a16:creationId xmlns:a16="http://schemas.microsoft.com/office/drawing/2014/main" id="{E2B25A9F-0F30-4820-BB27-7A2E5C24296C}"/>
                  </a:ext>
                </a:extLst>
              </p:cNvPr>
              <p:cNvSpPr>
                <a:spLocks/>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9" name="Freeform 223">
                <a:extLst>
                  <a:ext uri="{FF2B5EF4-FFF2-40B4-BE49-F238E27FC236}">
                    <a16:creationId xmlns:a16="http://schemas.microsoft.com/office/drawing/2014/main" id="{C0B1C7E4-3C95-42FA-A5B3-3221F11B8823}"/>
                  </a:ext>
                </a:extLst>
              </p:cNvPr>
              <p:cNvSpPr>
                <a:spLocks/>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0" name="Freeform 225">
                <a:extLst>
                  <a:ext uri="{FF2B5EF4-FFF2-40B4-BE49-F238E27FC236}">
                    <a16:creationId xmlns:a16="http://schemas.microsoft.com/office/drawing/2014/main" id="{4171AEE6-DCC3-4065-B435-6DE0466245E3}"/>
                  </a:ext>
                </a:extLst>
              </p:cNvPr>
              <p:cNvSpPr>
                <a:spLocks/>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1" name="Freeform 227">
                <a:extLst>
                  <a:ext uri="{FF2B5EF4-FFF2-40B4-BE49-F238E27FC236}">
                    <a16:creationId xmlns:a16="http://schemas.microsoft.com/office/drawing/2014/main" id="{818C3C3D-B6F4-4272-8E4D-1D9D5E7EDE52}"/>
                  </a:ext>
                </a:extLst>
              </p:cNvPr>
              <p:cNvSpPr>
                <a:spLocks/>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2" name="Line 228">
                <a:extLst>
                  <a:ext uri="{FF2B5EF4-FFF2-40B4-BE49-F238E27FC236}">
                    <a16:creationId xmlns:a16="http://schemas.microsoft.com/office/drawing/2014/main" id="{8D52C90B-27D5-4179-A39E-86264E1141B8}"/>
                  </a:ext>
                </a:extLst>
              </p:cNvPr>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3" name="Line 230">
                <a:extLst>
                  <a:ext uri="{FF2B5EF4-FFF2-40B4-BE49-F238E27FC236}">
                    <a16:creationId xmlns:a16="http://schemas.microsoft.com/office/drawing/2014/main" id="{4AD6D0AB-0F4A-4C7F-A117-D609228D9C38}"/>
                  </a:ext>
                </a:extLst>
              </p:cNvPr>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 name="Freeform 231">
                <a:extLst>
                  <a:ext uri="{FF2B5EF4-FFF2-40B4-BE49-F238E27FC236}">
                    <a16:creationId xmlns:a16="http://schemas.microsoft.com/office/drawing/2014/main" id="{F091FEA3-608F-4C95-97DC-30FBC02086CD}"/>
                  </a:ext>
                </a:extLst>
              </p:cNvPr>
              <p:cNvSpPr>
                <a:spLocks/>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5" name="Line 232">
                <a:extLst>
                  <a:ext uri="{FF2B5EF4-FFF2-40B4-BE49-F238E27FC236}">
                    <a16:creationId xmlns:a16="http://schemas.microsoft.com/office/drawing/2014/main" id="{5AACBA23-6B62-4FAA-AB84-9B65152DE83C}"/>
                  </a:ext>
                </a:extLst>
              </p:cNvPr>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6" name="Line 233">
                <a:extLst>
                  <a:ext uri="{FF2B5EF4-FFF2-40B4-BE49-F238E27FC236}">
                    <a16:creationId xmlns:a16="http://schemas.microsoft.com/office/drawing/2014/main" id="{D9813D6C-671A-4864-8BF6-0C9A3E721FB1}"/>
                  </a:ext>
                </a:extLst>
              </p:cNvPr>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 name="Line 234">
                <a:extLst>
                  <a:ext uri="{FF2B5EF4-FFF2-40B4-BE49-F238E27FC236}">
                    <a16:creationId xmlns:a16="http://schemas.microsoft.com/office/drawing/2014/main" id="{1062C056-5FBB-4253-B2AE-DD073C037BC6}"/>
                  </a:ext>
                </a:extLst>
              </p:cNvPr>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8" name="Line 235">
                <a:extLst>
                  <a:ext uri="{FF2B5EF4-FFF2-40B4-BE49-F238E27FC236}">
                    <a16:creationId xmlns:a16="http://schemas.microsoft.com/office/drawing/2014/main" id="{9CD07FBC-5275-4564-A7C6-E14CE2CD9C35}"/>
                  </a:ext>
                </a:extLst>
              </p:cNvPr>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9" name="Line 236">
                <a:extLst>
                  <a:ext uri="{FF2B5EF4-FFF2-40B4-BE49-F238E27FC236}">
                    <a16:creationId xmlns:a16="http://schemas.microsoft.com/office/drawing/2014/main" id="{5B4AF71B-D1D7-4A00-9E33-FD952931E844}"/>
                  </a:ext>
                </a:extLst>
              </p:cNvPr>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grpSp>
        <p:sp>
          <p:nvSpPr>
            <p:cNvPr id="11" name="Oval 255">
              <a:extLst>
                <a:ext uri="{FF2B5EF4-FFF2-40B4-BE49-F238E27FC236}">
                  <a16:creationId xmlns:a16="http://schemas.microsoft.com/office/drawing/2014/main" id="{68206F76-5661-4AED-A0E5-84E824AB904D}"/>
                </a:ext>
              </a:extLst>
            </p:cNvPr>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2" name="Oval 256">
              <a:extLst>
                <a:ext uri="{FF2B5EF4-FFF2-40B4-BE49-F238E27FC236}">
                  <a16:creationId xmlns:a16="http://schemas.microsoft.com/office/drawing/2014/main" id="{73A26C77-BB2B-452B-9FAD-F223BBD235A1}"/>
                </a:ext>
              </a:extLst>
            </p:cNvPr>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3" name="Oval 257">
              <a:extLst>
                <a:ext uri="{FF2B5EF4-FFF2-40B4-BE49-F238E27FC236}">
                  <a16:creationId xmlns:a16="http://schemas.microsoft.com/office/drawing/2014/main" id="{5542A6B7-58E4-4855-9CF5-507D4CF222F9}"/>
                </a:ext>
              </a:extLst>
            </p:cNvPr>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4" name="Oval 258">
              <a:extLst>
                <a:ext uri="{FF2B5EF4-FFF2-40B4-BE49-F238E27FC236}">
                  <a16:creationId xmlns:a16="http://schemas.microsoft.com/office/drawing/2014/main" id="{FC8BE45D-21DB-459F-A27F-9AF575561EFD}"/>
                </a:ext>
              </a:extLst>
            </p:cNvPr>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5" name="Oval 259">
              <a:extLst>
                <a:ext uri="{FF2B5EF4-FFF2-40B4-BE49-F238E27FC236}">
                  <a16:creationId xmlns:a16="http://schemas.microsoft.com/office/drawing/2014/main" id="{FBCF7A0B-DEE6-432D-A7CB-920FB8A7A96E}"/>
                </a:ext>
              </a:extLst>
            </p:cNvPr>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6" name="Oval 260">
              <a:extLst>
                <a:ext uri="{FF2B5EF4-FFF2-40B4-BE49-F238E27FC236}">
                  <a16:creationId xmlns:a16="http://schemas.microsoft.com/office/drawing/2014/main" id="{5B298322-306B-4CEC-880C-636F4FB702E0}"/>
                </a:ext>
              </a:extLst>
            </p:cNvPr>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7" name="Oval 261">
              <a:extLst>
                <a:ext uri="{FF2B5EF4-FFF2-40B4-BE49-F238E27FC236}">
                  <a16:creationId xmlns:a16="http://schemas.microsoft.com/office/drawing/2014/main" id="{BE6A993B-DB2F-459A-AE94-3FEC76FC5A15}"/>
                </a:ext>
              </a:extLst>
            </p:cNvPr>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8" name="Oval 262">
              <a:extLst>
                <a:ext uri="{FF2B5EF4-FFF2-40B4-BE49-F238E27FC236}">
                  <a16:creationId xmlns:a16="http://schemas.microsoft.com/office/drawing/2014/main" id="{9BDFAB9A-00C8-40E1-BB34-622F0D49114F}"/>
                </a:ext>
              </a:extLst>
            </p:cNvPr>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19" name="Oval 263">
              <a:extLst>
                <a:ext uri="{FF2B5EF4-FFF2-40B4-BE49-F238E27FC236}">
                  <a16:creationId xmlns:a16="http://schemas.microsoft.com/office/drawing/2014/main" id="{EB43DD7A-E408-49AA-8F9B-183E323A917A}"/>
                </a:ext>
              </a:extLst>
            </p:cNvPr>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0" name="Oval 265">
              <a:extLst>
                <a:ext uri="{FF2B5EF4-FFF2-40B4-BE49-F238E27FC236}">
                  <a16:creationId xmlns:a16="http://schemas.microsoft.com/office/drawing/2014/main" id="{C49001C2-23A2-4229-B2CA-5B2DF8271C88}"/>
                </a:ext>
              </a:extLst>
            </p:cNvPr>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1" name="Oval 266">
              <a:extLst>
                <a:ext uri="{FF2B5EF4-FFF2-40B4-BE49-F238E27FC236}">
                  <a16:creationId xmlns:a16="http://schemas.microsoft.com/office/drawing/2014/main" id="{54604037-484A-494F-9694-D1FE1FE7A53D}"/>
                </a:ext>
              </a:extLst>
            </p:cNvPr>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2" name="Oval 267">
              <a:extLst>
                <a:ext uri="{FF2B5EF4-FFF2-40B4-BE49-F238E27FC236}">
                  <a16:creationId xmlns:a16="http://schemas.microsoft.com/office/drawing/2014/main" id="{E7BED398-588B-4940-9052-3AE7040D1BDA}"/>
                </a:ext>
              </a:extLst>
            </p:cNvPr>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grpSp>
          <p:nvGrpSpPr>
            <p:cNvPr id="23" name="组合 22">
              <a:extLst>
                <a:ext uri="{FF2B5EF4-FFF2-40B4-BE49-F238E27FC236}">
                  <a16:creationId xmlns:a16="http://schemas.microsoft.com/office/drawing/2014/main" id="{693A3D2D-44E9-4EB7-B50E-FA55B080BFCA}"/>
                </a:ext>
              </a:extLst>
            </p:cNvPr>
            <p:cNvGrpSpPr/>
            <p:nvPr/>
          </p:nvGrpSpPr>
          <p:grpSpPr>
            <a:xfrm>
              <a:off x="4707152" y="2248023"/>
              <a:ext cx="2414023" cy="2901694"/>
              <a:chOff x="4707152" y="2248023"/>
              <a:chExt cx="2414023" cy="2901694"/>
            </a:xfrm>
          </p:grpSpPr>
          <p:sp>
            <p:nvSpPr>
              <p:cNvPr id="75" name="Oval 264">
                <a:extLst>
                  <a:ext uri="{FF2B5EF4-FFF2-40B4-BE49-F238E27FC236}">
                    <a16:creationId xmlns:a16="http://schemas.microsoft.com/office/drawing/2014/main" id="{75295F8D-834A-4B31-95B8-8B6871505137}"/>
                  </a:ext>
                </a:extLst>
              </p:cNvPr>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a:extLst/>
            </p:spPr>
            <p:txBody>
              <a:bodyPr vert="horz" wrap="square" lIns="91440" tIns="45720" rIns="91440" bIns="45720" numCol="1" anchor="t" anchorCtr="0" compatLnSpc="1">
                <a:prstTxWarp prst="textNoShape">
                  <a:avLst/>
                </a:prstTxWarp>
              </a:bodyPr>
              <a:lstStyle/>
              <a:p>
                <a:endParaRPr lang="en-IN"/>
              </a:p>
            </p:txBody>
          </p:sp>
          <p:grpSp>
            <p:nvGrpSpPr>
              <p:cNvPr id="76" name="组合 75">
                <a:extLst>
                  <a:ext uri="{FF2B5EF4-FFF2-40B4-BE49-F238E27FC236}">
                    <a16:creationId xmlns:a16="http://schemas.microsoft.com/office/drawing/2014/main" id="{4C0BFC86-FFF5-4748-B1B9-3A67B7A754AA}"/>
                  </a:ext>
                </a:extLst>
              </p:cNvPr>
              <p:cNvGrpSpPr/>
              <p:nvPr/>
            </p:nvGrpSpPr>
            <p:grpSpPr>
              <a:xfrm>
                <a:off x="4707152" y="2248023"/>
                <a:ext cx="2414023" cy="2522443"/>
                <a:chOff x="4707152" y="2248023"/>
                <a:chExt cx="2414023" cy="2522443"/>
              </a:xfrm>
            </p:grpSpPr>
            <p:grpSp>
              <p:nvGrpSpPr>
                <p:cNvPr id="77" name="Group 9">
                  <a:extLst>
                    <a:ext uri="{FF2B5EF4-FFF2-40B4-BE49-F238E27FC236}">
                      <a16:creationId xmlns:a16="http://schemas.microsoft.com/office/drawing/2014/main" id="{D072CAEC-7B5E-4862-B647-CCCD0E3AB6E3}"/>
                    </a:ext>
                  </a:extLst>
                </p:cNvPr>
                <p:cNvGrpSpPr/>
                <p:nvPr/>
              </p:nvGrpSpPr>
              <p:grpSpPr>
                <a:xfrm>
                  <a:off x="6792726" y="2408141"/>
                  <a:ext cx="328449" cy="330554"/>
                  <a:chOff x="4149281" y="1887719"/>
                  <a:chExt cx="224837" cy="226650"/>
                </a:xfrm>
              </p:grpSpPr>
              <p:sp>
                <p:nvSpPr>
                  <p:cNvPr id="88" name="Oval 70">
                    <a:extLst>
                      <a:ext uri="{FF2B5EF4-FFF2-40B4-BE49-F238E27FC236}">
                        <a16:creationId xmlns:a16="http://schemas.microsoft.com/office/drawing/2014/main" id="{1DA5E548-3832-4D13-A443-C06BC60112BC}"/>
                      </a:ext>
                    </a:extLst>
                  </p:cNvPr>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71">
                    <a:extLst>
                      <a:ext uri="{FF2B5EF4-FFF2-40B4-BE49-F238E27FC236}">
                        <a16:creationId xmlns:a16="http://schemas.microsoft.com/office/drawing/2014/main" id="{75073B9E-FD0F-40D7-8F5E-A34A59E523A3}"/>
                      </a:ext>
                    </a:extLst>
                  </p:cNvPr>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68">
                  <a:extLst>
                    <a:ext uri="{FF2B5EF4-FFF2-40B4-BE49-F238E27FC236}">
                      <a16:creationId xmlns:a16="http://schemas.microsoft.com/office/drawing/2014/main" id="{59340C9A-B509-4965-ABF4-209D9E872143}"/>
                    </a:ext>
                  </a:extLst>
                </p:cNvPr>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1">
                  <a:extLst>
                    <a:ext uri="{FF2B5EF4-FFF2-40B4-BE49-F238E27FC236}">
                      <a16:creationId xmlns:a16="http://schemas.microsoft.com/office/drawing/2014/main" id="{148FB0A4-FB35-406F-A1A6-E62F6655A578}"/>
                    </a:ext>
                  </a:extLst>
                </p:cNvPr>
                <p:cNvGrpSpPr/>
                <p:nvPr userDrawn="1"/>
              </p:nvGrpSpPr>
              <p:grpSpPr>
                <a:xfrm>
                  <a:off x="4707152" y="3462362"/>
                  <a:ext cx="328449" cy="330554"/>
                  <a:chOff x="4149281" y="1887719"/>
                  <a:chExt cx="224837" cy="226650"/>
                </a:xfrm>
              </p:grpSpPr>
              <p:sp>
                <p:nvSpPr>
                  <p:cNvPr id="86" name="Oval 66">
                    <a:extLst>
                      <a:ext uri="{FF2B5EF4-FFF2-40B4-BE49-F238E27FC236}">
                        <a16:creationId xmlns:a16="http://schemas.microsoft.com/office/drawing/2014/main" id="{215FD9C0-3249-4881-B1B6-7CC97F52B975}"/>
                      </a:ext>
                    </a:extLst>
                  </p:cNvPr>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67">
                    <a:extLst>
                      <a:ext uri="{FF2B5EF4-FFF2-40B4-BE49-F238E27FC236}">
                        <a16:creationId xmlns:a16="http://schemas.microsoft.com/office/drawing/2014/main" id="{1A5E2169-070F-4007-BD28-07B08C81E7EA}"/>
                      </a:ext>
                    </a:extLst>
                  </p:cNvPr>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4">
                  <a:extLst>
                    <a:ext uri="{FF2B5EF4-FFF2-40B4-BE49-F238E27FC236}">
                      <a16:creationId xmlns:a16="http://schemas.microsoft.com/office/drawing/2014/main" id="{FFB91535-F4E8-4D68-87EB-A324A0B1412B}"/>
                    </a:ext>
                  </a:extLst>
                </p:cNvPr>
                <p:cNvGrpSpPr/>
                <p:nvPr/>
              </p:nvGrpSpPr>
              <p:grpSpPr>
                <a:xfrm>
                  <a:off x="5940643" y="4439912"/>
                  <a:ext cx="328449" cy="330554"/>
                  <a:chOff x="4149281" y="1887719"/>
                  <a:chExt cx="224837" cy="226650"/>
                </a:xfrm>
              </p:grpSpPr>
              <p:sp>
                <p:nvSpPr>
                  <p:cNvPr id="84" name="Oval 40">
                    <a:extLst>
                      <a:ext uri="{FF2B5EF4-FFF2-40B4-BE49-F238E27FC236}">
                        <a16:creationId xmlns:a16="http://schemas.microsoft.com/office/drawing/2014/main" id="{BBCEBF95-871A-4405-8399-7285DAF3E70E}"/>
                      </a:ext>
                    </a:extLst>
                  </p:cNvPr>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41">
                    <a:extLst>
                      <a:ext uri="{FF2B5EF4-FFF2-40B4-BE49-F238E27FC236}">
                        <a16:creationId xmlns:a16="http://schemas.microsoft.com/office/drawing/2014/main" id="{B96C0586-F0E9-412E-BA0B-8055451C9FCB}"/>
                      </a:ext>
                    </a:extLst>
                  </p:cNvPr>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5">
                  <a:extLst>
                    <a:ext uri="{FF2B5EF4-FFF2-40B4-BE49-F238E27FC236}">
                      <a16:creationId xmlns:a16="http://schemas.microsoft.com/office/drawing/2014/main" id="{65B1A044-5038-45AF-B151-D3E209BC44BA}"/>
                    </a:ext>
                  </a:extLst>
                </p:cNvPr>
                <p:cNvGrpSpPr/>
                <p:nvPr/>
              </p:nvGrpSpPr>
              <p:grpSpPr>
                <a:xfrm>
                  <a:off x="5995533" y="2248023"/>
                  <a:ext cx="206943" cy="208270"/>
                  <a:chOff x="4149281" y="1887719"/>
                  <a:chExt cx="224837" cy="226650"/>
                </a:xfrm>
              </p:grpSpPr>
              <p:sp>
                <p:nvSpPr>
                  <p:cNvPr id="82" name="Oval 38">
                    <a:extLst>
                      <a:ext uri="{FF2B5EF4-FFF2-40B4-BE49-F238E27FC236}">
                        <a16:creationId xmlns:a16="http://schemas.microsoft.com/office/drawing/2014/main" id="{C850589B-02EC-484C-877B-C9F101A68EA1}"/>
                      </a:ext>
                    </a:extLst>
                  </p:cNvPr>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39">
                    <a:extLst>
                      <a:ext uri="{FF2B5EF4-FFF2-40B4-BE49-F238E27FC236}">
                        <a16:creationId xmlns:a16="http://schemas.microsoft.com/office/drawing/2014/main" id="{8F42F4C1-7FDA-403D-A13F-F56EE98FF47E}"/>
                      </a:ext>
                    </a:extLst>
                  </p:cNvPr>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组合 23">
              <a:extLst>
                <a:ext uri="{FF2B5EF4-FFF2-40B4-BE49-F238E27FC236}">
                  <a16:creationId xmlns:a16="http://schemas.microsoft.com/office/drawing/2014/main" id="{935A08AA-6DE3-4A2F-9CD2-26C470119E92}"/>
                </a:ext>
              </a:extLst>
            </p:cNvPr>
            <p:cNvGrpSpPr/>
            <p:nvPr/>
          </p:nvGrpSpPr>
          <p:grpSpPr>
            <a:xfrm>
              <a:off x="5983836" y="3409773"/>
              <a:ext cx="1547693" cy="469425"/>
              <a:chOff x="5983836" y="3409773"/>
              <a:chExt cx="1547693" cy="469425"/>
            </a:xfrm>
          </p:grpSpPr>
          <p:grpSp>
            <p:nvGrpSpPr>
              <p:cNvPr id="66" name="Group 8">
                <a:extLst>
                  <a:ext uri="{FF2B5EF4-FFF2-40B4-BE49-F238E27FC236}">
                    <a16:creationId xmlns:a16="http://schemas.microsoft.com/office/drawing/2014/main" id="{3A40742F-F234-4386-AD56-808C92DD22E7}"/>
                  </a:ext>
                </a:extLst>
              </p:cNvPr>
              <p:cNvGrpSpPr/>
              <p:nvPr/>
            </p:nvGrpSpPr>
            <p:grpSpPr>
              <a:xfrm>
                <a:off x="6383629" y="3409773"/>
                <a:ext cx="328449" cy="330554"/>
                <a:chOff x="4149281" y="1887719"/>
                <a:chExt cx="224837" cy="226650"/>
              </a:xfrm>
            </p:grpSpPr>
            <p:sp>
              <p:nvSpPr>
                <p:cNvPr id="73" name="Oval 72">
                  <a:extLst>
                    <a:ext uri="{FF2B5EF4-FFF2-40B4-BE49-F238E27FC236}">
                      <a16:creationId xmlns:a16="http://schemas.microsoft.com/office/drawing/2014/main" id="{75B56961-F4C5-43C6-BAF6-757B52064276}"/>
                    </a:ext>
                  </a:extLst>
                </p:cNvPr>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3CB6FBA-7449-4D80-B455-4EFC3B53D278}"/>
                    </a:ext>
                  </a:extLst>
                </p:cNvPr>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7">
                <a:extLst>
                  <a:ext uri="{FF2B5EF4-FFF2-40B4-BE49-F238E27FC236}">
                    <a16:creationId xmlns:a16="http://schemas.microsoft.com/office/drawing/2014/main" id="{0327038C-83B9-4EF3-B769-34E6B9EB7268}"/>
                  </a:ext>
                </a:extLst>
              </p:cNvPr>
              <p:cNvGrpSpPr/>
              <p:nvPr/>
            </p:nvGrpSpPr>
            <p:grpSpPr>
              <a:xfrm>
                <a:off x="5983836" y="3624513"/>
                <a:ext cx="206943" cy="208270"/>
                <a:chOff x="4149281" y="1887719"/>
                <a:chExt cx="224837" cy="226650"/>
              </a:xfrm>
            </p:grpSpPr>
            <p:sp>
              <p:nvSpPr>
                <p:cNvPr id="71" name="Oval 34">
                  <a:extLst>
                    <a:ext uri="{FF2B5EF4-FFF2-40B4-BE49-F238E27FC236}">
                      <a16:creationId xmlns:a16="http://schemas.microsoft.com/office/drawing/2014/main" id="{579942B3-4D56-42CF-BC41-BC1FB60576E1}"/>
                    </a:ext>
                  </a:extLst>
                </p:cNvPr>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5">
                  <a:extLst>
                    <a:ext uri="{FF2B5EF4-FFF2-40B4-BE49-F238E27FC236}">
                      <a16:creationId xmlns:a16="http://schemas.microsoft.com/office/drawing/2014/main" id="{E6453A37-7421-4B30-BA73-A6DCBE250A80}"/>
                    </a:ext>
                  </a:extLst>
                </p:cNvPr>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8">
                <a:extLst>
                  <a:ext uri="{FF2B5EF4-FFF2-40B4-BE49-F238E27FC236}">
                    <a16:creationId xmlns:a16="http://schemas.microsoft.com/office/drawing/2014/main" id="{D3A83115-6E11-4F1A-A12C-C4D4C30D6731}"/>
                  </a:ext>
                </a:extLst>
              </p:cNvPr>
              <p:cNvGrpSpPr/>
              <p:nvPr/>
            </p:nvGrpSpPr>
            <p:grpSpPr>
              <a:xfrm>
                <a:off x="7303891" y="3650101"/>
                <a:ext cx="227638" cy="229097"/>
                <a:chOff x="4149281" y="1887719"/>
                <a:chExt cx="224837" cy="226650"/>
              </a:xfrm>
            </p:grpSpPr>
            <p:sp>
              <p:nvSpPr>
                <p:cNvPr id="69" name="Oval 32">
                  <a:extLst>
                    <a:ext uri="{FF2B5EF4-FFF2-40B4-BE49-F238E27FC236}">
                      <a16:creationId xmlns:a16="http://schemas.microsoft.com/office/drawing/2014/main" id="{4C3C3440-24C0-411F-8A0E-B31414FC3C53}"/>
                    </a:ext>
                  </a:extLst>
                </p:cNvPr>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3">
                  <a:extLst>
                    <a:ext uri="{FF2B5EF4-FFF2-40B4-BE49-F238E27FC236}">
                      <a16:creationId xmlns:a16="http://schemas.microsoft.com/office/drawing/2014/main" id="{C6162DFB-33B7-41B0-84CB-5C5C8BB2A4E4}"/>
                    </a:ext>
                  </a:extLst>
                </p:cNvPr>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组合 24">
              <a:extLst>
                <a:ext uri="{FF2B5EF4-FFF2-40B4-BE49-F238E27FC236}">
                  <a16:creationId xmlns:a16="http://schemas.microsoft.com/office/drawing/2014/main" id="{55713313-30C3-4440-B861-94D7DFCE946C}"/>
                </a:ext>
              </a:extLst>
            </p:cNvPr>
            <p:cNvGrpSpPr/>
            <p:nvPr/>
          </p:nvGrpSpPr>
          <p:grpSpPr>
            <a:xfrm>
              <a:off x="3990983" y="1563392"/>
              <a:ext cx="4185447" cy="4108467"/>
              <a:chOff x="3990983" y="1563392"/>
              <a:chExt cx="4185447" cy="4108467"/>
            </a:xfrm>
          </p:grpSpPr>
          <p:grpSp>
            <p:nvGrpSpPr>
              <p:cNvPr id="26" name="Group 12">
                <a:extLst>
                  <a:ext uri="{FF2B5EF4-FFF2-40B4-BE49-F238E27FC236}">
                    <a16:creationId xmlns:a16="http://schemas.microsoft.com/office/drawing/2014/main" id="{10E08F87-1795-47C8-9BF8-08C68E4C0DA3}"/>
                  </a:ext>
                </a:extLst>
              </p:cNvPr>
              <p:cNvGrpSpPr/>
              <p:nvPr/>
            </p:nvGrpSpPr>
            <p:grpSpPr>
              <a:xfrm>
                <a:off x="4085983" y="4338917"/>
                <a:ext cx="250401" cy="252007"/>
                <a:chOff x="4149281" y="1887719"/>
                <a:chExt cx="224837" cy="226650"/>
              </a:xfrm>
            </p:grpSpPr>
            <p:sp>
              <p:nvSpPr>
                <p:cNvPr id="64" name="Oval 64">
                  <a:extLst>
                    <a:ext uri="{FF2B5EF4-FFF2-40B4-BE49-F238E27FC236}">
                      <a16:creationId xmlns:a16="http://schemas.microsoft.com/office/drawing/2014/main" id="{AFBABFD7-8F76-4962-A35D-A1F7CF2607FD}"/>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5">
                  <a:extLst>
                    <a:ext uri="{FF2B5EF4-FFF2-40B4-BE49-F238E27FC236}">
                      <a16:creationId xmlns:a16="http://schemas.microsoft.com/office/drawing/2014/main" id="{60F76A58-B55C-4FB0-8B0D-A06FBCA1CC77}"/>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
                <a:extLst>
                  <a:ext uri="{FF2B5EF4-FFF2-40B4-BE49-F238E27FC236}">
                    <a16:creationId xmlns:a16="http://schemas.microsoft.com/office/drawing/2014/main" id="{3427D8EE-B34C-4623-8E21-4B5A84FF2688}"/>
                  </a:ext>
                </a:extLst>
              </p:cNvPr>
              <p:cNvGrpSpPr/>
              <p:nvPr/>
            </p:nvGrpSpPr>
            <p:grpSpPr>
              <a:xfrm>
                <a:off x="5165128" y="5419852"/>
                <a:ext cx="250401" cy="252007"/>
                <a:chOff x="4149281" y="1887719"/>
                <a:chExt cx="224837" cy="226650"/>
              </a:xfrm>
            </p:grpSpPr>
            <p:sp>
              <p:nvSpPr>
                <p:cNvPr id="62" name="Oval 62">
                  <a:extLst>
                    <a:ext uri="{FF2B5EF4-FFF2-40B4-BE49-F238E27FC236}">
                      <a16:creationId xmlns:a16="http://schemas.microsoft.com/office/drawing/2014/main" id="{33470FD8-845D-4EF4-BABC-880DBC1A045F}"/>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3">
                  <a:extLst>
                    <a:ext uri="{FF2B5EF4-FFF2-40B4-BE49-F238E27FC236}">
                      <a16:creationId xmlns:a16="http://schemas.microsoft.com/office/drawing/2014/main" id="{B531FBAE-7789-4ADE-A0F2-427B99BCD14F}"/>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4">
                <a:extLst>
                  <a:ext uri="{FF2B5EF4-FFF2-40B4-BE49-F238E27FC236}">
                    <a16:creationId xmlns:a16="http://schemas.microsoft.com/office/drawing/2014/main" id="{75CCBCC0-2129-415E-A157-B3511C6021FD}"/>
                  </a:ext>
                </a:extLst>
              </p:cNvPr>
              <p:cNvGrpSpPr/>
              <p:nvPr/>
            </p:nvGrpSpPr>
            <p:grpSpPr>
              <a:xfrm>
                <a:off x="6786047" y="5374409"/>
                <a:ext cx="250401" cy="252007"/>
                <a:chOff x="4149281" y="1887719"/>
                <a:chExt cx="224837" cy="226650"/>
              </a:xfrm>
            </p:grpSpPr>
            <p:sp>
              <p:nvSpPr>
                <p:cNvPr id="60" name="Oval 60">
                  <a:extLst>
                    <a:ext uri="{FF2B5EF4-FFF2-40B4-BE49-F238E27FC236}">
                      <a16:creationId xmlns:a16="http://schemas.microsoft.com/office/drawing/2014/main" id="{F69EC0C6-97CC-46CC-A606-FFABDEA5649E}"/>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1">
                  <a:extLst>
                    <a:ext uri="{FF2B5EF4-FFF2-40B4-BE49-F238E27FC236}">
                      <a16:creationId xmlns:a16="http://schemas.microsoft.com/office/drawing/2014/main" id="{2E82E211-CD49-43D5-8D91-B49EC55BED1E}"/>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a:extLst>
                  <a:ext uri="{FF2B5EF4-FFF2-40B4-BE49-F238E27FC236}">
                    <a16:creationId xmlns:a16="http://schemas.microsoft.com/office/drawing/2014/main" id="{D9466EED-D38F-45E0-9644-9F130F53467C}"/>
                  </a:ext>
                </a:extLst>
              </p:cNvPr>
              <p:cNvGrpSpPr/>
              <p:nvPr/>
            </p:nvGrpSpPr>
            <p:grpSpPr>
              <a:xfrm>
                <a:off x="7853773" y="4463088"/>
                <a:ext cx="250401" cy="252007"/>
                <a:chOff x="4149281" y="1887719"/>
                <a:chExt cx="224837" cy="226650"/>
              </a:xfrm>
            </p:grpSpPr>
            <p:sp>
              <p:nvSpPr>
                <p:cNvPr id="58" name="Oval 58">
                  <a:extLst>
                    <a:ext uri="{FF2B5EF4-FFF2-40B4-BE49-F238E27FC236}">
                      <a16:creationId xmlns:a16="http://schemas.microsoft.com/office/drawing/2014/main" id="{C3D8FDFA-D0B6-4E53-BA63-7254B8A9B011}"/>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sp>
              <p:nvSpPr>
                <p:cNvPr id="59" name="Oval 59">
                  <a:extLst>
                    <a:ext uri="{FF2B5EF4-FFF2-40B4-BE49-F238E27FC236}">
                      <a16:creationId xmlns:a16="http://schemas.microsoft.com/office/drawing/2014/main" id="{FC13289D-CB4B-4B48-9DE9-1D7EB9AF7194}"/>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grpSp>
          <p:sp>
            <p:nvSpPr>
              <p:cNvPr id="30" name="Oval 56">
                <a:extLst>
                  <a:ext uri="{FF2B5EF4-FFF2-40B4-BE49-F238E27FC236}">
                    <a16:creationId xmlns:a16="http://schemas.microsoft.com/office/drawing/2014/main" id="{6C42407B-55DB-4005-8118-88B42043CD80}"/>
                  </a:ext>
                </a:extLst>
              </p:cNvPr>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7">
                <a:extLst>
                  <a:ext uri="{FF2B5EF4-FFF2-40B4-BE49-F238E27FC236}">
                    <a16:creationId xmlns:a16="http://schemas.microsoft.com/office/drawing/2014/main" id="{B859FF5C-3FC0-4D01-8492-34E7065AED60}"/>
                  </a:ext>
                </a:extLst>
              </p:cNvPr>
              <p:cNvGrpSpPr/>
              <p:nvPr/>
            </p:nvGrpSpPr>
            <p:grpSpPr>
              <a:xfrm>
                <a:off x="7460264" y="2178046"/>
                <a:ext cx="206943" cy="208270"/>
                <a:chOff x="4149281" y="1887719"/>
                <a:chExt cx="224837" cy="226650"/>
              </a:xfrm>
            </p:grpSpPr>
            <p:sp>
              <p:nvSpPr>
                <p:cNvPr id="56" name="Oval 54">
                  <a:extLst>
                    <a:ext uri="{FF2B5EF4-FFF2-40B4-BE49-F238E27FC236}">
                      <a16:creationId xmlns:a16="http://schemas.microsoft.com/office/drawing/2014/main" id="{AE4E640F-8AED-4D61-AFAE-067C240DDE25}"/>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5">
                  <a:extLst>
                    <a:ext uri="{FF2B5EF4-FFF2-40B4-BE49-F238E27FC236}">
                      <a16:creationId xmlns:a16="http://schemas.microsoft.com/office/drawing/2014/main" id="{B76C402D-E69A-4456-A713-32F532853123}"/>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8">
                <a:extLst>
                  <a:ext uri="{FF2B5EF4-FFF2-40B4-BE49-F238E27FC236}">
                    <a16:creationId xmlns:a16="http://schemas.microsoft.com/office/drawing/2014/main" id="{F038CCD5-372F-40B4-AD76-8FD41254785C}"/>
                  </a:ext>
                </a:extLst>
              </p:cNvPr>
              <p:cNvGrpSpPr/>
              <p:nvPr/>
            </p:nvGrpSpPr>
            <p:grpSpPr>
              <a:xfrm>
                <a:off x="6673055" y="1696133"/>
                <a:ext cx="206943" cy="208270"/>
                <a:chOff x="4149281" y="1887719"/>
                <a:chExt cx="224837" cy="226650"/>
              </a:xfrm>
            </p:grpSpPr>
            <p:sp>
              <p:nvSpPr>
                <p:cNvPr id="54" name="Oval 52">
                  <a:extLst>
                    <a:ext uri="{FF2B5EF4-FFF2-40B4-BE49-F238E27FC236}">
                      <a16:creationId xmlns:a16="http://schemas.microsoft.com/office/drawing/2014/main" id="{2BA94599-1398-4C1B-A549-7DF304D696A9}"/>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3">
                  <a:extLst>
                    <a:ext uri="{FF2B5EF4-FFF2-40B4-BE49-F238E27FC236}">
                      <a16:creationId xmlns:a16="http://schemas.microsoft.com/office/drawing/2014/main" id="{8BCC165E-C9C0-4279-90BC-C44B7D43EF86}"/>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9">
                <a:extLst>
                  <a:ext uri="{FF2B5EF4-FFF2-40B4-BE49-F238E27FC236}">
                    <a16:creationId xmlns:a16="http://schemas.microsoft.com/office/drawing/2014/main" id="{61FC8D5F-17EC-4699-BF4C-129D629E222B}"/>
                  </a:ext>
                </a:extLst>
              </p:cNvPr>
              <p:cNvGrpSpPr/>
              <p:nvPr/>
            </p:nvGrpSpPr>
            <p:grpSpPr>
              <a:xfrm>
                <a:off x="5636903" y="1563392"/>
                <a:ext cx="206943" cy="208270"/>
                <a:chOff x="4149281" y="1887719"/>
                <a:chExt cx="224837" cy="226650"/>
              </a:xfrm>
            </p:grpSpPr>
            <p:sp>
              <p:nvSpPr>
                <p:cNvPr id="52" name="Oval 50">
                  <a:extLst>
                    <a:ext uri="{FF2B5EF4-FFF2-40B4-BE49-F238E27FC236}">
                      <a16:creationId xmlns:a16="http://schemas.microsoft.com/office/drawing/2014/main" id="{71C91E03-F65C-43FB-B26F-F0D7974A4F88}"/>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1">
                  <a:extLst>
                    <a:ext uri="{FF2B5EF4-FFF2-40B4-BE49-F238E27FC236}">
                      <a16:creationId xmlns:a16="http://schemas.microsoft.com/office/drawing/2014/main" id="{E016D0A5-7C99-4B44-AB8C-6BCB9F326E51}"/>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0">
                <a:extLst>
                  <a:ext uri="{FF2B5EF4-FFF2-40B4-BE49-F238E27FC236}">
                    <a16:creationId xmlns:a16="http://schemas.microsoft.com/office/drawing/2014/main" id="{FD006046-9903-42EF-84FB-573D46F2DCC0}"/>
                  </a:ext>
                </a:extLst>
              </p:cNvPr>
              <p:cNvGrpSpPr/>
              <p:nvPr/>
            </p:nvGrpSpPr>
            <p:grpSpPr>
              <a:xfrm>
                <a:off x="4353051" y="2331478"/>
                <a:ext cx="219675" cy="221084"/>
                <a:chOff x="4149281" y="1887719"/>
                <a:chExt cx="224837" cy="226650"/>
              </a:xfrm>
            </p:grpSpPr>
            <p:sp>
              <p:nvSpPr>
                <p:cNvPr id="50" name="Oval 48">
                  <a:extLst>
                    <a:ext uri="{FF2B5EF4-FFF2-40B4-BE49-F238E27FC236}">
                      <a16:creationId xmlns:a16="http://schemas.microsoft.com/office/drawing/2014/main" id="{590419B3-CF60-4A6B-B4A3-9A78D0851CF2}"/>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9">
                  <a:extLst>
                    <a:ext uri="{FF2B5EF4-FFF2-40B4-BE49-F238E27FC236}">
                      <a16:creationId xmlns:a16="http://schemas.microsoft.com/office/drawing/2014/main" id="{CDE3AC9B-E7F9-458E-99D8-B6E4CB3796D7}"/>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1">
                <a:extLst>
                  <a:ext uri="{FF2B5EF4-FFF2-40B4-BE49-F238E27FC236}">
                    <a16:creationId xmlns:a16="http://schemas.microsoft.com/office/drawing/2014/main" id="{1F11C10E-64AD-49F6-8977-FC84F266B1E6}"/>
                  </a:ext>
                </a:extLst>
              </p:cNvPr>
              <p:cNvGrpSpPr/>
              <p:nvPr/>
            </p:nvGrpSpPr>
            <p:grpSpPr>
              <a:xfrm>
                <a:off x="3990983" y="3187984"/>
                <a:ext cx="219675" cy="221084"/>
                <a:chOff x="4149281" y="1887719"/>
                <a:chExt cx="224837" cy="226650"/>
              </a:xfrm>
            </p:grpSpPr>
            <p:sp>
              <p:nvSpPr>
                <p:cNvPr id="48" name="Oval 46">
                  <a:extLst>
                    <a:ext uri="{FF2B5EF4-FFF2-40B4-BE49-F238E27FC236}">
                      <a16:creationId xmlns:a16="http://schemas.microsoft.com/office/drawing/2014/main" id="{5B822FA4-C636-4BE0-BF8A-842493DF970E}"/>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7">
                  <a:extLst>
                    <a:ext uri="{FF2B5EF4-FFF2-40B4-BE49-F238E27FC236}">
                      <a16:creationId xmlns:a16="http://schemas.microsoft.com/office/drawing/2014/main" id="{3E067D3C-67D5-4B79-942E-412FEE74D4F8}"/>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2">
                <a:extLst>
                  <a:ext uri="{FF2B5EF4-FFF2-40B4-BE49-F238E27FC236}">
                    <a16:creationId xmlns:a16="http://schemas.microsoft.com/office/drawing/2014/main" id="{4C809C30-37EF-459D-B831-9FE562541DE8}"/>
                  </a:ext>
                </a:extLst>
              </p:cNvPr>
              <p:cNvGrpSpPr/>
              <p:nvPr/>
            </p:nvGrpSpPr>
            <p:grpSpPr>
              <a:xfrm>
                <a:off x="4705258" y="2828806"/>
                <a:ext cx="199705" cy="200984"/>
                <a:chOff x="4149281" y="1887719"/>
                <a:chExt cx="224837" cy="226650"/>
              </a:xfrm>
            </p:grpSpPr>
            <p:sp>
              <p:nvSpPr>
                <p:cNvPr id="46" name="Oval 44">
                  <a:extLst>
                    <a:ext uri="{FF2B5EF4-FFF2-40B4-BE49-F238E27FC236}">
                      <a16:creationId xmlns:a16="http://schemas.microsoft.com/office/drawing/2014/main" id="{F214735F-7558-4D97-984D-0A574D85B286}"/>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5">
                  <a:extLst>
                    <a:ext uri="{FF2B5EF4-FFF2-40B4-BE49-F238E27FC236}">
                      <a16:creationId xmlns:a16="http://schemas.microsoft.com/office/drawing/2014/main" id="{B8A39EA8-5AC7-4224-841F-353A516E6C81}"/>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3">
                <a:extLst>
                  <a:ext uri="{FF2B5EF4-FFF2-40B4-BE49-F238E27FC236}">
                    <a16:creationId xmlns:a16="http://schemas.microsoft.com/office/drawing/2014/main" id="{D48090EF-5162-461C-99C8-33CB664E6CBD}"/>
                  </a:ext>
                </a:extLst>
              </p:cNvPr>
              <p:cNvGrpSpPr/>
              <p:nvPr/>
            </p:nvGrpSpPr>
            <p:grpSpPr>
              <a:xfrm>
                <a:off x="4867553" y="4396697"/>
                <a:ext cx="328449" cy="330554"/>
                <a:chOff x="4149281" y="1887719"/>
                <a:chExt cx="224837" cy="226650"/>
              </a:xfrm>
            </p:grpSpPr>
            <p:sp>
              <p:nvSpPr>
                <p:cNvPr id="44" name="Oval 42">
                  <a:extLst>
                    <a:ext uri="{FF2B5EF4-FFF2-40B4-BE49-F238E27FC236}">
                      <a16:creationId xmlns:a16="http://schemas.microsoft.com/office/drawing/2014/main" id="{E8748539-E625-4A9F-8E10-54A291B35C2B}"/>
                    </a:ext>
                  </a:extLst>
                </p:cNvPr>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3">
                  <a:extLst>
                    <a:ext uri="{FF2B5EF4-FFF2-40B4-BE49-F238E27FC236}">
                      <a16:creationId xmlns:a16="http://schemas.microsoft.com/office/drawing/2014/main" id="{121F0A5C-4147-4305-867C-B6D23DCCB05F}"/>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6">
                <a:extLst>
                  <a:ext uri="{FF2B5EF4-FFF2-40B4-BE49-F238E27FC236}">
                    <a16:creationId xmlns:a16="http://schemas.microsoft.com/office/drawing/2014/main" id="{015225B4-19BD-4197-9F15-AC0AA1B55E09}"/>
                  </a:ext>
                </a:extLst>
              </p:cNvPr>
              <p:cNvGrpSpPr/>
              <p:nvPr/>
            </p:nvGrpSpPr>
            <p:grpSpPr>
              <a:xfrm>
                <a:off x="5480832" y="1998704"/>
                <a:ext cx="206943" cy="208270"/>
                <a:chOff x="4149281" y="1887719"/>
                <a:chExt cx="224837" cy="226650"/>
              </a:xfrm>
            </p:grpSpPr>
            <p:sp>
              <p:nvSpPr>
                <p:cNvPr id="42" name="Oval 36">
                  <a:extLst>
                    <a:ext uri="{FF2B5EF4-FFF2-40B4-BE49-F238E27FC236}">
                      <a16:creationId xmlns:a16="http://schemas.microsoft.com/office/drawing/2014/main" id="{F757785A-8363-44E6-9D4B-DF66E0638377}"/>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7">
                  <a:extLst>
                    <a:ext uri="{FF2B5EF4-FFF2-40B4-BE49-F238E27FC236}">
                      <a16:creationId xmlns:a16="http://schemas.microsoft.com/office/drawing/2014/main" id="{2124988A-F321-4EB7-95DD-3E01651D67BE}"/>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9">
                <a:extLst>
                  <a:ext uri="{FF2B5EF4-FFF2-40B4-BE49-F238E27FC236}">
                    <a16:creationId xmlns:a16="http://schemas.microsoft.com/office/drawing/2014/main" id="{C4E3AF83-95B5-4109-8912-9C704E38CC55}"/>
                  </a:ext>
                </a:extLst>
              </p:cNvPr>
              <p:cNvGrpSpPr/>
              <p:nvPr/>
            </p:nvGrpSpPr>
            <p:grpSpPr>
              <a:xfrm>
                <a:off x="7068613" y="4908628"/>
                <a:ext cx="250402" cy="252007"/>
                <a:chOff x="4149281" y="1887719"/>
                <a:chExt cx="224837" cy="226650"/>
              </a:xfrm>
            </p:grpSpPr>
            <p:sp>
              <p:nvSpPr>
                <p:cNvPr id="40" name="Oval 30">
                  <a:extLst>
                    <a:ext uri="{FF2B5EF4-FFF2-40B4-BE49-F238E27FC236}">
                      <a16:creationId xmlns:a16="http://schemas.microsoft.com/office/drawing/2014/main" id="{16570CAE-5382-4892-AD91-BA67BB7443AE}"/>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31">
                  <a:extLst>
                    <a:ext uri="{FF2B5EF4-FFF2-40B4-BE49-F238E27FC236}">
                      <a16:creationId xmlns:a16="http://schemas.microsoft.com/office/drawing/2014/main" id="{D5E669F8-B371-4257-BC1C-E8E97707F3CC}"/>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142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Evaluation of sealing ability of gypsum-salt  </a:t>
            </a:r>
            <a:r>
              <a:rPr lang="en-US" altLang="zh-CN" sz="2200" b="0" i="0" dirty="0" err="1" smtClean="0">
                <a:solidFill>
                  <a:srgbClr val="333333"/>
                </a:solidFill>
                <a:effectLst/>
                <a:latin typeface="Arial" panose="020B0604020202020204" pitchFamily="34" charset="0"/>
              </a:rPr>
              <a:t>caprock</a:t>
            </a:r>
            <a:endParaRPr lang="en-US" altLang="zh-CN" sz="2200" b="0" i="0" dirty="0" smtClean="0">
              <a:solidFill>
                <a:srgbClr val="333333"/>
              </a:solidFill>
              <a:effectLst/>
              <a:latin typeface="Arial" panose="020B0604020202020204" pitchFamily="34" charset="0"/>
            </a:endParaRPr>
          </a:p>
        </p:txBody>
      </p:sp>
      <p:grpSp>
        <p:nvGrpSpPr>
          <p:cNvPr id="31" name="0f6fc6e5-a154-403d-8e74-746dcb1601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87653B58-B5A9-463F-B849-AEF63FF74628}"/>
              </a:ext>
            </a:extLst>
          </p:cNvPr>
          <p:cNvGrpSpPr>
            <a:grpSpLocks noChangeAspect="1"/>
          </p:cNvGrpSpPr>
          <p:nvPr>
            <p:custDataLst>
              <p:tags r:id="rId1"/>
            </p:custDataLst>
          </p:nvPr>
        </p:nvGrpSpPr>
        <p:grpSpPr>
          <a:xfrm>
            <a:off x="-34525" y="1091691"/>
            <a:ext cx="10615930" cy="5301380"/>
            <a:chOff x="316705" y="1091932"/>
            <a:chExt cx="10615930" cy="5301380"/>
          </a:xfrm>
        </p:grpSpPr>
        <p:sp>
          <p:nvSpPr>
            <p:cNvPr id="32" name="íślïḑé">
              <a:extLst>
                <a:ext uri="{FF2B5EF4-FFF2-40B4-BE49-F238E27FC236}">
                  <a16:creationId xmlns:a16="http://schemas.microsoft.com/office/drawing/2014/main" id="{CAC048CD-36D0-4885-883A-5B42A2AB5320}"/>
                </a:ext>
              </a:extLst>
            </p:cNvPr>
            <p:cNvSpPr/>
            <p:nvPr/>
          </p:nvSpPr>
          <p:spPr bwMode="auto">
            <a:xfrm>
              <a:off x="351231" y="1670130"/>
              <a:ext cx="9008828"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solidFill>
              <a:prstDash val="dash"/>
              <a:miter lim="800000"/>
              <a:headEnd/>
              <a:tailEnd/>
            </a:ln>
            <a:extLst>
              <a:ext uri="{909E8E84-426E-40dd-AFC4-6F175D3DCCD1}">
                <a14:hiddenFill xmlns:a16="http://schemas.microsoft.com/office/drawing/2014/main" xmlns:p14="http://schemas.microsoft.com/office/powerpoint/2010/main" xmlns:a14="http://schemas.microsoft.com/office/drawing/2010/main" xmlns:lc="http://schemas.openxmlformats.org/drawingml/2006/lockedCanvas"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íṧliďè">
              <a:extLst>
                <a:ext uri="{FF2B5EF4-FFF2-40B4-BE49-F238E27FC236}">
                  <a16:creationId xmlns:a16="http://schemas.microsoft.com/office/drawing/2014/main" id="{FA636B51-5743-4020-87D3-391E0D5EADD5}"/>
                </a:ext>
              </a:extLst>
            </p:cNvPr>
            <p:cNvSpPr/>
            <p:nvPr/>
          </p:nvSpPr>
          <p:spPr bwMode="auto">
            <a:xfrm>
              <a:off x="2125093" y="3304286"/>
              <a:ext cx="637647" cy="636282"/>
            </a:xfrm>
            <a:prstGeom prst="ellipse">
              <a:avLst/>
            </a:prstGeom>
            <a:solidFill>
              <a:srgbClr val="92D050"/>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endParaRPr>
            </a:p>
          </p:txBody>
        </p:sp>
        <p:sp>
          <p:nvSpPr>
            <p:cNvPr id="34" name="isľîḍè">
              <a:extLst>
                <a:ext uri="{FF2B5EF4-FFF2-40B4-BE49-F238E27FC236}">
                  <a16:creationId xmlns:a16="http://schemas.microsoft.com/office/drawing/2014/main" id="{6D33C17C-05A6-4170-90FF-A52A5EE0C2A7}"/>
                </a:ext>
              </a:extLst>
            </p:cNvPr>
            <p:cNvSpPr/>
            <p:nvPr/>
          </p:nvSpPr>
          <p:spPr>
            <a:xfrm>
              <a:off x="2304252" y="347915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sp>
          <p:nvSpPr>
            <p:cNvPr id="35" name="iṣ1îďé">
              <a:extLst>
                <a:ext uri="{FF2B5EF4-FFF2-40B4-BE49-F238E27FC236}">
                  <a16:creationId xmlns:a16="http://schemas.microsoft.com/office/drawing/2014/main" id="{2F64F732-B2FF-427F-95FD-D2EB639A1221}"/>
                </a:ext>
              </a:extLst>
            </p:cNvPr>
            <p:cNvSpPr/>
            <p:nvPr/>
          </p:nvSpPr>
          <p:spPr bwMode="auto">
            <a:xfrm>
              <a:off x="4079092" y="3815066"/>
              <a:ext cx="635890" cy="604695"/>
            </a:xfrm>
            <a:prstGeom prst="ellipse">
              <a:avLst/>
            </a:prstGeom>
            <a:solidFill>
              <a:srgbClr val="00B0F0"/>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endParaRPr>
            </a:p>
          </p:txBody>
        </p:sp>
        <p:sp>
          <p:nvSpPr>
            <p:cNvPr id="36" name="ïS1iḍê">
              <a:extLst>
                <a:ext uri="{FF2B5EF4-FFF2-40B4-BE49-F238E27FC236}">
                  <a16:creationId xmlns:a16="http://schemas.microsoft.com/office/drawing/2014/main" id="{1235A1BF-C3FA-4F20-BA2F-A236D3818E44}"/>
                </a:ext>
              </a:extLst>
            </p:cNvPr>
            <p:cNvSpPr/>
            <p:nvPr/>
          </p:nvSpPr>
          <p:spPr>
            <a:xfrm>
              <a:off x="4281593" y="4020840"/>
              <a:ext cx="236448" cy="23644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sp>
          <p:nvSpPr>
            <p:cNvPr id="37" name="îṩḷiḍé">
              <a:extLst>
                <a:ext uri="{FF2B5EF4-FFF2-40B4-BE49-F238E27FC236}">
                  <a16:creationId xmlns:a16="http://schemas.microsoft.com/office/drawing/2014/main" id="{7AA0FA53-CCC5-4736-B0B2-724E140654B1}"/>
                </a:ext>
              </a:extLst>
            </p:cNvPr>
            <p:cNvSpPr/>
            <p:nvPr/>
          </p:nvSpPr>
          <p:spPr bwMode="auto">
            <a:xfrm>
              <a:off x="5636867" y="2530351"/>
              <a:ext cx="687758" cy="685872"/>
            </a:xfrm>
            <a:prstGeom prst="ellipse">
              <a:avLst/>
            </a:prstGeom>
            <a:solidFill>
              <a:srgbClr val="FFCCCC"/>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endParaRPr>
            </a:p>
          </p:txBody>
        </p:sp>
        <p:sp>
          <p:nvSpPr>
            <p:cNvPr id="38" name="ísḷîďé">
              <a:extLst>
                <a:ext uri="{FF2B5EF4-FFF2-40B4-BE49-F238E27FC236}">
                  <a16:creationId xmlns:a16="http://schemas.microsoft.com/office/drawing/2014/main" id="{E818B678-1F83-420A-BF67-851A01104AF9}"/>
                </a:ext>
              </a:extLst>
            </p:cNvPr>
            <p:cNvSpPr/>
            <p:nvPr/>
          </p:nvSpPr>
          <p:spPr>
            <a:xfrm>
              <a:off x="5841082" y="2720543"/>
              <a:ext cx="279328" cy="262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sp>
          <p:nvSpPr>
            <p:cNvPr id="39" name="ïṩļíḍe">
              <a:extLst>
                <a:ext uri="{FF2B5EF4-FFF2-40B4-BE49-F238E27FC236}">
                  <a16:creationId xmlns:a16="http://schemas.microsoft.com/office/drawing/2014/main" id="{AAD5CBC0-CDE5-4CB3-8FDD-BF021704BC97}"/>
                </a:ext>
              </a:extLst>
            </p:cNvPr>
            <p:cNvSpPr/>
            <p:nvPr/>
          </p:nvSpPr>
          <p:spPr bwMode="auto">
            <a:xfrm>
              <a:off x="7307194" y="2995049"/>
              <a:ext cx="726206" cy="724216"/>
            </a:xfrm>
            <a:prstGeom prst="ellipse">
              <a:avLst/>
            </a:prstGeom>
            <a:solidFill>
              <a:srgbClr val="9966FF"/>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sz="2400" dirty="0">
                <a:solidFill>
                  <a:schemeClr val="bg1"/>
                </a:solidFill>
              </a:endParaRPr>
            </a:p>
          </p:txBody>
        </p:sp>
        <p:sp>
          <p:nvSpPr>
            <p:cNvPr id="40" name="íŝļíḓê">
              <a:extLst>
                <a:ext uri="{FF2B5EF4-FFF2-40B4-BE49-F238E27FC236}">
                  <a16:creationId xmlns:a16="http://schemas.microsoft.com/office/drawing/2014/main" id="{0528B1DE-D09D-4981-92D3-83C589D04B31}"/>
                </a:ext>
              </a:extLst>
            </p:cNvPr>
            <p:cNvSpPr/>
            <p:nvPr/>
          </p:nvSpPr>
          <p:spPr>
            <a:xfrm>
              <a:off x="7504058" y="3172814"/>
              <a:ext cx="332478" cy="32144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sp>
          <p:nvSpPr>
            <p:cNvPr id="41" name="iṣlîdé">
              <a:extLst>
                <a:ext uri="{FF2B5EF4-FFF2-40B4-BE49-F238E27FC236}">
                  <a16:creationId xmlns:a16="http://schemas.microsoft.com/office/drawing/2014/main" id="{47398B5E-D522-440D-917C-19431C8E02FC}"/>
                </a:ext>
              </a:extLst>
            </p:cNvPr>
            <p:cNvSpPr/>
            <p:nvPr/>
          </p:nvSpPr>
          <p:spPr>
            <a:xfrm>
              <a:off x="8684106" y="1475842"/>
              <a:ext cx="767498" cy="76749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defRPr>
              </a:pPr>
              <a:endParaRPr sz="1500"/>
            </a:p>
          </p:txBody>
        </p:sp>
        <p:sp>
          <p:nvSpPr>
            <p:cNvPr id="42" name="î$ľíḍè">
              <a:extLst>
                <a:ext uri="{FF2B5EF4-FFF2-40B4-BE49-F238E27FC236}">
                  <a16:creationId xmlns:a16="http://schemas.microsoft.com/office/drawing/2014/main" id="{AB9012C5-98B0-4684-8B7E-62B73422F98D}"/>
                </a:ext>
              </a:extLst>
            </p:cNvPr>
            <p:cNvSpPr/>
            <p:nvPr/>
          </p:nvSpPr>
          <p:spPr bwMode="auto">
            <a:xfrm>
              <a:off x="610144" y="4451291"/>
              <a:ext cx="604188" cy="602532"/>
            </a:xfrm>
            <a:prstGeom prst="ellipse">
              <a:avLst/>
            </a:prstGeom>
            <a:solidFill>
              <a:schemeClr val="accent2">
                <a:lumMod val="60000"/>
                <a:lumOff val="40000"/>
              </a:schemeClr>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en-US" sz="2400" dirty="0">
                <a:solidFill>
                  <a:schemeClr val="bg1"/>
                </a:solidFill>
              </a:endParaRPr>
            </a:p>
          </p:txBody>
        </p:sp>
        <p:sp>
          <p:nvSpPr>
            <p:cNvPr id="43" name="îšḷîdè">
              <a:extLst>
                <a:ext uri="{FF2B5EF4-FFF2-40B4-BE49-F238E27FC236}">
                  <a16:creationId xmlns:a16="http://schemas.microsoft.com/office/drawing/2014/main" id="{DE847E16-347A-416E-BD66-8EBF6C1DBD5E}"/>
                </a:ext>
              </a:extLst>
            </p:cNvPr>
            <p:cNvSpPr/>
            <p:nvPr/>
          </p:nvSpPr>
          <p:spPr>
            <a:xfrm>
              <a:off x="842560" y="4676538"/>
              <a:ext cx="169450" cy="169345"/>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w="12700">
              <a:miter lim="400000"/>
            </a:ln>
          </p:spPr>
          <p:txBody>
            <a:bodyPr lIns="19045" tIns="19045" rIns="19045" bIns="19045"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228532">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sp>
          <p:nvSpPr>
            <p:cNvPr id="45" name="ïṡļiḓé">
              <a:extLst>
                <a:ext uri="{FF2B5EF4-FFF2-40B4-BE49-F238E27FC236}">
                  <a16:creationId xmlns:a16="http://schemas.microsoft.com/office/drawing/2014/main" id="{CC5078F3-2B4B-4D74-AAA0-97807F170CF8}"/>
                </a:ext>
              </a:extLst>
            </p:cNvPr>
            <p:cNvSpPr txBox="1"/>
            <p:nvPr/>
          </p:nvSpPr>
          <p:spPr bwMode="auto">
            <a:xfrm>
              <a:off x="927165" y="1971500"/>
              <a:ext cx="3468800" cy="5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b="1" dirty="0"/>
                <a:t>②</a:t>
              </a:r>
              <a:r>
                <a:rPr lang="en-US" altLang="zh-CN" b="1" dirty="0" smtClean="0"/>
                <a:t>Construct </a:t>
              </a:r>
              <a:r>
                <a:rPr lang="en-US" altLang="zh-CN" b="1" dirty="0"/>
                <a:t>judgment matrix</a:t>
              </a:r>
            </a:p>
          </p:txBody>
        </p:sp>
        <p:sp>
          <p:nvSpPr>
            <p:cNvPr id="47" name="íŝ1iďê">
              <a:extLst>
                <a:ext uri="{FF2B5EF4-FFF2-40B4-BE49-F238E27FC236}">
                  <a16:creationId xmlns:a16="http://schemas.microsoft.com/office/drawing/2014/main" id="{5D8C64E8-70F3-4132-B5ED-ACE857E6AF37}"/>
                </a:ext>
              </a:extLst>
            </p:cNvPr>
            <p:cNvSpPr txBox="1"/>
            <p:nvPr/>
          </p:nvSpPr>
          <p:spPr bwMode="auto">
            <a:xfrm>
              <a:off x="3473286" y="4557581"/>
              <a:ext cx="3389923" cy="768206"/>
            </a:xfrm>
            <a:prstGeom prst="rect">
              <a:avLst/>
            </a:prstGeom>
            <a:noFill/>
            <a:extLst/>
          </p:spPr>
          <p:txBody>
            <a:bodyPr wrap="none" rtlCol="0" anchor="ctr">
              <a:normAutofit/>
            </a:bodyPr>
            <a:lstStyle>
              <a:defPPr>
                <a:defRPr lang="zh-CN"/>
              </a:defPPr>
              <a:lvl1pPr>
                <a:defRPr b="1">
                  <a:solidFill>
                    <a:schemeClr val="accent4">
                      <a:lumMod val="75000"/>
                    </a:schemeClr>
                  </a:solidFill>
                </a:defRPr>
              </a:lvl1pPr>
            </a:lstStyle>
            <a:p>
              <a:r>
                <a:rPr lang="zh-CN" altLang="en-US" dirty="0">
                  <a:solidFill>
                    <a:schemeClr val="tx1"/>
                  </a:solidFill>
                </a:rPr>
                <a:t>③</a:t>
              </a:r>
              <a:r>
                <a:rPr lang="en-US" altLang="zh-CN" dirty="0">
                  <a:solidFill>
                    <a:schemeClr val="tx1"/>
                  </a:solidFill>
                </a:rPr>
                <a:t>Calculate the judgment </a:t>
              </a:r>
              <a:endParaRPr lang="en-US" altLang="zh-CN" dirty="0" smtClean="0">
                <a:solidFill>
                  <a:schemeClr val="tx1"/>
                </a:solidFill>
              </a:endParaRPr>
            </a:p>
            <a:p>
              <a:r>
                <a:rPr lang="en-US" altLang="zh-CN" dirty="0" smtClean="0">
                  <a:solidFill>
                    <a:schemeClr val="tx1"/>
                  </a:solidFill>
                </a:rPr>
                <a:t>matrix's </a:t>
              </a:r>
              <a:r>
                <a:rPr lang="en-US" altLang="zh-CN" dirty="0">
                  <a:solidFill>
                    <a:schemeClr val="tx1"/>
                  </a:solidFill>
                </a:rPr>
                <a:t>eigenvectors</a:t>
              </a:r>
            </a:p>
          </p:txBody>
        </p:sp>
        <p:sp>
          <p:nvSpPr>
            <p:cNvPr id="49" name="íṧļiḓe">
              <a:extLst>
                <a:ext uri="{FF2B5EF4-FFF2-40B4-BE49-F238E27FC236}">
                  <a16:creationId xmlns:a16="http://schemas.microsoft.com/office/drawing/2014/main" id="{19530CE9-7F91-4344-B572-510600909446}"/>
                </a:ext>
              </a:extLst>
            </p:cNvPr>
            <p:cNvSpPr txBox="1"/>
            <p:nvPr/>
          </p:nvSpPr>
          <p:spPr bwMode="auto">
            <a:xfrm>
              <a:off x="6628738" y="3723085"/>
              <a:ext cx="4303897" cy="7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dirty="0"/>
                <a:t> </a:t>
              </a:r>
              <a:r>
                <a:rPr lang="zh-CN" altLang="en-US" b="1" dirty="0"/>
                <a:t>⑤</a:t>
              </a:r>
              <a:r>
                <a:rPr lang="en-US" altLang="zh-CN" b="1" dirty="0"/>
                <a:t>The total hierarchical </a:t>
              </a:r>
              <a:endParaRPr lang="en-US" altLang="zh-CN" b="1" dirty="0" smtClean="0"/>
            </a:p>
            <a:p>
              <a:pPr>
                <a:spcBef>
                  <a:spcPct val="0"/>
                </a:spcBef>
              </a:pPr>
              <a:r>
                <a:rPr lang="en-US" altLang="zh-CN" b="1" dirty="0" smtClean="0"/>
                <a:t>ranking </a:t>
              </a:r>
              <a:r>
                <a:rPr lang="en-US" altLang="zh-CN" b="1" dirty="0"/>
                <a:t>is returned</a:t>
              </a:r>
            </a:p>
          </p:txBody>
        </p:sp>
        <p:cxnSp>
          <p:nvCxnSpPr>
            <p:cNvPr id="51" name="直接连接符 50">
              <a:extLst>
                <a:ext uri="{FF2B5EF4-FFF2-40B4-BE49-F238E27FC236}">
                  <a16:creationId xmlns:a16="http://schemas.microsoft.com/office/drawing/2014/main" id="{51E2C386-D5F7-4390-94C1-1B7CB96C9CEB}"/>
                </a:ext>
              </a:extLst>
            </p:cNvPr>
            <p:cNvCxnSpPr>
              <a:cxnSpLocks/>
            </p:cNvCxnSpPr>
            <p:nvPr/>
          </p:nvCxnSpPr>
          <p:spPr>
            <a:xfrm>
              <a:off x="8000029" y="3964022"/>
              <a:ext cx="0" cy="2179603"/>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2" name="iŝḻïḓé">
              <a:extLst>
                <a:ext uri="{FF2B5EF4-FFF2-40B4-BE49-F238E27FC236}">
                  <a16:creationId xmlns:a16="http://schemas.microsoft.com/office/drawing/2014/main" id="{FE0C6D91-B96A-450E-A7BC-A7E2E5F9CC2E}"/>
                </a:ext>
              </a:extLst>
            </p:cNvPr>
            <p:cNvSpPr txBox="1"/>
            <p:nvPr/>
          </p:nvSpPr>
          <p:spPr>
            <a:xfrm>
              <a:off x="316705" y="5662000"/>
              <a:ext cx="3108960" cy="731312"/>
            </a:xfrm>
            <a:prstGeom prst="rect">
              <a:avLst/>
            </a:prstGeom>
            <a:noFill/>
          </p:spPr>
          <p:txBody>
            <a:bodyPr wrap="square" lIns="90000" tIns="46800" rIns="90000" bIns="46800" rtlCol="0">
              <a:noAutofit/>
            </a:bodyPr>
            <a:lstStyle/>
            <a:p>
              <a:pPr marL="171450" indent="-171450">
                <a:lnSpc>
                  <a:spcPct val="120000"/>
                </a:lnSpc>
                <a:buFont typeface="Arial" panose="020B0604020202020204" pitchFamily="34" charset="0"/>
                <a:buChar char="•"/>
              </a:pPr>
              <a:r>
                <a:rPr lang="en-US" altLang="zh-CN" sz="1500" dirty="0" smtClean="0"/>
                <a:t> Divide the problem into three layers: a general objective, a sub-objective layer, and a program layer</a:t>
              </a:r>
              <a:endParaRPr lang="en-US" altLang="zh-CN" sz="1500" dirty="0"/>
            </a:p>
          </p:txBody>
        </p:sp>
        <p:sp>
          <p:nvSpPr>
            <p:cNvPr id="53" name="ïṣľîdè">
              <a:extLst>
                <a:ext uri="{FF2B5EF4-FFF2-40B4-BE49-F238E27FC236}">
                  <a16:creationId xmlns:a16="http://schemas.microsoft.com/office/drawing/2014/main" id="{65AA8B0A-6049-4DF3-B0D1-7C3A17D72D6A}"/>
                </a:ext>
              </a:extLst>
            </p:cNvPr>
            <p:cNvSpPr txBox="1"/>
            <p:nvPr/>
          </p:nvSpPr>
          <p:spPr>
            <a:xfrm>
              <a:off x="515950" y="5058650"/>
              <a:ext cx="3500831" cy="654809"/>
            </a:xfrm>
            <a:prstGeom prst="rect">
              <a:avLst/>
            </a:prstGeom>
            <a:noFill/>
          </p:spPr>
          <p:txBody>
            <a:bodyPr wrap="none" rtlCol="0" anchor="ctr">
              <a:normAutofit/>
            </a:bodyPr>
            <a:lstStyle/>
            <a:p>
              <a:r>
                <a:rPr lang="zh-CN" altLang="en-US" b="1" dirty="0" smtClean="0"/>
                <a:t>①</a:t>
              </a:r>
              <a:r>
                <a:rPr lang="en-US" altLang="zh-CN" b="1" dirty="0" smtClean="0"/>
                <a:t>Establish a hierarchical </a:t>
              </a:r>
            </a:p>
            <a:p>
              <a:r>
                <a:rPr lang="en-US" altLang="zh-CN" b="1" dirty="0" smtClean="0"/>
                <a:t>structure model:</a:t>
              </a:r>
              <a:endParaRPr lang="zh-CN" altLang="en-US" b="1" dirty="0"/>
            </a:p>
          </p:txBody>
        </p:sp>
        <p:sp>
          <p:nvSpPr>
            <p:cNvPr id="54" name="îšḻïḋè">
              <a:extLst>
                <a:ext uri="{FF2B5EF4-FFF2-40B4-BE49-F238E27FC236}">
                  <a16:creationId xmlns:a16="http://schemas.microsoft.com/office/drawing/2014/main" id="{6E184838-0A50-4475-9C43-055A88EB001F}"/>
                </a:ext>
              </a:extLst>
            </p:cNvPr>
            <p:cNvSpPr/>
            <p:nvPr/>
          </p:nvSpPr>
          <p:spPr>
            <a:xfrm>
              <a:off x="4423797" y="1168249"/>
              <a:ext cx="3717684" cy="1382685"/>
            </a:xfrm>
            <a:prstGeom prst="snip2SameRect">
              <a:avLst>
                <a:gd name="adj1" fmla="val 0"/>
                <a:gd name="adj2" fmla="val 0"/>
              </a:avLst>
            </a:prstGeom>
            <a:ln>
              <a:noFill/>
            </a:ln>
          </p:spPr>
          <p:txBody>
            <a:bodyPr wrap="square" anchor="t">
              <a:noAutofit/>
            </a:bodyPr>
            <a:lstStyle/>
            <a:p>
              <a:pPr marL="171450" indent="-171450">
                <a:lnSpc>
                  <a:spcPct val="120000"/>
                </a:lnSpc>
                <a:buFont typeface="Arial" panose="020B0604020202020204" pitchFamily="34" charset="0"/>
                <a:buChar char="•"/>
              </a:pPr>
              <a:r>
                <a:rPr lang="en-US" altLang="zh-CN" sz="1600" dirty="0"/>
                <a:t>The ranking weighting value of each layer is established after the consistency test passes, and the judgment matrix must be readjusted if the test fails.</a:t>
              </a:r>
              <a:endParaRPr lang="en-US" altLang="zh-CN" sz="1400" dirty="0"/>
            </a:p>
          </p:txBody>
        </p:sp>
        <p:sp>
          <p:nvSpPr>
            <p:cNvPr id="55" name="iṥļïḋè">
              <a:extLst>
                <a:ext uri="{FF2B5EF4-FFF2-40B4-BE49-F238E27FC236}">
                  <a16:creationId xmlns:a16="http://schemas.microsoft.com/office/drawing/2014/main" id="{E9D9729F-8FF9-4C66-847C-58FF374D0E20}"/>
                </a:ext>
              </a:extLst>
            </p:cNvPr>
            <p:cNvSpPr txBox="1"/>
            <p:nvPr/>
          </p:nvSpPr>
          <p:spPr bwMode="auto">
            <a:xfrm>
              <a:off x="4146144" y="1091932"/>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1600" b="1" dirty="0" smtClean="0"/>
                <a:t>④</a:t>
              </a:r>
              <a:endParaRPr lang="en-US" altLang="zh-CN" sz="1600" b="1" dirty="0"/>
            </a:p>
          </p:txBody>
        </p:sp>
      </p:grpSp>
      <mc:AlternateContent xmlns:mc="http://schemas.openxmlformats.org/markup-compatibility/2006" xmlns:a14="http://schemas.microsoft.com/office/drawing/2010/main">
        <mc:Choice Requires="a14">
          <p:sp>
            <p:nvSpPr>
              <p:cNvPr id="3" name="矩形 2"/>
              <p:cNvSpPr/>
              <p:nvPr/>
            </p:nvSpPr>
            <p:spPr>
              <a:xfrm>
                <a:off x="1310123" y="1350032"/>
                <a:ext cx="1452321" cy="799963"/>
              </a:xfrm>
              <a:prstGeom prst="rect">
                <a:avLst/>
              </a:prstGeom>
            </p:spPr>
            <p:txBody>
              <a:bodyPr wrap="none">
                <a:spAutoFit/>
              </a:bodyPr>
              <a:lstStyle/>
              <a:p>
                <a:r>
                  <a:rPr lang="en-US" altLang="zh-CN" sz="1200" b="1" dirty="0">
                    <a:solidFill>
                      <a:srgbClr val="000000"/>
                    </a:solidFill>
                    <a:latin typeface="Times New Roman" panose="02020603050405020304" pitchFamily="18" charset="0"/>
                    <a:ea typeface="宋体" panose="02010600030101010101" pitchFamily="2" charset="-122"/>
                  </a:rPr>
                  <a:t>A=</a:t>
                </a:r>
                <a14:m>
                  <m:oMath xmlns:m="http://schemas.openxmlformats.org/officeDocument/2006/math">
                    <m:d>
                      <m:dPr>
                        <m:ctrlPr>
                          <a:rPr lang="zh-CN" altLang="zh-CN" sz="1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3"/>
                                  <m:mcJc m:val="center"/>
                                </m:mcPr>
                              </m:mc>
                            </m:mcs>
                            <m:ctrlPr>
                              <a:rPr lang="zh-CN" altLang="zh-CN" sz="1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zh-CN" altLang="zh-CN" sz="1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m:t>
                                  </m:r>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𝟏</m:t>
                                  </m:r>
                                </m:num>
                                <m:den>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m:t>
                                  </m:r>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𝟏</m:t>
                                  </m:r>
                                </m:den>
                              </m:f>
                            </m:e>
                            <m:e>
                              <m:r>
                                <a:rPr lang="en-US" altLang="zh-CN" sz="1200" b="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e>
                            <m:e>
                              <m:f>
                                <m:fPr>
                                  <m:ctrlPr>
                                    <a:rPr lang="zh-CN" altLang="zh-CN" sz="1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m:t>
                                  </m:r>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𝟏</m:t>
                                  </m:r>
                                </m:num>
                                <m:den>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𝑾𝒏</m:t>
                                  </m:r>
                                </m:den>
                              </m:f>
                            </m:e>
                          </m:mr>
                          <m:mr>
                            <m:e>
                              <m:r>
                                <a:rPr lang="en-US" altLang="zh-CN" sz="1200" b="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e>
                            <m:e>
                              <m:r>
                                <a:rPr lang="en-US" altLang="zh-CN" sz="1200" b="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e>
                            <m:e>
                              <m:r>
                                <a:rPr lang="en-US" altLang="zh-CN" sz="1200" b="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e>
                          </m:mr>
                          <m:mr>
                            <m:e>
                              <m:f>
                                <m:fPr>
                                  <m:ctrlPr>
                                    <a:rPr lang="zh-CN" altLang="zh-CN" sz="1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𝑾𝒏</m:t>
                                  </m:r>
                                </m:num>
                                <m:den>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m:t>
                                  </m:r>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𝟏</m:t>
                                  </m:r>
                                </m:den>
                              </m:f>
                            </m:e>
                            <m:e>
                              <m:r>
                                <a:rPr lang="en-US" altLang="zh-CN" sz="1200" b="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e>
                            <m:e>
                              <m:f>
                                <m:fPr>
                                  <m:ctrlPr>
                                    <a:rPr lang="zh-CN" altLang="zh-CN" sz="1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𝑾𝒏</m:t>
                                  </m:r>
                                </m:num>
                                <m:den>
                                  <m:r>
                                    <a:rPr lang="en-US" altLang="zh-CN" sz="1200" b="1"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𝑾𝒏</m:t>
                                  </m:r>
                                </m:den>
                              </m:f>
                            </m:e>
                          </m:mr>
                        </m:m>
                      </m:e>
                    </m:d>
                  </m:oMath>
                </a14:m>
                <a:r>
                  <a:rPr lang="en-US" altLang="zh-CN" sz="1200" b="1" dirty="0">
                    <a:solidFill>
                      <a:srgbClr val="000000"/>
                    </a:solidFill>
                    <a:latin typeface="Times New Roman" panose="02020603050405020304" pitchFamily="18" charset="0"/>
                    <a:ea typeface="宋体" panose="02010600030101010101" pitchFamily="2" charset="-122"/>
                  </a:rPr>
                  <a:t> </a:t>
                </a:r>
                <a:endParaRPr lang="zh-CN" altLang="en-US" sz="1200" dirty="0"/>
              </a:p>
            </p:txBody>
          </p:sp>
        </mc:Choice>
        <mc:Fallback xmlns="">
          <p:sp>
            <p:nvSpPr>
              <p:cNvPr id="3" name="矩形 2"/>
              <p:cNvSpPr>
                <a:spLocks noRot="1" noChangeAspect="1" noMove="1" noResize="1" noEditPoints="1" noAdjustHandles="1" noChangeArrowheads="1" noChangeShapeType="1" noTextEdit="1"/>
              </p:cNvSpPr>
              <p:nvPr/>
            </p:nvSpPr>
            <p:spPr>
              <a:xfrm>
                <a:off x="1310123" y="1350032"/>
                <a:ext cx="1452321" cy="799963"/>
              </a:xfrm>
              <a:prstGeom prst="rect">
                <a:avLst/>
              </a:prstGeom>
              <a:blipFill>
                <a:blip r:embed="rId4"/>
                <a:stretch>
                  <a:fillRect l="-420"/>
                </a:stretch>
              </a:blipFill>
            </p:spPr>
            <p:txBody>
              <a:bodyPr/>
              <a:lstStyle/>
              <a:p>
                <a:r>
                  <a:rPr lang="zh-CN" altLang="en-US">
                    <a:noFill/>
                  </a:rPr>
                  <a:t> </a:t>
                </a:r>
              </a:p>
            </p:txBody>
          </p:sp>
        </mc:Fallback>
      </mc:AlternateContent>
      <p:sp>
        <p:nvSpPr>
          <p:cNvPr id="4" name="矩形 3"/>
          <p:cNvSpPr/>
          <p:nvPr/>
        </p:nvSpPr>
        <p:spPr>
          <a:xfrm>
            <a:off x="477692" y="2430975"/>
            <a:ext cx="3117185" cy="627864"/>
          </a:xfrm>
          <a:prstGeom prst="rect">
            <a:avLst/>
          </a:prstGeom>
          <a:noFill/>
        </p:spPr>
        <p:txBody>
          <a:bodyPr wrap="square" lIns="90000" tIns="46800" rIns="90000" bIns="46800" rtlCol="0">
            <a:noAutofit/>
          </a:bodyPr>
          <a:lstStyle/>
          <a:p>
            <a:pPr marL="171450" indent="-171450">
              <a:lnSpc>
                <a:spcPct val="120000"/>
              </a:lnSpc>
              <a:buFont typeface="Arial" panose="020B0604020202020204" pitchFamily="34" charset="0"/>
              <a:buChar char="•"/>
            </a:pPr>
            <a:r>
              <a:rPr lang="zh-CN" altLang="en-US" sz="1500" dirty="0"/>
              <a:t>The relative importance of any two factors is judged and quantified by scaling method.</a:t>
            </a:r>
          </a:p>
        </p:txBody>
      </p:sp>
      <p:pic>
        <p:nvPicPr>
          <p:cNvPr id="26" name="图片 25" descr="C:\Users\DELL\Desktop\图\图2  层次单排序求解过程.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9630" y="4548287"/>
            <a:ext cx="2626995" cy="2176145"/>
          </a:xfrm>
          <a:prstGeom prst="rect">
            <a:avLst/>
          </a:prstGeom>
          <a:noFill/>
          <a:ln>
            <a:noFill/>
          </a:ln>
        </p:spPr>
      </p:pic>
    </p:spTree>
    <p:extLst>
      <p:ext uri="{BB962C8B-B14F-4D97-AF65-F5344CB8AC3E}">
        <p14:creationId xmlns:p14="http://schemas.microsoft.com/office/powerpoint/2010/main" val="61875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a:extLst>
              <a:ext uri="{FF2B5EF4-FFF2-40B4-BE49-F238E27FC236}">
                <a16:creationId xmlns:a16="http://schemas.microsoft.com/office/drawing/2014/main" id="{C0498D3A-B738-48EC-A39C-94C58B88932B}"/>
              </a:ext>
            </a:extLst>
          </p:cNvPr>
          <p:cNvGrpSpPr/>
          <p:nvPr/>
        </p:nvGrpSpPr>
        <p:grpSpPr>
          <a:xfrm>
            <a:off x="757283" y="1700808"/>
            <a:ext cx="8108422" cy="4083608"/>
            <a:chOff x="757282" y="1700808"/>
            <a:chExt cx="10763205" cy="4083608"/>
          </a:xfrm>
        </p:grpSpPr>
        <p:grpSp>
          <p:nvGrpSpPr>
            <p:cNvPr id="104"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custDataLst>
                <p:tags r:id="rId1"/>
              </p:custDataLst>
            </p:nvPr>
          </p:nvGrpSpPr>
          <p:grpSpPr>
            <a:xfrm>
              <a:off x="757282" y="1700808"/>
              <a:ext cx="10763205" cy="4083608"/>
              <a:chOff x="1175743" y="1700808"/>
              <a:chExt cx="10344744" cy="4083608"/>
            </a:xfrm>
          </p:grpSpPr>
          <p:sp>
            <p:nvSpPr>
              <p:cNvPr id="106" name="iṡľïḑè">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mj-lt"/>
                  <a:buAutoNum type="arabicPeriod"/>
                </a:pPr>
                <a:r>
                  <a:rPr lang="en-US" altLang="zh-CN" sz="2800" b="0" dirty="0">
                    <a:latin typeface="+mn-lt"/>
                    <a:ea typeface="+mn-ea"/>
                    <a:sym typeface="+mn-lt"/>
                  </a:rPr>
                  <a:t>Introduction</a:t>
                </a:r>
              </a:p>
              <a:p>
                <a:pPr marL="342900" indent="-342900">
                  <a:lnSpc>
                    <a:spcPct val="150000"/>
                  </a:lnSpc>
                  <a:buFont typeface="+mj-lt"/>
                  <a:buAutoNum type="arabicPeriod"/>
                </a:pPr>
                <a:r>
                  <a:rPr lang="en-US" altLang="zh-CN" sz="2800" b="0" dirty="0">
                    <a:latin typeface="+mn-lt"/>
                    <a:ea typeface="+mn-ea"/>
                    <a:sym typeface="+mn-lt"/>
                  </a:rPr>
                  <a:t>Evaluation methods</a:t>
                </a:r>
              </a:p>
              <a:p>
                <a:pPr marL="342900" indent="-342900">
                  <a:lnSpc>
                    <a:spcPct val="150000"/>
                  </a:lnSpc>
                  <a:buFont typeface="+mj-lt"/>
                  <a:buAutoNum type="arabicPeriod"/>
                </a:pPr>
                <a:r>
                  <a:rPr lang="en-US" altLang="zh-CN" sz="2800" b="0" dirty="0" smtClean="0">
                    <a:solidFill>
                      <a:srgbClr val="FF0000"/>
                    </a:solidFill>
                    <a:latin typeface="+mn-lt"/>
                    <a:ea typeface="+mn-ea"/>
                    <a:sym typeface="+mn-lt"/>
                  </a:rPr>
                  <a:t>Geological </a:t>
                </a:r>
                <a:r>
                  <a:rPr lang="en-US" altLang="zh-CN" sz="2800" b="0" dirty="0">
                    <a:solidFill>
                      <a:srgbClr val="FF0000"/>
                    </a:solidFill>
                    <a:latin typeface="+mn-lt"/>
                    <a:ea typeface="+mn-ea"/>
                    <a:sym typeface="+mn-lt"/>
                  </a:rPr>
                  <a:t>setting</a:t>
                </a:r>
                <a:endParaRPr lang="en-US" altLang="zh-CN" sz="2800" b="0" dirty="0" smtClean="0">
                  <a:solidFill>
                    <a:srgbClr val="FF0000"/>
                  </a:solidFill>
                  <a:latin typeface="+mn-lt"/>
                  <a:ea typeface="+mn-ea"/>
                  <a:sym typeface="+mn-lt"/>
                </a:endParaRPr>
              </a:p>
              <a:p>
                <a:pPr marL="342900" indent="-342900">
                  <a:lnSpc>
                    <a:spcPct val="150000"/>
                  </a:lnSpc>
                  <a:buFont typeface="+mj-lt"/>
                  <a:buAutoNum type="arabicPeriod"/>
                </a:pPr>
                <a:r>
                  <a:rPr lang="en-US" altLang="zh-CN" sz="2800" b="0" dirty="0">
                    <a:latin typeface="+mn-lt"/>
                    <a:ea typeface="+mn-ea"/>
                    <a:sym typeface="+mn-lt"/>
                  </a:rPr>
                  <a:t>Application </a:t>
                </a:r>
                <a:r>
                  <a:rPr lang="en-US" altLang="zh-CN" sz="2800" b="0" dirty="0">
                    <a:sym typeface="+mn-lt"/>
                  </a:rPr>
                  <a:t>&amp;</a:t>
                </a:r>
                <a:r>
                  <a:rPr lang="en-US" altLang="zh-CN" sz="2800" b="0" dirty="0" smtClean="0">
                    <a:latin typeface="+mn-lt"/>
                    <a:ea typeface="+mn-ea"/>
                    <a:sym typeface="+mn-lt"/>
                  </a:rPr>
                  <a:t> results</a:t>
                </a:r>
              </a:p>
              <a:p>
                <a:pPr marL="342900" indent="-342900">
                  <a:lnSpc>
                    <a:spcPct val="150000"/>
                  </a:lnSpc>
                  <a:buFont typeface="+mj-lt"/>
                  <a:buAutoNum type="arabicPeriod"/>
                </a:pPr>
                <a:r>
                  <a:rPr lang="en-US" altLang="zh-CN" sz="2800" b="0" dirty="0" smtClean="0">
                    <a:latin typeface="+mn-lt"/>
                    <a:ea typeface="+mn-ea"/>
                    <a:sym typeface="+mn-lt"/>
                  </a:rPr>
                  <a:t>Conclusions </a:t>
                </a:r>
                <a:r>
                  <a:rPr lang="en-US" altLang="zh-CN" sz="2800" b="0" dirty="0">
                    <a:latin typeface="+mn-lt"/>
                    <a:ea typeface="+mn-ea"/>
                    <a:sym typeface="+mn-lt"/>
                  </a:rPr>
                  <a:t>&amp; References</a:t>
                </a:r>
              </a:p>
            </p:txBody>
          </p:sp>
          <p:cxnSp>
            <p:nvCxnSpPr>
              <p:cNvPr id="107" name="直接连接符 106">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08" name="išľïḋé">
                <a:extLst>
                  <a:ext uri="{FF2B5EF4-FFF2-40B4-BE49-F238E27FC236}">
                    <a16:creationId xmlns:a16="http://schemas.microsoft.com/office/drawing/2014/main" id="{0DB1D0A1-2667-455C-9387-D7ABF0A00B8C}"/>
                  </a:ext>
                </a:extLst>
              </p:cNvPr>
              <p:cNvSpPr txBox="1"/>
              <p:nvPr/>
            </p:nvSpPr>
            <p:spPr>
              <a:xfrm>
                <a:off x="1175743" y="170080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p>
            </p:txBody>
          </p:sp>
        </p:grpSp>
        <p:sp>
          <p:nvSpPr>
            <p:cNvPr id="105" name="poetry_91022">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251746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1-其他\4-论文\0-小论文\5-盖层文章\0-图\图1  塔里木盆地中-下寒武系沉积相、构造位置及构造剖面图.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1220"/>
            <a:ext cx="8954646" cy="4875591"/>
          </a:xfrm>
          <a:prstGeom prst="rect">
            <a:avLst/>
          </a:prstGeom>
          <a:noFill/>
          <a:ln>
            <a:noFill/>
          </a:ln>
        </p:spPr>
      </p:pic>
      <p:sp>
        <p:nvSpPr>
          <p:cNvPr id="2" name="矩形 1"/>
          <p:cNvSpPr/>
          <p:nvPr/>
        </p:nvSpPr>
        <p:spPr>
          <a:xfrm>
            <a:off x="584421" y="6251204"/>
            <a:ext cx="8559579" cy="415498"/>
          </a:xfrm>
          <a:prstGeom prst="rect">
            <a:avLst/>
          </a:prstGeom>
        </p:spPr>
        <p:txBody>
          <a:bodyPr wrap="square">
            <a:spAutoFit/>
          </a:bodyPr>
          <a:lstStyle/>
          <a:p>
            <a:r>
              <a:rPr lang="en-US" altLang="zh-CN" sz="1050" dirty="0" smtClean="0"/>
              <a:t>Sedimentary </a:t>
            </a:r>
            <a:r>
              <a:rPr lang="en-US" altLang="zh-CN" sz="1050" dirty="0"/>
              <a:t>phases, tectonic positions and tectonic profiles of the Middle-Lower Cambrian in the </a:t>
            </a:r>
            <a:r>
              <a:rPr lang="en-US" altLang="zh-CN" sz="1050" dirty="0" err="1"/>
              <a:t>Tarim</a:t>
            </a:r>
            <a:r>
              <a:rPr lang="en-US" altLang="zh-CN" sz="1050" dirty="0"/>
              <a:t> Basin (modified after </a:t>
            </a:r>
            <a:r>
              <a:rPr lang="en-US" altLang="zh-CN" sz="1050" dirty="0" err="1"/>
              <a:t>Jia</a:t>
            </a:r>
            <a:r>
              <a:rPr lang="en-US" altLang="zh-CN" sz="1050" dirty="0"/>
              <a:t> et al., 2021</a:t>
            </a:r>
            <a:r>
              <a:rPr lang="en-US" altLang="zh-CN" sz="1050" dirty="0" smtClean="0"/>
              <a:t>).</a:t>
            </a:r>
          </a:p>
          <a:p>
            <a:r>
              <a:rPr lang="en-US" altLang="zh-CN" sz="1050" dirty="0" smtClean="0"/>
              <a:t>   Є</a:t>
            </a:r>
            <a:r>
              <a:rPr lang="en-US" altLang="zh-CN" sz="1050" baseline="-25000" dirty="0" smtClean="0"/>
              <a:t>1</a:t>
            </a:r>
            <a:r>
              <a:rPr lang="en-US" altLang="zh-CN" sz="1050" dirty="0" smtClean="0"/>
              <a:t>y</a:t>
            </a:r>
            <a:r>
              <a:rPr lang="en-US" altLang="zh-CN" sz="1050" dirty="0"/>
              <a:t>= </a:t>
            </a:r>
            <a:r>
              <a:rPr lang="en-US" altLang="zh-CN" sz="1050" dirty="0" err="1"/>
              <a:t>Yuertusi</a:t>
            </a:r>
            <a:r>
              <a:rPr lang="en-US" altLang="zh-CN" sz="1050" dirty="0"/>
              <a:t> Formation,Є</a:t>
            </a:r>
            <a:r>
              <a:rPr lang="en-US" altLang="zh-CN" sz="1050" baseline="-25000" dirty="0"/>
              <a:t>1</a:t>
            </a:r>
            <a:r>
              <a:rPr lang="en-US" altLang="zh-CN" sz="1050" dirty="0"/>
              <a:t>x= </a:t>
            </a:r>
            <a:r>
              <a:rPr lang="en-US" altLang="zh-CN" sz="1050" dirty="0" err="1"/>
              <a:t>Xiaoerbulake</a:t>
            </a:r>
            <a:r>
              <a:rPr lang="en-US" altLang="zh-CN" sz="1050" dirty="0"/>
              <a:t> Formation,Є</a:t>
            </a:r>
            <a:r>
              <a:rPr lang="en-US" altLang="zh-CN" sz="1050" baseline="-25000" dirty="0"/>
              <a:t>1</a:t>
            </a:r>
            <a:r>
              <a:rPr lang="en-US" altLang="zh-CN" sz="1050" dirty="0"/>
              <a:t>w= </a:t>
            </a:r>
            <a:r>
              <a:rPr lang="en-US" altLang="zh-CN" sz="1050" dirty="0" err="1"/>
              <a:t>Wusonger</a:t>
            </a:r>
            <a:r>
              <a:rPr lang="en-US" altLang="zh-CN" sz="1050" dirty="0"/>
              <a:t> Formation, Є</a:t>
            </a:r>
            <a:r>
              <a:rPr lang="en-US" altLang="zh-CN" sz="1050" baseline="-25000" dirty="0"/>
              <a:t>2</a:t>
            </a:r>
            <a:r>
              <a:rPr lang="en-US" altLang="zh-CN" sz="1050" dirty="0"/>
              <a:t>s=</a:t>
            </a:r>
            <a:r>
              <a:rPr lang="en-US" altLang="zh-CN" sz="1050" dirty="0" err="1"/>
              <a:t>Shayilike</a:t>
            </a:r>
            <a:r>
              <a:rPr lang="en-US" altLang="zh-CN" sz="1050" dirty="0"/>
              <a:t> Formation, Є</a:t>
            </a:r>
            <a:r>
              <a:rPr lang="en-US" altLang="zh-CN" sz="1050" baseline="-25000" dirty="0"/>
              <a:t>2</a:t>
            </a:r>
            <a:r>
              <a:rPr lang="en-US" altLang="zh-CN" sz="1050" dirty="0"/>
              <a:t>a= </a:t>
            </a:r>
            <a:r>
              <a:rPr lang="en-US" altLang="zh-CN" sz="1050" dirty="0" err="1"/>
              <a:t>Awatag</a:t>
            </a:r>
            <a:r>
              <a:rPr lang="en-US" altLang="zh-CN" sz="1050" dirty="0"/>
              <a:t> Formation.</a:t>
            </a:r>
            <a:endParaRPr lang="zh-CN" altLang="en-US" sz="1050" dirty="0"/>
          </a:p>
        </p:txBody>
      </p:sp>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Geological setting</a:t>
            </a:r>
          </a:p>
        </p:txBody>
      </p:sp>
    </p:spTree>
    <p:extLst>
      <p:ext uri="{BB962C8B-B14F-4D97-AF65-F5344CB8AC3E}">
        <p14:creationId xmlns:p14="http://schemas.microsoft.com/office/powerpoint/2010/main" val="3045230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a:extLst>
              <a:ext uri="{FF2B5EF4-FFF2-40B4-BE49-F238E27FC236}">
                <a16:creationId xmlns:a16="http://schemas.microsoft.com/office/drawing/2014/main" id="{C0498D3A-B738-48EC-A39C-94C58B88932B}"/>
              </a:ext>
            </a:extLst>
          </p:cNvPr>
          <p:cNvGrpSpPr/>
          <p:nvPr/>
        </p:nvGrpSpPr>
        <p:grpSpPr>
          <a:xfrm>
            <a:off x="757283" y="1700808"/>
            <a:ext cx="8108422" cy="4083608"/>
            <a:chOff x="757282" y="1700808"/>
            <a:chExt cx="10763205" cy="4083608"/>
          </a:xfrm>
        </p:grpSpPr>
        <p:grpSp>
          <p:nvGrpSpPr>
            <p:cNvPr id="104"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custDataLst>
                <p:tags r:id="rId1"/>
              </p:custDataLst>
            </p:nvPr>
          </p:nvGrpSpPr>
          <p:grpSpPr>
            <a:xfrm>
              <a:off x="757282" y="1700808"/>
              <a:ext cx="10763205" cy="4083608"/>
              <a:chOff x="1175743" y="1700808"/>
              <a:chExt cx="10344744" cy="4083608"/>
            </a:xfrm>
          </p:grpSpPr>
          <p:sp>
            <p:nvSpPr>
              <p:cNvPr id="106" name="iṡľïḑè">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mj-lt"/>
                  <a:buAutoNum type="arabicPeriod"/>
                </a:pPr>
                <a:r>
                  <a:rPr lang="en-US" altLang="zh-CN" sz="2800" b="0" dirty="0">
                    <a:latin typeface="+mn-lt"/>
                    <a:ea typeface="+mn-ea"/>
                    <a:sym typeface="+mn-lt"/>
                  </a:rPr>
                  <a:t>Introduction</a:t>
                </a:r>
              </a:p>
              <a:p>
                <a:pPr marL="342900" indent="-342900">
                  <a:lnSpc>
                    <a:spcPct val="150000"/>
                  </a:lnSpc>
                  <a:buFont typeface="+mj-lt"/>
                  <a:buAutoNum type="arabicPeriod"/>
                </a:pPr>
                <a:r>
                  <a:rPr lang="en-US" altLang="zh-CN" sz="2800" b="0" dirty="0">
                    <a:latin typeface="+mn-lt"/>
                    <a:ea typeface="+mn-ea"/>
                    <a:sym typeface="+mn-lt"/>
                  </a:rPr>
                  <a:t>Evaluation methods</a:t>
                </a:r>
              </a:p>
              <a:p>
                <a:pPr marL="342900" indent="-342900">
                  <a:lnSpc>
                    <a:spcPct val="150000"/>
                  </a:lnSpc>
                  <a:buFont typeface="+mj-lt"/>
                  <a:buAutoNum type="arabicPeriod"/>
                </a:pPr>
                <a:r>
                  <a:rPr lang="en-US" altLang="zh-CN" sz="2800" b="0" dirty="0" smtClean="0">
                    <a:latin typeface="+mn-lt"/>
                    <a:ea typeface="+mn-ea"/>
                    <a:sym typeface="+mn-lt"/>
                  </a:rPr>
                  <a:t>Geological </a:t>
                </a:r>
                <a:r>
                  <a:rPr lang="en-US" altLang="zh-CN" sz="2800" b="0" dirty="0">
                    <a:latin typeface="+mn-lt"/>
                    <a:ea typeface="+mn-ea"/>
                    <a:sym typeface="+mn-lt"/>
                  </a:rPr>
                  <a:t>setting</a:t>
                </a:r>
                <a:endParaRPr lang="en-US" altLang="zh-CN" sz="2800" b="0" dirty="0" smtClean="0">
                  <a:latin typeface="+mn-lt"/>
                  <a:ea typeface="+mn-ea"/>
                  <a:sym typeface="+mn-lt"/>
                </a:endParaRPr>
              </a:p>
              <a:p>
                <a:pPr marL="342900" indent="-342900">
                  <a:lnSpc>
                    <a:spcPct val="150000"/>
                  </a:lnSpc>
                  <a:buFont typeface="+mj-lt"/>
                  <a:buAutoNum type="arabicPeriod"/>
                </a:pPr>
                <a:r>
                  <a:rPr lang="en-US" altLang="zh-CN" sz="2800" b="0" dirty="0">
                    <a:solidFill>
                      <a:srgbClr val="FF0000"/>
                    </a:solidFill>
                    <a:latin typeface="+mn-lt"/>
                    <a:ea typeface="+mn-ea"/>
                    <a:sym typeface="+mn-lt"/>
                  </a:rPr>
                  <a:t>Application </a:t>
                </a:r>
                <a:r>
                  <a:rPr lang="en-US" altLang="zh-CN" sz="2800" b="0" dirty="0">
                    <a:solidFill>
                      <a:srgbClr val="FF0000"/>
                    </a:solidFill>
                    <a:sym typeface="+mn-lt"/>
                  </a:rPr>
                  <a:t>&amp;</a:t>
                </a:r>
                <a:r>
                  <a:rPr lang="en-US" altLang="zh-CN" sz="2800" b="0" dirty="0" smtClean="0">
                    <a:solidFill>
                      <a:srgbClr val="FF0000"/>
                    </a:solidFill>
                    <a:latin typeface="+mn-lt"/>
                    <a:ea typeface="+mn-ea"/>
                    <a:sym typeface="+mn-lt"/>
                  </a:rPr>
                  <a:t> results</a:t>
                </a:r>
              </a:p>
              <a:p>
                <a:pPr marL="342900" indent="-342900">
                  <a:lnSpc>
                    <a:spcPct val="150000"/>
                  </a:lnSpc>
                  <a:buFont typeface="+mj-lt"/>
                  <a:buAutoNum type="arabicPeriod"/>
                </a:pPr>
                <a:r>
                  <a:rPr lang="en-US" altLang="zh-CN" sz="2800" b="0" dirty="0" smtClean="0">
                    <a:latin typeface="+mn-lt"/>
                    <a:ea typeface="+mn-ea"/>
                    <a:sym typeface="+mn-lt"/>
                  </a:rPr>
                  <a:t>Conclusions </a:t>
                </a:r>
                <a:r>
                  <a:rPr lang="en-US" altLang="zh-CN" sz="2800" b="0" dirty="0">
                    <a:latin typeface="+mn-lt"/>
                    <a:ea typeface="+mn-ea"/>
                    <a:sym typeface="+mn-lt"/>
                  </a:rPr>
                  <a:t>&amp; References</a:t>
                </a:r>
              </a:p>
            </p:txBody>
          </p:sp>
          <p:cxnSp>
            <p:nvCxnSpPr>
              <p:cNvPr id="107" name="直接连接符 106">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08" name="išľïḋé">
                <a:extLst>
                  <a:ext uri="{FF2B5EF4-FFF2-40B4-BE49-F238E27FC236}">
                    <a16:creationId xmlns:a16="http://schemas.microsoft.com/office/drawing/2014/main" id="{0DB1D0A1-2667-455C-9387-D7ABF0A00B8C}"/>
                  </a:ext>
                </a:extLst>
              </p:cNvPr>
              <p:cNvSpPr txBox="1"/>
              <p:nvPr/>
            </p:nvSpPr>
            <p:spPr>
              <a:xfrm>
                <a:off x="1175743" y="170080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p>
            </p:txBody>
          </p:sp>
        </p:grpSp>
        <p:sp>
          <p:nvSpPr>
            <p:cNvPr id="105" name="poetry_91022">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428102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Evaluation process</a:t>
            </a:r>
          </a:p>
        </p:txBody>
      </p:sp>
      <p:grpSp>
        <p:nvGrpSpPr>
          <p:cNvPr id="56" name="组合 55"/>
          <p:cNvGrpSpPr/>
          <p:nvPr/>
        </p:nvGrpSpPr>
        <p:grpSpPr>
          <a:xfrm>
            <a:off x="213784" y="701982"/>
            <a:ext cx="8564872" cy="6156018"/>
            <a:chOff x="213784" y="701982"/>
            <a:chExt cx="8564872" cy="6156018"/>
          </a:xfrm>
        </p:grpSpPr>
        <p:sp>
          <p:nvSpPr>
            <p:cNvPr id="7" name="矩形 6"/>
            <p:cNvSpPr/>
            <p:nvPr/>
          </p:nvSpPr>
          <p:spPr>
            <a:xfrm>
              <a:off x="4146605" y="701982"/>
              <a:ext cx="4572000" cy="923330"/>
            </a:xfrm>
            <a:prstGeom prst="rect">
              <a:avLst/>
            </a:prstGeom>
          </p:spPr>
          <p:txBody>
            <a:bodyPr>
              <a:spAutoFit/>
            </a:bodyPr>
            <a:lstStyle/>
            <a:p>
              <a:r>
                <a:rPr lang="en-US" altLang="zh-CN" dirty="0">
                  <a:solidFill>
                    <a:srgbClr val="000000"/>
                  </a:solidFill>
                  <a:latin typeface="Arial" panose="020B0604020202020204" pitchFamily="34" charset="0"/>
                </a:rPr>
                <a:t/>
              </a:r>
              <a:br>
                <a:rPr lang="en-US" altLang="zh-CN" dirty="0">
                  <a:solidFill>
                    <a:srgbClr val="000000"/>
                  </a:solidFill>
                  <a:latin typeface="Arial" panose="020B0604020202020204" pitchFamily="34" charset="0"/>
                </a:rPr>
              </a:br>
              <a:endParaRPr lang="en-US" altLang="zh-CN" dirty="0">
                <a:solidFill>
                  <a:srgbClr val="000000"/>
                </a:solidFill>
                <a:latin typeface="Arial" panose="020B0604020202020204" pitchFamily="34" charset="0"/>
              </a:endParaRPr>
            </a:p>
            <a:p>
              <a:r>
                <a:rPr lang="en-US" altLang="zh-CN" dirty="0">
                  <a:solidFill>
                    <a:srgbClr val="333333"/>
                  </a:solidFill>
                  <a:latin typeface="Arial" panose="020B0604020202020204" pitchFamily="34" charset="0"/>
                </a:rPr>
                <a:t>lithology</a:t>
              </a:r>
              <a:endParaRPr lang="en-US" altLang="zh-CN" b="0" i="0" dirty="0">
                <a:solidFill>
                  <a:srgbClr val="333333"/>
                </a:solidFill>
                <a:effectLst/>
                <a:latin typeface="Arial" panose="020B0604020202020204" pitchFamily="34" charset="0"/>
              </a:endParaRPr>
            </a:p>
          </p:txBody>
        </p:sp>
        <p:sp>
          <p:nvSpPr>
            <p:cNvPr id="49" name="矩形 48"/>
            <p:cNvSpPr/>
            <p:nvPr/>
          </p:nvSpPr>
          <p:spPr>
            <a:xfrm>
              <a:off x="5971094" y="2604059"/>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44" name="矩形 43"/>
            <p:cNvSpPr/>
            <p:nvPr/>
          </p:nvSpPr>
          <p:spPr>
            <a:xfrm>
              <a:off x="5981824" y="2222320"/>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688" y="885105"/>
              <a:ext cx="6878968" cy="5972895"/>
            </a:xfrm>
            <a:prstGeom prst="rect">
              <a:avLst/>
            </a:prstGeom>
          </p:spPr>
        </p:pic>
        <p:sp>
          <p:nvSpPr>
            <p:cNvPr id="40" name="矩形 39"/>
            <p:cNvSpPr/>
            <p:nvPr/>
          </p:nvSpPr>
          <p:spPr>
            <a:xfrm>
              <a:off x="5998649" y="3820707"/>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971094" y="3475406"/>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 name="íṧliďè">
              <a:extLst>
                <a:ext uri="{FF2B5EF4-FFF2-40B4-BE49-F238E27FC236}">
                  <a16:creationId xmlns:a16="http://schemas.microsoft.com/office/drawing/2014/main" id="{FA636B51-5743-4020-87D3-391E0D5EADD5}"/>
                </a:ext>
              </a:extLst>
            </p:cNvPr>
            <p:cNvSpPr/>
            <p:nvPr/>
          </p:nvSpPr>
          <p:spPr bwMode="auto">
            <a:xfrm>
              <a:off x="1082747" y="2368379"/>
              <a:ext cx="637647" cy="636282"/>
            </a:xfrm>
            <a:prstGeom prst="ellipse">
              <a:avLst/>
            </a:prstGeom>
            <a:solidFill>
              <a:srgbClr val="92D050"/>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tx1"/>
                  </a:solidFill>
                </a:rPr>
                <a:t>①</a:t>
              </a:r>
              <a:endParaRPr lang="en-US" sz="2400" b="1" dirty="0">
                <a:solidFill>
                  <a:schemeClr val="tx1"/>
                </a:solidFill>
              </a:endParaRPr>
            </a:p>
          </p:txBody>
        </p:sp>
        <p:sp>
          <p:nvSpPr>
            <p:cNvPr id="9" name="íṧliďè">
              <a:extLst>
                <a:ext uri="{FF2B5EF4-FFF2-40B4-BE49-F238E27FC236}">
                  <a16:creationId xmlns:a16="http://schemas.microsoft.com/office/drawing/2014/main" id="{FA636B51-5743-4020-87D3-391E0D5EADD5}"/>
                </a:ext>
              </a:extLst>
            </p:cNvPr>
            <p:cNvSpPr/>
            <p:nvPr/>
          </p:nvSpPr>
          <p:spPr bwMode="auto">
            <a:xfrm>
              <a:off x="1174577" y="4551597"/>
              <a:ext cx="637647" cy="636282"/>
            </a:xfrm>
            <a:prstGeom prst="ellipse">
              <a:avLst/>
            </a:prstGeom>
            <a:solidFill>
              <a:srgbClr val="9966FF"/>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tx1"/>
                  </a:solidFill>
                </a:rPr>
                <a:t>②</a:t>
              </a:r>
              <a:endParaRPr lang="en-US" sz="2400" b="1" dirty="0">
                <a:solidFill>
                  <a:schemeClr val="tx1"/>
                </a:solidFill>
              </a:endParaRPr>
            </a:p>
          </p:txBody>
        </p:sp>
        <p:sp>
          <p:nvSpPr>
            <p:cNvPr id="11" name="íṧliďè">
              <a:extLst>
                <a:ext uri="{FF2B5EF4-FFF2-40B4-BE49-F238E27FC236}">
                  <a16:creationId xmlns:a16="http://schemas.microsoft.com/office/drawing/2014/main" id="{FA636B51-5743-4020-87D3-391E0D5EADD5}"/>
                </a:ext>
              </a:extLst>
            </p:cNvPr>
            <p:cNvSpPr/>
            <p:nvPr/>
          </p:nvSpPr>
          <p:spPr bwMode="auto">
            <a:xfrm>
              <a:off x="1128184" y="5905476"/>
              <a:ext cx="637647" cy="636282"/>
            </a:xfrm>
            <a:prstGeom prst="ellipse">
              <a:avLst/>
            </a:prstGeom>
            <a:solidFill>
              <a:schemeClr val="accent4">
                <a:lumMod val="40000"/>
                <a:lumOff val="60000"/>
              </a:schemeClr>
            </a:solidFill>
            <a:ln/>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zh-CN" altLang="en-US" sz="2400" b="1" dirty="0" smtClean="0">
                  <a:solidFill>
                    <a:schemeClr val="tx1"/>
                  </a:solidFill>
                </a:rPr>
                <a:t>③</a:t>
              </a:r>
              <a:endParaRPr lang="en-US" sz="2400" b="1" dirty="0">
                <a:solidFill>
                  <a:schemeClr val="tx1"/>
                </a:solidFill>
              </a:endParaRPr>
            </a:p>
          </p:txBody>
        </p:sp>
        <p:sp>
          <p:nvSpPr>
            <p:cNvPr id="17" name="矩形 16"/>
            <p:cNvSpPr/>
            <p:nvPr/>
          </p:nvSpPr>
          <p:spPr>
            <a:xfrm>
              <a:off x="5914506" y="867467"/>
              <a:ext cx="2197589" cy="369332"/>
            </a:xfrm>
            <a:prstGeom prst="rect">
              <a:avLst/>
            </a:prstGeom>
            <a:solidFill>
              <a:schemeClr val="bg1"/>
            </a:solidFill>
          </p:spPr>
          <p:txBody>
            <a:bodyPr wrap="none">
              <a:spAutoFit/>
            </a:bodyPr>
            <a:lstStyle/>
            <a:p>
              <a:r>
                <a:rPr lang="zh-CN" altLang="en-US" smtClean="0"/>
                <a:t>Rock association type</a:t>
              </a:r>
              <a:endParaRPr lang="zh-CN" altLang="en-US" dirty="0"/>
            </a:p>
          </p:txBody>
        </p:sp>
        <p:sp>
          <p:nvSpPr>
            <p:cNvPr id="28" name="矩形 27"/>
            <p:cNvSpPr/>
            <p:nvPr/>
          </p:nvSpPr>
          <p:spPr>
            <a:xfrm>
              <a:off x="2092193" y="2535647"/>
              <a:ext cx="108137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34995" y="1610684"/>
              <a:ext cx="1081377" cy="22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133464" y="2497829"/>
              <a:ext cx="108137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030102" y="3796056"/>
              <a:ext cx="108137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915695" y="4586524"/>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942145" y="5031839"/>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911370" y="5475539"/>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958344" y="4256191"/>
              <a:ext cx="1286007" cy="22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879151" y="1273618"/>
              <a:ext cx="6670347" cy="5512618"/>
              <a:chOff x="1879151" y="1273618"/>
              <a:chExt cx="6670347" cy="5512618"/>
            </a:xfrm>
          </p:grpSpPr>
          <p:sp>
            <p:nvSpPr>
              <p:cNvPr id="2" name="矩形 1"/>
              <p:cNvSpPr/>
              <p:nvPr/>
            </p:nvSpPr>
            <p:spPr>
              <a:xfrm>
                <a:off x="2201067" y="2365546"/>
                <a:ext cx="988604" cy="523220"/>
              </a:xfrm>
              <a:prstGeom prst="rect">
                <a:avLst/>
              </a:prstGeom>
            </p:spPr>
            <p:txBody>
              <a:bodyPr wrap="none">
                <a:spAutoFit/>
              </a:bodyPr>
              <a:lstStyle/>
              <a:p>
                <a:r>
                  <a:rPr lang="zh-CN" altLang="en-US" sz="1400" dirty="0" smtClean="0"/>
                  <a:t>Parameter </a:t>
                </a:r>
                <a:endParaRPr lang="en-US" altLang="zh-CN" sz="1400" dirty="0" smtClean="0"/>
              </a:p>
              <a:p>
                <a:r>
                  <a:rPr lang="zh-CN" altLang="en-US" sz="1400" dirty="0" smtClean="0"/>
                  <a:t>selection</a:t>
                </a:r>
                <a:endParaRPr lang="zh-CN" altLang="en-US" sz="1400" dirty="0"/>
              </a:p>
            </p:txBody>
          </p:sp>
          <p:sp>
            <p:nvSpPr>
              <p:cNvPr id="5" name="矩形 4"/>
              <p:cNvSpPr/>
              <p:nvPr/>
            </p:nvSpPr>
            <p:spPr>
              <a:xfrm>
                <a:off x="2116372" y="6416904"/>
                <a:ext cx="3393882" cy="369332"/>
              </a:xfrm>
              <a:prstGeom prst="rect">
                <a:avLst/>
              </a:prstGeom>
              <a:solidFill>
                <a:schemeClr val="bg1"/>
              </a:solidFill>
            </p:spPr>
            <p:txBody>
              <a:bodyPr wrap="square">
                <a:spAutoFit/>
              </a:bodyPr>
              <a:lstStyle/>
              <a:p>
                <a:pPr algn="ctr"/>
                <a:r>
                  <a:rPr lang="zh-CN" altLang="en-US" dirty="0"/>
                  <a:t>evaluation model</a:t>
                </a:r>
              </a:p>
            </p:txBody>
          </p:sp>
          <p:sp>
            <p:nvSpPr>
              <p:cNvPr id="8" name="矩形 7"/>
              <p:cNvSpPr/>
              <p:nvPr/>
            </p:nvSpPr>
            <p:spPr>
              <a:xfrm>
                <a:off x="4146605" y="2416894"/>
                <a:ext cx="1055097" cy="369332"/>
              </a:xfrm>
              <a:prstGeom prst="rect">
                <a:avLst/>
              </a:prstGeom>
            </p:spPr>
            <p:txBody>
              <a:bodyPr wrap="none">
                <a:spAutoFit/>
              </a:bodyPr>
              <a:lstStyle/>
              <a:p>
                <a:r>
                  <a:rPr lang="zh-CN" altLang="en-US" smtClean="0"/>
                  <a:t>thickness</a:t>
                </a:r>
                <a:endParaRPr lang="zh-CN" altLang="en-US" dirty="0"/>
              </a:p>
            </p:txBody>
          </p:sp>
          <p:sp>
            <p:nvSpPr>
              <p:cNvPr id="12" name="矩形 11"/>
              <p:cNvSpPr/>
              <p:nvPr/>
            </p:nvSpPr>
            <p:spPr>
              <a:xfrm>
                <a:off x="4013782" y="3687062"/>
                <a:ext cx="1823455" cy="646331"/>
              </a:xfrm>
              <a:prstGeom prst="rect">
                <a:avLst/>
              </a:prstGeom>
            </p:spPr>
            <p:txBody>
              <a:bodyPr wrap="square">
                <a:spAutoFit/>
              </a:bodyPr>
              <a:lstStyle/>
              <a:p>
                <a:r>
                  <a:rPr lang="zh-CN" altLang="en-US" smtClean="0"/>
                  <a:t>mechanical </a:t>
                </a:r>
                <a:endParaRPr lang="en-US" altLang="zh-CN" smtClean="0"/>
              </a:p>
              <a:p>
                <a:r>
                  <a:rPr lang="zh-CN" altLang="en-US" smtClean="0"/>
                  <a:t>property</a:t>
                </a:r>
                <a:endParaRPr lang="zh-CN" altLang="en-US" dirty="0"/>
              </a:p>
            </p:txBody>
          </p:sp>
          <p:sp>
            <p:nvSpPr>
              <p:cNvPr id="13" name="矩形 12"/>
              <p:cNvSpPr/>
              <p:nvPr/>
            </p:nvSpPr>
            <p:spPr>
              <a:xfrm>
                <a:off x="3809084" y="4508602"/>
                <a:ext cx="1918667" cy="369332"/>
              </a:xfrm>
              <a:prstGeom prst="rect">
                <a:avLst/>
              </a:prstGeom>
            </p:spPr>
            <p:txBody>
              <a:bodyPr wrap="none">
                <a:spAutoFit/>
              </a:bodyPr>
              <a:lstStyle/>
              <a:p>
                <a:r>
                  <a:rPr lang="zh-CN" altLang="en-US" dirty="0" smtClean="0"/>
                  <a:t>hierarchical model</a:t>
                </a:r>
                <a:endParaRPr lang="zh-CN" altLang="en-US" dirty="0"/>
              </a:p>
            </p:txBody>
          </p:sp>
          <p:sp>
            <p:nvSpPr>
              <p:cNvPr id="14" name="矩形 13"/>
              <p:cNvSpPr/>
              <p:nvPr/>
            </p:nvSpPr>
            <p:spPr>
              <a:xfrm>
                <a:off x="3796060" y="4968400"/>
                <a:ext cx="1549463" cy="369332"/>
              </a:xfrm>
              <a:prstGeom prst="rect">
                <a:avLst/>
              </a:prstGeom>
            </p:spPr>
            <p:txBody>
              <a:bodyPr wrap="none">
                <a:spAutoFit/>
              </a:bodyPr>
              <a:lstStyle/>
              <a:p>
                <a:r>
                  <a:rPr lang="en-US" altLang="zh-CN"/>
                  <a:t>Weight output</a:t>
                </a:r>
                <a:endParaRPr lang="zh-CN" altLang="en-US" dirty="0"/>
              </a:p>
            </p:txBody>
          </p:sp>
          <p:sp>
            <p:nvSpPr>
              <p:cNvPr id="15" name="矩形 14"/>
              <p:cNvSpPr/>
              <p:nvPr/>
            </p:nvSpPr>
            <p:spPr>
              <a:xfrm>
                <a:off x="3779643" y="5421017"/>
                <a:ext cx="1549463" cy="369332"/>
              </a:xfrm>
              <a:prstGeom prst="rect">
                <a:avLst/>
              </a:prstGeom>
            </p:spPr>
            <p:txBody>
              <a:bodyPr wrap="none">
                <a:spAutoFit/>
              </a:bodyPr>
              <a:lstStyle/>
              <a:p>
                <a:r>
                  <a:rPr lang="zh-CN" altLang="en-US" dirty="0"/>
                  <a:t>Weight output</a:t>
                </a:r>
              </a:p>
            </p:txBody>
          </p:sp>
          <p:sp>
            <p:nvSpPr>
              <p:cNvPr id="16" name="矩形 15"/>
              <p:cNvSpPr/>
              <p:nvPr/>
            </p:nvSpPr>
            <p:spPr>
              <a:xfrm>
                <a:off x="6117568" y="6357092"/>
                <a:ext cx="1641540" cy="369332"/>
              </a:xfrm>
              <a:prstGeom prst="rect">
                <a:avLst/>
              </a:prstGeom>
              <a:solidFill>
                <a:schemeClr val="bg1"/>
              </a:solidFill>
            </p:spPr>
            <p:txBody>
              <a:bodyPr wrap="none">
                <a:spAutoFit/>
              </a:bodyPr>
              <a:lstStyle/>
              <a:p>
                <a:r>
                  <a:rPr lang="zh-CN" altLang="en-US" dirty="0"/>
                  <a:t>weighted mean</a:t>
                </a:r>
              </a:p>
            </p:txBody>
          </p:sp>
          <p:sp>
            <p:nvSpPr>
              <p:cNvPr id="18" name="矩形 17"/>
              <p:cNvSpPr/>
              <p:nvPr/>
            </p:nvSpPr>
            <p:spPr>
              <a:xfrm>
                <a:off x="5914506" y="1273618"/>
                <a:ext cx="1756956" cy="369332"/>
              </a:xfrm>
              <a:prstGeom prst="rect">
                <a:avLst/>
              </a:prstGeom>
              <a:solidFill>
                <a:schemeClr val="bg1"/>
              </a:solidFill>
            </p:spPr>
            <p:txBody>
              <a:bodyPr wrap="none">
                <a:spAutoFit/>
              </a:bodyPr>
              <a:lstStyle/>
              <a:p>
                <a:r>
                  <a:rPr lang="zh-CN" altLang="en-US" dirty="0"/>
                  <a:t>Lithologic zoning</a:t>
                </a:r>
              </a:p>
            </p:txBody>
          </p:sp>
          <p:sp>
            <p:nvSpPr>
              <p:cNvPr id="19" name="矩形 18"/>
              <p:cNvSpPr/>
              <p:nvPr/>
            </p:nvSpPr>
            <p:spPr>
              <a:xfrm>
                <a:off x="5880969" y="1686134"/>
                <a:ext cx="1982722" cy="369332"/>
              </a:xfrm>
              <a:prstGeom prst="rect">
                <a:avLst/>
              </a:prstGeom>
              <a:solidFill>
                <a:schemeClr val="bg1"/>
              </a:solidFill>
            </p:spPr>
            <p:txBody>
              <a:bodyPr wrap="none">
                <a:spAutoFit/>
              </a:bodyPr>
              <a:lstStyle/>
              <a:p>
                <a:r>
                  <a:rPr lang="zh-CN" altLang="en-US" dirty="0" smtClean="0"/>
                  <a:t>Dominant lithology</a:t>
                </a:r>
                <a:endParaRPr lang="zh-CN" altLang="en-US" dirty="0"/>
              </a:p>
            </p:txBody>
          </p:sp>
          <p:sp>
            <p:nvSpPr>
              <p:cNvPr id="20" name="矩形 19"/>
              <p:cNvSpPr/>
              <p:nvPr/>
            </p:nvSpPr>
            <p:spPr>
              <a:xfrm>
                <a:off x="5854324" y="2141431"/>
                <a:ext cx="2168029" cy="369332"/>
              </a:xfrm>
              <a:prstGeom prst="rect">
                <a:avLst/>
              </a:prstGeom>
              <a:solidFill>
                <a:schemeClr val="bg1"/>
              </a:solidFill>
            </p:spPr>
            <p:txBody>
              <a:bodyPr wrap="none">
                <a:spAutoFit/>
              </a:bodyPr>
              <a:lstStyle/>
              <a:p>
                <a:r>
                  <a:rPr lang="zh-CN" altLang="en-US" dirty="0"/>
                  <a:t>Cumulative </a:t>
                </a:r>
                <a:r>
                  <a:rPr lang="zh-CN" altLang="en-US" dirty="0" smtClean="0"/>
                  <a:t>thickness</a:t>
                </a:r>
                <a:endParaRPr lang="zh-CN" altLang="en-US" dirty="0"/>
              </a:p>
            </p:txBody>
          </p:sp>
          <p:sp>
            <p:nvSpPr>
              <p:cNvPr id="23" name="矩形 22"/>
              <p:cNvSpPr/>
              <p:nvPr/>
            </p:nvSpPr>
            <p:spPr>
              <a:xfrm>
                <a:off x="5865878" y="3381430"/>
                <a:ext cx="2683620" cy="369332"/>
              </a:xfrm>
              <a:prstGeom prst="rect">
                <a:avLst/>
              </a:prstGeom>
            </p:spPr>
            <p:txBody>
              <a:bodyPr wrap="none">
                <a:spAutoFit/>
              </a:bodyPr>
              <a:lstStyle/>
              <a:p>
                <a:r>
                  <a:rPr lang="en-US" altLang="zh-CN" dirty="0"/>
                  <a:t>Internal friction coefficient</a:t>
                </a:r>
                <a:endParaRPr lang="zh-CN" altLang="en-US" dirty="0"/>
              </a:p>
            </p:txBody>
          </p:sp>
          <p:sp>
            <p:nvSpPr>
              <p:cNvPr id="25" name="矩形 24"/>
              <p:cNvSpPr/>
              <p:nvPr/>
            </p:nvSpPr>
            <p:spPr>
              <a:xfrm>
                <a:off x="5971444" y="3738472"/>
                <a:ext cx="1643079" cy="369332"/>
              </a:xfrm>
              <a:prstGeom prst="rect">
                <a:avLst/>
              </a:prstGeom>
            </p:spPr>
            <p:txBody>
              <a:bodyPr wrap="none">
                <a:spAutoFit/>
              </a:bodyPr>
              <a:lstStyle/>
              <a:p>
                <a:r>
                  <a:rPr lang="zh-CN" altLang="en-US" dirty="0" smtClean="0"/>
                  <a:t>tensile strength</a:t>
                </a:r>
                <a:endParaRPr lang="zh-CN" altLang="en-US" dirty="0"/>
              </a:p>
            </p:txBody>
          </p:sp>
          <p:sp>
            <p:nvSpPr>
              <p:cNvPr id="26" name="矩形 25"/>
              <p:cNvSpPr/>
              <p:nvPr/>
            </p:nvSpPr>
            <p:spPr>
              <a:xfrm>
                <a:off x="5914506" y="4166072"/>
                <a:ext cx="1489895" cy="369332"/>
              </a:xfrm>
              <a:prstGeom prst="rect">
                <a:avLst/>
              </a:prstGeom>
            </p:spPr>
            <p:txBody>
              <a:bodyPr wrap="none">
                <a:spAutoFit/>
              </a:bodyPr>
              <a:lstStyle/>
              <a:p>
                <a:r>
                  <a:rPr lang="zh-CN" altLang="en-US" dirty="0"/>
                  <a:t>Peak intensity</a:t>
                </a:r>
              </a:p>
            </p:txBody>
          </p:sp>
          <p:sp>
            <p:nvSpPr>
              <p:cNvPr id="22" name="矩形 21"/>
              <p:cNvSpPr/>
              <p:nvPr/>
            </p:nvSpPr>
            <p:spPr>
              <a:xfrm>
                <a:off x="5872108" y="2544146"/>
                <a:ext cx="1777346" cy="369332"/>
              </a:xfrm>
              <a:prstGeom prst="rect">
                <a:avLst/>
              </a:prstGeom>
              <a:solidFill>
                <a:schemeClr val="bg1"/>
              </a:solidFill>
            </p:spPr>
            <p:txBody>
              <a:bodyPr wrap="none">
                <a:spAutoFit/>
              </a:bodyPr>
              <a:lstStyle/>
              <a:p>
                <a:r>
                  <a:rPr lang="zh-CN" altLang="en-US" dirty="0"/>
                  <a:t>Thick single layer</a:t>
                </a:r>
              </a:p>
            </p:txBody>
          </p:sp>
          <p:sp>
            <p:nvSpPr>
              <p:cNvPr id="4" name="矩形 3"/>
              <p:cNvSpPr/>
              <p:nvPr/>
            </p:nvSpPr>
            <p:spPr>
              <a:xfrm>
                <a:off x="1879151" y="4869738"/>
                <a:ext cx="1632435" cy="523220"/>
              </a:xfrm>
              <a:prstGeom prst="rect">
                <a:avLst/>
              </a:prstGeom>
              <a:solidFill>
                <a:schemeClr val="bg1"/>
              </a:solidFill>
            </p:spPr>
            <p:txBody>
              <a:bodyPr wrap="none">
                <a:spAutoFit/>
              </a:bodyPr>
              <a:lstStyle/>
              <a:p>
                <a:r>
                  <a:rPr lang="zh-CN" altLang="en-US" sz="1400" dirty="0"/>
                  <a:t>Determining </a:t>
                </a:r>
                <a:r>
                  <a:rPr lang="zh-CN" altLang="en-US" sz="1400" dirty="0" smtClean="0"/>
                  <a:t>weight</a:t>
                </a:r>
                <a:endParaRPr lang="en-US" altLang="zh-CN" sz="1400" dirty="0" smtClean="0"/>
              </a:p>
              <a:p>
                <a:r>
                  <a:rPr lang="zh-CN" altLang="en-US" sz="1400" dirty="0" smtClean="0"/>
                  <a:t> </a:t>
                </a:r>
                <a:r>
                  <a:rPr lang="zh-CN" altLang="en-US" sz="1400" dirty="0"/>
                  <a:t>by AHP method</a:t>
                </a:r>
              </a:p>
            </p:txBody>
          </p:sp>
        </p:grpSp>
        <p:sp>
          <p:nvSpPr>
            <p:cNvPr id="51" name="矩形 50"/>
            <p:cNvSpPr/>
            <p:nvPr/>
          </p:nvSpPr>
          <p:spPr>
            <a:xfrm>
              <a:off x="213784" y="3193404"/>
              <a:ext cx="914400" cy="188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865878" y="2944314"/>
              <a:ext cx="2730043" cy="369332"/>
            </a:xfrm>
            <a:prstGeom prst="rect">
              <a:avLst/>
            </a:prstGeom>
            <a:solidFill>
              <a:schemeClr val="bg1"/>
            </a:solidFill>
          </p:spPr>
          <p:txBody>
            <a:bodyPr wrap="none">
              <a:spAutoFit/>
            </a:bodyPr>
            <a:lstStyle/>
            <a:p>
              <a:r>
                <a:rPr lang="zh-CN" altLang="en-US" dirty="0"/>
                <a:t>Ratio of caprock to stratum</a:t>
              </a:r>
            </a:p>
          </p:txBody>
        </p:sp>
      </p:grpSp>
    </p:spTree>
    <p:extLst>
      <p:ext uri="{BB962C8B-B14F-4D97-AF65-F5344CB8AC3E}">
        <p14:creationId xmlns:p14="http://schemas.microsoft.com/office/powerpoint/2010/main" val="150029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Step1</a:t>
            </a:r>
            <a:r>
              <a:rPr lang="zh-CN" altLang="en-US" sz="2200" b="0" i="0" dirty="0" smtClean="0">
                <a:solidFill>
                  <a:srgbClr val="333333"/>
                </a:solidFill>
                <a:effectLst/>
                <a:latin typeface="Arial" panose="020B0604020202020204" pitchFamily="34" charset="0"/>
              </a:rPr>
              <a:t>：</a:t>
            </a:r>
            <a:r>
              <a:rPr lang="en-US" altLang="zh-CN" sz="2200" b="0" i="0" dirty="0" smtClean="0">
                <a:solidFill>
                  <a:srgbClr val="333333"/>
                </a:solidFill>
                <a:effectLst/>
                <a:latin typeface="Arial" panose="020B0604020202020204" pitchFamily="34" charset="0"/>
              </a:rPr>
              <a:t>Parameter selection</a:t>
            </a:r>
          </a:p>
        </p:txBody>
      </p:sp>
      <p:sp>
        <p:nvSpPr>
          <p:cNvPr id="2" name="矩形 1"/>
          <p:cNvSpPr/>
          <p:nvPr/>
        </p:nvSpPr>
        <p:spPr>
          <a:xfrm>
            <a:off x="633364" y="1003691"/>
            <a:ext cx="2473754" cy="369332"/>
          </a:xfrm>
          <a:prstGeom prst="rect">
            <a:avLst/>
          </a:prstGeom>
        </p:spPr>
        <p:txBody>
          <a:bodyPr wrap="none">
            <a:spAutoFit/>
          </a:bodyPr>
          <a:lstStyle/>
          <a:p>
            <a:r>
              <a:rPr lang="en-US" altLang="zh-CN" dirty="0">
                <a:solidFill>
                  <a:srgbClr val="000000"/>
                </a:solidFill>
                <a:latin typeface="Times New Roman" panose="02020603050405020304" pitchFamily="18" charset="0"/>
              </a:rPr>
              <a:t>Lithology of the </a:t>
            </a:r>
            <a:r>
              <a:rPr lang="en-US" altLang="zh-CN" dirty="0" err="1">
                <a:solidFill>
                  <a:srgbClr val="000000"/>
                </a:solidFill>
                <a:latin typeface="Times New Roman" panose="02020603050405020304" pitchFamily="18" charset="0"/>
              </a:rPr>
              <a:t>caprock</a:t>
            </a:r>
            <a:endParaRPr lang="zh-CN" altLang="en-US" dirty="0"/>
          </a:p>
        </p:txBody>
      </p:sp>
      <p:pic>
        <p:nvPicPr>
          <p:cNvPr id="8" name="图片 7" descr="D:\1-其他\4-论文\0-小论文\5-盖层文章\0-图\图3 塔里木盆地中-下寒武统（∈2a-∈1w）岩石组合类型划分图 - 副本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87" y="1485878"/>
            <a:ext cx="4373484" cy="4766066"/>
          </a:xfrm>
          <a:prstGeom prst="rect">
            <a:avLst/>
          </a:prstGeom>
          <a:noFill/>
        </p:spPr>
      </p:pic>
      <p:sp>
        <p:nvSpPr>
          <p:cNvPr id="4" name="矩形 3"/>
          <p:cNvSpPr/>
          <p:nvPr/>
        </p:nvSpPr>
        <p:spPr>
          <a:xfrm>
            <a:off x="-14132" y="6364799"/>
            <a:ext cx="4543603" cy="415498"/>
          </a:xfrm>
          <a:prstGeom prst="rect">
            <a:avLst/>
          </a:prstGeom>
          <a:noFill/>
        </p:spPr>
        <p:txBody>
          <a:bodyPr wrap="square" rtlCol="0">
            <a:spAutoFit/>
          </a:bodyPr>
          <a:lstStyle/>
          <a:p>
            <a:pPr algn="ctr"/>
            <a:r>
              <a:rPr lang="en-US" altLang="zh-CN" sz="1050" dirty="0"/>
              <a:t>Classification of the Middle-Lower Cambrian (Є2a- Є1w) rock assemblage types in the </a:t>
            </a:r>
            <a:r>
              <a:rPr lang="en-US" altLang="zh-CN" sz="1050" dirty="0" err="1"/>
              <a:t>Tarim</a:t>
            </a:r>
            <a:r>
              <a:rPr lang="en-US" altLang="zh-CN" sz="1050" dirty="0"/>
              <a:t> Basin</a:t>
            </a:r>
            <a:endParaRPr lang="zh-CN" altLang="en-US" sz="1050" dirty="0"/>
          </a:p>
        </p:txBody>
      </p:sp>
      <p:pic>
        <p:nvPicPr>
          <p:cNvPr id="12" name="图片 11" descr="D:\1-其他\4-论文\0-小论文\5-盖层文章\0-图\图4 不同岩性盖层平均突破压力对比图.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9471" y="1469205"/>
            <a:ext cx="4486938" cy="1796415"/>
          </a:xfrm>
          <a:prstGeom prst="rect">
            <a:avLst/>
          </a:prstGeom>
          <a:noFill/>
          <a:ln>
            <a:noFill/>
          </a:ln>
        </p:spPr>
      </p:pic>
      <p:sp>
        <p:nvSpPr>
          <p:cNvPr id="5" name="矩形 4"/>
          <p:cNvSpPr/>
          <p:nvPr/>
        </p:nvSpPr>
        <p:spPr>
          <a:xfrm>
            <a:off x="4744722" y="3316731"/>
            <a:ext cx="4311618" cy="1061829"/>
          </a:xfrm>
          <a:prstGeom prst="rect">
            <a:avLst/>
          </a:prstGeom>
          <a:noFill/>
        </p:spPr>
        <p:txBody>
          <a:bodyPr wrap="square" rtlCol="0">
            <a:spAutoFit/>
          </a:bodyPr>
          <a:lstStyle/>
          <a:p>
            <a:pPr algn="ctr"/>
            <a:r>
              <a:rPr lang="en-US" altLang="zh-CN" sz="1050" dirty="0"/>
              <a:t>Comparison of the average breakthrough pressure of different lithological </a:t>
            </a:r>
            <a:r>
              <a:rPr lang="en-US" altLang="zh-CN" sz="1050" dirty="0" err="1"/>
              <a:t>caprock</a:t>
            </a:r>
            <a:r>
              <a:rPr lang="en-US" altLang="zh-CN" sz="1050" dirty="0"/>
              <a:t> layers. </a:t>
            </a:r>
            <a:r>
              <a:rPr lang="zh-CN" altLang="zh-CN" sz="1050" dirty="0"/>
              <a:t>①</a:t>
            </a:r>
            <a:r>
              <a:rPr lang="en-US" altLang="zh-CN" sz="1050" dirty="0"/>
              <a:t>=</a:t>
            </a:r>
            <a:r>
              <a:rPr lang="en-US" altLang="zh-CN" sz="1050" dirty="0" err="1"/>
              <a:t>micritic</a:t>
            </a:r>
            <a:r>
              <a:rPr lang="en-US" altLang="zh-CN" sz="1050" dirty="0"/>
              <a:t> dolomite, </a:t>
            </a:r>
            <a:r>
              <a:rPr lang="zh-CN" altLang="zh-CN" sz="1050" dirty="0"/>
              <a:t>②</a:t>
            </a:r>
            <a:r>
              <a:rPr lang="en-US" altLang="zh-CN" sz="1050" dirty="0"/>
              <a:t>=gypsum dolomite, </a:t>
            </a:r>
            <a:r>
              <a:rPr lang="zh-CN" altLang="zh-CN" sz="1050" dirty="0"/>
              <a:t>③</a:t>
            </a:r>
            <a:r>
              <a:rPr lang="en-US" altLang="zh-CN" sz="1050" dirty="0"/>
              <a:t>=fine crystalline dolomite, </a:t>
            </a:r>
            <a:r>
              <a:rPr lang="zh-CN" altLang="zh-CN" sz="1050" dirty="0"/>
              <a:t>④</a:t>
            </a:r>
            <a:r>
              <a:rPr lang="en-US" altLang="zh-CN" sz="1050" dirty="0"/>
              <a:t>=granular dolomite, </a:t>
            </a:r>
            <a:r>
              <a:rPr lang="zh-CN" altLang="zh-CN" sz="1050" dirty="0"/>
              <a:t>⑤</a:t>
            </a:r>
            <a:r>
              <a:rPr lang="en-US" altLang="zh-CN" sz="1050" dirty="0"/>
              <a:t>=</a:t>
            </a:r>
            <a:r>
              <a:rPr lang="en-US" altLang="zh-CN" sz="1050" dirty="0" err="1"/>
              <a:t>micrite</a:t>
            </a:r>
            <a:r>
              <a:rPr lang="en-US" altLang="zh-CN" sz="1050" dirty="0"/>
              <a:t> limestone, </a:t>
            </a:r>
            <a:r>
              <a:rPr lang="zh-CN" altLang="zh-CN" sz="1050" dirty="0"/>
              <a:t>⑥</a:t>
            </a:r>
            <a:r>
              <a:rPr lang="en-US" altLang="zh-CN" sz="1050" dirty="0"/>
              <a:t>=gypsum limestone, </a:t>
            </a:r>
            <a:r>
              <a:rPr lang="zh-CN" altLang="zh-CN" sz="1050" dirty="0"/>
              <a:t>⑦</a:t>
            </a:r>
            <a:r>
              <a:rPr lang="en-US" altLang="zh-CN" sz="1050" dirty="0"/>
              <a:t>=granular limestone, </a:t>
            </a:r>
            <a:r>
              <a:rPr lang="zh-CN" altLang="zh-CN" sz="1050" dirty="0"/>
              <a:t>⑧</a:t>
            </a:r>
            <a:r>
              <a:rPr lang="en-US" altLang="zh-CN" sz="1050" dirty="0"/>
              <a:t>=gypsum rock, </a:t>
            </a:r>
            <a:r>
              <a:rPr lang="zh-CN" altLang="zh-CN" sz="1050" dirty="0"/>
              <a:t>⑨</a:t>
            </a:r>
            <a:r>
              <a:rPr lang="en-US" altLang="zh-CN" sz="1050" dirty="0"/>
              <a:t>=salt rock, </a:t>
            </a:r>
            <a:r>
              <a:rPr lang="zh-CN" altLang="zh-CN" sz="1050" dirty="0"/>
              <a:t>⑩</a:t>
            </a:r>
            <a:r>
              <a:rPr lang="en-US" altLang="zh-CN" sz="1050" dirty="0"/>
              <a:t>=mudstone. Take 4MPa as the boundary, and those greater than 4MPa are the dominant lithology, which are marked with red columns.</a:t>
            </a:r>
            <a:endParaRPr lang="zh-CN" altLang="zh-CN" sz="1050" dirty="0"/>
          </a:p>
        </p:txBody>
      </p:sp>
      <p:pic>
        <p:nvPicPr>
          <p:cNvPr id="13" name="图片 12" descr="D:\1-其他\4-论文\0-小论文\5-盖层文章\0-图\图5 灰岩（a）、云岩（b）岩性分区评价三角图版.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062" y="4429671"/>
            <a:ext cx="4486938" cy="2034924"/>
          </a:xfrm>
          <a:prstGeom prst="rect">
            <a:avLst/>
          </a:prstGeom>
          <a:noFill/>
          <a:ln>
            <a:noFill/>
          </a:ln>
        </p:spPr>
      </p:pic>
      <p:sp>
        <p:nvSpPr>
          <p:cNvPr id="7" name="矩形 6"/>
          <p:cNvSpPr/>
          <p:nvPr/>
        </p:nvSpPr>
        <p:spPr>
          <a:xfrm>
            <a:off x="4702191" y="6442502"/>
            <a:ext cx="4572000" cy="415498"/>
          </a:xfrm>
          <a:prstGeom prst="rect">
            <a:avLst/>
          </a:prstGeom>
          <a:noFill/>
        </p:spPr>
        <p:txBody>
          <a:bodyPr wrap="square" rtlCol="0">
            <a:spAutoFit/>
          </a:bodyPr>
          <a:lstStyle/>
          <a:p>
            <a:pPr algn="ctr"/>
            <a:r>
              <a:rPr lang="en-US" altLang="zh-CN" sz="1050" dirty="0"/>
              <a:t>Lithological zoning evaluation triangle plate</a:t>
            </a:r>
            <a:r>
              <a:rPr lang="en-US" altLang="zh-CN" sz="1050" dirty="0" smtClean="0"/>
              <a:t>.</a:t>
            </a:r>
          </a:p>
          <a:p>
            <a:pPr algn="ctr"/>
            <a:r>
              <a:rPr lang="en-US" altLang="zh-CN" sz="1050" dirty="0" smtClean="0"/>
              <a:t> </a:t>
            </a:r>
            <a:r>
              <a:rPr lang="en-US" altLang="zh-CN" sz="1050" dirty="0"/>
              <a:t>(a) Limestone plate, (b) Dolomite plate.</a:t>
            </a:r>
            <a:endParaRPr lang="zh-CN" altLang="en-US" sz="1050" dirty="0"/>
          </a:p>
        </p:txBody>
      </p:sp>
      <p:sp>
        <p:nvSpPr>
          <p:cNvPr id="14" name="椭圆 13"/>
          <p:cNvSpPr/>
          <p:nvPr/>
        </p:nvSpPr>
        <p:spPr>
          <a:xfrm>
            <a:off x="398232" y="1090426"/>
            <a:ext cx="235132" cy="2351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2189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Step1</a:t>
            </a:r>
            <a:r>
              <a:rPr lang="zh-CN" altLang="en-US" sz="2200" b="0" i="0" dirty="0" smtClean="0">
                <a:solidFill>
                  <a:srgbClr val="333333"/>
                </a:solidFill>
                <a:effectLst/>
                <a:latin typeface="Arial" panose="020B0604020202020204" pitchFamily="34" charset="0"/>
              </a:rPr>
              <a:t>：</a:t>
            </a:r>
            <a:r>
              <a:rPr lang="en-US" altLang="zh-CN" sz="2200" b="0" i="0" dirty="0" smtClean="0">
                <a:solidFill>
                  <a:srgbClr val="333333"/>
                </a:solidFill>
                <a:effectLst/>
                <a:latin typeface="Arial" panose="020B0604020202020204" pitchFamily="34" charset="0"/>
              </a:rPr>
              <a:t>Parameter selection</a:t>
            </a:r>
          </a:p>
        </p:txBody>
      </p:sp>
      <p:sp>
        <p:nvSpPr>
          <p:cNvPr id="2" name="矩形 1"/>
          <p:cNvSpPr/>
          <p:nvPr/>
        </p:nvSpPr>
        <p:spPr>
          <a:xfrm>
            <a:off x="633364" y="1012269"/>
            <a:ext cx="2159566"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rPr>
              <a:t>Thickness of </a:t>
            </a:r>
            <a:r>
              <a:rPr lang="en-US" altLang="zh-CN" dirty="0" err="1" smtClean="0">
                <a:solidFill>
                  <a:srgbClr val="000000"/>
                </a:solidFill>
                <a:latin typeface="Times New Roman" panose="02020603050405020304" pitchFamily="18" charset="0"/>
              </a:rPr>
              <a:t>caprock</a:t>
            </a:r>
            <a:endParaRPr lang="zh-CN" altLang="en-US" dirty="0"/>
          </a:p>
        </p:txBody>
      </p:sp>
      <p:grpSp>
        <p:nvGrpSpPr>
          <p:cNvPr id="14" name="组合 13"/>
          <p:cNvGrpSpPr/>
          <p:nvPr/>
        </p:nvGrpSpPr>
        <p:grpSpPr>
          <a:xfrm>
            <a:off x="0" y="1644282"/>
            <a:ext cx="9017145" cy="3836225"/>
            <a:chOff x="0" y="826210"/>
            <a:chExt cx="9017145" cy="3836225"/>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6210"/>
              <a:ext cx="9017145" cy="3836225"/>
            </a:xfrm>
            <a:prstGeom prst="rect">
              <a:avLst/>
            </a:prstGeom>
          </p:spPr>
        </p:pic>
        <p:pic>
          <p:nvPicPr>
            <p:cNvPr id="16" name="图片 13" descr="图形1.png"/>
            <p:cNvPicPr>
              <a:picLocks noChangeAspect="1" noChangeArrowheads="1"/>
            </p:cNvPicPr>
            <p:nvPr/>
          </p:nvPicPr>
          <p:blipFill>
            <a:blip r:embed="rId3"/>
            <a:srcRect/>
            <a:stretch>
              <a:fillRect/>
            </a:stretch>
          </p:blipFill>
          <p:spPr bwMode="auto">
            <a:xfrm rot="10330085">
              <a:off x="617951" y="1461650"/>
              <a:ext cx="5623151" cy="2565344"/>
            </a:xfrm>
            <a:prstGeom prst="rect">
              <a:avLst/>
            </a:prstGeom>
            <a:noFill/>
            <a:ln w="9525">
              <a:noFill/>
              <a:miter lim="800000"/>
              <a:headEnd/>
              <a:tailEnd/>
            </a:ln>
            <a:effectLst>
              <a:outerShdw dist="139700" dir="2700000" algn="ctr" rotWithShape="0">
                <a:srgbClr val="333333">
                  <a:alpha val="62999"/>
                </a:srgbClr>
              </a:outerShdw>
            </a:effectLst>
          </p:spPr>
        </p:pic>
      </p:grpSp>
      <p:sp>
        <p:nvSpPr>
          <p:cNvPr id="17" name="TextBox 21"/>
          <p:cNvSpPr txBox="1">
            <a:spLocks noChangeArrowheads="1"/>
          </p:cNvSpPr>
          <p:nvPr/>
        </p:nvSpPr>
        <p:spPr bwMode="auto">
          <a:xfrm>
            <a:off x="332653" y="5982255"/>
            <a:ext cx="8351838" cy="683264"/>
          </a:xfrm>
          <a:prstGeom prst="rect">
            <a:avLst/>
          </a:prstGeom>
          <a:ln>
            <a:noFill/>
          </a:ln>
          <a:extLst/>
        </p:spPr>
        <p:txBody>
          <a:bodyPr wrap="square" anchor="t">
            <a:noAutofit/>
          </a:bodyPr>
          <a:lstStyle>
            <a:defPPr>
              <a:defRPr lang="zh-CN"/>
            </a:defPPr>
            <a:lvl1pPr marL="171450" indent="-171450">
              <a:lnSpc>
                <a:spcPct val="120000"/>
              </a:lnSpc>
              <a:buFont typeface="Arial" panose="020B0604020202020204" pitchFamily="34" charset="0"/>
              <a:buChar char="•"/>
              <a:defRPr sz="1600"/>
            </a:lvl1pPr>
          </a:lstStyle>
          <a:p>
            <a:r>
              <a:rPr lang="en-US" altLang="zh-CN" dirty="0"/>
              <a:t>Thick layer (&gt; 10m) is distributed, and the horizon gradually deepens; And the number is </a:t>
            </a:r>
            <a:r>
              <a:rPr lang="en-US" altLang="zh-CN" dirty="0" smtClean="0"/>
              <a:t>reduced.</a:t>
            </a:r>
          </a:p>
          <a:p>
            <a:endParaRPr lang="en-US" altLang="zh-CN" dirty="0"/>
          </a:p>
        </p:txBody>
      </p:sp>
      <p:grpSp>
        <p:nvGrpSpPr>
          <p:cNvPr id="18" name="组合 17"/>
          <p:cNvGrpSpPr/>
          <p:nvPr/>
        </p:nvGrpSpPr>
        <p:grpSpPr>
          <a:xfrm>
            <a:off x="0" y="3903953"/>
            <a:ext cx="3193107" cy="1842664"/>
            <a:chOff x="192312" y="4164856"/>
            <a:chExt cx="3752201" cy="2476576"/>
          </a:xfrm>
        </p:grpSpPr>
        <p:pic>
          <p:nvPicPr>
            <p:cNvPr id="19" name="图片 18"/>
            <p:cNvPicPr>
              <a:picLocks noChangeAspect="1"/>
            </p:cNvPicPr>
            <p:nvPr/>
          </p:nvPicPr>
          <p:blipFill>
            <a:blip r:embed="rId4"/>
            <a:stretch>
              <a:fillRect/>
            </a:stretch>
          </p:blipFill>
          <p:spPr>
            <a:xfrm>
              <a:off x="192312" y="4164856"/>
              <a:ext cx="3752201" cy="2476576"/>
            </a:xfrm>
            <a:prstGeom prst="rect">
              <a:avLst/>
            </a:prstGeom>
          </p:spPr>
        </p:pic>
        <p:pic>
          <p:nvPicPr>
            <p:cNvPr id="20"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2155" y="5880647"/>
              <a:ext cx="109384" cy="109463"/>
            </a:xfrm>
            <a:prstGeom prst="rect">
              <a:avLst/>
            </a:prstGeom>
            <a:noFill/>
            <a:ln w="9525">
              <a:noFill/>
              <a:miter lim="800000"/>
              <a:headEnd/>
              <a:tailEnd/>
            </a:ln>
          </p:spPr>
        </p:pic>
        <p:pic>
          <p:nvPicPr>
            <p:cNvPr id="21"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467" y="5880646"/>
              <a:ext cx="109384" cy="109463"/>
            </a:xfrm>
            <a:prstGeom prst="rect">
              <a:avLst/>
            </a:prstGeom>
            <a:noFill/>
            <a:ln w="9525">
              <a:noFill/>
              <a:miter lim="800000"/>
              <a:headEnd/>
              <a:tailEnd/>
            </a:ln>
          </p:spPr>
        </p:pic>
        <p:pic>
          <p:nvPicPr>
            <p:cNvPr id="22"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60423" y="5501635"/>
              <a:ext cx="109384" cy="109463"/>
            </a:xfrm>
            <a:prstGeom prst="rect">
              <a:avLst/>
            </a:prstGeom>
            <a:noFill/>
            <a:ln w="9525">
              <a:noFill/>
              <a:miter lim="800000"/>
              <a:headEnd/>
              <a:tailEnd/>
            </a:ln>
          </p:spPr>
        </p:pic>
        <p:pic>
          <p:nvPicPr>
            <p:cNvPr id="23"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6682" y="5683188"/>
              <a:ext cx="109384" cy="109463"/>
            </a:xfrm>
            <a:prstGeom prst="rect">
              <a:avLst/>
            </a:prstGeom>
            <a:noFill/>
            <a:ln w="9525">
              <a:noFill/>
              <a:miter lim="800000"/>
              <a:headEnd/>
              <a:tailEnd/>
            </a:ln>
          </p:spPr>
        </p:pic>
        <p:pic>
          <p:nvPicPr>
            <p:cNvPr id="24"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9490" y="5986790"/>
              <a:ext cx="109384" cy="109463"/>
            </a:xfrm>
            <a:prstGeom prst="rect">
              <a:avLst/>
            </a:prstGeom>
            <a:noFill/>
            <a:ln w="9525">
              <a:noFill/>
              <a:miter lim="800000"/>
              <a:headEnd/>
              <a:tailEnd/>
            </a:ln>
          </p:spPr>
        </p:pic>
        <p:pic>
          <p:nvPicPr>
            <p:cNvPr id="25"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19901" y="6096253"/>
              <a:ext cx="109384" cy="109463"/>
            </a:xfrm>
            <a:prstGeom prst="rect">
              <a:avLst/>
            </a:prstGeom>
            <a:noFill/>
            <a:ln w="9525">
              <a:noFill/>
              <a:miter lim="800000"/>
              <a:headEnd/>
              <a:tailEnd/>
            </a:ln>
          </p:spPr>
        </p:pic>
        <p:pic>
          <p:nvPicPr>
            <p:cNvPr id="26"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29285" y="6179884"/>
              <a:ext cx="109384" cy="109463"/>
            </a:xfrm>
            <a:prstGeom prst="rect">
              <a:avLst/>
            </a:prstGeom>
            <a:noFill/>
            <a:ln w="9525">
              <a:noFill/>
              <a:miter lim="800000"/>
              <a:headEnd/>
              <a:tailEnd/>
            </a:ln>
          </p:spPr>
        </p:pic>
        <p:pic>
          <p:nvPicPr>
            <p:cNvPr id="27" name="Picture 24" descr="x1-1">
              <a:extLst>
                <a:ext uri="{FF2B5EF4-FFF2-40B4-BE49-F238E27FC236}">
                  <a16:creationId xmlns:a16="http://schemas.microsoft.com/office/drawing/2014/main" id="{A38ED301-829D-4C7D-913E-505B4EEE9CC3}"/>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4593" y="4350979"/>
              <a:ext cx="109384" cy="109463"/>
            </a:xfrm>
            <a:prstGeom prst="rect">
              <a:avLst/>
            </a:prstGeom>
            <a:noFill/>
            <a:ln w="9525">
              <a:noFill/>
              <a:miter lim="800000"/>
              <a:headEnd/>
              <a:tailEnd/>
            </a:ln>
          </p:spPr>
        </p:pic>
        <p:sp>
          <p:nvSpPr>
            <p:cNvPr id="28" name="文本框 27"/>
            <p:cNvSpPr txBox="1"/>
            <p:nvPr/>
          </p:nvSpPr>
          <p:spPr>
            <a:xfrm>
              <a:off x="308334" y="5631964"/>
              <a:ext cx="377026" cy="246221"/>
            </a:xfrm>
            <a:prstGeom prst="rect">
              <a:avLst/>
            </a:prstGeom>
            <a:noFill/>
          </p:spPr>
          <p:txBody>
            <a:bodyPr wrap="none" rtlCol="0">
              <a:spAutoFit/>
            </a:bodyPr>
            <a:lstStyle/>
            <a:p>
              <a:r>
                <a:rPr lang="zh-CN" altLang="en-US" sz="1000" b="1" dirty="0" smtClean="0">
                  <a:solidFill>
                    <a:srgbClr val="0000FF"/>
                  </a:solidFill>
                  <a:latin typeface="+mn-ea"/>
                </a:rPr>
                <a:t>同</a:t>
              </a:r>
              <a:r>
                <a:rPr lang="en-US" altLang="zh-CN" sz="1000" b="1" dirty="0" smtClean="0">
                  <a:solidFill>
                    <a:srgbClr val="0000FF"/>
                  </a:solidFill>
                  <a:latin typeface="+mn-ea"/>
                </a:rPr>
                <a:t>1</a:t>
              </a:r>
              <a:endParaRPr lang="zh-CN" altLang="en-US" sz="1000" b="1" dirty="0">
                <a:solidFill>
                  <a:srgbClr val="0000FF"/>
                </a:solidFill>
                <a:latin typeface="+mn-ea"/>
              </a:endParaRPr>
            </a:p>
          </p:txBody>
        </p:sp>
        <p:sp>
          <p:nvSpPr>
            <p:cNvPr id="29" name="文本框 28"/>
            <p:cNvSpPr txBox="1"/>
            <p:nvPr/>
          </p:nvSpPr>
          <p:spPr>
            <a:xfrm>
              <a:off x="1052508" y="5611098"/>
              <a:ext cx="377026" cy="246221"/>
            </a:xfrm>
            <a:prstGeom prst="rect">
              <a:avLst/>
            </a:prstGeom>
            <a:noFill/>
          </p:spPr>
          <p:txBody>
            <a:bodyPr wrap="none" rtlCol="0">
              <a:spAutoFit/>
            </a:bodyPr>
            <a:lstStyle/>
            <a:p>
              <a:r>
                <a:rPr lang="zh-CN" altLang="en-US" sz="1000" b="1" dirty="0" smtClean="0">
                  <a:solidFill>
                    <a:srgbClr val="0000FF"/>
                  </a:solidFill>
                  <a:latin typeface="+mn-ea"/>
                </a:rPr>
                <a:t>方</a:t>
              </a:r>
              <a:r>
                <a:rPr lang="en-US" altLang="zh-CN" sz="1000" b="1" dirty="0" smtClean="0">
                  <a:solidFill>
                    <a:srgbClr val="0000FF"/>
                  </a:solidFill>
                  <a:latin typeface="+mn-ea"/>
                </a:rPr>
                <a:t>1</a:t>
              </a:r>
              <a:endParaRPr lang="zh-CN" altLang="en-US" sz="1000" b="1" dirty="0">
                <a:solidFill>
                  <a:srgbClr val="0000FF"/>
                </a:solidFill>
                <a:latin typeface="+mn-ea"/>
              </a:endParaRPr>
            </a:p>
          </p:txBody>
        </p:sp>
        <p:sp>
          <p:nvSpPr>
            <p:cNvPr id="30" name="文本框 29"/>
            <p:cNvSpPr txBox="1"/>
            <p:nvPr/>
          </p:nvSpPr>
          <p:spPr>
            <a:xfrm>
              <a:off x="1653471" y="5446481"/>
              <a:ext cx="377026" cy="246221"/>
            </a:xfrm>
            <a:prstGeom prst="rect">
              <a:avLst/>
            </a:prstGeom>
            <a:noFill/>
          </p:spPr>
          <p:txBody>
            <a:bodyPr wrap="none" rtlCol="0">
              <a:spAutoFit/>
            </a:bodyPr>
            <a:lstStyle/>
            <a:p>
              <a:r>
                <a:rPr lang="zh-CN" altLang="en-US" sz="1000" b="1" dirty="0" smtClean="0">
                  <a:solidFill>
                    <a:srgbClr val="0000FF"/>
                  </a:solidFill>
                  <a:latin typeface="+mn-ea"/>
                </a:rPr>
                <a:t>和</a:t>
              </a:r>
              <a:r>
                <a:rPr lang="en-US" altLang="zh-CN" sz="1000" b="1" dirty="0" smtClean="0">
                  <a:solidFill>
                    <a:srgbClr val="0000FF"/>
                  </a:solidFill>
                  <a:latin typeface="+mn-ea"/>
                </a:rPr>
                <a:t>4</a:t>
              </a:r>
              <a:endParaRPr lang="zh-CN" altLang="en-US" sz="1000" b="1" dirty="0">
                <a:solidFill>
                  <a:srgbClr val="0000FF"/>
                </a:solidFill>
                <a:latin typeface="+mn-ea"/>
              </a:endParaRPr>
            </a:p>
          </p:txBody>
        </p:sp>
        <p:sp>
          <p:nvSpPr>
            <p:cNvPr id="31" name="文本框 30"/>
            <p:cNvSpPr txBox="1"/>
            <p:nvPr/>
          </p:nvSpPr>
          <p:spPr>
            <a:xfrm>
              <a:off x="2145439" y="5757535"/>
              <a:ext cx="506870" cy="246221"/>
            </a:xfrm>
            <a:prstGeom prst="rect">
              <a:avLst/>
            </a:prstGeom>
            <a:noFill/>
          </p:spPr>
          <p:txBody>
            <a:bodyPr wrap="none" rtlCol="0">
              <a:spAutoFit/>
            </a:bodyPr>
            <a:lstStyle/>
            <a:p>
              <a:r>
                <a:rPr lang="zh-CN" altLang="en-US" sz="1000" b="1" dirty="0" smtClean="0">
                  <a:solidFill>
                    <a:srgbClr val="0000FF"/>
                  </a:solidFill>
                </a:rPr>
                <a:t>楚探</a:t>
              </a:r>
              <a:r>
                <a:rPr lang="en-US" altLang="zh-CN" sz="1000" b="1" dirty="0" smtClean="0">
                  <a:solidFill>
                    <a:srgbClr val="0000FF"/>
                  </a:solidFill>
                </a:rPr>
                <a:t>1</a:t>
              </a:r>
              <a:endParaRPr lang="zh-CN" altLang="en-US" sz="1000" b="1" dirty="0">
                <a:solidFill>
                  <a:srgbClr val="0000FF"/>
                </a:solidFill>
              </a:endParaRPr>
            </a:p>
          </p:txBody>
        </p:sp>
        <p:sp>
          <p:nvSpPr>
            <p:cNvPr id="32" name="文本框 31"/>
            <p:cNvSpPr txBox="1"/>
            <p:nvPr/>
          </p:nvSpPr>
          <p:spPr>
            <a:xfrm>
              <a:off x="502920" y="5973142"/>
              <a:ext cx="377026" cy="246221"/>
            </a:xfrm>
            <a:prstGeom prst="rect">
              <a:avLst/>
            </a:prstGeom>
            <a:noFill/>
          </p:spPr>
          <p:txBody>
            <a:bodyPr wrap="none" rtlCol="0">
              <a:spAutoFit/>
            </a:bodyPr>
            <a:lstStyle/>
            <a:p>
              <a:r>
                <a:rPr lang="zh-CN" altLang="en-US" sz="1000" b="1" dirty="0" smtClean="0">
                  <a:solidFill>
                    <a:srgbClr val="0000FF"/>
                  </a:solidFill>
                  <a:latin typeface="+mn-ea"/>
                </a:rPr>
                <a:t>康</a:t>
              </a:r>
              <a:r>
                <a:rPr lang="en-US" altLang="zh-CN" sz="1000" b="1" dirty="0">
                  <a:solidFill>
                    <a:srgbClr val="0000FF"/>
                  </a:solidFill>
                  <a:latin typeface="+mn-ea"/>
                </a:rPr>
                <a:t>2</a:t>
              </a:r>
              <a:endParaRPr lang="zh-CN" altLang="en-US" sz="1000" b="1" dirty="0">
                <a:solidFill>
                  <a:srgbClr val="0000FF"/>
                </a:solidFill>
                <a:latin typeface="+mn-ea"/>
              </a:endParaRPr>
            </a:p>
          </p:txBody>
        </p:sp>
        <p:sp>
          <p:nvSpPr>
            <p:cNvPr id="33" name="文本框 32"/>
            <p:cNvSpPr txBox="1"/>
            <p:nvPr/>
          </p:nvSpPr>
          <p:spPr>
            <a:xfrm>
              <a:off x="3220800" y="5872264"/>
              <a:ext cx="505267" cy="246221"/>
            </a:xfrm>
            <a:prstGeom prst="rect">
              <a:avLst/>
            </a:prstGeom>
            <a:noFill/>
          </p:spPr>
          <p:txBody>
            <a:bodyPr wrap="none" rtlCol="0">
              <a:spAutoFit/>
            </a:bodyPr>
            <a:lstStyle/>
            <a:p>
              <a:r>
                <a:rPr lang="zh-CN" altLang="en-US" sz="1000" b="1" dirty="0" smtClean="0">
                  <a:solidFill>
                    <a:srgbClr val="0000FF"/>
                  </a:solidFill>
                  <a:latin typeface="+mn-ea"/>
                </a:rPr>
                <a:t>中深</a:t>
              </a:r>
              <a:r>
                <a:rPr lang="en-US" altLang="zh-CN" sz="1000" b="1" dirty="0" smtClean="0">
                  <a:solidFill>
                    <a:srgbClr val="0000FF"/>
                  </a:solidFill>
                  <a:latin typeface="+mn-ea"/>
                </a:rPr>
                <a:t>1</a:t>
              </a:r>
              <a:endParaRPr lang="zh-CN" altLang="en-US" sz="1000" b="1" dirty="0">
                <a:solidFill>
                  <a:srgbClr val="0000FF"/>
                </a:solidFill>
                <a:latin typeface="+mn-ea"/>
              </a:endParaRPr>
            </a:p>
          </p:txBody>
        </p:sp>
        <p:sp>
          <p:nvSpPr>
            <p:cNvPr id="34" name="文本框 33"/>
            <p:cNvSpPr txBox="1"/>
            <p:nvPr/>
          </p:nvSpPr>
          <p:spPr>
            <a:xfrm>
              <a:off x="3078710" y="6162101"/>
              <a:ext cx="505267" cy="246221"/>
            </a:xfrm>
            <a:prstGeom prst="rect">
              <a:avLst/>
            </a:prstGeom>
            <a:noFill/>
          </p:spPr>
          <p:txBody>
            <a:bodyPr wrap="none" rtlCol="0">
              <a:spAutoFit/>
            </a:bodyPr>
            <a:lstStyle/>
            <a:p>
              <a:r>
                <a:rPr lang="zh-CN" altLang="en-US" sz="1000" b="1" dirty="0" smtClean="0">
                  <a:solidFill>
                    <a:srgbClr val="0000FF"/>
                  </a:solidFill>
                  <a:latin typeface="+mn-ea"/>
                </a:rPr>
                <a:t>中深</a:t>
              </a:r>
              <a:r>
                <a:rPr lang="en-US" altLang="zh-CN" sz="1000" b="1" dirty="0" smtClean="0">
                  <a:solidFill>
                    <a:srgbClr val="0000FF"/>
                  </a:solidFill>
                  <a:latin typeface="+mn-ea"/>
                </a:rPr>
                <a:t>5</a:t>
              </a:r>
              <a:endParaRPr lang="zh-CN" altLang="en-US" sz="1000" b="1" dirty="0">
                <a:solidFill>
                  <a:srgbClr val="0000FF"/>
                </a:solidFill>
                <a:latin typeface="+mn-ea"/>
              </a:endParaRPr>
            </a:p>
          </p:txBody>
        </p:sp>
        <p:sp>
          <p:nvSpPr>
            <p:cNvPr id="35" name="文本框 34"/>
            <p:cNvSpPr txBox="1"/>
            <p:nvPr/>
          </p:nvSpPr>
          <p:spPr>
            <a:xfrm>
              <a:off x="3221959" y="4452967"/>
              <a:ext cx="505267" cy="246221"/>
            </a:xfrm>
            <a:prstGeom prst="rect">
              <a:avLst/>
            </a:prstGeom>
            <a:noFill/>
          </p:spPr>
          <p:txBody>
            <a:bodyPr wrap="none" rtlCol="0">
              <a:spAutoFit/>
            </a:bodyPr>
            <a:lstStyle/>
            <a:p>
              <a:r>
                <a:rPr lang="zh-CN" altLang="en-US" sz="1000" b="1" dirty="0" smtClean="0">
                  <a:solidFill>
                    <a:srgbClr val="0000FF"/>
                  </a:solidFill>
                  <a:latin typeface="+mn-ea"/>
                </a:rPr>
                <a:t>轮探</a:t>
              </a:r>
              <a:r>
                <a:rPr lang="en-US" altLang="zh-CN" sz="1000" b="1" dirty="0" smtClean="0">
                  <a:solidFill>
                    <a:srgbClr val="0000FF"/>
                  </a:solidFill>
                  <a:latin typeface="+mn-ea"/>
                </a:rPr>
                <a:t>1</a:t>
              </a:r>
              <a:endParaRPr lang="zh-CN" altLang="en-US" sz="1000" b="1" dirty="0">
                <a:solidFill>
                  <a:srgbClr val="0000FF"/>
                </a:solidFill>
                <a:latin typeface="+mn-ea"/>
              </a:endParaRPr>
            </a:p>
          </p:txBody>
        </p:sp>
      </p:grpSp>
      <p:sp>
        <p:nvSpPr>
          <p:cNvPr id="36" name="椭圆 35"/>
          <p:cNvSpPr/>
          <p:nvPr/>
        </p:nvSpPr>
        <p:spPr>
          <a:xfrm>
            <a:off x="398232" y="1090426"/>
            <a:ext cx="235132" cy="2351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972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6968" y="967901"/>
            <a:ext cx="3711272"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rPr>
              <a:t>Mechanical parameters of the </a:t>
            </a:r>
            <a:r>
              <a:rPr lang="en-US" altLang="zh-CN" dirty="0" err="1" smtClean="0">
                <a:solidFill>
                  <a:srgbClr val="000000"/>
                </a:solidFill>
                <a:latin typeface="Times New Roman" panose="02020603050405020304" pitchFamily="18" charset="0"/>
              </a:rPr>
              <a:t>caprock</a:t>
            </a:r>
            <a:endParaRPr lang="zh-CN" altLang="en-US" dirty="0"/>
          </a:p>
        </p:txBody>
      </p:sp>
      <p:pic>
        <p:nvPicPr>
          <p:cNvPr id="11" name="图片 10" descr="D:\1-其他\4-论文\0-小论文\5-盖层文章\0-图\图6 不同岩性盖层内摩擦系数、抗拉强度、低围压下峰值强度对比图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26" y="3302611"/>
            <a:ext cx="5362309" cy="3139891"/>
          </a:xfrm>
          <a:prstGeom prst="rect">
            <a:avLst/>
          </a:prstGeom>
          <a:noFill/>
          <a:ln>
            <a:noFill/>
          </a:ln>
        </p:spPr>
      </p:pic>
      <p:sp>
        <p:nvSpPr>
          <p:cNvPr id="3" name="矩形 2"/>
          <p:cNvSpPr/>
          <p:nvPr/>
        </p:nvSpPr>
        <p:spPr>
          <a:xfrm>
            <a:off x="65" y="6442502"/>
            <a:ext cx="5815944" cy="415498"/>
          </a:xfrm>
          <a:prstGeom prst="rect">
            <a:avLst/>
          </a:prstGeom>
          <a:noFill/>
        </p:spPr>
        <p:txBody>
          <a:bodyPr wrap="square" rtlCol="0">
            <a:spAutoFit/>
          </a:bodyPr>
          <a:lstStyle/>
          <a:p>
            <a:pPr algn="ctr"/>
            <a:r>
              <a:rPr lang="en-US" altLang="zh-CN" sz="1050" dirty="0"/>
              <a:t>Comparison diagram of lithology and mechanical properties. </a:t>
            </a:r>
            <a:r>
              <a:rPr lang="zh-CN" altLang="zh-CN" sz="1050" dirty="0"/>
              <a:t>（</a:t>
            </a:r>
            <a:r>
              <a:rPr lang="en-US" altLang="zh-CN" sz="1050" dirty="0"/>
              <a:t>a</a:t>
            </a:r>
            <a:r>
              <a:rPr lang="zh-CN" altLang="zh-CN" sz="1050" dirty="0"/>
              <a:t>）</a:t>
            </a:r>
            <a:r>
              <a:rPr lang="en-US" altLang="zh-CN" sz="1050" dirty="0"/>
              <a:t>coefficient internal friction, </a:t>
            </a:r>
            <a:r>
              <a:rPr lang="zh-CN" altLang="zh-CN" sz="1050" dirty="0"/>
              <a:t>（</a:t>
            </a:r>
            <a:r>
              <a:rPr lang="en-US" altLang="zh-CN" sz="1050" dirty="0"/>
              <a:t>b</a:t>
            </a:r>
            <a:r>
              <a:rPr lang="zh-CN" altLang="zh-CN" sz="1050" dirty="0"/>
              <a:t>）</a:t>
            </a:r>
            <a:r>
              <a:rPr lang="en-US" altLang="zh-CN" sz="1050" dirty="0"/>
              <a:t>compressive strength, </a:t>
            </a:r>
            <a:r>
              <a:rPr lang="zh-CN" altLang="zh-CN" sz="1050" dirty="0"/>
              <a:t>（</a:t>
            </a:r>
            <a:r>
              <a:rPr lang="en-US" altLang="zh-CN" sz="1050" dirty="0"/>
              <a:t>c</a:t>
            </a:r>
            <a:r>
              <a:rPr lang="zh-CN" altLang="zh-CN" sz="1050" dirty="0"/>
              <a:t>）</a:t>
            </a:r>
            <a:r>
              <a:rPr lang="en-US" altLang="zh-CN" sz="1050" dirty="0"/>
              <a:t>peak intensity .</a:t>
            </a:r>
            <a:r>
              <a:rPr lang="en-US" altLang="zh-CN" sz="1050" dirty="0">
                <a:sym typeface="宋体" panose="02010600030101010101" pitchFamily="2" charset="-122"/>
              </a:rPr>
              <a:t>①</a:t>
            </a:r>
            <a:r>
              <a:rPr lang="en-US" altLang="zh-CN" sz="1050" dirty="0"/>
              <a:t>=gypsum dolomite,</a:t>
            </a:r>
            <a:r>
              <a:rPr lang="en-US" altLang="zh-CN" sz="1050" dirty="0">
                <a:sym typeface="宋体" panose="02010600030101010101" pitchFamily="2" charset="-122"/>
              </a:rPr>
              <a:t>②</a:t>
            </a:r>
            <a:r>
              <a:rPr lang="en-US" altLang="zh-CN" sz="1050" dirty="0"/>
              <a:t>=</a:t>
            </a:r>
            <a:r>
              <a:rPr lang="en-US" altLang="zh-CN" sz="1050" dirty="0" err="1"/>
              <a:t>micritic</a:t>
            </a:r>
            <a:r>
              <a:rPr lang="en-US" altLang="zh-CN" sz="1050" dirty="0"/>
              <a:t> dolomite,</a:t>
            </a:r>
            <a:r>
              <a:rPr lang="en-US" altLang="zh-CN" sz="1050" dirty="0">
                <a:sym typeface="宋体" panose="02010600030101010101" pitchFamily="2" charset="-122"/>
              </a:rPr>
              <a:t>③</a:t>
            </a:r>
            <a:r>
              <a:rPr lang="en-US" altLang="zh-CN" sz="1050" dirty="0"/>
              <a:t>=</a:t>
            </a:r>
            <a:r>
              <a:rPr lang="en-US" altLang="zh-CN" sz="1050" dirty="0" err="1"/>
              <a:t>micrite</a:t>
            </a:r>
            <a:r>
              <a:rPr lang="en-US" altLang="zh-CN" sz="1050" dirty="0"/>
              <a:t> </a:t>
            </a:r>
            <a:endParaRPr lang="zh-CN" altLang="en-US" sz="1050"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11" y="1454331"/>
            <a:ext cx="4302587" cy="1768697"/>
          </a:xfrm>
          <a:prstGeom prst="rect">
            <a:avLst/>
          </a:prstGeom>
        </p:spPr>
      </p:pic>
      <p:sp>
        <p:nvSpPr>
          <p:cNvPr id="9" name="矩形 8"/>
          <p:cNvSpPr/>
          <p:nvPr/>
        </p:nvSpPr>
        <p:spPr>
          <a:xfrm>
            <a:off x="5567896" y="2272945"/>
            <a:ext cx="3459115" cy="3139321"/>
          </a:xfrm>
          <a:prstGeom prst="rect">
            <a:avLst/>
          </a:prstGeom>
        </p:spPr>
        <p:txBody>
          <a:bodyPr wrap="square">
            <a:spAutoFit/>
          </a:bodyPr>
          <a:lstStyle/>
          <a:p>
            <a:pPr algn="just"/>
            <a:r>
              <a:rPr lang="zh-CN" altLang="en-US" dirty="0"/>
              <a:t>According to the test results of 190 groups of cover triaxial mechanical test analysis in this study, the surrounding pressure and corresponding peak strength on the stress-strain curve are read, the Mohr circle is drawn, and the corresponding internal friction coefficient and tensile strength are calculated according to the modified Griffith criterion.</a:t>
            </a:r>
          </a:p>
        </p:txBody>
      </p:sp>
      <p:sp>
        <p:nvSpPr>
          <p:cNvPr id="8" name="矩形 7"/>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Step1</a:t>
            </a:r>
            <a:r>
              <a:rPr lang="zh-CN" altLang="en-US" sz="2200" b="0" i="0" dirty="0" smtClean="0">
                <a:solidFill>
                  <a:srgbClr val="333333"/>
                </a:solidFill>
                <a:effectLst/>
                <a:latin typeface="Arial" panose="020B0604020202020204" pitchFamily="34" charset="0"/>
              </a:rPr>
              <a:t>：</a:t>
            </a:r>
            <a:r>
              <a:rPr lang="en-US" altLang="zh-CN" sz="2200" b="0" i="0" dirty="0" smtClean="0">
                <a:solidFill>
                  <a:srgbClr val="333333"/>
                </a:solidFill>
                <a:effectLst/>
                <a:latin typeface="Arial" panose="020B0604020202020204" pitchFamily="34" charset="0"/>
              </a:rPr>
              <a:t>Parameter selection</a:t>
            </a:r>
          </a:p>
        </p:txBody>
      </p:sp>
      <p:sp>
        <p:nvSpPr>
          <p:cNvPr id="4" name="椭圆 3"/>
          <p:cNvSpPr/>
          <p:nvPr/>
        </p:nvSpPr>
        <p:spPr>
          <a:xfrm>
            <a:off x="301311" y="1035001"/>
            <a:ext cx="235132" cy="2351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09359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Step2</a:t>
            </a:r>
            <a:r>
              <a:rPr lang="zh-CN" altLang="en-US" sz="2200" b="0" i="0" dirty="0" smtClean="0">
                <a:solidFill>
                  <a:srgbClr val="333333"/>
                </a:solidFill>
                <a:effectLst/>
                <a:latin typeface="Arial" panose="020B0604020202020204" pitchFamily="34" charset="0"/>
              </a:rPr>
              <a:t>：</a:t>
            </a:r>
            <a:r>
              <a:rPr lang="en-US" altLang="zh-CN" sz="2200" b="0" i="0" dirty="0" smtClean="0">
                <a:solidFill>
                  <a:srgbClr val="333333"/>
                </a:solidFill>
                <a:effectLst/>
                <a:latin typeface="Arial" panose="020B0604020202020204" pitchFamily="34" charset="0"/>
              </a:rPr>
              <a:t>AHP method to determine factor weights</a:t>
            </a:r>
          </a:p>
        </p:txBody>
      </p:sp>
      <p:sp>
        <p:nvSpPr>
          <p:cNvPr id="2" name="矩形 1"/>
          <p:cNvSpPr/>
          <p:nvPr/>
        </p:nvSpPr>
        <p:spPr>
          <a:xfrm>
            <a:off x="683262" y="996125"/>
            <a:ext cx="2775119"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rPr>
              <a:t>Hierarchical model drawing</a:t>
            </a:r>
            <a:endParaRPr lang="zh-CN" altLang="en-US" dirty="0"/>
          </a:p>
        </p:txBody>
      </p:sp>
      <p:pic>
        <p:nvPicPr>
          <p:cNvPr id="8" name="图片 7" descr="C:\Users\DELL\Desktop\图\图7 AHP软件中建立层次结构模型.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125" y="1397723"/>
            <a:ext cx="7223252" cy="5119009"/>
          </a:xfrm>
          <a:prstGeom prst="rect">
            <a:avLst/>
          </a:prstGeom>
          <a:noFill/>
        </p:spPr>
      </p:pic>
      <p:sp>
        <p:nvSpPr>
          <p:cNvPr id="4" name="矩形 3"/>
          <p:cNvSpPr/>
          <p:nvPr/>
        </p:nvSpPr>
        <p:spPr>
          <a:xfrm>
            <a:off x="343686" y="6516732"/>
            <a:ext cx="8460072" cy="253916"/>
          </a:xfrm>
          <a:prstGeom prst="rect">
            <a:avLst/>
          </a:prstGeom>
          <a:noFill/>
        </p:spPr>
        <p:txBody>
          <a:bodyPr wrap="square" rtlCol="0">
            <a:spAutoFit/>
          </a:bodyPr>
          <a:lstStyle/>
          <a:p>
            <a:pPr algn="ctr"/>
            <a:r>
              <a:rPr lang="en-US" altLang="zh-CN" sz="1050" dirty="0"/>
              <a:t>Hierarchy modeling in AHP software. The red line in the figure is the identification, lick the corresponding icon to establish the hierarchical relationship</a:t>
            </a:r>
            <a:endParaRPr lang="zh-CN" altLang="en-US" sz="1050" dirty="0"/>
          </a:p>
        </p:txBody>
      </p:sp>
      <p:sp>
        <p:nvSpPr>
          <p:cNvPr id="12" name="右箭头 11"/>
          <p:cNvSpPr/>
          <p:nvPr/>
        </p:nvSpPr>
        <p:spPr>
          <a:xfrm>
            <a:off x="99846" y="1028391"/>
            <a:ext cx="487680" cy="304800"/>
          </a:xfrm>
          <a:prstGeom prs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4878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Step2</a:t>
            </a:r>
            <a:r>
              <a:rPr lang="zh-CN" altLang="en-US" sz="2200" b="0" i="0" dirty="0" smtClean="0">
                <a:solidFill>
                  <a:srgbClr val="333333"/>
                </a:solidFill>
                <a:effectLst/>
                <a:latin typeface="Arial" panose="020B0604020202020204" pitchFamily="34" charset="0"/>
              </a:rPr>
              <a:t>：</a:t>
            </a:r>
            <a:r>
              <a:rPr lang="en-US" altLang="zh-CN" sz="2200" b="0" i="0" dirty="0" smtClean="0">
                <a:solidFill>
                  <a:srgbClr val="333333"/>
                </a:solidFill>
                <a:effectLst/>
                <a:latin typeface="Arial" panose="020B0604020202020204" pitchFamily="34" charset="0"/>
              </a:rPr>
              <a:t>AHP method to determine factor weights</a:t>
            </a:r>
          </a:p>
        </p:txBody>
      </p:sp>
      <p:sp>
        <p:nvSpPr>
          <p:cNvPr id="2" name="矩形 1"/>
          <p:cNvSpPr/>
          <p:nvPr/>
        </p:nvSpPr>
        <p:spPr>
          <a:xfrm>
            <a:off x="752930" y="1082838"/>
            <a:ext cx="1742785"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rPr>
              <a:t>Matrix judgment</a:t>
            </a:r>
            <a:endParaRPr lang="zh-CN" altLang="en-US" dirty="0"/>
          </a:p>
        </p:txBody>
      </p:sp>
      <p:pic>
        <p:nvPicPr>
          <p:cNvPr id="3" name="图片 2"/>
          <p:cNvPicPr>
            <a:picLocks noChangeAspect="1"/>
          </p:cNvPicPr>
          <p:nvPr/>
        </p:nvPicPr>
        <p:blipFill>
          <a:blip r:embed="rId2"/>
          <a:stretch>
            <a:fillRect/>
          </a:stretch>
        </p:blipFill>
        <p:spPr>
          <a:xfrm>
            <a:off x="0" y="2137094"/>
            <a:ext cx="4394747" cy="3209524"/>
          </a:xfrm>
          <a:prstGeom prst="rect">
            <a:avLst/>
          </a:prstGeom>
          <a:noFill/>
        </p:spPr>
      </p:pic>
      <p:pic>
        <p:nvPicPr>
          <p:cNvPr id="5" name="图片 4"/>
          <p:cNvPicPr>
            <a:picLocks noChangeAspect="1"/>
          </p:cNvPicPr>
          <p:nvPr/>
        </p:nvPicPr>
        <p:blipFill rotWithShape="1">
          <a:blip r:embed="rId3"/>
          <a:srcRect t="1031"/>
          <a:stretch/>
        </p:blipFill>
        <p:spPr>
          <a:xfrm>
            <a:off x="4573722" y="2286000"/>
            <a:ext cx="4442687" cy="3060618"/>
          </a:xfrm>
          <a:prstGeom prst="rect">
            <a:avLst/>
          </a:prstGeom>
        </p:spPr>
      </p:pic>
      <p:sp>
        <p:nvSpPr>
          <p:cNvPr id="6" name="矩形 5"/>
          <p:cNvSpPr/>
          <p:nvPr/>
        </p:nvSpPr>
        <p:spPr>
          <a:xfrm>
            <a:off x="4623384" y="2010136"/>
            <a:ext cx="4572000" cy="307777"/>
          </a:xfrm>
          <a:prstGeom prst="rect">
            <a:avLst/>
          </a:prstGeom>
          <a:noFill/>
        </p:spPr>
        <p:txBody>
          <a:bodyPr wrap="square" rtlCol="0">
            <a:spAutoFit/>
          </a:bodyPr>
          <a:lstStyle/>
          <a:p>
            <a:pPr algn="ctr"/>
            <a:r>
              <a:rPr lang="en-US" altLang="zh-CN" sz="1400" dirty="0"/>
              <a:t>Judgment matrix scales and their meanings</a:t>
            </a:r>
            <a:endParaRPr lang="zh-CN" altLang="en-US" sz="1400" dirty="0"/>
          </a:p>
        </p:txBody>
      </p:sp>
      <p:sp>
        <p:nvSpPr>
          <p:cNvPr id="7" name="右箭头 6"/>
          <p:cNvSpPr/>
          <p:nvPr/>
        </p:nvSpPr>
        <p:spPr>
          <a:xfrm>
            <a:off x="113212" y="1115104"/>
            <a:ext cx="487680" cy="304800"/>
          </a:xfrm>
          <a:prstGeom prs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7481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a:extLst>
              <a:ext uri="{FF2B5EF4-FFF2-40B4-BE49-F238E27FC236}">
                <a16:creationId xmlns:a16="http://schemas.microsoft.com/office/drawing/2014/main" id="{C0498D3A-B738-48EC-A39C-94C58B88932B}"/>
              </a:ext>
            </a:extLst>
          </p:cNvPr>
          <p:cNvGrpSpPr/>
          <p:nvPr/>
        </p:nvGrpSpPr>
        <p:grpSpPr>
          <a:xfrm>
            <a:off x="757283" y="1700808"/>
            <a:ext cx="8108422" cy="4083608"/>
            <a:chOff x="757282" y="1700808"/>
            <a:chExt cx="10763205" cy="4083608"/>
          </a:xfrm>
        </p:grpSpPr>
        <p:grpSp>
          <p:nvGrpSpPr>
            <p:cNvPr id="104"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custDataLst>
                <p:tags r:id="rId1"/>
              </p:custDataLst>
            </p:nvPr>
          </p:nvGrpSpPr>
          <p:grpSpPr>
            <a:xfrm>
              <a:off x="757282" y="1700808"/>
              <a:ext cx="10763205" cy="4083608"/>
              <a:chOff x="1175743" y="1700808"/>
              <a:chExt cx="10344744" cy="4083608"/>
            </a:xfrm>
          </p:grpSpPr>
          <p:sp>
            <p:nvSpPr>
              <p:cNvPr id="106" name="iṡľïḑè">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mj-lt"/>
                  <a:buAutoNum type="arabicPeriod"/>
                </a:pPr>
                <a:r>
                  <a:rPr lang="en-US" altLang="zh-CN" sz="2800" b="0" dirty="0">
                    <a:solidFill>
                      <a:srgbClr val="FF0000"/>
                    </a:solidFill>
                    <a:latin typeface="+mn-lt"/>
                    <a:ea typeface="+mn-ea"/>
                    <a:sym typeface="+mn-lt"/>
                  </a:rPr>
                  <a:t>Introduction</a:t>
                </a:r>
              </a:p>
              <a:p>
                <a:pPr marL="342900" indent="-342900">
                  <a:lnSpc>
                    <a:spcPct val="150000"/>
                  </a:lnSpc>
                  <a:buFont typeface="+mj-lt"/>
                  <a:buAutoNum type="arabicPeriod"/>
                </a:pPr>
                <a:r>
                  <a:rPr lang="en-US" altLang="zh-CN" sz="2800" b="0" dirty="0">
                    <a:latin typeface="+mn-lt"/>
                    <a:ea typeface="+mn-ea"/>
                    <a:sym typeface="+mn-lt"/>
                  </a:rPr>
                  <a:t>Geological setting</a:t>
                </a:r>
                <a:endParaRPr lang="en-US" altLang="zh-CN" sz="2800" b="0" dirty="0" smtClean="0">
                  <a:latin typeface="+mn-lt"/>
                  <a:ea typeface="+mn-ea"/>
                  <a:sym typeface="+mn-lt"/>
                </a:endParaRPr>
              </a:p>
              <a:p>
                <a:pPr marL="342900" indent="-342900">
                  <a:lnSpc>
                    <a:spcPct val="150000"/>
                  </a:lnSpc>
                  <a:buFont typeface="+mj-lt"/>
                  <a:buAutoNum type="arabicPeriod"/>
                </a:pPr>
                <a:r>
                  <a:rPr lang="en-US" altLang="zh-CN" sz="2800" b="0" dirty="0">
                    <a:latin typeface="+mn-lt"/>
                    <a:ea typeface="+mn-ea"/>
                    <a:sym typeface="+mn-lt"/>
                  </a:rPr>
                  <a:t>Evaluation </a:t>
                </a:r>
                <a:r>
                  <a:rPr lang="en-US" altLang="zh-CN" sz="2800" b="0" dirty="0" smtClean="0">
                    <a:latin typeface="+mn-lt"/>
                    <a:ea typeface="+mn-ea"/>
                    <a:sym typeface="+mn-lt"/>
                  </a:rPr>
                  <a:t>methods</a:t>
                </a:r>
              </a:p>
              <a:p>
                <a:pPr marL="342900" indent="-342900">
                  <a:lnSpc>
                    <a:spcPct val="150000"/>
                  </a:lnSpc>
                  <a:buFont typeface="+mj-lt"/>
                  <a:buAutoNum type="arabicPeriod"/>
                </a:pPr>
                <a:r>
                  <a:rPr lang="en-US" altLang="zh-CN" sz="2800" b="0" dirty="0">
                    <a:latin typeface="+mn-lt"/>
                    <a:ea typeface="+mn-ea"/>
                    <a:sym typeface="+mn-lt"/>
                  </a:rPr>
                  <a:t>Application &amp; results</a:t>
                </a:r>
              </a:p>
              <a:p>
                <a:pPr marL="342900" indent="-342900">
                  <a:lnSpc>
                    <a:spcPct val="150000"/>
                  </a:lnSpc>
                  <a:buFont typeface="+mj-lt"/>
                  <a:buAutoNum type="arabicPeriod"/>
                </a:pPr>
                <a:r>
                  <a:rPr lang="en-US" altLang="zh-CN" sz="2800" b="0" dirty="0" smtClean="0">
                    <a:latin typeface="+mn-lt"/>
                    <a:ea typeface="+mn-ea"/>
                    <a:sym typeface="+mn-lt"/>
                  </a:rPr>
                  <a:t>Conclusions </a:t>
                </a:r>
                <a:r>
                  <a:rPr lang="en-US" altLang="zh-CN" sz="2800" b="0" dirty="0">
                    <a:latin typeface="+mn-lt"/>
                    <a:ea typeface="+mn-ea"/>
                    <a:sym typeface="+mn-lt"/>
                  </a:rPr>
                  <a:t>&amp; References</a:t>
                </a:r>
              </a:p>
            </p:txBody>
          </p:sp>
          <p:cxnSp>
            <p:nvCxnSpPr>
              <p:cNvPr id="107" name="直接连接符 106">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08" name="išľïḋé">
                <a:extLst>
                  <a:ext uri="{FF2B5EF4-FFF2-40B4-BE49-F238E27FC236}">
                    <a16:creationId xmlns:a16="http://schemas.microsoft.com/office/drawing/2014/main" id="{0DB1D0A1-2667-455C-9387-D7ABF0A00B8C}"/>
                  </a:ext>
                </a:extLst>
              </p:cNvPr>
              <p:cNvSpPr txBox="1"/>
              <p:nvPr/>
            </p:nvSpPr>
            <p:spPr>
              <a:xfrm>
                <a:off x="1175743" y="170080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p>
            </p:txBody>
          </p:sp>
        </p:grpSp>
        <p:sp>
          <p:nvSpPr>
            <p:cNvPr id="105" name="poetry_91022">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582702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Step2</a:t>
            </a:r>
            <a:r>
              <a:rPr lang="zh-CN" altLang="en-US" sz="2200" b="0" i="0" dirty="0" smtClean="0">
                <a:solidFill>
                  <a:srgbClr val="333333"/>
                </a:solidFill>
                <a:effectLst/>
                <a:latin typeface="Arial" panose="020B0604020202020204" pitchFamily="34" charset="0"/>
              </a:rPr>
              <a:t>：</a:t>
            </a:r>
            <a:r>
              <a:rPr lang="en-US" altLang="zh-CN" sz="2200" b="0" i="0" dirty="0" smtClean="0">
                <a:solidFill>
                  <a:srgbClr val="333333"/>
                </a:solidFill>
                <a:effectLst/>
                <a:latin typeface="Arial" panose="020B0604020202020204" pitchFamily="34" charset="0"/>
              </a:rPr>
              <a:t>AHP method to determine factor weights</a:t>
            </a:r>
          </a:p>
        </p:txBody>
      </p:sp>
      <p:sp>
        <p:nvSpPr>
          <p:cNvPr id="2" name="矩形 1"/>
          <p:cNvSpPr/>
          <p:nvPr/>
        </p:nvSpPr>
        <p:spPr>
          <a:xfrm>
            <a:off x="593910" y="1275121"/>
            <a:ext cx="3788217"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rPr>
              <a:t>Matrix calculation and consistency test</a:t>
            </a:r>
            <a:endParaRPr lang="zh-CN" altLang="en-US" dirty="0"/>
          </a:p>
        </p:txBody>
      </p:sp>
      <p:sp>
        <p:nvSpPr>
          <p:cNvPr id="7" name="矩形 6"/>
          <p:cNvSpPr/>
          <p:nvPr/>
        </p:nvSpPr>
        <p:spPr>
          <a:xfrm>
            <a:off x="5240912" y="1325331"/>
            <a:ext cx="3788217"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rPr>
              <a:t>Matrix calculation and consistency test</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851033695"/>
              </p:ext>
            </p:extLst>
          </p:nvPr>
        </p:nvGraphicFramePr>
        <p:xfrm>
          <a:off x="4774019" y="2705769"/>
          <a:ext cx="4107901" cy="2586990"/>
        </p:xfrm>
        <a:graphic>
          <a:graphicData uri="http://schemas.openxmlformats.org/drawingml/2006/table">
            <a:tbl>
              <a:tblPr firstRow="1" firstCol="1" bandRow="1">
                <a:tableStyleId>{5C22544A-7EE6-4342-B048-85BDC9FD1C3A}</a:tableStyleId>
              </a:tblPr>
              <a:tblGrid>
                <a:gridCol w="1598061">
                  <a:extLst>
                    <a:ext uri="{9D8B030D-6E8A-4147-A177-3AD203B41FA5}">
                      <a16:colId xmlns:a16="http://schemas.microsoft.com/office/drawing/2014/main" val="340737838"/>
                    </a:ext>
                  </a:extLst>
                </a:gridCol>
                <a:gridCol w="1591706">
                  <a:extLst>
                    <a:ext uri="{9D8B030D-6E8A-4147-A177-3AD203B41FA5}">
                      <a16:colId xmlns:a16="http://schemas.microsoft.com/office/drawing/2014/main" val="1435241473"/>
                    </a:ext>
                  </a:extLst>
                </a:gridCol>
                <a:gridCol w="918134">
                  <a:extLst>
                    <a:ext uri="{9D8B030D-6E8A-4147-A177-3AD203B41FA5}">
                      <a16:colId xmlns:a16="http://schemas.microsoft.com/office/drawing/2014/main" val="1709841397"/>
                    </a:ext>
                  </a:extLst>
                </a:gridCol>
              </a:tblGrid>
              <a:tr h="190500">
                <a:tc gridSpan="2">
                  <a:txBody>
                    <a:bodyPr/>
                    <a:lstStyle/>
                    <a:p>
                      <a:pPr algn="ctr">
                        <a:spcAft>
                          <a:spcPts val="0"/>
                        </a:spcAft>
                      </a:pPr>
                      <a:r>
                        <a:rPr lang="en-US" sz="1400" kern="0" dirty="0">
                          <a:solidFill>
                            <a:schemeClr val="tx1"/>
                          </a:solidFill>
                          <a:effectLst/>
                        </a:rPr>
                        <a:t>Evaluation Parameters</a:t>
                      </a:r>
                      <a:endParaRPr lang="zh-CN" sz="18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solidFill>
                            <a:schemeClr val="tx1"/>
                          </a:solidFill>
                          <a:effectLst/>
                        </a:rPr>
                        <a:t>Weight value</a:t>
                      </a:r>
                      <a:endParaRPr lang="zh-CN" sz="18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66296189"/>
                  </a:ext>
                </a:extLst>
              </a:tr>
              <a:tr h="228600">
                <a:tc gridSpan="2">
                  <a:txBody>
                    <a:bodyPr/>
                    <a:lstStyle/>
                    <a:p>
                      <a:pPr algn="ctr">
                        <a:spcAft>
                          <a:spcPts val="0"/>
                        </a:spcAft>
                      </a:pPr>
                      <a:r>
                        <a:rPr lang="en-US" sz="1400" kern="0" dirty="0">
                          <a:effectLst/>
                        </a:rPr>
                        <a:t>Rock assemblage type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a:effectLst/>
                        </a:rPr>
                        <a:t>0.5208</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6586102"/>
                  </a:ext>
                </a:extLst>
              </a:tr>
              <a:tr h="190500">
                <a:tc rowSpan="2">
                  <a:txBody>
                    <a:bodyPr/>
                    <a:lstStyle/>
                    <a:p>
                      <a:pPr algn="ctr">
                        <a:spcAft>
                          <a:spcPts val="0"/>
                        </a:spcAft>
                      </a:pPr>
                      <a:r>
                        <a:rPr lang="en-US" sz="1400" kern="0" dirty="0">
                          <a:effectLst/>
                        </a:rPr>
                        <a:t>                  Lithological zoning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0" dirty="0">
                          <a:effectLst/>
                        </a:rPr>
                        <a:t>Limestone type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0" dirty="0">
                          <a:effectLst/>
                        </a:rPr>
                        <a:t>0.0521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42810283"/>
                  </a:ext>
                </a:extLst>
              </a:tr>
              <a:tr h="190500">
                <a:tc vMerge="1">
                  <a:txBody>
                    <a:bodyPr/>
                    <a:lstStyle/>
                    <a:p>
                      <a:endParaRPr lang="zh-CN" altLang="en-US"/>
                    </a:p>
                  </a:txBody>
                  <a:tcPr/>
                </a:tc>
                <a:tc>
                  <a:txBody>
                    <a:bodyPr/>
                    <a:lstStyle/>
                    <a:p>
                      <a:pPr algn="ctr">
                        <a:spcAft>
                          <a:spcPts val="0"/>
                        </a:spcAft>
                      </a:pPr>
                      <a:r>
                        <a:rPr lang="en-US" sz="1400" kern="0">
                          <a:effectLst/>
                        </a:rPr>
                        <a:t>Dolomite type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400" kern="0" dirty="0">
                          <a:effectLst/>
                        </a:rPr>
                        <a:t>0.0521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89279643"/>
                  </a:ext>
                </a:extLst>
              </a:tr>
              <a:tr h="219075">
                <a:tc gridSpan="2">
                  <a:txBody>
                    <a:bodyPr/>
                    <a:lstStyle/>
                    <a:p>
                      <a:pPr algn="ctr">
                        <a:spcAft>
                          <a:spcPts val="0"/>
                        </a:spcAft>
                      </a:pPr>
                      <a:r>
                        <a:rPr lang="en-US" sz="1400" kern="0">
                          <a:effectLst/>
                        </a:rPr>
                        <a:t>Total thickness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0.0311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96945162"/>
                  </a:ext>
                </a:extLst>
              </a:tr>
              <a:tr h="219075">
                <a:tc gridSpan="2">
                  <a:txBody>
                    <a:bodyPr/>
                    <a:lstStyle/>
                    <a:p>
                      <a:pPr algn="ctr">
                        <a:spcAft>
                          <a:spcPts val="0"/>
                        </a:spcAft>
                      </a:pPr>
                      <a:r>
                        <a:rPr lang="en-US" sz="1400" kern="0">
                          <a:effectLst/>
                        </a:rPr>
                        <a:t>Total thickness of thick single layer</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0.1098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06295746"/>
                  </a:ext>
                </a:extLst>
              </a:tr>
              <a:tr h="190500">
                <a:tc gridSpan="2">
                  <a:txBody>
                    <a:bodyPr/>
                    <a:lstStyle/>
                    <a:p>
                      <a:pPr algn="ctr">
                        <a:spcAft>
                          <a:spcPts val="0"/>
                        </a:spcAft>
                      </a:pPr>
                      <a:r>
                        <a:rPr lang="en-US" sz="1400" kern="0">
                          <a:effectLst/>
                        </a:rPr>
                        <a:t>Maximum thickness of thick single layer</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0.0625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42289573"/>
                  </a:ext>
                </a:extLst>
              </a:tr>
              <a:tr h="190500">
                <a:tc gridSpan="2">
                  <a:txBody>
                    <a:bodyPr/>
                    <a:lstStyle/>
                    <a:p>
                      <a:pPr algn="ctr">
                        <a:spcAft>
                          <a:spcPts val="0"/>
                        </a:spcAft>
                      </a:pPr>
                      <a:r>
                        <a:rPr lang="en-US" sz="1400" kern="0">
                          <a:effectLst/>
                        </a:rPr>
                        <a:t>Ratio of cap rock to stratum</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0.0350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55344141"/>
                  </a:ext>
                </a:extLst>
              </a:tr>
              <a:tr h="190500">
                <a:tc gridSpan="2">
                  <a:txBody>
                    <a:bodyPr/>
                    <a:lstStyle/>
                    <a:p>
                      <a:pPr algn="ctr">
                        <a:spcAft>
                          <a:spcPts val="0"/>
                        </a:spcAft>
                      </a:pPr>
                      <a:r>
                        <a:rPr lang="en-US" sz="1400" kern="0">
                          <a:effectLst/>
                        </a:rPr>
                        <a:t>Peak intensity</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0.0720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88165549"/>
                  </a:ext>
                </a:extLst>
              </a:tr>
              <a:tr h="190500">
                <a:tc gridSpan="2">
                  <a:txBody>
                    <a:bodyPr/>
                    <a:lstStyle/>
                    <a:p>
                      <a:pPr algn="ctr">
                        <a:spcAft>
                          <a:spcPts val="0"/>
                        </a:spcAft>
                      </a:pPr>
                      <a:r>
                        <a:rPr lang="en-US" sz="1400" kern="0" dirty="0">
                          <a:effectLst/>
                        </a:rPr>
                        <a:t>Compressive strength</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0.0454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75006059"/>
                  </a:ext>
                </a:extLst>
              </a:tr>
              <a:tr h="190500">
                <a:tc gridSpan="2">
                  <a:txBody>
                    <a:bodyPr/>
                    <a:lstStyle/>
                    <a:p>
                      <a:pPr algn="ctr">
                        <a:spcAft>
                          <a:spcPts val="0"/>
                        </a:spcAft>
                      </a:pPr>
                      <a:r>
                        <a:rPr lang="en-US" sz="1400" kern="0">
                          <a:effectLst/>
                        </a:rPr>
                        <a:t>Internal friction coefficient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400" kern="0" dirty="0">
                          <a:effectLst/>
                        </a:rPr>
                        <a:t>0.0191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75067636"/>
                  </a:ext>
                </a:extLst>
              </a:tr>
            </a:tbl>
          </a:graphicData>
        </a:graphic>
      </p:graphicFrame>
      <p:sp>
        <p:nvSpPr>
          <p:cNvPr id="8" name="矩形 7"/>
          <p:cNvSpPr/>
          <p:nvPr/>
        </p:nvSpPr>
        <p:spPr>
          <a:xfrm>
            <a:off x="202018" y="5786299"/>
            <a:ext cx="8679902" cy="796885"/>
          </a:xfrm>
          <a:prstGeom prst="rect">
            <a:avLst/>
          </a:prstGeom>
          <a:noFill/>
        </p:spPr>
        <p:txBody>
          <a:bodyPr wrap="square" lIns="90000" tIns="46800" rIns="90000" bIns="46800" rtlCol="0">
            <a:noAutofit/>
          </a:bodyPr>
          <a:lstStyle/>
          <a:p>
            <a:pPr marL="171450" indent="-171450">
              <a:lnSpc>
                <a:spcPct val="120000"/>
              </a:lnSpc>
              <a:buFont typeface="Arial" panose="020B0604020202020204" pitchFamily="34" charset="0"/>
              <a:buChar char="•"/>
            </a:pPr>
            <a:r>
              <a:rPr lang="en-US" altLang="zh-CN" sz="1600" b="1" dirty="0" smtClean="0"/>
              <a:t>Set </a:t>
            </a:r>
            <a:r>
              <a:rPr lang="en-US" altLang="zh-CN" sz="1600" b="1" dirty="0"/>
              <a:t>the matrix calculation method to "power method" and the consistency correction to "automatic selection adjustment methodology".</a:t>
            </a:r>
            <a:endParaRPr lang="zh-CN" altLang="zh-CN" sz="1600" b="1" dirty="0"/>
          </a:p>
        </p:txBody>
      </p:sp>
      <p:sp>
        <p:nvSpPr>
          <p:cNvPr id="9" name="矩形 8"/>
          <p:cNvSpPr/>
          <p:nvPr/>
        </p:nvSpPr>
        <p:spPr>
          <a:xfrm>
            <a:off x="4541969" y="2223301"/>
            <a:ext cx="4572000" cy="523220"/>
          </a:xfrm>
          <a:prstGeom prst="rect">
            <a:avLst/>
          </a:prstGeom>
          <a:noFill/>
        </p:spPr>
        <p:txBody>
          <a:bodyPr wrap="square" rtlCol="0">
            <a:spAutoFit/>
          </a:bodyPr>
          <a:lstStyle/>
          <a:p>
            <a:pPr algn="ctr"/>
            <a:r>
              <a:rPr lang="en-US" altLang="zh-CN" sz="1400" dirty="0"/>
              <a:t>Evaluation parameter weight value of sealing capacity of Cambrian gypsum-salt </a:t>
            </a:r>
            <a:r>
              <a:rPr lang="en-US" altLang="zh-CN" sz="1400" dirty="0" err="1"/>
              <a:t>caprock</a:t>
            </a:r>
            <a:endParaRPr lang="zh-CN" altLang="en-US" sz="1400" dirty="0"/>
          </a:p>
        </p:txBody>
      </p:sp>
      <p:pic>
        <p:nvPicPr>
          <p:cNvPr id="11" name="图片 10"/>
          <p:cNvPicPr/>
          <p:nvPr/>
        </p:nvPicPr>
        <p:blipFill>
          <a:blip r:embed="rId2"/>
          <a:stretch>
            <a:fillRect/>
          </a:stretch>
        </p:blipFill>
        <p:spPr>
          <a:xfrm>
            <a:off x="202019" y="2241508"/>
            <a:ext cx="4107901" cy="3086972"/>
          </a:xfrm>
          <a:prstGeom prst="rect">
            <a:avLst/>
          </a:prstGeom>
        </p:spPr>
      </p:pic>
      <p:sp>
        <p:nvSpPr>
          <p:cNvPr id="12" name="右箭头 11"/>
          <p:cNvSpPr/>
          <p:nvPr/>
        </p:nvSpPr>
        <p:spPr>
          <a:xfrm>
            <a:off x="106230" y="1299770"/>
            <a:ext cx="487680" cy="304800"/>
          </a:xfrm>
          <a:prstGeom prs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4753232" y="1357597"/>
            <a:ext cx="487680" cy="304800"/>
          </a:xfrm>
          <a:prstGeom prs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340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5234" y="1022774"/>
            <a:ext cx="9398442" cy="369332"/>
          </a:xfrm>
          <a:prstGeom prst="rect">
            <a:avLst/>
          </a:prstGeom>
        </p:spPr>
        <p:txBody>
          <a:bodyPr wrap="square">
            <a:spAutoFit/>
          </a:bodyPr>
          <a:lstStyle/>
          <a:p>
            <a:pPr algn="just"/>
            <a:r>
              <a:rPr lang="en-US" altLang="zh-CN" dirty="0"/>
              <a:t>Fuzzy language is used to describe and quantify the above factors.</a:t>
            </a:r>
            <a:endParaRPr lang="zh-CN" altLang="en-US" dirty="0"/>
          </a:p>
        </p:txBody>
      </p:sp>
      <p:sp>
        <p:nvSpPr>
          <p:cNvPr id="18" name="矩形 17"/>
          <p:cNvSpPr/>
          <p:nvPr/>
        </p:nvSpPr>
        <p:spPr>
          <a:xfrm>
            <a:off x="261302" y="4207205"/>
            <a:ext cx="8392547" cy="923330"/>
          </a:xfrm>
          <a:prstGeom prst="rect">
            <a:avLst/>
          </a:prstGeom>
        </p:spPr>
        <p:txBody>
          <a:bodyPr wrap="square">
            <a:spAutoFit/>
          </a:bodyPr>
          <a:lstStyle/>
          <a:p>
            <a:pPr algn="just"/>
            <a:r>
              <a:rPr lang="en-US" altLang="zh-CN" dirty="0"/>
              <a:t>According to the weight of each factor determined by analytic hierarchy process and the assignment of each factor quantified by fuzzy language, a quantitative evaluation method of sealing capacity of gypsum salt rock </a:t>
            </a:r>
            <a:r>
              <a:rPr lang="en-US" altLang="zh-CN" dirty="0" err="1"/>
              <a:t>caprock</a:t>
            </a:r>
            <a:r>
              <a:rPr lang="en-US" altLang="zh-CN" dirty="0"/>
              <a:t> is established</a:t>
            </a:r>
            <a:endParaRPr lang="zh-CN" altLang="en-US" dirty="0"/>
          </a:p>
        </p:txBody>
      </p:sp>
      <mc:AlternateContent xmlns:mc="http://schemas.openxmlformats.org/markup-compatibility/2006" xmlns:a14="http://schemas.microsoft.com/office/drawing/2010/main">
        <mc:Choice Requires="a14">
          <p:sp>
            <p:nvSpPr>
              <p:cNvPr id="19" name="矩形 18"/>
              <p:cNvSpPr/>
              <p:nvPr/>
            </p:nvSpPr>
            <p:spPr>
              <a:xfrm>
                <a:off x="486673" y="5303418"/>
                <a:ext cx="3427367" cy="1200329"/>
              </a:xfrm>
              <a:prstGeom prst="rect">
                <a:avLst/>
              </a:prstGeom>
              <a:ln>
                <a:solidFill>
                  <a:srgbClr val="0000FF"/>
                </a:solidFill>
              </a:ln>
              <a:extLst/>
            </p:spPr>
            <p:txBody>
              <a:bodyPr wrap="square">
                <a:spAutoFit/>
              </a:bodyPr>
              <a:lstStyle/>
              <a:p>
                <a:r>
                  <a:rPr lang="en-US" altLang="zh-CN" dirty="0"/>
                  <a:t>The characterization formula of sealing capacity value (c) of gypsum salt rock </a:t>
                </a:r>
                <a:r>
                  <a:rPr lang="en-US" altLang="zh-CN" dirty="0" err="1"/>
                  <a:t>caprock</a:t>
                </a:r>
                <a:r>
                  <a:rPr lang="en-US" altLang="zh-CN" dirty="0"/>
                  <a:t> is</a:t>
                </a:r>
                <a:r>
                  <a:rPr lang="zh-CN" altLang="zh-CN" dirty="0"/>
                  <a:t>：</a:t>
                </a:r>
              </a:p>
              <a:p>
                <a:pPr algn="ctr"/>
                <a14:m>
                  <m:oMath xmlns:m="http://schemas.openxmlformats.org/officeDocument/2006/math">
                    <m:r>
                      <a:rPr lang="en-US" altLang="zh-CN">
                        <a:latin typeface="Cambria Math" panose="02040503050406030204" pitchFamily="18" charset="0"/>
                      </a:rPr>
                      <m:t>𝐶</m:t>
                    </m:r>
                    <m:r>
                      <a:rPr lang="en-US" altLang="zh-CN">
                        <a:latin typeface="Cambria Math" panose="02040503050406030204" pitchFamily="18" charset="0"/>
                      </a:rPr>
                      <m:t>=</m:t>
                    </m:r>
                    <m:r>
                      <a:rPr lang="en-US" altLang="zh-CN">
                        <a:latin typeface="Cambria Math" panose="02040503050406030204" pitchFamily="18" charset="0"/>
                      </a:rPr>
                      <m:t>𝛴</m:t>
                    </m:r>
                    <m:r>
                      <a:rPr lang="en-US" altLang="zh-CN">
                        <a:latin typeface="Cambria Math" panose="02040503050406030204" pitchFamily="18" charset="0"/>
                      </a:rPr>
                      <m:t>𝑥𝑖</m:t>
                    </m:r>
                    <m:r>
                      <a:rPr lang="zh-CN" altLang="zh-CN">
                        <a:latin typeface="Cambria Math" panose="02040503050406030204" pitchFamily="18" charset="0"/>
                      </a:rPr>
                      <m:t>×</m:t>
                    </m:r>
                    <m:r>
                      <a:rPr lang="en-US" altLang="zh-CN">
                        <a:latin typeface="Cambria Math" panose="02040503050406030204" pitchFamily="18" charset="0"/>
                      </a:rPr>
                      <m:t>𝑦𝑖</m:t>
                    </m:r>
                  </m:oMath>
                </a14:m>
                <a:r>
                  <a:rPr lang="en-US" altLang="zh-CN" dirty="0"/>
                  <a:t> </a:t>
                </a:r>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486673" y="5303418"/>
                <a:ext cx="3427367" cy="1200329"/>
              </a:xfrm>
              <a:prstGeom prst="rect">
                <a:avLst/>
              </a:prstGeom>
              <a:blipFill>
                <a:blip r:embed="rId2"/>
                <a:stretch>
                  <a:fillRect l="-1418" t="-2513" b="-2513"/>
                </a:stretch>
              </a:blipFill>
              <a:ln>
                <a:solidFill>
                  <a:srgbClr val="0000FF"/>
                </a:solidFill>
              </a:ln>
              <a:extLst/>
            </p:spPr>
            <p:txBody>
              <a:bodyPr/>
              <a:lstStyle/>
              <a:p>
                <a:r>
                  <a:rPr lang="zh-CN" altLang="en-US">
                    <a:noFill/>
                  </a:rPr>
                  <a:t> </a:t>
                </a:r>
              </a:p>
            </p:txBody>
          </p:sp>
        </mc:Fallback>
      </mc:AlternateContent>
      <p:sp>
        <p:nvSpPr>
          <p:cNvPr id="20" name="矩形 19"/>
          <p:cNvSpPr/>
          <p:nvPr/>
        </p:nvSpPr>
        <p:spPr>
          <a:xfrm>
            <a:off x="4139410" y="5103674"/>
            <a:ext cx="4805808" cy="1754326"/>
          </a:xfrm>
          <a:prstGeom prst="rect">
            <a:avLst/>
          </a:prstGeom>
          <a:extLst/>
        </p:spPr>
        <p:txBody>
          <a:bodyPr wrap="square">
            <a:spAutoFit/>
          </a:bodyPr>
          <a:lstStyle/>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X is the evaluation parameter of item I, and Y is the weight of the evaluation parameter of item I</a:t>
            </a:r>
            <a:r>
              <a:rPr lang="en-US" altLang="zh-CN"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When </a:t>
            </a:r>
            <a:r>
              <a:rPr lang="en-US" altLang="zh-CN" dirty="0">
                <a:latin typeface="Times New Roman" panose="02020603050405020304" pitchFamily="18" charset="0"/>
                <a:cs typeface="Times New Roman" panose="02020603050405020304" pitchFamily="18" charset="0"/>
              </a:rPr>
              <a:t>the comprehensive evaluation weight of </a:t>
            </a:r>
            <a:r>
              <a:rPr lang="en-US" altLang="zh-CN" dirty="0" err="1">
                <a:latin typeface="Times New Roman" panose="02020603050405020304" pitchFamily="18" charset="0"/>
                <a:cs typeface="Times New Roman" panose="02020603050405020304" pitchFamily="18" charset="0"/>
              </a:rPr>
              <a:t>caprock</a:t>
            </a:r>
            <a:r>
              <a:rPr lang="en-US" altLang="zh-CN" dirty="0">
                <a:latin typeface="Times New Roman" panose="02020603050405020304" pitchFamily="18" charset="0"/>
                <a:cs typeface="Times New Roman" panose="02020603050405020304" pitchFamily="18" charset="0"/>
              </a:rPr>
              <a:t> is 3-4, 2-3 and 1-2, the </a:t>
            </a:r>
            <a:r>
              <a:rPr lang="en-US" altLang="zh-CN" dirty="0" err="1">
                <a:latin typeface="Times New Roman" panose="02020603050405020304" pitchFamily="18" charset="0"/>
                <a:cs typeface="Times New Roman" panose="02020603050405020304" pitchFamily="18" charset="0"/>
              </a:rPr>
              <a:t>caprock</a:t>
            </a:r>
            <a:r>
              <a:rPr lang="en-US" altLang="zh-CN" dirty="0">
                <a:latin typeface="Times New Roman" panose="02020603050405020304" pitchFamily="18" charset="0"/>
                <a:cs typeface="Times New Roman" panose="02020603050405020304" pitchFamily="18" charset="0"/>
              </a:rPr>
              <a:t> quality is good, average and poor.</a:t>
            </a:r>
            <a:endParaRPr lang="zh-CN" altLang="en-US"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207357407"/>
              </p:ext>
            </p:extLst>
          </p:nvPr>
        </p:nvGraphicFramePr>
        <p:xfrm>
          <a:off x="213949" y="1469466"/>
          <a:ext cx="8503330" cy="2623185"/>
        </p:xfrm>
        <a:graphic>
          <a:graphicData uri="http://schemas.openxmlformats.org/drawingml/2006/table">
            <a:tbl>
              <a:tblPr firstRow="1" firstCol="1" bandRow="1">
                <a:tableStyleId>{5C22544A-7EE6-4342-B048-85BDC9FD1C3A}</a:tableStyleId>
              </a:tblPr>
              <a:tblGrid>
                <a:gridCol w="1366394">
                  <a:extLst>
                    <a:ext uri="{9D8B030D-6E8A-4147-A177-3AD203B41FA5}">
                      <a16:colId xmlns:a16="http://schemas.microsoft.com/office/drawing/2014/main" val="1928161107"/>
                    </a:ext>
                  </a:extLst>
                </a:gridCol>
                <a:gridCol w="1128283">
                  <a:extLst>
                    <a:ext uri="{9D8B030D-6E8A-4147-A177-3AD203B41FA5}">
                      <a16:colId xmlns:a16="http://schemas.microsoft.com/office/drawing/2014/main" val="2129466110"/>
                    </a:ext>
                  </a:extLst>
                </a:gridCol>
                <a:gridCol w="1128283">
                  <a:extLst>
                    <a:ext uri="{9D8B030D-6E8A-4147-A177-3AD203B41FA5}">
                      <a16:colId xmlns:a16="http://schemas.microsoft.com/office/drawing/2014/main" val="3212844693"/>
                    </a:ext>
                  </a:extLst>
                </a:gridCol>
                <a:gridCol w="1114546">
                  <a:extLst>
                    <a:ext uri="{9D8B030D-6E8A-4147-A177-3AD203B41FA5}">
                      <a16:colId xmlns:a16="http://schemas.microsoft.com/office/drawing/2014/main" val="1021858894"/>
                    </a:ext>
                  </a:extLst>
                </a:gridCol>
                <a:gridCol w="1298623">
                  <a:extLst>
                    <a:ext uri="{9D8B030D-6E8A-4147-A177-3AD203B41FA5}">
                      <a16:colId xmlns:a16="http://schemas.microsoft.com/office/drawing/2014/main" val="2346302298"/>
                    </a:ext>
                  </a:extLst>
                </a:gridCol>
                <a:gridCol w="1298623">
                  <a:extLst>
                    <a:ext uri="{9D8B030D-6E8A-4147-A177-3AD203B41FA5}">
                      <a16:colId xmlns:a16="http://schemas.microsoft.com/office/drawing/2014/main" val="1600996532"/>
                    </a:ext>
                  </a:extLst>
                </a:gridCol>
                <a:gridCol w="1168578">
                  <a:extLst>
                    <a:ext uri="{9D8B030D-6E8A-4147-A177-3AD203B41FA5}">
                      <a16:colId xmlns:a16="http://schemas.microsoft.com/office/drawing/2014/main" val="2223410083"/>
                    </a:ext>
                  </a:extLst>
                </a:gridCol>
              </a:tblGrid>
              <a:tr h="180975">
                <a:tc rowSpan="2" gridSpan="2">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Evaluation Parameters</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rowSpan="2" hMerge="1">
                  <a:txBody>
                    <a:bodyPr/>
                    <a:lstStyle/>
                    <a:p>
                      <a:endParaRPr lang="zh-CN" altLang="en-US"/>
                    </a:p>
                  </a:txBody>
                  <a:tcPr/>
                </a:tc>
                <a:tc gridSpan="5">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Parameter assignment</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92134849"/>
                  </a:ext>
                </a:extLst>
              </a:tr>
              <a:tr h="180975">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4-5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3-4</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2-3</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1-2</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0-1</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01044646"/>
                  </a:ext>
                </a:extLst>
              </a:tr>
              <a:tr h="180975">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Lithological assemblage type</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Salt rock type I</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Salt rock type II</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Gypsum</a:t>
                      </a:r>
                      <a:r>
                        <a:rPr lang="en-US" sz="1200" kern="0" dirty="0">
                          <a:solidFill>
                            <a:schemeClr val="tx1"/>
                          </a:solidFill>
                          <a:effectLst/>
                          <a:latin typeface="Times New Roman" panose="02020603050405020304" pitchFamily="18" charset="0"/>
                          <a:cs typeface="Times New Roman" panose="02020603050405020304" pitchFamily="18" charset="0"/>
                        </a:rPr>
                        <a:t> rock type Ⅰ </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Gypsum</a:t>
                      </a:r>
                      <a:r>
                        <a:rPr lang="en-US" sz="1200" kern="0" dirty="0">
                          <a:solidFill>
                            <a:schemeClr val="tx1"/>
                          </a:solidFill>
                          <a:effectLst/>
                          <a:latin typeface="Times New Roman" panose="02020603050405020304" pitchFamily="18" charset="0"/>
                          <a:cs typeface="Times New Roman" panose="02020603050405020304" pitchFamily="18" charset="0"/>
                        </a:rPr>
                        <a:t> Rock type II</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Carbonate rock type</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54445405"/>
                  </a:ext>
                </a:extLst>
              </a:tr>
              <a:tr h="180975">
                <a:tc row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Lithological zoning</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Limestone</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Zone A</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Zone B</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Zone C</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Zone D</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Zone E</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13279196"/>
                  </a:ext>
                </a:extLst>
              </a:tr>
              <a:tr h="180975">
                <a:tc vMerge="1">
                  <a:txBody>
                    <a:bodyPr/>
                    <a:lstStyle/>
                    <a:p>
                      <a:endParaRPr lang="zh-CN" altLang="en-US"/>
                    </a:p>
                  </a:txBody>
                  <a:tcP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Dolomite</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Zone A</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Zone B</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Zone C</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Zone D</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Zone E</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50639040"/>
                  </a:ext>
                </a:extLst>
              </a:tr>
              <a:tr h="238125">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Thick single layer total thickness/m</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zh-CN" sz="1200" kern="0">
                          <a:solidFill>
                            <a:schemeClr val="tx1"/>
                          </a:solidFill>
                          <a:effectLst/>
                          <a:latin typeface="Times New Roman" panose="02020603050405020304" pitchFamily="18" charset="0"/>
                          <a:cs typeface="Times New Roman" panose="02020603050405020304" pitchFamily="18" charset="0"/>
                        </a:rPr>
                        <a:t>＞</a:t>
                      </a:r>
                      <a:r>
                        <a:rPr lang="en-US" sz="1200" kern="0">
                          <a:solidFill>
                            <a:schemeClr val="tx1"/>
                          </a:solidFill>
                          <a:effectLst/>
                          <a:latin typeface="Times New Roman" panose="02020603050405020304" pitchFamily="18" charset="0"/>
                          <a:cs typeface="Times New Roman" panose="02020603050405020304" pitchFamily="18" charset="0"/>
                        </a:rPr>
                        <a:t>350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350-300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300-250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250-200</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&lt;200</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39716260"/>
                  </a:ext>
                </a:extLst>
              </a:tr>
              <a:tr h="190500">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Total thickness/m</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zh-CN" sz="1200" kern="0">
                          <a:solidFill>
                            <a:schemeClr val="tx1"/>
                          </a:solidFill>
                          <a:effectLst/>
                          <a:latin typeface="Times New Roman" panose="02020603050405020304" pitchFamily="18" charset="0"/>
                          <a:cs typeface="Times New Roman" panose="02020603050405020304" pitchFamily="18" charset="0"/>
                        </a:rPr>
                        <a:t>＞</a:t>
                      </a:r>
                      <a:r>
                        <a:rPr lang="en-US" sz="1200" kern="0">
                          <a:solidFill>
                            <a:schemeClr val="tx1"/>
                          </a:solidFill>
                          <a:effectLst/>
                          <a:latin typeface="Times New Roman" panose="02020603050405020304" pitchFamily="18" charset="0"/>
                          <a:cs typeface="Times New Roman" panose="02020603050405020304" pitchFamily="18" charset="0"/>
                        </a:rPr>
                        <a:t>750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600-750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450-600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300-450</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&lt;300</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86492069"/>
                  </a:ext>
                </a:extLst>
              </a:tr>
              <a:tr h="228600">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Thick single layer maximum thickness / m</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zh-CN" sz="1200" kern="0">
                          <a:solidFill>
                            <a:schemeClr val="tx1"/>
                          </a:solidFill>
                          <a:effectLst/>
                          <a:latin typeface="Times New Roman" panose="02020603050405020304" pitchFamily="18" charset="0"/>
                          <a:cs typeface="Times New Roman" panose="02020603050405020304" pitchFamily="18" charset="0"/>
                        </a:rPr>
                        <a:t>＞</a:t>
                      </a:r>
                      <a:r>
                        <a:rPr lang="en-US" sz="1200" kern="0">
                          <a:solidFill>
                            <a:schemeClr val="tx1"/>
                          </a:solidFill>
                          <a:effectLst/>
                          <a:latin typeface="Times New Roman" panose="02020603050405020304" pitchFamily="18" charset="0"/>
                          <a:cs typeface="Times New Roman" panose="02020603050405020304" pitchFamily="18" charset="0"/>
                        </a:rPr>
                        <a:t>40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35-40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35-30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30-25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&lt;25</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6322020"/>
                  </a:ext>
                </a:extLst>
              </a:tr>
              <a:tr h="180975">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Caprockage Ratio %</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zh-CN" sz="1200" kern="0">
                          <a:solidFill>
                            <a:schemeClr val="tx1"/>
                          </a:solidFill>
                          <a:effectLst/>
                          <a:latin typeface="Times New Roman" panose="02020603050405020304" pitchFamily="18" charset="0"/>
                          <a:cs typeface="Times New Roman" panose="02020603050405020304" pitchFamily="18" charset="0"/>
                        </a:rPr>
                        <a:t>＞</a:t>
                      </a:r>
                      <a:r>
                        <a:rPr lang="en-US" sz="1200" kern="0">
                          <a:solidFill>
                            <a:schemeClr val="tx1"/>
                          </a:solidFill>
                          <a:effectLst/>
                          <a:latin typeface="Times New Roman" panose="02020603050405020304" pitchFamily="18" charset="0"/>
                          <a:cs typeface="Times New Roman" panose="02020603050405020304" pitchFamily="18" charset="0"/>
                        </a:rPr>
                        <a:t>60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50-60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40-50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30-40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&lt;30</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3536468"/>
                  </a:ext>
                </a:extLst>
              </a:tr>
              <a:tr h="180975">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Peak intensity</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ctr">
                        <a:spcAft>
                          <a:spcPts val="0"/>
                        </a:spcAft>
                      </a:pPr>
                      <a:r>
                        <a:rPr lang="zh-CN" sz="1200" kern="0">
                          <a:solidFill>
                            <a:schemeClr val="tx1"/>
                          </a:solidFill>
                          <a:effectLst/>
                          <a:latin typeface="Times New Roman" panose="02020603050405020304" pitchFamily="18" charset="0"/>
                          <a:cs typeface="Times New Roman" panose="02020603050405020304" pitchFamily="18" charset="0"/>
                        </a:rPr>
                        <a:t>＞</a:t>
                      </a:r>
                      <a:r>
                        <a:rPr lang="en-US" sz="1200" kern="0">
                          <a:solidFill>
                            <a:schemeClr val="tx1"/>
                          </a:solidFill>
                          <a:effectLst/>
                          <a:latin typeface="Times New Roman" panose="02020603050405020304" pitchFamily="18" charset="0"/>
                          <a:cs typeface="Times New Roman" panose="02020603050405020304" pitchFamily="18" charset="0"/>
                        </a:rPr>
                        <a:t>45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35-45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25-35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15-25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&lt;15</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23442341"/>
                  </a:ext>
                </a:extLst>
              </a:tr>
              <a:tr h="180975">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Compressive strength</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70-85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55-70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40-55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25-40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&lt;25</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58822753"/>
                  </a:ext>
                </a:extLst>
              </a:tr>
              <a:tr h="180975">
                <a:tc gridSpan="2">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Coefficient Internal friction</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70-85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55-70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40-55</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a:solidFill>
                            <a:schemeClr val="tx1"/>
                          </a:solidFill>
                          <a:effectLst/>
                          <a:latin typeface="Times New Roman" panose="02020603050405020304" pitchFamily="18" charset="0"/>
                          <a:cs typeface="Times New Roman" panose="02020603050405020304" pitchFamily="18" charset="0"/>
                        </a:rPr>
                        <a:t>25-40</a:t>
                      </a:r>
                      <a:endParaRPr lang="zh-CN" sz="12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&lt;25</a:t>
                      </a:r>
                      <a:endParaRPr 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51657270"/>
                  </a:ext>
                </a:extLst>
              </a:tr>
            </a:tbl>
          </a:graphicData>
        </a:graphic>
      </p:graphicFrame>
      <p:sp>
        <p:nvSpPr>
          <p:cNvPr id="21" name="矩形 20"/>
          <p:cNvSpPr/>
          <p:nvPr/>
        </p:nvSpPr>
        <p:spPr>
          <a:xfrm>
            <a:off x="0" y="271828"/>
            <a:ext cx="5625258" cy="523220"/>
          </a:xfrm>
          <a:prstGeom prst="rect">
            <a:avLst/>
          </a:prstGeom>
        </p:spPr>
        <p:txBody>
          <a:bodyPr wrap="none">
            <a:spAutoFit/>
          </a:bodyPr>
          <a:lstStyle/>
          <a:p>
            <a:r>
              <a:rPr lang="en-US" altLang="zh-CN" sz="2800" kern="0" dirty="0">
                <a:solidFill>
                  <a:prstClr val="black"/>
                </a:solidFill>
                <a:latin typeface="Calibri Light" panose="020F0302020204030204"/>
                <a:ea typeface="等线 Light" panose="02010600030101010101" pitchFamily="2" charset="-122"/>
                <a:cs typeface="+mj-cs"/>
              </a:rPr>
              <a:t>Step3</a:t>
            </a:r>
            <a:r>
              <a:rPr lang="zh-CN" altLang="en-US" sz="2800" kern="0" dirty="0">
                <a:solidFill>
                  <a:prstClr val="black"/>
                </a:solidFill>
                <a:latin typeface="Calibri Light" panose="020F0302020204030204"/>
                <a:ea typeface="等线 Light" panose="02010600030101010101" pitchFamily="2" charset="-122"/>
                <a:cs typeface="+mj-cs"/>
              </a:rPr>
              <a:t>：</a:t>
            </a:r>
            <a:r>
              <a:rPr lang="en-US" altLang="zh-CN" sz="2800" kern="0" dirty="0">
                <a:solidFill>
                  <a:prstClr val="black"/>
                </a:solidFill>
                <a:latin typeface="Calibri Light" panose="020F0302020204030204"/>
                <a:ea typeface="等线 Light" panose="02010600030101010101" pitchFamily="2" charset="-122"/>
                <a:cs typeface="+mj-cs"/>
              </a:rPr>
              <a:t>Evaluation Model and Results</a:t>
            </a:r>
          </a:p>
        </p:txBody>
      </p:sp>
    </p:spTree>
    <p:extLst>
      <p:ext uri="{BB962C8B-B14F-4D97-AF65-F5344CB8AC3E}">
        <p14:creationId xmlns:p14="http://schemas.microsoft.com/office/powerpoint/2010/main" val="1386038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71828"/>
            <a:ext cx="5625258" cy="523220"/>
          </a:xfrm>
          <a:prstGeom prst="rect">
            <a:avLst/>
          </a:prstGeom>
        </p:spPr>
        <p:txBody>
          <a:bodyPr wrap="none">
            <a:spAutoFit/>
          </a:bodyPr>
          <a:lstStyle/>
          <a:p>
            <a:r>
              <a:rPr lang="en-US" altLang="zh-CN" sz="2800" kern="0" dirty="0">
                <a:solidFill>
                  <a:prstClr val="black"/>
                </a:solidFill>
                <a:latin typeface="Calibri Light" panose="020F0302020204030204"/>
                <a:ea typeface="等线 Light" panose="02010600030101010101" pitchFamily="2" charset="-122"/>
                <a:cs typeface="+mj-cs"/>
              </a:rPr>
              <a:t>Step3</a:t>
            </a:r>
            <a:r>
              <a:rPr lang="zh-CN" altLang="en-US" sz="2800" kern="0" dirty="0">
                <a:solidFill>
                  <a:prstClr val="black"/>
                </a:solidFill>
                <a:latin typeface="Calibri Light" panose="020F0302020204030204"/>
                <a:ea typeface="等线 Light" panose="02010600030101010101" pitchFamily="2" charset="-122"/>
                <a:cs typeface="+mj-cs"/>
              </a:rPr>
              <a:t>：</a:t>
            </a:r>
            <a:r>
              <a:rPr lang="en-US" altLang="zh-CN" sz="2800" kern="0" dirty="0">
                <a:solidFill>
                  <a:prstClr val="black"/>
                </a:solidFill>
                <a:latin typeface="Calibri Light" panose="020F0302020204030204"/>
                <a:ea typeface="等线 Light" panose="02010600030101010101" pitchFamily="2" charset="-122"/>
                <a:cs typeface="+mj-cs"/>
              </a:rPr>
              <a:t>Evaluation Model and Results</a:t>
            </a:r>
          </a:p>
        </p:txBody>
      </p:sp>
      <p:graphicFrame>
        <p:nvGraphicFramePr>
          <p:cNvPr id="2" name="表格 1"/>
          <p:cNvGraphicFramePr>
            <a:graphicFrameLocks noGrp="1"/>
          </p:cNvGraphicFramePr>
          <p:nvPr>
            <p:extLst>
              <p:ext uri="{D42A27DB-BD31-4B8C-83A1-F6EECF244321}">
                <p14:modId xmlns:p14="http://schemas.microsoft.com/office/powerpoint/2010/main" val="1621075956"/>
              </p:ext>
            </p:extLst>
          </p:nvPr>
        </p:nvGraphicFramePr>
        <p:xfrm>
          <a:off x="124551" y="1093938"/>
          <a:ext cx="8933910" cy="2804160"/>
        </p:xfrm>
        <a:graphic>
          <a:graphicData uri="http://schemas.openxmlformats.org/drawingml/2006/table">
            <a:tbl>
              <a:tblPr firstRow="1" firstCol="1" bandRow="1">
                <a:tableStyleId>{5C22544A-7EE6-4342-B048-85BDC9FD1C3A}</a:tableStyleId>
              </a:tblPr>
              <a:tblGrid>
                <a:gridCol w="528542">
                  <a:extLst>
                    <a:ext uri="{9D8B030D-6E8A-4147-A177-3AD203B41FA5}">
                      <a16:colId xmlns:a16="http://schemas.microsoft.com/office/drawing/2014/main" val="1209288544"/>
                    </a:ext>
                  </a:extLst>
                </a:gridCol>
                <a:gridCol w="528542">
                  <a:extLst>
                    <a:ext uri="{9D8B030D-6E8A-4147-A177-3AD203B41FA5}">
                      <a16:colId xmlns:a16="http://schemas.microsoft.com/office/drawing/2014/main" val="2833043348"/>
                    </a:ext>
                  </a:extLst>
                </a:gridCol>
                <a:gridCol w="453525">
                  <a:extLst>
                    <a:ext uri="{9D8B030D-6E8A-4147-A177-3AD203B41FA5}">
                      <a16:colId xmlns:a16="http://schemas.microsoft.com/office/drawing/2014/main" val="1917326872"/>
                    </a:ext>
                  </a:extLst>
                </a:gridCol>
                <a:gridCol w="378505">
                  <a:extLst>
                    <a:ext uri="{9D8B030D-6E8A-4147-A177-3AD203B41FA5}">
                      <a16:colId xmlns:a16="http://schemas.microsoft.com/office/drawing/2014/main" val="2374971603"/>
                    </a:ext>
                  </a:extLst>
                </a:gridCol>
                <a:gridCol w="378505">
                  <a:extLst>
                    <a:ext uri="{9D8B030D-6E8A-4147-A177-3AD203B41FA5}">
                      <a16:colId xmlns:a16="http://schemas.microsoft.com/office/drawing/2014/main" val="4089119635"/>
                    </a:ext>
                  </a:extLst>
                </a:gridCol>
                <a:gridCol w="378505">
                  <a:extLst>
                    <a:ext uri="{9D8B030D-6E8A-4147-A177-3AD203B41FA5}">
                      <a16:colId xmlns:a16="http://schemas.microsoft.com/office/drawing/2014/main" val="1017657367"/>
                    </a:ext>
                  </a:extLst>
                </a:gridCol>
                <a:gridCol w="453525">
                  <a:extLst>
                    <a:ext uri="{9D8B030D-6E8A-4147-A177-3AD203B41FA5}">
                      <a16:colId xmlns:a16="http://schemas.microsoft.com/office/drawing/2014/main" val="303044541"/>
                    </a:ext>
                  </a:extLst>
                </a:gridCol>
                <a:gridCol w="455229">
                  <a:extLst>
                    <a:ext uri="{9D8B030D-6E8A-4147-A177-3AD203B41FA5}">
                      <a16:colId xmlns:a16="http://schemas.microsoft.com/office/drawing/2014/main" val="135729006"/>
                    </a:ext>
                  </a:extLst>
                </a:gridCol>
                <a:gridCol w="455229">
                  <a:extLst>
                    <a:ext uri="{9D8B030D-6E8A-4147-A177-3AD203B41FA5}">
                      <a16:colId xmlns:a16="http://schemas.microsoft.com/office/drawing/2014/main" val="1095856226"/>
                    </a:ext>
                  </a:extLst>
                </a:gridCol>
                <a:gridCol w="380210">
                  <a:extLst>
                    <a:ext uri="{9D8B030D-6E8A-4147-A177-3AD203B41FA5}">
                      <a16:colId xmlns:a16="http://schemas.microsoft.com/office/drawing/2014/main" val="1415663396"/>
                    </a:ext>
                  </a:extLst>
                </a:gridCol>
                <a:gridCol w="378505">
                  <a:extLst>
                    <a:ext uri="{9D8B030D-6E8A-4147-A177-3AD203B41FA5}">
                      <a16:colId xmlns:a16="http://schemas.microsoft.com/office/drawing/2014/main" val="3340082803"/>
                    </a:ext>
                  </a:extLst>
                </a:gridCol>
                <a:gridCol w="380210">
                  <a:extLst>
                    <a:ext uri="{9D8B030D-6E8A-4147-A177-3AD203B41FA5}">
                      <a16:colId xmlns:a16="http://schemas.microsoft.com/office/drawing/2014/main" val="2764787386"/>
                    </a:ext>
                  </a:extLst>
                </a:gridCol>
                <a:gridCol w="380210">
                  <a:extLst>
                    <a:ext uri="{9D8B030D-6E8A-4147-A177-3AD203B41FA5}">
                      <a16:colId xmlns:a16="http://schemas.microsoft.com/office/drawing/2014/main" val="1009644829"/>
                    </a:ext>
                  </a:extLst>
                </a:gridCol>
                <a:gridCol w="378505">
                  <a:extLst>
                    <a:ext uri="{9D8B030D-6E8A-4147-A177-3AD203B41FA5}">
                      <a16:colId xmlns:a16="http://schemas.microsoft.com/office/drawing/2014/main" val="4204448334"/>
                    </a:ext>
                  </a:extLst>
                </a:gridCol>
                <a:gridCol w="378505">
                  <a:extLst>
                    <a:ext uri="{9D8B030D-6E8A-4147-A177-3AD203B41FA5}">
                      <a16:colId xmlns:a16="http://schemas.microsoft.com/office/drawing/2014/main" val="2262104670"/>
                    </a:ext>
                  </a:extLst>
                </a:gridCol>
                <a:gridCol w="378505">
                  <a:extLst>
                    <a:ext uri="{9D8B030D-6E8A-4147-A177-3AD203B41FA5}">
                      <a16:colId xmlns:a16="http://schemas.microsoft.com/office/drawing/2014/main" val="1736581439"/>
                    </a:ext>
                  </a:extLst>
                </a:gridCol>
                <a:gridCol w="378505">
                  <a:extLst>
                    <a:ext uri="{9D8B030D-6E8A-4147-A177-3AD203B41FA5}">
                      <a16:colId xmlns:a16="http://schemas.microsoft.com/office/drawing/2014/main" val="3460625250"/>
                    </a:ext>
                  </a:extLst>
                </a:gridCol>
                <a:gridCol w="378505">
                  <a:extLst>
                    <a:ext uri="{9D8B030D-6E8A-4147-A177-3AD203B41FA5}">
                      <a16:colId xmlns:a16="http://schemas.microsoft.com/office/drawing/2014/main" val="772181256"/>
                    </a:ext>
                  </a:extLst>
                </a:gridCol>
                <a:gridCol w="378505">
                  <a:extLst>
                    <a:ext uri="{9D8B030D-6E8A-4147-A177-3AD203B41FA5}">
                      <a16:colId xmlns:a16="http://schemas.microsoft.com/office/drawing/2014/main" val="110001103"/>
                    </a:ext>
                  </a:extLst>
                </a:gridCol>
                <a:gridCol w="378505">
                  <a:extLst>
                    <a:ext uri="{9D8B030D-6E8A-4147-A177-3AD203B41FA5}">
                      <a16:colId xmlns:a16="http://schemas.microsoft.com/office/drawing/2014/main" val="3077430936"/>
                    </a:ext>
                  </a:extLst>
                </a:gridCol>
                <a:gridCol w="346111">
                  <a:extLst>
                    <a:ext uri="{9D8B030D-6E8A-4147-A177-3AD203B41FA5}">
                      <a16:colId xmlns:a16="http://schemas.microsoft.com/office/drawing/2014/main" val="2607514654"/>
                    </a:ext>
                  </a:extLst>
                </a:gridCol>
                <a:gridCol w="204511">
                  <a:extLst>
                    <a:ext uri="{9D8B030D-6E8A-4147-A177-3AD203B41FA5}">
                      <a16:colId xmlns:a16="http://schemas.microsoft.com/office/drawing/2014/main" val="3632841983"/>
                    </a:ext>
                  </a:extLst>
                </a:gridCol>
                <a:gridCol w="204511">
                  <a:extLst>
                    <a:ext uri="{9D8B030D-6E8A-4147-A177-3AD203B41FA5}">
                      <a16:colId xmlns:a16="http://schemas.microsoft.com/office/drawing/2014/main" val="3828079301"/>
                    </a:ext>
                  </a:extLst>
                </a:gridCol>
              </a:tblGrid>
              <a:tr h="105349">
                <a:tc rowSpan="3">
                  <a:txBody>
                    <a:bodyPr/>
                    <a:lstStyle/>
                    <a:p>
                      <a:pPr marL="71755" marR="71755" algn="ctr">
                        <a:spcAft>
                          <a:spcPts val="0"/>
                        </a:spcAft>
                      </a:pPr>
                      <a:r>
                        <a:rPr lang="en-US" sz="800" kern="0" dirty="0">
                          <a:effectLst/>
                          <a:latin typeface="Times New Roman" panose="02020603050405020304" pitchFamily="18" charset="0"/>
                          <a:cs typeface="Times New Roman" panose="02020603050405020304" pitchFamily="18" charset="0"/>
                        </a:rPr>
                        <a:t>Region</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vert="vert270" anchor="ctr"/>
                </a:tc>
                <a:tc rowSpan="3">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Well name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Lithological combination type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gridSpan="4">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Lithological zoning</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Thick single layer total thickness m</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Total thickness/m</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2" gridSpan="2">
                  <a:txBody>
                    <a:bodyPr/>
                    <a:lstStyle/>
                    <a:p>
                      <a:pPr algn="ctr">
                        <a:spcAft>
                          <a:spcPts val="0"/>
                        </a:spcAft>
                      </a:pPr>
                      <a:r>
                        <a:rPr lang="en-US" sz="800" kern="0" dirty="0">
                          <a:effectLst/>
                          <a:latin typeface="Times New Roman" panose="02020603050405020304" pitchFamily="18" charset="0"/>
                          <a:cs typeface="Times New Roman" panose="02020603050405020304" pitchFamily="18" charset="0"/>
                        </a:rPr>
                        <a:t>Thick single layer maximum thickness / m</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Caprockage Ratio %</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Peak strength</a:t>
                      </a:r>
                      <a:endParaRPr lang="zh-CN" sz="800" kern="100">
                        <a:effectLst/>
                        <a:latin typeface="Times New Roman" panose="02020603050405020304" pitchFamily="18" charset="0"/>
                        <a:cs typeface="Times New Roman" panose="02020603050405020304" pitchFamily="18" charset="0"/>
                      </a:endParaRPr>
                    </a:p>
                    <a:p>
                      <a:pPr algn="ctr">
                        <a:spcAft>
                          <a:spcPts val="0"/>
                        </a:spcAft>
                      </a:pPr>
                      <a:r>
                        <a:rPr lang="en-US" sz="800" kern="0">
                          <a:effectLst/>
                          <a:latin typeface="Times New Roman" panose="02020603050405020304" pitchFamily="18" charset="0"/>
                          <a:cs typeface="Times New Roman" panose="02020603050405020304" pitchFamily="18" charset="0"/>
                        </a:rPr>
                        <a:t>(Mpa)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Compressive strength</a:t>
                      </a:r>
                      <a:endParaRPr lang="zh-CN" sz="800" kern="100">
                        <a:effectLst/>
                        <a:latin typeface="Times New Roman" panose="02020603050405020304" pitchFamily="18" charset="0"/>
                        <a:cs typeface="Times New Roman" panose="02020603050405020304" pitchFamily="18" charset="0"/>
                      </a:endParaRPr>
                    </a:p>
                    <a:p>
                      <a:pPr algn="ctr">
                        <a:spcAft>
                          <a:spcPts val="0"/>
                        </a:spcAft>
                      </a:pPr>
                      <a:r>
                        <a:rPr lang="en-US" sz="800" kern="0">
                          <a:effectLst/>
                          <a:latin typeface="Times New Roman" panose="02020603050405020304" pitchFamily="18" charset="0"/>
                          <a:cs typeface="Times New Roman" panose="02020603050405020304" pitchFamily="18" charset="0"/>
                        </a:rPr>
                        <a:t>(Mpa)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2"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Coefficient Internal friction</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rowSpan="2" hMerge="1">
                  <a:txBody>
                    <a:bodyPr/>
                    <a:lstStyle/>
                    <a:p>
                      <a:endParaRPr lang="zh-CN" altLang="en-US"/>
                    </a:p>
                  </a:txBody>
                  <a:tcPr/>
                </a:tc>
                <a:tc rowSpan="3">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c -value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318442580"/>
                  </a:ext>
                </a:extLst>
              </a:tr>
              <a:tr h="316046">
                <a:tc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Limestone type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hMerge="1">
                  <a:txBody>
                    <a:bodyPr/>
                    <a:lstStyle/>
                    <a:p>
                      <a:endParaRPr lang="zh-CN" altLang="en-US"/>
                    </a:p>
                  </a:txBody>
                  <a:tcPr/>
                </a:tc>
                <a:tc gridSpan="2">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Dolomite type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h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31720925"/>
                  </a:ext>
                </a:extLst>
              </a:tr>
              <a:tr h="351685">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Zone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dirty="0">
                          <a:effectLst/>
                          <a:latin typeface="Times New Roman" panose="02020603050405020304" pitchFamily="18" charset="0"/>
                          <a:cs typeface="Times New Roman" panose="02020603050405020304" pitchFamily="18" charset="0"/>
                        </a:rPr>
                        <a:t>Zone</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Data</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Assignment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vMerge="1">
                  <a:txBody>
                    <a:bodyPr/>
                    <a:lstStyle/>
                    <a:p>
                      <a:endParaRPr lang="zh-CN" altLang="en-US"/>
                    </a:p>
                  </a:txBody>
                  <a:tcPr/>
                </a:tc>
                <a:extLst>
                  <a:ext uri="{0D108BD9-81ED-4DB2-BD59-A6C34878D82A}">
                    <a16:rowId xmlns:a16="http://schemas.microsoft.com/office/drawing/2014/main" val="1113032323"/>
                  </a:ext>
                </a:extLst>
              </a:tr>
              <a:tr h="109926">
                <a:tc rowSpan="8">
                  <a:txBody>
                    <a:bodyPr/>
                    <a:lstStyle/>
                    <a:p>
                      <a:pPr marL="71755" marR="71755" algn="ctr">
                        <a:spcAft>
                          <a:spcPts val="0"/>
                        </a:spcAft>
                      </a:pPr>
                      <a:r>
                        <a:rPr lang="en-US" sz="800" kern="0">
                          <a:effectLst/>
                          <a:latin typeface="Times New Roman" panose="02020603050405020304" pitchFamily="18" charset="0"/>
                          <a:cs typeface="Times New Roman" panose="02020603050405020304" pitchFamily="18" charset="0"/>
                        </a:rPr>
                        <a:t>Bachu</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vert="vert27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II</a:t>
                      </a:r>
                      <a:r>
                        <a:rPr lang="en-US" sz="800" kern="0" baseline="-25000">
                          <a:effectLst/>
                          <a:latin typeface="Times New Roman" panose="02020603050405020304" pitchFamily="18" charset="0"/>
                          <a:cs typeface="Times New Roman" panose="02020603050405020304" pitchFamily="18" charset="0"/>
                        </a:rPr>
                        <a: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488.6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698.6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28.0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69.9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70.7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2297577127"/>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ST1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II</a:t>
                      </a:r>
                      <a:r>
                        <a:rPr lang="en-US" sz="800" kern="0" baseline="-25000">
                          <a:effectLst/>
                          <a:latin typeface="Times New Roman" panose="02020603050405020304" pitchFamily="18" charset="0"/>
                          <a:cs typeface="Times New Roman" panose="02020603050405020304" pitchFamily="18" charset="0"/>
                        </a:rPr>
                        <a: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294.0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391.0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75.2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63.5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3386509947"/>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F1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481.1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723.0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37.9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66.5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28.6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3243897122"/>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H4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a:t>
                      </a:r>
                      <a:r>
                        <a:rPr lang="en-US" sz="800" kern="0" baseline="-25000">
                          <a:effectLst/>
                          <a:latin typeface="Times New Roman" panose="02020603050405020304" pitchFamily="18" charset="0"/>
                          <a:cs typeface="Times New Roman" panose="02020603050405020304" pitchFamily="18" charset="0"/>
                        </a:rPr>
                        <a: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427.5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569.5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75.1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13.8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21.6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974690021"/>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CT1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564.0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13.9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23.7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39.6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4053817057"/>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BT 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a:t>
                      </a:r>
                      <a:r>
                        <a:rPr lang="en-US" sz="800" kern="0" baseline="-25000">
                          <a:effectLst/>
                          <a:latin typeface="Times New Roman" panose="02020603050405020304" pitchFamily="18" charset="0"/>
                          <a:cs typeface="Times New Roman" panose="02020603050405020304" pitchFamily="18" charset="0"/>
                        </a:rPr>
                        <a: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349.0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389.5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89.6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22.2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32.8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32.3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4099140760"/>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K2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437.5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696.5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78.0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62.8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19.1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3224010221"/>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QT 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a:t>
                      </a:r>
                      <a:r>
                        <a:rPr lang="en-US" sz="800" kern="0" baseline="-25000">
                          <a:effectLst/>
                          <a:latin typeface="Times New Roman" panose="02020603050405020304" pitchFamily="18" charset="0"/>
                          <a:cs typeface="Times New Roman" panose="02020603050405020304" pitchFamily="18" charset="0"/>
                        </a:rPr>
                        <a: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496.0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622.0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79.7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23.0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35.5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4059027789"/>
                  </a:ext>
                </a:extLst>
              </a:tr>
              <a:tr h="109926">
                <a:tc rowSpan="4">
                  <a:txBody>
                    <a:bodyPr/>
                    <a:lstStyle/>
                    <a:p>
                      <a:pPr marL="71755" marR="71755" algn="ctr">
                        <a:spcAft>
                          <a:spcPts val="0"/>
                        </a:spcAft>
                      </a:pPr>
                      <a:r>
                        <a:rPr lang="en-US" sz="800" kern="0">
                          <a:effectLst/>
                          <a:latin typeface="Times New Roman" panose="02020603050405020304" pitchFamily="18" charset="0"/>
                          <a:cs typeface="Times New Roman" panose="02020603050405020304" pitchFamily="18" charset="0"/>
                        </a:rPr>
                        <a:t>Bachu</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vert="vert27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ZS1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177.8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508.8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46.7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60.8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81.4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744850845"/>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ZS5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223.2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833.7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27.2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80.0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621542551"/>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ZH 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dirty="0">
                          <a:effectLst/>
                          <a:latin typeface="Times New Roman" panose="02020603050405020304" pitchFamily="18" charset="0"/>
                          <a:cs typeface="Times New Roman" panose="02020603050405020304" pitchFamily="18" charset="0"/>
                        </a:rPr>
                        <a:t>E</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335.0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565.0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59.3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82.5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481919866"/>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TC 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II</a:t>
                      </a:r>
                      <a:r>
                        <a:rPr lang="en-US" sz="800" kern="0" baseline="-25000">
                          <a:effectLst/>
                          <a:latin typeface="Times New Roman" panose="02020603050405020304" pitchFamily="18" charset="0"/>
                          <a:cs typeface="Times New Roman" panose="02020603050405020304" pitchFamily="18" charset="0"/>
                        </a:rPr>
                        <a: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121.0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296.0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dirty="0">
                          <a:effectLst/>
                          <a:latin typeface="Times New Roman" panose="02020603050405020304" pitchFamily="18" charset="0"/>
                          <a:cs typeface="Times New Roman" panose="02020603050405020304" pitchFamily="18" charset="0"/>
                        </a:rPr>
                        <a:t>0.9</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40.9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62.5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57.0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3723143405"/>
                  </a:ext>
                </a:extLst>
              </a:tr>
              <a:tr h="109926">
                <a:tc rowSpan="2">
                  <a:txBody>
                    <a:bodyPr/>
                    <a:lstStyle/>
                    <a:p>
                      <a:pPr marL="71755" marR="71755" algn="ctr">
                        <a:spcAft>
                          <a:spcPts val="0"/>
                        </a:spcAft>
                      </a:pPr>
                      <a:r>
                        <a:rPr lang="en-US" sz="800" kern="0">
                          <a:effectLst/>
                          <a:latin typeface="Times New Roman" panose="02020603050405020304" pitchFamily="18" charset="0"/>
                          <a:cs typeface="Times New Roman" panose="02020603050405020304" pitchFamily="18" charset="0"/>
                        </a:rPr>
                        <a:t>Tabei</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vert="vert27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XH 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Ⅲ</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375.0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551.0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38.0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68.1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37.8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53.0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2855571367"/>
                  </a:ext>
                </a:extLst>
              </a:tr>
              <a:tr h="109926">
                <a:tc vMerge="1">
                  <a:txBody>
                    <a:bodyPr/>
                    <a:lstStyle/>
                    <a:p>
                      <a:endParaRPr lang="zh-CN" altLang="en-US"/>
                    </a:p>
                  </a:txBody>
                  <a:tcP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LT 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type Ⅲ</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0.3</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146.9</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650.0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27.8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1.7</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22.6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0.4</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52.2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4.8</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85.0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5.0</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62.6</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a:effectLst/>
                          <a:latin typeface="Times New Roman" panose="02020603050405020304" pitchFamily="18" charset="0"/>
                          <a:cs typeface="Times New Roman" panose="02020603050405020304" pitchFamily="18" charset="0"/>
                        </a:rPr>
                        <a:t>3.5</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tc>
                  <a:txBody>
                    <a:bodyPr/>
                    <a:lstStyle/>
                    <a:p>
                      <a:pPr algn="ctr">
                        <a:spcAft>
                          <a:spcPts val="0"/>
                        </a:spcAft>
                      </a:pPr>
                      <a:r>
                        <a:rPr lang="en-US" sz="800" kern="0" dirty="0">
                          <a:effectLst/>
                          <a:latin typeface="Times New Roman" panose="02020603050405020304" pitchFamily="18" charset="0"/>
                          <a:cs typeface="Times New Roman" panose="02020603050405020304" pitchFamily="18" charset="0"/>
                        </a:rPr>
                        <a:t>1.5</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37512" marR="37512" marT="0" marB="0" anchor="ctr"/>
                </a:tc>
                <a:extLst>
                  <a:ext uri="{0D108BD9-81ED-4DB2-BD59-A6C34878D82A}">
                    <a16:rowId xmlns:a16="http://schemas.microsoft.com/office/drawing/2014/main" val="4082901744"/>
                  </a:ext>
                </a:extLst>
              </a:tr>
            </a:tbl>
          </a:graphicData>
        </a:graphic>
      </p:graphicFrame>
      <p:sp>
        <p:nvSpPr>
          <p:cNvPr id="4" name="矩形 3"/>
          <p:cNvSpPr/>
          <p:nvPr/>
        </p:nvSpPr>
        <p:spPr>
          <a:xfrm>
            <a:off x="653055" y="935652"/>
            <a:ext cx="8033657" cy="253916"/>
          </a:xfrm>
          <a:prstGeom prst="rect">
            <a:avLst/>
          </a:prstGeom>
          <a:noFill/>
        </p:spPr>
        <p:txBody>
          <a:bodyPr wrap="square" rtlCol="0">
            <a:spAutoFit/>
          </a:bodyPr>
          <a:lstStyle/>
          <a:p>
            <a:pPr algn="ctr"/>
            <a:r>
              <a:rPr lang="en-US" altLang="zh-CN" sz="1050" dirty="0"/>
              <a:t>Evaluation of sealing ability of Cambrian gypsum salt rock type </a:t>
            </a:r>
            <a:r>
              <a:rPr lang="en-US" altLang="zh-CN" sz="1050" dirty="0" err="1"/>
              <a:t>caprock</a:t>
            </a:r>
            <a:r>
              <a:rPr lang="en-US" altLang="zh-CN" sz="1050" dirty="0"/>
              <a:t> in </a:t>
            </a:r>
            <a:r>
              <a:rPr lang="en-US" altLang="zh-CN" sz="1050" dirty="0" err="1"/>
              <a:t>Tarim</a:t>
            </a:r>
            <a:r>
              <a:rPr lang="en-US" altLang="zh-CN" sz="1050" dirty="0"/>
              <a:t> Basin</a:t>
            </a:r>
            <a:endParaRPr lang="zh-CN" altLang="en-US" sz="1050" dirty="0"/>
          </a:p>
        </p:txBody>
      </p:sp>
      <p:pic>
        <p:nvPicPr>
          <p:cNvPr id="12" name="图片 11" descr="D:\1-其他\4-论文\0-小论文\5-盖层文章\0-图\图10 塔里木盆地寒武系膏盐岩类盖层封闭能力值等值线图.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52" y="3972091"/>
            <a:ext cx="4686934" cy="2706611"/>
          </a:xfrm>
          <a:prstGeom prst="rect">
            <a:avLst/>
          </a:prstGeom>
          <a:noFill/>
          <a:ln>
            <a:noFill/>
          </a:ln>
        </p:spPr>
      </p:pic>
      <p:sp>
        <p:nvSpPr>
          <p:cNvPr id="5" name="矩形 4"/>
          <p:cNvSpPr/>
          <p:nvPr/>
        </p:nvSpPr>
        <p:spPr>
          <a:xfrm>
            <a:off x="-131490" y="6598806"/>
            <a:ext cx="5417592" cy="307777"/>
          </a:xfrm>
          <a:prstGeom prst="rect">
            <a:avLst/>
          </a:prstGeom>
          <a:noFill/>
        </p:spPr>
        <p:txBody>
          <a:bodyPr wrap="square" rtlCol="0">
            <a:spAutoFit/>
          </a:bodyPr>
          <a:lstStyle/>
          <a:p>
            <a:pPr algn="ctr"/>
            <a:r>
              <a:rPr lang="en-US" altLang="zh-CN" sz="1400" dirty="0" smtClean="0"/>
              <a:t>Sealing </a:t>
            </a:r>
            <a:r>
              <a:rPr lang="en-US" altLang="zh-CN" sz="1400" dirty="0"/>
              <a:t>capacity value of Cambrian gypsum-salt </a:t>
            </a:r>
            <a:r>
              <a:rPr lang="en-US" altLang="zh-CN" sz="1400" dirty="0" err="1"/>
              <a:t>caprock</a:t>
            </a:r>
            <a:r>
              <a:rPr lang="en-US" altLang="zh-CN" sz="1400" dirty="0"/>
              <a:t> in </a:t>
            </a:r>
            <a:r>
              <a:rPr lang="en-US" altLang="zh-CN" sz="1400" dirty="0" err="1"/>
              <a:t>Tarim</a:t>
            </a:r>
            <a:r>
              <a:rPr lang="en-US" altLang="zh-CN" sz="1400" dirty="0"/>
              <a:t> Basin</a:t>
            </a:r>
            <a:endParaRPr lang="zh-CN" altLang="en-US" sz="1400" dirty="0"/>
          </a:p>
        </p:txBody>
      </p:sp>
      <p:sp>
        <p:nvSpPr>
          <p:cNvPr id="13" name="矩形 12"/>
          <p:cNvSpPr/>
          <p:nvPr/>
        </p:nvSpPr>
        <p:spPr>
          <a:xfrm>
            <a:off x="5067528" y="4738331"/>
            <a:ext cx="3990933" cy="1174129"/>
          </a:xfrm>
          <a:prstGeom prst="rect">
            <a:avLst/>
          </a:prstGeom>
          <a:noFill/>
          <a:extLst/>
        </p:spPr>
        <p:txBody>
          <a:bodyPr wrap="square" lIns="90000" tIns="46800" rIns="90000" bIns="46800" rtlCol="0">
            <a:noAutofit/>
          </a:bodyPr>
          <a:lstStyle/>
          <a:p>
            <a:pPr marL="171450" indent="-171450" algn="just">
              <a:lnSpc>
                <a:spcPct val="120000"/>
              </a:lnSpc>
              <a:buFont typeface="Arial" panose="020B0604020202020204" pitchFamily="34" charset="0"/>
              <a:buChar char="•"/>
            </a:pPr>
            <a:r>
              <a:rPr lang="en-US" altLang="zh-CN" sz="1500" dirty="0"/>
              <a:t>According to the evaluation results, the C value of </a:t>
            </a:r>
            <a:r>
              <a:rPr lang="en-US" altLang="zh-CN" sz="1500" dirty="0" err="1" smtClean="0"/>
              <a:t>Bachu-Tazhong-Tabei</a:t>
            </a:r>
            <a:r>
              <a:rPr lang="en-US" altLang="zh-CN" sz="1500" dirty="0" smtClean="0"/>
              <a:t> </a:t>
            </a:r>
            <a:r>
              <a:rPr lang="en-US" altLang="zh-CN" sz="1500" dirty="0"/>
              <a:t>area gradually decreases, and the sealing capacity of </a:t>
            </a:r>
            <a:r>
              <a:rPr lang="en-US" altLang="zh-CN" sz="1500" dirty="0" err="1"/>
              <a:t>caprock</a:t>
            </a:r>
            <a:r>
              <a:rPr lang="en-US" altLang="zh-CN" sz="1500" dirty="0"/>
              <a:t> gradually deteriorates.</a:t>
            </a:r>
            <a:endParaRPr lang="zh-CN" altLang="en-US" sz="1500" dirty="0"/>
          </a:p>
        </p:txBody>
      </p:sp>
    </p:spTree>
    <p:extLst>
      <p:ext uri="{BB962C8B-B14F-4D97-AF65-F5344CB8AC3E}">
        <p14:creationId xmlns:p14="http://schemas.microsoft.com/office/powerpoint/2010/main" val="529427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3092" y="233166"/>
            <a:ext cx="5625258" cy="523220"/>
          </a:xfrm>
          <a:prstGeom prst="rect">
            <a:avLst/>
          </a:prstGeom>
        </p:spPr>
        <p:txBody>
          <a:bodyPr wrap="none">
            <a:spAutoFit/>
          </a:bodyPr>
          <a:lstStyle/>
          <a:p>
            <a:r>
              <a:rPr lang="en-US" altLang="zh-CN" sz="2800" kern="0" dirty="0">
                <a:solidFill>
                  <a:prstClr val="black"/>
                </a:solidFill>
                <a:latin typeface="Calibri Light" panose="020F0302020204030204"/>
                <a:ea typeface="等线 Light" panose="02010600030101010101" pitchFamily="2" charset="-122"/>
                <a:cs typeface="+mj-cs"/>
              </a:rPr>
              <a:t>Step3</a:t>
            </a:r>
            <a:r>
              <a:rPr lang="zh-CN" altLang="en-US" sz="2800" kern="0" dirty="0">
                <a:solidFill>
                  <a:prstClr val="black"/>
                </a:solidFill>
                <a:latin typeface="Calibri Light" panose="020F0302020204030204"/>
                <a:ea typeface="等线 Light" panose="02010600030101010101" pitchFamily="2" charset="-122"/>
                <a:cs typeface="+mj-cs"/>
              </a:rPr>
              <a:t>：</a:t>
            </a:r>
            <a:r>
              <a:rPr lang="en-US" altLang="zh-CN" sz="2800" kern="0" dirty="0">
                <a:solidFill>
                  <a:prstClr val="black"/>
                </a:solidFill>
                <a:latin typeface="Calibri Light" panose="020F0302020204030204"/>
                <a:ea typeface="等线 Light" panose="02010600030101010101" pitchFamily="2" charset="-122"/>
                <a:cs typeface="+mj-cs"/>
              </a:rPr>
              <a:t>Evaluation Model and Results</a:t>
            </a:r>
          </a:p>
        </p:txBody>
      </p:sp>
      <p:sp>
        <p:nvSpPr>
          <p:cNvPr id="15" name="矩形 14"/>
          <p:cNvSpPr/>
          <p:nvPr/>
        </p:nvSpPr>
        <p:spPr>
          <a:xfrm>
            <a:off x="285757" y="3109054"/>
            <a:ext cx="5061005" cy="523220"/>
          </a:xfrm>
          <a:prstGeom prst="rect">
            <a:avLst/>
          </a:prstGeom>
          <a:noFill/>
        </p:spPr>
        <p:txBody>
          <a:bodyPr wrap="square" rtlCol="0">
            <a:spAutoFit/>
          </a:bodyPr>
          <a:lstStyle/>
          <a:p>
            <a:pPr algn="ctr"/>
            <a:r>
              <a:rPr lang="en-US" altLang="zh-CN" sz="1400" dirty="0"/>
              <a:t>Evaluation results of Cambrian gypsum salt rock sealing ability and analysis diagram of oil and gas display in </a:t>
            </a:r>
            <a:r>
              <a:rPr lang="en-US" altLang="zh-CN" sz="1400" dirty="0" err="1"/>
              <a:t>Tarim</a:t>
            </a:r>
            <a:r>
              <a:rPr lang="en-US" altLang="zh-CN" sz="1400" dirty="0"/>
              <a:t> Basin</a:t>
            </a:r>
            <a:endParaRPr lang="zh-CN" altLang="en-US" sz="1400" dirty="0"/>
          </a:p>
        </p:txBody>
      </p:sp>
      <p:sp>
        <p:nvSpPr>
          <p:cNvPr id="16" name="矩形 15"/>
          <p:cNvSpPr/>
          <p:nvPr/>
        </p:nvSpPr>
        <p:spPr>
          <a:xfrm>
            <a:off x="5419904" y="1193766"/>
            <a:ext cx="3605915" cy="2603790"/>
          </a:xfrm>
          <a:prstGeom prst="rect">
            <a:avLst/>
          </a:prstGeom>
          <a:noFill/>
          <a:extLst/>
        </p:spPr>
        <p:txBody>
          <a:bodyPr wrap="square" lIns="90000" tIns="46800" rIns="90000" bIns="46800" rtlCol="0">
            <a:noAutofit/>
          </a:bodyPr>
          <a:lstStyle/>
          <a:p>
            <a:pPr marL="171450" indent="-171450" algn="just">
              <a:lnSpc>
                <a:spcPct val="120000"/>
              </a:lnSpc>
              <a:buFont typeface="Arial" panose="020B0604020202020204" pitchFamily="34" charset="0"/>
              <a:buChar char="•"/>
            </a:pPr>
            <a:r>
              <a:rPr lang="en-US" altLang="zh-CN" sz="1500" dirty="0"/>
              <a:t>Generally, the vertical display types of oil and gas in good </a:t>
            </a:r>
            <a:r>
              <a:rPr lang="en-US" altLang="zh-CN" sz="1500" dirty="0" err="1"/>
              <a:t>caprocks</a:t>
            </a:r>
            <a:r>
              <a:rPr lang="en-US" altLang="zh-CN" sz="1500" dirty="0"/>
              <a:t> are mainly under salt type and under salt type, and the distribution position of oil and gas corresponding to poor </a:t>
            </a:r>
            <a:r>
              <a:rPr lang="en-US" altLang="zh-CN" sz="1500" dirty="0" err="1"/>
              <a:t>caprocks</a:t>
            </a:r>
            <a:r>
              <a:rPr lang="en-US" altLang="zh-CN" sz="1500" dirty="0"/>
              <a:t> is above </a:t>
            </a:r>
            <a:r>
              <a:rPr lang="en-US" altLang="zh-CN" sz="1500" dirty="0" err="1"/>
              <a:t>salt;It</a:t>
            </a:r>
            <a:r>
              <a:rPr lang="en-US" altLang="zh-CN" sz="1500" dirty="0"/>
              <a:t> shows that the evaluation results have a certain positive correlation with the vertical distribution of deep oil and gas in </a:t>
            </a:r>
            <a:r>
              <a:rPr lang="en-US" altLang="zh-CN" sz="1500" dirty="0" err="1"/>
              <a:t>Tarim</a:t>
            </a:r>
            <a:r>
              <a:rPr lang="en-US" altLang="zh-CN" sz="1500" dirty="0"/>
              <a:t> </a:t>
            </a:r>
            <a:r>
              <a:rPr lang="en-US" altLang="zh-CN" sz="1500" dirty="0" smtClean="0"/>
              <a:t>Basin.</a:t>
            </a:r>
            <a:endParaRPr lang="zh-CN" altLang="en-US" sz="1500" dirty="0"/>
          </a:p>
        </p:txBody>
      </p:sp>
      <p:sp>
        <p:nvSpPr>
          <p:cNvPr id="17" name="矩形 16"/>
          <p:cNvSpPr/>
          <p:nvPr/>
        </p:nvSpPr>
        <p:spPr>
          <a:xfrm>
            <a:off x="168945" y="6334780"/>
            <a:ext cx="5294628" cy="523220"/>
          </a:xfrm>
          <a:prstGeom prst="rect">
            <a:avLst/>
          </a:prstGeom>
          <a:noFill/>
        </p:spPr>
        <p:txBody>
          <a:bodyPr wrap="square" rtlCol="0">
            <a:spAutoFit/>
          </a:bodyPr>
          <a:lstStyle/>
          <a:p>
            <a:pPr algn="ctr"/>
            <a:r>
              <a:rPr lang="en-US" altLang="zh-CN" sz="1400" dirty="0"/>
              <a:t>Comprehensive analysis of Cambrian gypsum salt rock </a:t>
            </a:r>
            <a:r>
              <a:rPr lang="en-US" altLang="zh-CN" sz="1400" dirty="0" err="1"/>
              <a:t>caprock</a:t>
            </a:r>
            <a:r>
              <a:rPr lang="en-US" altLang="zh-CN" sz="1400" dirty="0"/>
              <a:t>, fault and oil and gas distribution in </a:t>
            </a:r>
            <a:r>
              <a:rPr lang="en-US" altLang="zh-CN" sz="1400" dirty="0" err="1"/>
              <a:t>Tarim</a:t>
            </a:r>
            <a:r>
              <a:rPr lang="en-US" altLang="zh-CN" sz="1400" dirty="0"/>
              <a:t> Basin</a:t>
            </a:r>
            <a:endParaRPr lang="zh-CN" altLang="en-US" sz="1400" dirty="0"/>
          </a:p>
        </p:txBody>
      </p:sp>
      <p:sp>
        <p:nvSpPr>
          <p:cNvPr id="18" name="矩形 17"/>
          <p:cNvSpPr/>
          <p:nvPr/>
        </p:nvSpPr>
        <p:spPr>
          <a:xfrm>
            <a:off x="5759750" y="4516366"/>
            <a:ext cx="2926223" cy="1732141"/>
          </a:xfrm>
          <a:prstGeom prst="rect">
            <a:avLst/>
          </a:prstGeom>
          <a:noFill/>
          <a:extLst/>
        </p:spPr>
        <p:txBody>
          <a:bodyPr wrap="square" lIns="90000" tIns="46800" rIns="90000" bIns="46800" rtlCol="0">
            <a:noAutofit/>
          </a:bodyPr>
          <a:lstStyle/>
          <a:p>
            <a:pPr marL="171450" indent="-171450" algn="just">
              <a:lnSpc>
                <a:spcPct val="120000"/>
              </a:lnSpc>
              <a:buFont typeface="Arial" panose="020B0604020202020204" pitchFamily="34" charset="0"/>
              <a:buChar char="•"/>
            </a:pPr>
            <a:r>
              <a:rPr lang="en-US" altLang="zh-CN" sz="1500" dirty="0"/>
              <a:t>The fault is undeveloped or strike slip fault activity is early strong and late weak, and the C value reaches 2, which is a favorable area for oil and gas accumulation under salt.</a:t>
            </a:r>
            <a:endParaRPr lang="zh-CN" altLang="en-US" sz="1500" dirty="0"/>
          </a:p>
        </p:txBody>
      </p:sp>
      <p:pic>
        <p:nvPicPr>
          <p:cNvPr id="20" name="图片 19" descr="D:\1-其他\4-论文\0-小论文\5-盖层文章\0-图\图11 塔里木盆地寒武系膏盐岩封闭能力评价结果与油气显示分析图.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41" y="1003418"/>
            <a:ext cx="5293621" cy="2105636"/>
          </a:xfrm>
          <a:prstGeom prst="rect">
            <a:avLst/>
          </a:prstGeom>
          <a:noFill/>
          <a:ln>
            <a:noFill/>
          </a:ln>
        </p:spPr>
      </p:pic>
      <p:pic>
        <p:nvPicPr>
          <p:cNvPr id="21" name="图片 20" descr="D:\1-其他\4-论文\0-小论文\5-盖层文章\0-图\图12 塔里木盆地寒武系膏岩盐类盖层封闭能力与油气分布图（剖面位置见图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1" y="3752161"/>
            <a:ext cx="5366763" cy="2564130"/>
          </a:xfrm>
          <a:prstGeom prst="rect">
            <a:avLst/>
          </a:prstGeom>
          <a:noFill/>
          <a:ln>
            <a:noFill/>
          </a:ln>
        </p:spPr>
      </p:pic>
    </p:spTree>
    <p:extLst>
      <p:ext uri="{BB962C8B-B14F-4D97-AF65-F5344CB8AC3E}">
        <p14:creationId xmlns:p14="http://schemas.microsoft.com/office/powerpoint/2010/main" val="3332573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a:extLst>
              <a:ext uri="{FF2B5EF4-FFF2-40B4-BE49-F238E27FC236}">
                <a16:creationId xmlns:a16="http://schemas.microsoft.com/office/drawing/2014/main" id="{C0498D3A-B738-48EC-A39C-94C58B88932B}"/>
              </a:ext>
            </a:extLst>
          </p:cNvPr>
          <p:cNvGrpSpPr/>
          <p:nvPr/>
        </p:nvGrpSpPr>
        <p:grpSpPr>
          <a:xfrm>
            <a:off x="1035578" y="1679543"/>
            <a:ext cx="8108422" cy="4083608"/>
            <a:chOff x="757282" y="1700808"/>
            <a:chExt cx="10763205" cy="4083608"/>
          </a:xfrm>
        </p:grpSpPr>
        <p:grpSp>
          <p:nvGrpSpPr>
            <p:cNvPr id="104"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custDataLst>
                <p:tags r:id="rId1"/>
              </p:custDataLst>
            </p:nvPr>
          </p:nvGrpSpPr>
          <p:grpSpPr>
            <a:xfrm>
              <a:off x="757282" y="1700808"/>
              <a:ext cx="10763205" cy="4083608"/>
              <a:chOff x="1175743" y="1700808"/>
              <a:chExt cx="10344744" cy="4083608"/>
            </a:xfrm>
          </p:grpSpPr>
          <p:sp>
            <p:nvSpPr>
              <p:cNvPr id="106" name="iṡľïḑè">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mj-lt"/>
                  <a:buAutoNum type="arabicPeriod"/>
                </a:pPr>
                <a:r>
                  <a:rPr lang="en-US" altLang="zh-CN" sz="2800" b="0" dirty="0">
                    <a:latin typeface="+mn-lt"/>
                    <a:ea typeface="+mn-ea"/>
                    <a:sym typeface="+mn-lt"/>
                  </a:rPr>
                  <a:t>Introduction</a:t>
                </a:r>
              </a:p>
              <a:p>
                <a:pPr marL="342900" indent="-342900">
                  <a:lnSpc>
                    <a:spcPct val="150000"/>
                  </a:lnSpc>
                  <a:buFont typeface="+mj-lt"/>
                  <a:buAutoNum type="arabicPeriod"/>
                </a:pPr>
                <a:r>
                  <a:rPr lang="en-US" altLang="zh-CN" sz="2800" b="0" dirty="0">
                    <a:latin typeface="+mn-lt"/>
                    <a:ea typeface="+mn-ea"/>
                    <a:sym typeface="+mn-lt"/>
                  </a:rPr>
                  <a:t>Evaluation methods</a:t>
                </a:r>
              </a:p>
              <a:p>
                <a:pPr marL="342900" indent="-342900">
                  <a:lnSpc>
                    <a:spcPct val="150000"/>
                  </a:lnSpc>
                  <a:buFont typeface="+mj-lt"/>
                  <a:buAutoNum type="arabicPeriod"/>
                </a:pPr>
                <a:r>
                  <a:rPr lang="en-US" altLang="zh-CN" sz="2800" b="0" dirty="0" smtClean="0">
                    <a:latin typeface="+mn-lt"/>
                    <a:ea typeface="+mn-ea"/>
                    <a:sym typeface="+mn-lt"/>
                  </a:rPr>
                  <a:t>Geological </a:t>
                </a:r>
                <a:r>
                  <a:rPr lang="en-US" altLang="zh-CN" sz="2800" b="0" dirty="0">
                    <a:latin typeface="+mn-lt"/>
                    <a:ea typeface="+mn-ea"/>
                    <a:sym typeface="+mn-lt"/>
                  </a:rPr>
                  <a:t>setting</a:t>
                </a:r>
                <a:endParaRPr lang="en-US" altLang="zh-CN" sz="2800" b="0" dirty="0" smtClean="0">
                  <a:latin typeface="+mn-lt"/>
                  <a:ea typeface="+mn-ea"/>
                  <a:sym typeface="+mn-lt"/>
                </a:endParaRPr>
              </a:p>
              <a:p>
                <a:pPr marL="342900" indent="-342900">
                  <a:lnSpc>
                    <a:spcPct val="150000"/>
                  </a:lnSpc>
                  <a:buFont typeface="+mj-lt"/>
                  <a:buAutoNum type="arabicPeriod"/>
                </a:pPr>
                <a:r>
                  <a:rPr lang="en-US" altLang="zh-CN" sz="2800" b="0" dirty="0">
                    <a:latin typeface="+mn-lt"/>
                    <a:ea typeface="+mn-ea"/>
                    <a:sym typeface="+mn-lt"/>
                  </a:rPr>
                  <a:t>Application </a:t>
                </a:r>
                <a:r>
                  <a:rPr lang="en-US" altLang="zh-CN" sz="2800" b="0" dirty="0">
                    <a:sym typeface="+mn-lt"/>
                  </a:rPr>
                  <a:t>&amp;</a:t>
                </a:r>
                <a:r>
                  <a:rPr lang="en-US" altLang="zh-CN" sz="2800" b="0" dirty="0" smtClean="0">
                    <a:latin typeface="+mn-lt"/>
                    <a:ea typeface="+mn-ea"/>
                    <a:sym typeface="+mn-lt"/>
                  </a:rPr>
                  <a:t> results</a:t>
                </a:r>
              </a:p>
              <a:p>
                <a:pPr marL="342900" indent="-342900">
                  <a:lnSpc>
                    <a:spcPct val="150000"/>
                  </a:lnSpc>
                  <a:buFont typeface="+mj-lt"/>
                  <a:buAutoNum type="arabicPeriod"/>
                </a:pPr>
                <a:r>
                  <a:rPr lang="en-US" altLang="zh-CN" sz="2800" b="0" dirty="0" smtClean="0">
                    <a:solidFill>
                      <a:srgbClr val="FF0000"/>
                    </a:solidFill>
                    <a:latin typeface="+mn-lt"/>
                    <a:ea typeface="+mn-ea"/>
                    <a:sym typeface="+mn-lt"/>
                  </a:rPr>
                  <a:t>Conclusions </a:t>
                </a:r>
                <a:r>
                  <a:rPr lang="en-US" altLang="zh-CN" sz="2800" b="0" dirty="0">
                    <a:solidFill>
                      <a:srgbClr val="FF0000"/>
                    </a:solidFill>
                    <a:latin typeface="+mn-lt"/>
                    <a:ea typeface="+mn-ea"/>
                    <a:sym typeface="+mn-lt"/>
                  </a:rPr>
                  <a:t>&amp; References</a:t>
                </a:r>
              </a:p>
            </p:txBody>
          </p:sp>
          <p:cxnSp>
            <p:nvCxnSpPr>
              <p:cNvPr id="107" name="直接连接符 106">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08" name="išľïḋé">
                <a:extLst>
                  <a:ext uri="{FF2B5EF4-FFF2-40B4-BE49-F238E27FC236}">
                    <a16:creationId xmlns:a16="http://schemas.microsoft.com/office/drawing/2014/main" id="{0DB1D0A1-2667-455C-9387-D7ABF0A00B8C}"/>
                  </a:ext>
                </a:extLst>
              </p:cNvPr>
              <p:cNvSpPr txBox="1"/>
              <p:nvPr/>
            </p:nvSpPr>
            <p:spPr>
              <a:xfrm>
                <a:off x="1175743" y="170080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p>
            </p:txBody>
          </p:sp>
        </p:grpSp>
        <p:sp>
          <p:nvSpPr>
            <p:cNvPr id="105" name="poetry_91022">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3367123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40" y="109490"/>
            <a:ext cx="288252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smtClean="0">
                <a:ln>
                  <a:noFill/>
                </a:ln>
                <a:solidFill>
                  <a:prstClr val="black"/>
                </a:solidFill>
                <a:effectLst/>
                <a:uLnTx/>
                <a:uFillTx/>
                <a:latin typeface="Calibri Light" panose="020F0302020204030204"/>
                <a:ea typeface="等线 Light" panose="02010600030101010101" pitchFamily="2" charset="-122"/>
                <a:cs typeface="+mj-cs"/>
              </a:rPr>
              <a:t>Conclusions</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4" name="矩形 3"/>
          <p:cNvSpPr/>
          <p:nvPr/>
        </p:nvSpPr>
        <p:spPr>
          <a:xfrm>
            <a:off x="393404" y="1729076"/>
            <a:ext cx="8474149" cy="3914918"/>
          </a:xfrm>
          <a:prstGeom prst="rect">
            <a:avLst/>
          </a:prstGeom>
        </p:spPr>
        <p:txBody>
          <a:bodyPr wrap="square">
            <a:spAutoFit/>
          </a:bodyPr>
          <a:lstStyle/>
          <a:p>
            <a:pPr indent="266700" algn="just">
              <a:lnSpc>
                <a:spcPct val="115000"/>
              </a:lnSpc>
              <a:spcAft>
                <a:spcPts val="0"/>
              </a:spcAft>
            </a:pP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this paper, three major influencing factors of lithology, thickness, and mechanical properties are selected and refined into nine sub-categories of parameters based on the characteristics of the </a:t>
            </a:r>
            <a:r>
              <a:rPr lang="en-US" altLang="zh-CN" kern="100" dirty="0">
                <a:latin typeface="Times New Roman" panose="02020603050405020304" pitchFamily="18" charset="0"/>
                <a:cs typeface="Times New Roman" panose="02020603050405020304" pitchFamily="18" charset="0"/>
              </a:rPr>
              <a:t>gypsum-salt </a:t>
            </a:r>
            <a:r>
              <a:rPr lang="en-US" altLang="zh-CN" kern="100" dirty="0" err="1">
                <a:latin typeface="Times New Roman" panose="02020603050405020304" pitchFamily="18" charset="0"/>
                <a:cs typeface="Times New Roman" panose="02020603050405020304" pitchFamily="18" charset="0"/>
              </a:rPr>
              <a:t>caprock</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 the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Tarim</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Basin, and the weights of each factor are determined by introducing AHP to establish a closure capacity evaluation system of the gypsum-salt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caprock</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of the Cambrian in the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Tarim</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Basin.</a:t>
            </a:r>
            <a:endParaRPr lang="zh-CN" altLang="zh-CN" kern="100" dirty="0">
              <a:latin typeface="等线" panose="02010600030101010101" pitchFamily="2" charset="-122"/>
              <a:cs typeface="Times New Roman" panose="02020603050405020304" pitchFamily="18" charset="0"/>
            </a:endParaRPr>
          </a:p>
          <a:p>
            <a:pPr indent="266700" algn="just">
              <a:lnSpc>
                <a:spcPct val="115000"/>
              </a:lnSpc>
              <a:spcAft>
                <a:spcPts val="0"/>
              </a:spcAft>
            </a:pP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The quantitative evaluation results of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caprock</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of 14 wells in the study area show that the evaluation value (c) of sealing capacity of Cambrian gypsum salt rock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caprock</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in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Tabei</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Tazhong</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Bachu</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area gradually increases and the sealing capacity gradually becomes better; Combined with the analysis of fault type and activity, it is proposed that the sealing capacity of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caprock</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 reaches 2 and the f fault activity is poor or strong in the early period and weak in the late period, which is a favorable area for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undersalt</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oil and gas accumulation in </a:t>
            </a:r>
            <a:r>
              <a:rPr lang="en-US" altLang="zh-CN"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Tarim</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Basin.</a:t>
            </a:r>
            <a:endParaRPr lang="zh-CN" altLang="zh-CN"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2976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40" y="109490"/>
            <a:ext cx="2714205" cy="769441"/>
          </a:xfrm>
          <a:prstGeom prst="rect">
            <a:avLst/>
          </a:prstGeom>
        </p:spPr>
        <p:txBody>
          <a:bodyPr wrap="none">
            <a:spAutoFit/>
          </a:bodyPr>
          <a:lstStyle/>
          <a:p>
            <a:pPr lvl="0"/>
            <a:r>
              <a:rPr lang="en-US" altLang="zh-CN" sz="4400" kern="0" dirty="0">
                <a:solidFill>
                  <a:prstClr val="black"/>
                </a:solidFill>
                <a:latin typeface="Calibri Light" panose="020F0302020204030204"/>
                <a:ea typeface="等线 Light" panose="02010600030101010101" pitchFamily="2" charset="-122"/>
                <a:cs typeface="+mj-cs"/>
              </a:rPr>
              <a:t>References</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4" name="矩形 3"/>
          <p:cNvSpPr/>
          <p:nvPr/>
        </p:nvSpPr>
        <p:spPr>
          <a:xfrm>
            <a:off x="82741" y="963531"/>
            <a:ext cx="8954934" cy="7048083"/>
          </a:xfrm>
          <a:prstGeom prst="rect">
            <a:avLst/>
          </a:prstGeom>
          <a:noFill/>
        </p:spPr>
        <p:txBody>
          <a:bodyPr wrap="square" lIns="90000" tIns="46800" rIns="90000" bIns="46800" rtlCol="0">
            <a:normAutofit/>
          </a:bodyPr>
          <a:lstStyle/>
          <a:p>
            <a:r>
              <a:rPr lang="en-US" altLang="zh-CN" sz="1400" dirty="0"/>
              <a:t>[1] </a:t>
            </a:r>
            <a:r>
              <a:rPr lang="en-US" altLang="zh-CN" sz="1400" dirty="0" err="1"/>
              <a:t>Amirsaman</a:t>
            </a:r>
            <a:r>
              <a:rPr lang="en-US" altLang="zh-CN" sz="1400" dirty="0"/>
              <a:t> </a:t>
            </a:r>
            <a:r>
              <a:rPr lang="en-US" altLang="zh-CN" sz="1400" dirty="0" err="1"/>
              <a:t>Rezaeyan</a:t>
            </a:r>
            <a:r>
              <a:rPr lang="en-US" altLang="zh-CN" sz="1400" dirty="0"/>
              <a:t>, </a:t>
            </a:r>
            <a:r>
              <a:rPr lang="en-US" altLang="zh-CN" sz="1400" dirty="0" err="1"/>
              <a:t>Seyyed</a:t>
            </a:r>
            <a:r>
              <a:rPr lang="en-US" altLang="zh-CN" sz="1400" dirty="0"/>
              <a:t> </a:t>
            </a:r>
            <a:r>
              <a:rPr lang="en-US" altLang="zh-CN" sz="1400" dirty="0" err="1"/>
              <a:t>Alireza</a:t>
            </a:r>
            <a:r>
              <a:rPr lang="en-US" altLang="zh-CN" sz="1400" dirty="0"/>
              <a:t> </a:t>
            </a:r>
            <a:r>
              <a:rPr lang="en-US" altLang="zh-CN" sz="1400" dirty="0" err="1"/>
              <a:t>Tabatabaei-Nejad</a:t>
            </a:r>
            <a:r>
              <a:rPr lang="en-US" altLang="zh-CN" sz="1400" dirty="0"/>
              <a:t>, </a:t>
            </a:r>
            <a:r>
              <a:rPr lang="en-US" altLang="zh-CN" sz="1400" dirty="0" err="1"/>
              <a:t>Elnaz</a:t>
            </a:r>
            <a:r>
              <a:rPr lang="en-US" altLang="zh-CN" sz="1400" dirty="0"/>
              <a:t> </a:t>
            </a:r>
            <a:r>
              <a:rPr lang="en-US" altLang="zh-CN" sz="1400" dirty="0" err="1"/>
              <a:t>Khodapanah</a:t>
            </a:r>
            <a:r>
              <a:rPr lang="en-US" altLang="zh-CN" sz="1400" dirty="0"/>
              <a:t>, et al. A laboratory study on capillary sealing efficiency of Iranian shale and anhydrite </a:t>
            </a:r>
            <a:r>
              <a:rPr lang="en-US" altLang="zh-CN" sz="1400" dirty="0" err="1"/>
              <a:t>caprocks</a:t>
            </a:r>
            <a:r>
              <a:rPr lang="en-US" altLang="zh-CN" sz="1400" dirty="0"/>
              <a:t>[J]. Marine and Petroleum Geology,2015,66(04): 817-828.</a:t>
            </a:r>
          </a:p>
          <a:p>
            <a:r>
              <a:rPr lang="en-US" altLang="zh-CN" sz="1400" dirty="0"/>
              <a:t>[2]</a:t>
            </a:r>
            <a:r>
              <a:rPr lang="en-US" altLang="zh-CN" sz="1400" dirty="0" err="1"/>
              <a:t>Behzad</a:t>
            </a:r>
            <a:r>
              <a:rPr lang="en-US" altLang="zh-CN" sz="1400" dirty="0"/>
              <a:t> </a:t>
            </a:r>
            <a:r>
              <a:rPr lang="en-US" altLang="zh-CN" sz="1400" dirty="0" err="1"/>
              <a:t>Mehrgini</a:t>
            </a:r>
            <a:r>
              <a:rPr lang="en-US" altLang="zh-CN" sz="1400" dirty="0"/>
              <a:t>, Hossein </a:t>
            </a:r>
            <a:r>
              <a:rPr lang="en-US" altLang="zh-CN" sz="1400" dirty="0" err="1"/>
              <a:t>Memarian</a:t>
            </a:r>
            <a:r>
              <a:rPr lang="en-US" altLang="zh-CN" sz="1400" dirty="0"/>
              <a:t>, Maurice B. </a:t>
            </a:r>
            <a:r>
              <a:rPr lang="en-US" altLang="zh-CN" sz="1400" dirty="0" err="1"/>
              <a:t>Dusseault</a:t>
            </a:r>
            <a:r>
              <a:rPr lang="en-US" altLang="zh-CN" sz="1400" dirty="0"/>
              <a:t>, et al. </a:t>
            </a:r>
            <a:r>
              <a:rPr lang="en-US" altLang="zh-CN" sz="1400" dirty="0" err="1"/>
              <a:t>Geomechanical</a:t>
            </a:r>
            <a:r>
              <a:rPr lang="en-US" altLang="zh-CN" sz="1400" dirty="0"/>
              <a:t> characteristics of common reservoir </a:t>
            </a:r>
            <a:r>
              <a:rPr lang="en-US" altLang="zh-CN" sz="1400" dirty="0" err="1"/>
              <a:t>caprock</a:t>
            </a:r>
            <a:r>
              <a:rPr lang="en-US" altLang="zh-CN" sz="1400" dirty="0"/>
              <a:t> in Iran (</a:t>
            </a:r>
            <a:r>
              <a:rPr lang="en-US" altLang="zh-CN" sz="1400" dirty="0" err="1"/>
              <a:t>Gachsaran</a:t>
            </a:r>
            <a:r>
              <a:rPr lang="en-US" altLang="zh-CN" sz="1400" dirty="0"/>
              <a:t> Formation), experimental and statistical analysis[J]. Journal of Natural Gas Science and Engineering,2016,34: 898-907.</a:t>
            </a:r>
          </a:p>
          <a:p>
            <a:r>
              <a:rPr lang="en-US" altLang="zh-CN" sz="1400" dirty="0"/>
              <a:t>[3]Bing Bai, </a:t>
            </a:r>
            <a:r>
              <a:rPr lang="en-US" altLang="zh-CN" sz="1400" dirty="0" err="1"/>
              <a:t>Guangzhong</a:t>
            </a:r>
            <a:r>
              <a:rPr lang="en-US" altLang="zh-CN" sz="1400" dirty="0"/>
              <a:t> </a:t>
            </a:r>
            <a:r>
              <a:rPr lang="en-US" altLang="zh-CN" sz="1400" dirty="0" err="1"/>
              <a:t>Lü</a:t>
            </a:r>
            <a:r>
              <a:rPr lang="en-US" altLang="zh-CN" sz="1400" dirty="0"/>
              <a:t>, </a:t>
            </a:r>
            <a:r>
              <a:rPr lang="en-US" altLang="zh-CN" sz="1400" dirty="0" err="1"/>
              <a:t>Xiaochun</a:t>
            </a:r>
            <a:r>
              <a:rPr lang="en-US" altLang="zh-CN" sz="1400" dirty="0"/>
              <a:t> Li, et al. Quantitative Measures for Characterizing the Sealing Ability of </a:t>
            </a:r>
            <a:r>
              <a:rPr lang="en-US" altLang="zh-CN" sz="1400" dirty="0" err="1"/>
              <a:t>Caprock</a:t>
            </a:r>
            <a:r>
              <a:rPr lang="en-US" altLang="zh-CN" sz="1400" dirty="0"/>
              <a:t> with Pore Networks in CO2 Geological Storage[J]. Energy Procedia,2014,63: 5435-5442.</a:t>
            </a:r>
          </a:p>
          <a:p>
            <a:r>
              <a:rPr lang="en-US" altLang="zh-CN" sz="1400" dirty="0"/>
              <a:t>[4]Cheng Zhang, </a:t>
            </a:r>
            <a:r>
              <a:rPr lang="en-US" altLang="zh-CN" sz="1400" dirty="0" err="1"/>
              <a:t>Milei</a:t>
            </a:r>
            <a:r>
              <a:rPr lang="en-US" altLang="zh-CN" sz="1400" dirty="0"/>
              <a:t> Wang. A critical review of breakthrough pressure for tight rocks and relevant factors[J].2022,100: 104456.</a:t>
            </a:r>
          </a:p>
          <a:p>
            <a:r>
              <a:rPr lang="en-US" altLang="zh-CN" sz="1400" dirty="0"/>
              <a:t>[5]</a:t>
            </a:r>
            <a:r>
              <a:rPr lang="en-US" altLang="zh-CN" sz="1400" dirty="0" err="1"/>
              <a:t>Chengzao</a:t>
            </a:r>
            <a:r>
              <a:rPr lang="en-US" altLang="zh-CN" sz="1400" dirty="0"/>
              <a:t> </a:t>
            </a:r>
            <a:r>
              <a:rPr lang="en-US" altLang="zh-CN" sz="1400" dirty="0" err="1"/>
              <a:t>Jia</a:t>
            </a:r>
            <a:r>
              <a:rPr lang="en-US" altLang="zh-CN" sz="1400" dirty="0"/>
              <a:t>, </a:t>
            </a:r>
            <a:r>
              <a:rPr lang="en-US" altLang="zh-CN" sz="1400" dirty="0" err="1"/>
              <a:t>Debo</a:t>
            </a:r>
            <a:r>
              <a:rPr lang="en-US" altLang="zh-CN" sz="1400" dirty="0"/>
              <a:t> Ma, </a:t>
            </a:r>
            <a:r>
              <a:rPr lang="en-US" altLang="zh-CN" sz="1400" dirty="0" err="1"/>
              <a:t>Jingyi</a:t>
            </a:r>
            <a:r>
              <a:rPr lang="en-US" altLang="zh-CN" sz="1400" dirty="0"/>
              <a:t> Yuan et al. Structural characteristics, formation &amp; evolution and genetic mechanisms of strike-</a:t>
            </a:r>
            <a:r>
              <a:rPr lang="en-US" altLang="zh-CN" sz="1400" dirty="0" err="1"/>
              <a:t>slipfaults</a:t>
            </a:r>
            <a:r>
              <a:rPr lang="en-US" altLang="zh-CN" sz="1400" dirty="0"/>
              <a:t> in the </a:t>
            </a:r>
            <a:r>
              <a:rPr lang="en-US" altLang="zh-CN" sz="1400" dirty="0" err="1"/>
              <a:t>Tarim</a:t>
            </a:r>
            <a:r>
              <a:rPr lang="en-US" altLang="zh-CN" sz="1400" dirty="0"/>
              <a:t> Basin[J]. Natural Gas Industry B, 2022. 9(1):51-62.</a:t>
            </a:r>
          </a:p>
          <a:p>
            <a:r>
              <a:rPr lang="en-US" altLang="zh-CN" sz="1400" dirty="0"/>
              <a:t>[6]</a:t>
            </a:r>
            <a:r>
              <a:rPr lang="en-US" altLang="zh-CN" sz="1400" dirty="0" err="1"/>
              <a:t>Deyang</a:t>
            </a:r>
            <a:r>
              <a:rPr lang="en-US" altLang="zh-CN" sz="1400" dirty="0"/>
              <a:t> Wang, </a:t>
            </a:r>
            <a:r>
              <a:rPr lang="en-US" altLang="zh-CN" sz="1400" dirty="0" err="1"/>
              <a:t>Yuanping</a:t>
            </a:r>
            <a:r>
              <a:rPr lang="en-US" altLang="zh-CN" sz="1400" dirty="0"/>
              <a:t> Cheng, Liang Wang, et al. Controlling factors of coalbed methane occurrence below </a:t>
            </a:r>
            <a:r>
              <a:rPr lang="en-US" altLang="zh-CN" sz="1400" dirty="0" err="1"/>
              <a:t>redbeds</a:t>
            </a:r>
            <a:r>
              <a:rPr lang="en-US" altLang="zh-CN" sz="1400" dirty="0"/>
              <a:t> in </a:t>
            </a:r>
            <a:r>
              <a:rPr lang="en-US" altLang="zh-CN" sz="1400" dirty="0" err="1"/>
              <a:t>Xutuan</a:t>
            </a:r>
            <a:r>
              <a:rPr lang="en-US" altLang="zh-CN" sz="1400" dirty="0"/>
              <a:t> mine: </a:t>
            </a:r>
            <a:r>
              <a:rPr lang="en-US" altLang="zh-CN" sz="1400" dirty="0" err="1"/>
              <a:t>Caprock</a:t>
            </a:r>
            <a:r>
              <a:rPr lang="en-US" altLang="zh-CN" sz="1400" dirty="0"/>
              <a:t> thickness below </a:t>
            </a:r>
            <a:r>
              <a:rPr lang="en-US" altLang="zh-CN" sz="1400" dirty="0" err="1"/>
              <a:t>redbeds</a:t>
            </a:r>
            <a:r>
              <a:rPr lang="en-US" altLang="zh-CN" sz="1400" dirty="0"/>
              <a:t>[J]. Journal of Natural Gas Science and Engineering,2021,96: 104323.</a:t>
            </a:r>
          </a:p>
          <a:p>
            <a:r>
              <a:rPr lang="en-US" altLang="zh-CN" sz="1400" dirty="0"/>
              <a:t>[7]Dyer J S. Remarks on the analytic hierarchy process[J]. Management science, 1990, 36(3): 249-258.</a:t>
            </a:r>
          </a:p>
          <a:p>
            <a:r>
              <a:rPr lang="en-US" altLang="zh-CN" sz="1400" dirty="0"/>
              <a:t>[8]Fan Q, Fan T L, Li Q P, et al. Sedimentary characteristics and developmental patterns of Cambrian gypsum salt rocks in the </a:t>
            </a:r>
            <a:r>
              <a:rPr lang="en-US" altLang="zh-CN" sz="1400" dirty="0" err="1"/>
              <a:t>Tarim</a:t>
            </a:r>
            <a:r>
              <a:rPr lang="en-US" altLang="zh-CN" sz="1400" dirty="0"/>
              <a:t> Basin[J]. Petroleum Experimental Geology,2021,43(02):217-226</a:t>
            </a:r>
            <a:r>
              <a:rPr lang="zh-CN" altLang="en-US" sz="1400" dirty="0"/>
              <a:t>（</a:t>
            </a:r>
            <a:r>
              <a:rPr lang="en-US" altLang="zh-CN" sz="1400" dirty="0"/>
              <a:t>in Chinese with English Abstract</a:t>
            </a:r>
            <a:r>
              <a:rPr lang="zh-CN" altLang="en-US" sz="1400" dirty="0"/>
              <a:t>）</a:t>
            </a:r>
            <a:r>
              <a:rPr lang="en-US" altLang="zh-CN" sz="1400" dirty="0"/>
              <a:t>. </a:t>
            </a:r>
          </a:p>
          <a:p>
            <a:r>
              <a:rPr lang="en-US" altLang="zh-CN" sz="1400" dirty="0"/>
              <a:t>[9]Forman E H, </a:t>
            </a:r>
            <a:r>
              <a:rPr lang="en-US" altLang="zh-CN" sz="1400" dirty="0" err="1"/>
              <a:t>Gass</a:t>
            </a:r>
            <a:r>
              <a:rPr lang="en-US" altLang="zh-CN" sz="1400" dirty="0"/>
              <a:t> S I. The analytic hierarchy process-an exposition[J]. Operations research, 2001, 49(4): 469-486.</a:t>
            </a:r>
          </a:p>
          <a:p>
            <a:r>
              <a:rPr lang="en-US" altLang="zh-CN" sz="1400" dirty="0"/>
              <a:t>[10]Fu X, Yan L, </a:t>
            </a:r>
            <a:r>
              <a:rPr lang="en-US" altLang="zh-CN" sz="1400" dirty="0" err="1"/>
              <a:t>Meng</a:t>
            </a:r>
            <a:r>
              <a:rPr lang="en-US" altLang="zh-CN" sz="1400" dirty="0"/>
              <a:t> L, et al. Deformation Mechanism and Vertical Sealing ability of Fault in the Mudstone </a:t>
            </a:r>
            <a:r>
              <a:rPr lang="en-US" altLang="zh-CN" sz="1400" dirty="0" err="1"/>
              <a:t>Caprock</a:t>
            </a:r>
            <a:r>
              <a:rPr lang="en-US" altLang="zh-CN" sz="1400" dirty="0"/>
              <a:t>[J]. Journal of Earth Science, 2019, 30(2):367-375.</a:t>
            </a:r>
          </a:p>
          <a:p>
            <a:r>
              <a:rPr lang="en-US" altLang="zh-CN" sz="1400" dirty="0"/>
              <a:t>[11</a:t>
            </a:r>
            <a:r>
              <a:rPr lang="en-US" altLang="zh-CN" sz="1400" dirty="0" smtClean="0"/>
              <a:t>] FU </a:t>
            </a:r>
            <a:r>
              <a:rPr lang="en-US" altLang="zh-CN" sz="1400" dirty="0" err="1"/>
              <a:t>Xiaofei</a:t>
            </a:r>
            <a:r>
              <a:rPr lang="en-US" altLang="zh-CN" sz="1400" dirty="0"/>
              <a:t>, JIA Ru, WANG </a:t>
            </a:r>
            <a:r>
              <a:rPr lang="en-US" altLang="zh-CN" sz="1400" dirty="0" err="1"/>
              <a:t>Haixue</a:t>
            </a:r>
            <a:r>
              <a:rPr lang="en-US" altLang="zh-CN" sz="1400" dirty="0"/>
              <a:t>, et al. Quantitative evaluation of fault-</a:t>
            </a:r>
            <a:r>
              <a:rPr lang="en-US" altLang="zh-CN" sz="1400" dirty="0" err="1"/>
              <a:t>caprock</a:t>
            </a:r>
            <a:r>
              <a:rPr lang="en-US" altLang="zh-CN" sz="1400" dirty="0"/>
              <a:t> sealing ability: A case from </a:t>
            </a:r>
            <a:r>
              <a:rPr lang="en-US" altLang="zh-CN" sz="1400" dirty="0" err="1"/>
              <a:t>Dabei-Kelasu</a:t>
            </a:r>
            <a:r>
              <a:rPr lang="en-US" altLang="zh-CN" sz="1400" dirty="0"/>
              <a:t> structural belt in </a:t>
            </a:r>
            <a:r>
              <a:rPr lang="en-US" altLang="zh-CN" sz="1400" dirty="0" err="1"/>
              <a:t>Kuqa</a:t>
            </a:r>
            <a:r>
              <a:rPr lang="en-US" altLang="zh-CN" sz="1400" dirty="0"/>
              <a:t> Depression, </a:t>
            </a:r>
            <a:r>
              <a:rPr lang="en-US" altLang="zh-CN" sz="1400" dirty="0" err="1"/>
              <a:t>Tarim</a:t>
            </a:r>
            <a:r>
              <a:rPr lang="en-US" altLang="zh-CN" sz="1400" dirty="0"/>
              <a:t> Basin, NW China[J]. Petroleum Exploration and Development, 2015, 42(3):329-338.</a:t>
            </a:r>
          </a:p>
          <a:p>
            <a:r>
              <a:rPr lang="en-US" altLang="zh-CN" sz="1400" dirty="0"/>
              <a:t>[12</a:t>
            </a:r>
            <a:r>
              <a:rPr lang="en-US" altLang="zh-CN" sz="1400" dirty="0" smtClean="0"/>
              <a:t>] </a:t>
            </a:r>
            <a:r>
              <a:rPr lang="en-US" altLang="zh-CN" sz="1400" dirty="0" err="1" smtClean="0"/>
              <a:t>Fuwei</a:t>
            </a:r>
            <a:r>
              <a:rPr lang="en-US" altLang="zh-CN" sz="1400" dirty="0" smtClean="0"/>
              <a:t> </a:t>
            </a:r>
            <a:r>
              <a:rPr lang="en-US" altLang="zh-CN" sz="1400" dirty="0"/>
              <a:t>Wang, </a:t>
            </a:r>
            <a:r>
              <a:rPr lang="en-US" altLang="zh-CN" sz="1400" dirty="0" err="1"/>
              <a:t>Dongxia</a:t>
            </a:r>
            <a:r>
              <a:rPr lang="en-US" altLang="zh-CN" sz="1400" dirty="0"/>
              <a:t> Chen, </a:t>
            </a:r>
            <a:r>
              <a:rPr lang="en-US" altLang="zh-CN" sz="1400" dirty="0" err="1"/>
              <a:t>Qiaochu</a:t>
            </a:r>
            <a:r>
              <a:rPr lang="en-US" altLang="zh-CN" sz="1400" dirty="0"/>
              <a:t> Wang, et al. Quantitative evaluation of </a:t>
            </a:r>
            <a:r>
              <a:rPr lang="en-US" altLang="zh-CN" sz="1400" dirty="0" err="1"/>
              <a:t>caprock</a:t>
            </a:r>
            <a:r>
              <a:rPr lang="en-US" altLang="zh-CN" sz="1400" dirty="0"/>
              <a:t> sealing controlled by fault activity and hydrocarbon accumulation response: K </a:t>
            </a:r>
            <a:r>
              <a:rPr lang="en-US" altLang="zh-CN" sz="1400" dirty="0" err="1"/>
              <a:t>gasfield</a:t>
            </a:r>
            <a:r>
              <a:rPr lang="en-US" altLang="zh-CN" sz="1400" dirty="0"/>
              <a:t> in the </a:t>
            </a:r>
            <a:r>
              <a:rPr lang="en-US" altLang="zh-CN" sz="1400" dirty="0" err="1"/>
              <a:t>Xihu</a:t>
            </a:r>
            <a:r>
              <a:rPr lang="en-US" altLang="zh-CN" sz="1400" dirty="0"/>
              <a:t> Depression, East China Sea Basin [J]. Marine and Petroleum Geology,2021,134:105352</a:t>
            </a:r>
            <a:r>
              <a:rPr lang="en-US" altLang="zh-CN" sz="1400" dirty="0" smtClean="0"/>
              <a:t>.</a:t>
            </a:r>
            <a:endParaRPr lang="en-US" altLang="zh-CN" sz="1400" dirty="0"/>
          </a:p>
        </p:txBody>
      </p:sp>
    </p:spTree>
    <p:extLst>
      <p:ext uri="{BB962C8B-B14F-4D97-AF65-F5344CB8AC3E}">
        <p14:creationId xmlns:p14="http://schemas.microsoft.com/office/powerpoint/2010/main" val="2296375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392691" y="2558676"/>
            <a:ext cx="5537071" cy="479744"/>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smtClean="0"/>
              <a:t>Thanks for listening.</a:t>
            </a:r>
            <a:endParaRPr lang="zh-CN" altLang="en-US" sz="3100" dirty="0"/>
          </a:p>
        </p:txBody>
      </p:sp>
      <p:sp>
        <p:nvSpPr>
          <p:cNvPr id="6" name="文本占位符 2"/>
          <p:cNvSpPr txBox="1">
            <a:spLocks/>
          </p:cNvSpPr>
          <p:nvPr/>
        </p:nvSpPr>
        <p:spPr>
          <a:xfrm>
            <a:off x="286365" y="3607329"/>
            <a:ext cx="5537071" cy="74862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Shan ZHAO</a:t>
            </a:r>
          </a:p>
          <a:p>
            <a:r>
              <a:rPr lang="en-US" altLang="zh-CN" sz="2000" dirty="0" smtClean="0"/>
              <a:t>China University of Petroleum (</a:t>
            </a:r>
            <a:r>
              <a:rPr lang="en-US" altLang="zh-CN" sz="2000" dirty="0" err="1" smtClean="0"/>
              <a:t>Huadong</a:t>
            </a:r>
            <a:r>
              <a:rPr lang="en-US" altLang="zh-CN" sz="2000" dirty="0" smtClean="0"/>
              <a:t>)</a:t>
            </a:r>
            <a:endParaRPr lang="en-US" altLang="zh-CN" sz="1600" dirty="0"/>
          </a:p>
        </p:txBody>
      </p:sp>
      <p:grpSp>
        <p:nvGrpSpPr>
          <p:cNvPr id="7" name="组合 6">
            <a:extLst>
              <a:ext uri="{FF2B5EF4-FFF2-40B4-BE49-F238E27FC236}">
                <a16:creationId xmlns:a16="http://schemas.microsoft.com/office/drawing/2014/main" id="{063C1D8C-4796-4422-888B-B907456A7974}"/>
              </a:ext>
            </a:extLst>
          </p:cNvPr>
          <p:cNvGrpSpPr/>
          <p:nvPr/>
        </p:nvGrpSpPr>
        <p:grpSpPr>
          <a:xfrm>
            <a:off x="392692" y="2496182"/>
            <a:ext cx="5536080" cy="1967876"/>
            <a:chOff x="669925" y="5439124"/>
            <a:chExt cx="5761355" cy="1967876"/>
          </a:xfrm>
        </p:grpSpPr>
        <p:cxnSp>
          <p:nvCxnSpPr>
            <p:cNvPr id="8" name="直接连接符 7">
              <a:extLst>
                <a:ext uri="{FF2B5EF4-FFF2-40B4-BE49-F238E27FC236}">
                  <a16:creationId xmlns:a16="http://schemas.microsoft.com/office/drawing/2014/main" id="{324006CB-0715-4165-A3EA-53673D176460}"/>
                </a:ext>
              </a:extLst>
            </p:cNvPr>
            <p:cNvCxnSpPr/>
            <p:nvPr userDrawn="1"/>
          </p:nvCxnSpPr>
          <p:spPr>
            <a:xfrm>
              <a:off x="669925" y="7407000"/>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57F8A1-E82A-4C83-ABD7-EE8045185BC7}"/>
                </a:ext>
              </a:extLst>
            </p:cNvPr>
            <p:cNvCxnSpPr/>
            <p:nvPr userDrawn="1"/>
          </p:nvCxnSpPr>
          <p:spPr>
            <a:xfrm>
              <a:off x="669925" y="5439124"/>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a:stretch>
            <a:fillRect/>
          </a:stretch>
        </p:blipFill>
        <p:spPr>
          <a:xfrm>
            <a:off x="5697794" y="1729981"/>
            <a:ext cx="3446206" cy="3350478"/>
          </a:xfrm>
          <a:prstGeom prst="rect">
            <a:avLst/>
          </a:prstGeom>
        </p:spPr>
      </p:pic>
      <p:pic>
        <p:nvPicPr>
          <p:cNvPr id="10" name="图片 9"/>
          <p:cNvPicPr>
            <a:picLocks noChangeAspect="1"/>
          </p:cNvPicPr>
          <p:nvPr/>
        </p:nvPicPr>
        <p:blipFill>
          <a:blip r:embed="rId3"/>
          <a:stretch>
            <a:fillRect/>
          </a:stretch>
        </p:blipFill>
        <p:spPr>
          <a:xfrm>
            <a:off x="790833" y="1390963"/>
            <a:ext cx="4481384" cy="977637"/>
          </a:xfrm>
          <a:prstGeom prst="rect">
            <a:avLst/>
          </a:prstGeom>
        </p:spPr>
      </p:pic>
    </p:spTree>
    <p:extLst>
      <p:ext uri="{BB962C8B-B14F-4D97-AF65-F5344CB8AC3E}">
        <p14:creationId xmlns:p14="http://schemas.microsoft.com/office/powerpoint/2010/main" val="558295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a:spLocks/>
          </p:cNvSpPr>
          <p:nvPr/>
        </p:nvSpPr>
        <p:spPr>
          <a:xfrm>
            <a:off x="2726993" y="3132735"/>
            <a:ext cx="3848992" cy="7409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altLang="zh-CN" sz="3600" dirty="0" smtClean="0"/>
              <a:t>Introduction</a:t>
            </a:r>
            <a:endParaRPr lang="en-US" altLang="zh-CN" sz="3600" dirty="0"/>
          </a:p>
        </p:txBody>
      </p:sp>
      <p:cxnSp>
        <p:nvCxnSpPr>
          <p:cNvPr id="14" name="直接连接符 13">
            <a:extLst>
              <a:ext uri="{FF2B5EF4-FFF2-40B4-BE49-F238E27FC236}">
                <a16:creationId xmlns:a16="http://schemas.microsoft.com/office/drawing/2014/main" id="{FBF50EA8-844D-448A-A8DA-0514AC0170CA}"/>
              </a:ext>
            </a:extLst>
          </p:cNvPr>
          <p:cNvCxnSpPr>
            <a:cxnSpLocks/>
          </p:cNvCxnSpPr>
          <p:nvPr/>
        </p:nvCxnSpPr>
        <p:spPr>
          <a:xfrm>
            <a:off x="2402137" y="2235642"/>
            <a:ext cx="6532177" cy="2426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25F3D9E4-F3C1-4AD2-8E2A-DB1E4EEB23AF}"/>
              </a:ext>
            </a:extLst>
          </p:cNvPr>
          <p:cNvCxnSpPr>
            <a:cxnSpLocks/>
          </p:cNvCxnSpPr>
          <p:nvPr/>
        </p:nvCxnSpPr>
        <p:spPr>
          <a:xfrm flipV="1">
            <a:off x="2402137" y="3737947"/>
            <a:ext cx="6629159" cy="468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6026B722-0E2C-4608-B59C-0F974A292877}"/>
              </a:ext>
            </a:extLst>
          </p:cNvPr>
          <p:cNvSpPr txBox="1"/>
          <p:nvPr/>
        </p:nvSpPr>
        <p:spPr>
          <a:xfrm>
            <a:off x="2592783" y="1544545"/>
            <a:ext cx="635489" cy="552534"/>
          </a:xfrm>
          <a:prstGeom prst="rect">
            <a:avLst/>
          </a:prstGeom>
          <a:noFill/>
          <a:ln w="117475">
            <a:noFill/>
          </a:ln>
        </p:spPr>
        <p:txBody>
          <a:bodyPr wrap="none" rtlCol="0">
            <a:prstTxWarp prst="textPlain">
              <a:avLst/>
            </a:prstTxWarp>
            <a:spAutoFit/>
          </a:bodyPr>
          <a:lstStyle/>
          <a:p>
            <a:r>
              <a:rPr lang="en-US" altLang="zh-CN" spc="100" dirty="0">
                <a:solidFill>
                  <a:schemeClr val="bg1">
                    <a:lumMod val="85000"/>
                  </a:schemeClr>
                </a:solidFill>
                <a:latin typeface="Impact" panose="020B0806030902050204" pitchFamily="34" charset="0"/>
                <a:cs typeface="Arial" panose="020B0604020202020204" pitchFamily="34" charset="0"/>
              </a:rPr>
              <a:t>/01</a:t>
            </a:r>
            <a:endParaRPr lang="zh-CN" altLang="en-US" spc="100" dirty="0">
              <a:solidFill>
                <a:schemeClr val="bg1">
                  <a:lumMod val="85000"/>
                </a:schemeClr>
              </a:solidFill>
              <a:latin typeface="Impact" panose="020B0806030902050204" pitchFamily="34" charset="0"/>
              <a:cs typeface="Arial" panose="020B0604020202020204" pitchFamily="34" charset="0"/>
            </a:endParaRPr>
          </a:p>
        </p:txBody>
      </p:sp>
      <p:grpSp>
        <p:nvGrpSpPr>
          <p:cNvPr id="17" name="组合 16">
            <a:extLst>
              <a:ext uri="{FF2B5EF4-FFF2-40B4-BE49-F238E27FC236}">
                <a16:creationId xmlns:a16="http://schemas.microsoft.com/office/drawing/2014/main" id="{816A5DE7-6887-4C84-BF3D-E482B32C50AA}"/>
              </a:ext>
            </a:extLst>
          </p:cNvPr>
          <p:cNvGrpSpPr/>
          <p:nvPr/>
        </p:nvGrpSpPr>
        <p:grpSpPr>
          <a:xfrm>
            <a:off x="138856" y="2063647"/>
            <a:ext cx="2263281" cy="2072175"/>
            <a:chOff x="3990983" y="1563392"/>
            <a:chExt cx="4185447" cy="4108467"/>
          </a:xfrm>
        </p:grpSpPr>
        <p:grpSp>
          <p:nvGrpSpPr>
            <p:cNvPr id="18" name="组合 17">
              <a:extLst>
                <a:ext uri="{FF2B5EF4-FFF2-40B4-BE49-F238E27FC236}">
                  <a16:creationId xmlns:a16="http://schemas.microsoft.com/office/drawing/2014/main" id="{A9292177-7A8F-4689-886F-CF823C4925C7}"/>
                </a:ext>
              </a:extLst>
            </p:cNvPr>
            <p:cNvGrpSpPr/>
            <p:nvPr/>
          </p:nvGrpSpPr>
          <p:grpSpPr>
            <a:xfrm>
              <a:off x="4101458" y="1653440"/>
              <a:ext cx="4002716" cy="3942145"/>
              <a:chOff x="8809631" y="1360739"/>
              <a:chExt cx="4002716" cy="3942145"/>
            </a:xfrm>
          </p:grpSpPr>
          <p:sp>
            <p:nvSpPr>
              <p:cNvPr id="98" name="Freeform 229">
                <a:extLst>
                  <a:ext uri="{FF2B5EF4-FFF2-40B4-BE49-F238E27FC236}">
                    <a16:creationId xmlns:a16="http://schemas.microsoft.com/office/drawing/2014/main" id="{5BFC5F00-EEDA-4193-A46E-7DB1613B662D}"/>
                  </a:ext>
                </a:extLst>
              </p:cNvPr>
              <p:cNvSpPr>
                <a:spLocks/>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9" name="Freeform 226">
                <a:extLst>
                  <a:ext uri="{FF2B5EF4-FFF2-40B4-BE49-F238E27FC236}">
                    <a16:creationId xmlns:a16="http://schemas.microsoft.com/office/drawing/2014/main" id="{848EEA74-7CAF-41BE-91C8-3A5BB80A0D6A}"/>
                  </a:ext>
                </a:extLst>
              </p:cNvPr>
              <p:cNvSpPr>
                <a:spLocks/>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0" name="Line 224">
                <a:extLst>
                  <a:ext uri="{FF2B5EF4-FFF2-40B4-BE49-F238E27FC236}">
                    <a16:creationId xmlns:a16="http://schemas.microsoft.com/office/drawing/2014/main" id="{E48C906F-2BA7-4957-A649-C097302D3783}"/>
                  </a:ext>
                </a:extLst>
              </p:cNvPr>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1" name="Freeform 217">
                <a:extLst>
                  <a:ext uri="{FF2B5EF4-FFF2-40B4-BE49-F238E27FC236}">
                    <a16:creationId xmlns:a16="http://schemas.microsoft.com/office/drawing/2014/main" id="{1E9C4EBF-535E-4FA9-9E90-C22456295BE2}"/>
                  </a:ext>
                </a:extLst>
              </p:cNvPr>
              <p:cNvSpPr>
                <a:spLocks/>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2" name="Freeform 218">
                <a:extLst>
                  <a:ext uri="{FF2B5EF4-FFF2-40B4-BE49-F238E27FC236}">
                    <a16:creationId xmlns:a16="http://schemas.microsoft.com/office/drawing/2014/main" id="{9C8C3E87-C10E-472C-AB26-798E45F9723D}"/>
                  </a:ext>
                </a:extLst>
              </p:cNvPr>
              <p:cNvSpPr>
                <a:spLocks/>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0" name="Freeform 219">
                <a:extLst>
                  <a:ext uri="{FF2B5EF4-FFF2-40B4-BE49-F238E27FC236}">
                    <a16:creationId xmlns:a16="http://schemas.microsoft.com/office/drawing/2014/main" id="{C1823C1E-79E3-42E8-AF30-BC55FE822E16}"/>
                  </a:ext>
                </a:extLst>
              </p:cNvPr>
              <p:cNvSpPr>
                <a:spLocks/>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 name="Freeform 220">
                <a:extLst>
                  <a:ext uri="{FF2B5EF4-FFF2-40B4-BE49-F238E27FC236}">
                    <a16:creationId xmlns:a16="http://schemas.microsoft.com/office/drawing/2014/main" id="{CF3B0724-763A-4B4F-8C59-65EF95996D2F}"/>
                  </a:ext>
                </a:extLst>
              </p:cNvPr>
              <p:cNvSpPr>
                <a:spLocks/>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 name="Freeform 221">
                <a:extLst>
                  <a:ext uri="{FF2B5EF4-FFF2-40B4-BE49-F238E27FC236}">
                    <a16:creationId xmlns:a16="http://schemas.microsoft.com/office/drawing/2014/main" id="{89C19102-E03C-4CB9-B6E8-5B555A8C25A8}"/>
                  </a:ext>
                </a:extLst>
              </p:cNvPr>
              <p:cNvSpPr>
                <a:spLocks/>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3" name="Freeform 222">
                <a:extLst>
                  <a:ext uri="{FF2B5EF4-FFF2-40B4-BE49-F238E27FC236}">
                    <a16:creationId xmlns:a16="http://schemas.microsoft.com/office/drawing/2014/main" id="{E2B25A9F-0F30-4820-BB27-7A2E5C24296C}"/>
                  </a:ext>
                </a:extLst>
              </p:cNvPr>
              <p:cNvSpPr>
                <a:spLocks/>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4" name="Freeform 223">
                <a:extLst>
                  <a:ext uri="{FF2B5EF4-FFF2-40B4-BE49-F238E27FC236}">
                    <a16:creationId xmlns:a16="http://schemas.microsoft.com/office/drawing/2014/main" id="{C0B1C7E4-3C95-42FA-A5B3-3221F11B8823}"/>
                  </a:ext>
                </a:extLst>
              </p:cNvPr>
              <p:cNvSpPr>
                <a:spLocks/>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5" name="Freeform 225">
                <a:extLst>
                  <a:ext uri="{FF2B5EF4-FFF2-40B4-BE49-F238E27FC236}">
                    <a16:creationId xmlns:a16="http://schemas.microsoft.com/office/drawing/2014/main" id="{4171AEE6-DCC3-4065-B435-6DE0466245E3}"/>
                  </a:ext>
                </a:extLst>
              </p:cNvPr>
              <p:cNvSpPr>
                <a:spLocks/>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6" name="Freeform 227">
                <a:extLst>
                  <a:ext uri="{FF2B5EF4-FFF2-40B4-BE49-F238E27FC236}">
                    <a16:creationId xmlns:a16="http://schemas.microsoft.com/office/drawing/2014/main" id="{818C3C3D-B6F4-4272-8E4D-1D9D5E7EDE52}"/>
                  </a:ext>
                </a:extLst>
              </p:cNvPr>
              <p:cNvSpPr>
                <a:spLocks/>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7" name="Line 228">
                <a:extLst>
                  <a:ext uri="{FF2B5EF4-FFF2-40B4-BE49-F238E27FC236}">
                    <a16:creationId xmlns:a16="http://schemas.microsoft.com/office/drawing/2014/main" id="{8D52C90B-27D5-4179-A39E-86264E1141B8}"/>
                  </a:ext>
                </a:extLst>
              </p:cNvPr>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8" name="Line 230">
                <a:extLst>
                  <a:ext uri="{FF2B5EF4-FFF2-40B4-BE49-F238E27FC236}">
                    <a16:creationId xmlns:a16="http://schemas.microsoft.com/office/drawing/2014/main" id="{4AD6D0AB-0F4A-4C7F-A117-D609228D9C38}"/>
                  </a:ext>
                </a:extLst>
              </p:cNvPr>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 name="Freeform 231">
                <a:extLst>
                  <a:ext uri="{FF2B5EF4-FFF2-40B4-BE49-F238E27FC236}">
                    <a16:creationId xmlns:a16="http://schemas.microsoft.com/office/drawing/2014/main" id="{F091FEA3-608F-4C95-97DC-30FBC02086CD}"/>
                  </a:ext>
                </a:extLst>
              </p:cNvPr>
              <p:cNvSpPr>
                <a:spLocks/>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0" name="Line 232">
                <a:extLst>
                  <a:ext uri="{FF2B5EF4-FFF2-40B4-BE49-F238E27FC236}">
                    <a16:creationId xmlns:a16="http://schemas.microsoft.com/office/drawing/2014/main" id="{5AACBA23-6B62-4FAA-AB84-9B65152DE83C}"/>
                  </a:ext>
                </a:extLst>
              </p:cNvPr>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1" name="Line 233">
                <a:extLst>
                  <a:ext uri="{FF2B5EF4-FFF2-40B4-BE49-F238E27FC236}">
                    <a16:creationId xmlns:a16="http://schemas.microsoft.com/office/drawing/2014/main" id="{D9813D6C-671A-4864-8BF6-0C9A3E721FB1}"/>
                  </a:ext>
                </a:extLst>
              </p:cNvPr>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2" name="Line 234">
                <a:extLst>
                  <a:ext uri="{FF2B5EF4-FFF2-40B4-BE49-F238E27FC236}">
                    <a16:creationId xmlns:a16="http://schemas.microsoft.com/office/drawing/2014/main" id="{1062C056-5FBB-4253-B2AE-DD073C037BC6}"/>
                  </a:ext>
                </a:extLst>
              </p:cNvPr>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 name="Line 235">
                <a:extLst>
                  <a:ext uri="{FF2B5EF4-FFF2-40B4-BE49-F238E27FC236}">
                    <a16:creationId xmlns:a16="http://schemas.microsoft.com/office/drawing/2014/main" id="{9CD07FBC-5275-4564-A7C6-E14CE2CD9C35}"/>
                  </a:ext>
                </a:extLst>
              </p:cNvPr>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4" name="Line 236">
                <a:extLst>
                  <a:ext uri="{FF2B5EF4-FFF2-40B4-BE49-F238E27FC236}">
                    <a16:creationId xmlns:a16="http://schemas.microsoft.com/office/drawing/2014/main" id="{5B4AF71B-D1D7-4A00-9E33-FD952931E844}"/>
                  </a:ext>
                </a:extLst>
              </p:cNvPr>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vert="horz" wrap="square" lIns="91440" tIns="45720" rIns="91440" bIns="45720" numCol="1" anchor="t" anchorCtr="0" compatLnSpc="1">
                <a:prstTxWarp prst="textNoShape">
                  <a:avLst/>
                </a:prstTxWarp>
              </a:bodyPr>
              <a:lstStyle/>
              <a:p>
                <a:endParaRPr lang="en-IN"/>
              </a:p>
            </p:txBody>
          </p:sp>
        </p:grpSp>
        <p:sp>
          <p:nvSpPr>
            <p:cNvPr id="19" name="Oval 255">
              <a:extLst>
                <a:ext uri="{FF2B5EF4-FFF2-40B4-BE49-F238E27FC236}">
                  <a16:creationId xmlns:a16="http://schemas.microsoft.com/office/drawing/2014/main" id="{68206F76-5661-4AED-A0E5-84E824AB904D}"/>
                </a:ext>
              </a:extLst>
            </p:cNvPr>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0" name="Oval 256">
              <a:extLst>
                <a:ext uri="{FF2B5EF4-FFF2-40B4-BE49-F238E27FC236}">
                  <a16:creationId xmlns:a16="http://schemas.microsoft.com/office/drawing/2014/main" id="{73A26C77-BB2B-452B-9FAD-F223BBD235A1}"/>
                </a:ext>
              </a:extLst>
            </p:cNvPr>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1" name="Oval 257">
              <a:extLst>
                <a:ext uri="{FF2B5EF4-FFF2-40B4-BE49-F238E27FC236}">
                  <a16:creationId xmlns:a16="http://schemas.microsoft.com/office/drawing/2014/main" id="{5542A6B7-58E4-4855-9CF5-507D4CF222F9}"/>
                </a:ext>
              </a:extLst>
            </p:cNvPr>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2" name="Oval 258">
              <a:extLst>
                <a:ext uri="{FF2B5EF4-FFF2-40B4-BE49-F238E27FC236}">
                  <a16:creationId xmlns:a16="http://schemas.microsoft.com/office/drawing/2014/main" id="{FC8BE45D-21DB-459F-A27F-9AF575561EFD}"/>
                </a:ext>
              </a:extLst>
            </p:cNvPr>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3" name="Oval 259">
              <a:extLst>
                <a:ext uri="{FF2B5EF4-FFF2-40B4-BE49-F238E27FC236}">
                  <a16:creationId xmlns:a16="http://schemas.microsoft.com/office/drawing/2014/main" id="{FBCF7A0B-DEE6-432D-A7CB-920FB8A7A96E}"/>
                </a:ext>
              </a:extLst>
            </p:cNvPr>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4" name="Oval 260">
              <a:extLst>
                <a:ext uri="{FF2B5EF4-FFF2-40B4-BE49-F238E27FC236}">
                  <a16:creationId xmlns:a16="http://schemas.microsoft.com/office/drawing/2014/main" id="{5B298322-306B-4CEC-880C-636F4FB702E0}"/>
                </a:ext>
              </a:extLst>
            </p:cNvPr>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5" name="Oval 261">
              <a:extLst>
                <a:ext uri="{FF2B5EF4-FFF2-40B4-BE49-F238E27FC236}">
                  <a16:creationId xmlns:a16="http://schemas.microsoft.com/office/drawing/2014/main" id="{BE6A993B-DB2F-459A-AE94-3FEC76FC5A15}"/>
                </a:ext>
              </a:extLst>
            </p:cNvPr>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6" name="Oval 262">
              <a:extLst>
                <a:ext uri="{FF2B5EF4-FFF2-40B4-BE49-F238E27FC236}">
                  <a16:creationId xmlns:a16="http://schemas.microsoft.com/office/drawing/2014/main" id="{9BDFAB9A-00C8-40E1-BB34-622F0D49114F}"/>
                </a:ext>
              </a:extLst>
            </p:cNvPr>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7" name="Oval 263">
              <a:extLst>
                <a:ext uri="{FF2B5EF4-FFF2-40B4-BE49-F238E27FC236}">
                  <a16:creationId xmlns:a16="http://schemas.microsoft.com/office/drawing/2014/main" id="{EB43DD7A-E408-49AA-8F9B-183E323A917A}"/>
                </a:ext>
              </a:extLst>
            </p:cNvPr>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8" name="Oval 265">
              <a:extLst>
                <a:ext uri="{FF2B5EF4-FFF2-40B4-BE49-F238E27FC236}">
                  <a16:creationId xmlns:a16="http://schemas.microsoft.com/office/drawing/2014/main" id="{C49001C2-23A2-4229-B2CA-5B2DF8271C88}"/>
                </a:ext>
              </a:extLst>
            </p:cNvPr>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29" name="Oval 266">
              <a:extLst>
                <a:ext uri="{FF2B5EF4-FFF2-40B4-BE49-F238E27FC236}">
                  <a16:creationId xmlns:a16="http://schemas.microsoft.com/office/drawing/2014/main" id="{54604037-484A-494F-9694-D1FE1FE7A53D}"/>
                </a:ext>
              </a:extLst>
            </p:cNvPr>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sp>
          <p:nvSpPr>
            <p:cNvPr id="30" name="Oval 267">
              <a:extLst>
                <a:ext uri="{FF2B5EF4-FFF2-40B4-BE49-F238E27FC236}">
                  <a16:creationId xmlns:a16="http://schemas.microsoft.com/office/drawing/2014/main" id="{E7BED398-588B-4940-9052-3AE7040D1BDA}"/>
                </a:ext>
              </a:extLst>
            </p:cNvPr>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headEnd/>
              <a:tailEnd/>
            </a:ln>
            <a:extLst/>
          </p:spPr>
          <p:txBody>
            <a:bodyPr vert="horz" wrap="square" lIns="91440" tIns="45720" rIns="91440" bIns="45720" numCol="1" anchor="t" anchorCtr="0" compatLnSpc="1">
              <a:prstTxWarp prst="textNoShape">
                <a:avLst/>
              </a:prstTxWarp>
            </a:bodyPr>
            <a:lstStyle/>
            <a:p>
              <a:endParaRPr lang="en-IN"/>
            </a:p>
          </p:txBody>
        </p:sp>
        <p:grpSp>
          <p:nvGrpSpPr>
            <p:cNvPr id="31" name="组合 30">
              <a:extLst>
                <a:ext uri="{FF2B5EF4-FFF2-40B4-BE49-F238E27FC236}">
                  <a16:creationId xmlns:a16="http://schemas.microsoft.com/office/drawing/2014/main" id="{693A3D2D-44E9-4EB7-B50E-FA55B080BFCA}"/>
                </a:ext>
              </a:extLst>
            </p:cNvPr>
            <p:cNvGrpSpPr/>
            <p:nvPr/>
          </p:nvGrpSpPr>
          <p:grpSpPr>
            <a:xfrm>
              <a:off x="4707152" y="2248023"/>
              <a:ext cx="2414023" cy="2901694"/>
              <a:chOff x="4707152" y="2248023"/>
              <a:chExt cx="2414023" cy="2901694"/>
            </a:xfrm>
          </p:grpSpPr>
          <p:sp>
            <p:nvSpPr>
              <p:cNvPr id="83" name="Oval 264">
                <a:extLst>
                  <a:ext uri="{FF2B5EF4-FFF2-40B4-BE49-F238E27FC236}">
                    <a16:creationId xmlns:a16="http://schemas.microsoft.com/office/drawing/2014/main" id="{75295F8D-834A-4B31-95B8-8B6871505137}"/>
                  </a:ext>
                </a:extLst>
              </p:cNvPr>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a:extLst/>
            </p:spPr>
            <p:txBody>
              <a:bodyPr vert="horz" wrap="square" lIns="91440" tIns="45720" rIns="91440" bIns="45720" numCol="1" anchor="t" anchorCtr="0" compatLnSpc="1">
                <a:prstTxWarp prst="textNoShape">
                  <a:avLst/>
                </a:prstTxWarp>
              </a:bodyPr>
              <a:lstStyle/>
              <a:p>
                <a:endParaRPr lang="en-IN"/>
              </a:p>
            </p:txBody>
          </p:sp>
          <p:grpSp>
            <p:nvGrpSpPr>
              <p:cNvPr id="84" name="组合 83">
                <a:extLst>
                  <a:ext uri="{FF2B5EF4-FFF2-40B4-BE49-F238E27FC236}">
                    <a16:creationId xmlns:a16="http://schemas.microsoft.com/office/drawing/2014/main" id="{4C0BFC86-FFF5-4748-B1B9-3A67B7A754AA}"/>
                  </a:ext>
                </a:extLst>
              </p:cNvPr>
              <p:cNvGrpSpPr/>
              <p:nvPr/>
            </p:nvGrpSpPr>
            <p:grpSpPr>
              <a:xfrm>
                <a:off x="4707152" y="2248023"/>
                <a:ext cx="2414023" cy="2522443"/>
                <a:chOff x="4707152" y="2248023"/>
                <a:chExt cx="2414023" cy="2522443"/>
              </a:xfrm>
            </p:grpSpPr>
            <p:grpSp>
              <p:nvGrpSpPr>
                <p:cNvPr id="85" name="Group 9">
                  <a:extLst>
                    <a:ext uri="{FF2B5EF4-FFF2-40B4-BE49-F238E27FC236}">
                      <a16:creationId xmlns:a16="http://schemas.microsoft.com/office/drawing/2014/main" id="{D072CAEC-7B5E-4862-B647-CCCD0E3AB6E3}"/>
                    </a:ext>
                  </a:extLst>
                </p:cNvPr>
                <p:cNvGrpSpPr/>
                <p:nvPr/>
              </p:nvGrpSpPr>
              <p:grpSpPr>
                <a:xfrm>
                  <a:off x="6792726" y="2408141"/>
                  <a:ext cx="328449" cy="330554"/>
                  <a:chOff x="4149281" y="1887719"/>
                  <a:chExt cx="224837" cy="226650"/>
                </a:xfrm>
              </p:grpSpPr>
              <p:sp>
                <p:nvSpPr>
                  <p:cNvPr id="96" name="Oval 70">
                    <a:extLst>
                      <a:ext uri="{FF2B5EF4-FFF2-40B4-BE49-F238E27FC236}">
                        <a16:creationId xmlns:a16="http://schemas.microsoft.com/office/drawing/2014/main" id="{1DA5E548-3832-4D13-A443-C06BC60112BC}"/>
                      </a:ext>
                    </a:extLst>
                  </p:cNvPr>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71">
                    <a:extLst>
                      <a:ext uri="{FF2B5EF4-FFF2-40B4-BE49-F238E27FC236}">
                        <a16:creationId xmlns:a16="http://schemas.microsoft.com/office/drawing/2014/main" id="{75073B9E-FD0F-40D7-8F5E-A34A59E523A3}"/>
                      </a:ext>
                    </a:extLst>
                  </p:cNvPr>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68">
                  <a:extLst>
                    <a:ext uri="{FF2B5EF4-FFF2-40B4-BE49-F238E27FC236}">
                      <a16:creationId xmlns:a16="http://schemas.microsoft.com/office/drawing/2014/main" id="{59340C9A-B509-4965-ABF4-209D9E872143}"/>
                    </a:ext>
                  </a:extLst>
                </p:cNvPr>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1">
                  <a:extLst>
                    <a:ext uri="{FF2B5EF4-FFF2-40B4-BE49-F238E27FC236}">
                      <a16:creationId xmlns:a16="http://schemas.microsoft.com/office/drawing/2014/main" id="{148FB0A4-FB35-406F-A1A6-E62F6655A578}"/>
                    </a:ext>
                  </a:extLst>
                </p:cNvPr>
                <p:cNvGrpSpPr/>
                <p:nvPr userDrawn="1"/>
              </p:nvGrpSpPr>
              <p:grpSpPr>
                <a:xfrm>
                  <a:off x="4707152" y="3462362"/>
                  <a:ext cx="328449" cy="330554"/>
                  <a:chOff x="4149281" y="1887719"/>
                  <a:chExt cx="224837" cy="226650"/>
                </a:xfrm>
              </p:grpSpPr>
              <p:sp>
                <p:nvSpPr>
                  <p:cNvPr id="94" name="Oval 66">
                    <a:extLst>
                      <a:ext uri="{FF2B5EF4-FFF2-40B4-BE49-F238E27FC236}">
                        <a16:creationId xmlns:a16="http://schemas.microsoft.com/office/drawing/2014/main" id="{215FD9C0-3249-4881-B1B6-7CC97F52B975}"/>
                      </a:ext>
                    </a:extLst>
                  </p:cNvPr>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67">
                    <a:extLst>
                      <a:ext uri="{FF2B5EF4-FFF2-40B4-BE49-F238E27FC236}">
                        <a16:creationId xmlns:a16="http://schemas.microsoft.com/office/drawing/2014/main" id="{1A5E2169-070F-4007-BD28-07B08C81E7EA}"/>
                      </a:ext>
                    </a:extLst>
                  </p:cNvPr>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4">
                  <a:extLst>
                    <a:ext uri="{FF2B5EF4-FFF2-40B4-BE49-F238E27FC236}">
                      <a16:creationId xmlns:a16="http://schemas.microsoft.com/office/drawing/2014/main" id="{FFB91535-F4E8-4D68-87EB-A324A0B1412B}"/>
                    </a:ext>
                  </a:extLst>
                </p:cNvPr>
                <p:cNvGrpSpPr/>
                <p:nvPr/>
              </p:nvGrpSpPr>
              <p:grpSpPr>
                <a:xfrm>
                  <a:off x="5940643" y="4439912"/>
                  <a:ext cx="328449" cy="330554"/>
                  <a:chOff x="4149281" y="1887719"/>
                  <a:chExt cx="224837" cy="226650"/>
                </a:xfrm>
              </p:grpSpPr>
              <p:sp>
                <p:nvSpPr>
                  <p:cNvPr id="92" name="Oval 40">
                    <a:extLst>
                      <a:ext uri="{FF2B5EF4-FFF2-40B4-BE49-F238E27FC236}">
                        <a16:creationId xmlns:a16="http://schemas.microsoft.com/office/drawing/2014/main" id="{BBCEBF95-871A-4405-8399-7285DAF3E70E}"/>
                      </a:ext>
                    </a:extLst>
                  </p:cNvPr>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41">
                    <a:extLst>
                      <a:ext uri="{FF2B5EF4-FFF2-40B4-BE49-F238E27FC236}">
                        <a16:creationId xmlns:a16="http://schemas.microsoft.com/office/drawing/2014/main" id="{B96C0586-F0E9-412E-BA0B-8055451C9FCB}"/>
                      </a:ext>
                    </a:extLst>
                  </p:cNvPr>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25">
                  <a:extLst>
                    <a:ext uri="{FF2B5EF4-FFF2-40B4-BE49-F238E27FC236}">
                      <a16:creationId xmlns:a16="http://schemas.microsoft.com/office/drawing/2014/main" id="{65B1A044-5038-45AF-B151-D3E209BC44BA}"/>
                    </a:ext>
                  </a:extLst>
                </p:cNvPr>
                <p:cNvGrpSpPr/>
                <p:nvPr/>
              </p:nvGrpSpPr>
              <p:grpSpPr>
                <a:xfrm>
                  <a:off x="5995533" y="2248023"/>
                  <a:ext cx="206943" cy="208270"/>
                  <a:chOff x="4149281" y="1887719"/>
                  <a:chExt cx="224837" cy="226650"/>
                </a:xfrm>
              </p:grpSpPr>
              <p:sp>
                <p:nvSpPr>
                  <p:cNvPr id="90" name="Oval 38">
                    <a:extLst>
                      <a:ext uri="{FF2B5EF4-FFF2-40B4-BE49-F238E27FC236}">
                        <a16:creationId xmlns:a16="http://schemas.microsoft.com/office/drawing/2014/main" id="{C850589B-02EC-484C-877B-C9F101A68EA1}"/>
                      </a:ext>
                    </a:extLst>
                  </p:cNvPr>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39">
                    <a:extLst>
                      <a:ext uri="{FF2B5EF4-FFF2-40B4-BE49-F238E27FC236}">
                        <a16:creationId xmlns:a16="http://schemas.microsoft.com/office/drawing/2014/main" id="{8F42F4C1-7FDA-403D-A13F-F56EE98FF47E}"/>
                      </a:ext>
                    </a:extLst>
                  </p:cNvPr>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 name="组合 31">
              <a:extLst>
                <a:ext uri="{FF2B5EF4-FFF2-40B4-BE49-F238E27FC236}">
                  <a16:creationId xmlns:a16="http://schemas.microsoft.com/office/drawing/2014/main" id="{935A08AA-6DE3-4A2F-9CD2-26C470119E92}"/>
                </a:ext>
              </a:extLst>
            </p:cNvPr>
            <p:cNvGrpSpPr/>
            <p:nvPr/>
          </p:nvGrpSpPr>
          <p:grpSpPr>
            <a:xfrm>
              <a:off x="5983836" y="3409773"/>
              <a:ext cx="1547693" cy="469425"/>
              <a:chOff x="5983836" y="3409773"/>
              <a:chExt cx="1547693" cy="469425"/>
            </a:xfrm>
          </p:grpSpPr>
          <p:grpSp>
            <p:nvGrpSpPr>
              <p:cNvPr id="74" name="Group 8">
                <a:extLst>
                  <a:ext uri="{FF2B5EF4-FFF2-40B4-BE49-F238E27FC236}">
                    <a16:creationId xmlns:a16="http://schemas.microsoft.com/office/drawing/2014/main" id="{3A40742F-F234-4386-AD56-808C92DD22E7}"/>
                  </a:ext>
                </a:extLst>
              </p:cNvPr>
              <p:cNvGrpSpPr/>
              <p:nvPr/>
            </p:nvGrpSpPr>
            <p:grpSpPr>
              <a:xfrm>
                <a:off x="6383629" y="3409773"/>
                <a:ext cx="328449" cy="330554"/>
                <a:chOff x="4149281" y="1887719"/>
                <a:chExt cx="224837" cy="226650"/>
              </a:xfrm>
            </p:grpSpPr>
            <p:sp>
              <p:nvSpPr>
                <p:cNvPr id="81" name="Oval 72">
                  <a:extLst>
                    <a:ext uri="{FF2B5EF4-FFF2-40B4-BE49-F238E27FC236}">
                      <a16:creationId xmlns:a16="http://schemas.microsoft.com/office/drawing/2014/main" id="{75B56961-F4C5-43C6-BAF6-757B52064276}"/>
                    </a:ext>
                  </a:extLst>
                </p:cNvPr>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73">
                  <a:extLst>
                    <a:ext uri="{FF2B5EF4-FFF2-40B4-BE49-F238E27FC236}">
                      <a16:creationId xmlns:a16="http://schemas.microsoft.com/office/drawing/2014/main" id="{33CB6FBA-7449-4D80-B455-4EFC3B53D278}"/>
                    </a:ext>
                  </a:extLst>
                </p:cNvPr>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7">
                <a:extLst>
                  <a:ext uri="{FF2B5EF4-FFF2-40B4-BE49-F238E27FC236}">
                    <a16:creationId xmlns:a16="http://schemas.microsoft.com/office/drawing/2014/main" id="{0327038C-83B9-4EF3-B769-34E6B9EB7268}"/>
                  </a:ext>
                </a:extLst>
              </p:cNvPr>
              <p:cNvGrpSpPr/>
              <p:nvPr/>
            </p:nvGrpSpPr>
            <p:grpSpPr>
              <a:xfrm>
                <a:off x="5983836" y="3624513"/>
                <a:ext cx="206943" cy="208270"/>
                <a:chOff x="4149281" y="1887719"/>
                <a:chExt cx="224837" cy="226650"/>
              </a:xfrm>
            </p:grpSpPr>
            <p:sp>
              <p:nvSpPr>
                <p:cNvPr id="79" name="Oval 34">
                  <a:extLst>
                    <a:ext uri="{FF2B5EF4-FFF2-40B4-BE49-F238E27FC236}">
                      <a16:creationId xmlns:a16="http://schemas.microsoft.com/office/drawing/2014/main" id="{579942B3-4D56-42CF-BC41-BC1FB60576E1}"/>
                    </a:ext>
                  </a:extLst>
                </p:cNvPr>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35">
                  <a:extLst>
                    <a:ext uri="{FF2B5EF4-FFF2-40B4-BE49-F238E27FC236}">
                      <a16:creationId xmlns:a16="http://schemas.microsoft.com/office/drawing/2014/main" id="{E6453A37-7421-4B30-BA73-A6DCBE250A80}"/>
                    </a:ext>
                  </a:extLst>
                </p:cNvPr>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8">
                <a:extLst>
                  <a:ext uri="{FF2B5EF4-FFF2-40B4-BE49-F238E27FC236}">
                    <a16:creationId xmlns:a16="http://schemas.microsoft.com/office/drawing/2014/main" id="{D3A83115-6E11-4F1A-A12C-C4D4C30D6731}"/>
                  </a:ext>
                </a:extLst>
              </p:cNvPr>
              <p:cNvGrpSpPr/>
              <p:nvPr/>
            </p:nvGrpSpPr>
            <p:grpSpPr>
              <a:xfrm>
                <a:off x="7303891" y="3650101"/>
                <a:ext cx="227638" cy="229097"/>
                <a:chOff x="4149281" y="1887719"/>
                <a:chExt cx="224837" cy="226650"/>
              </a:xfrm>
            </p:grpSpPr>
            <p:sp>
              <p:nvSpPr>
                <p:cNvPr id="77" name="Oval 32">
                  <a:extLst>
                    <a:ext uri="{FF2B5EF4-FFF2-40B4-BE49-F238E27FC236}">
                      <a16:creationId xmlns:a16="http://schemas.microsoft.com/office/drawing/2014/main" id="{4C3C3440-24C0-411F-8A0E-B31414FC3C53}"/>
                    </a:ext>
                  </a:extLst>
                </p:cNvPr>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33">
                  <a:extLst>
                    <a:ext uri="{FF2B5EF4-FFF2-40B4-BE49-F238E27FC236}">
                      <a16:creationId xmlns:a16="http://schemas.microsoft.com/office/drawing/2014/main" id="{C6162DFB-33B7-41B0-84CB-5C5C8BB2A4E4}"/>
                    </a:ext>
                  </a:extLst>
                </p:cNvPr>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组合 32">
              <a:extLst>
                <a:ext uri="{FF2B5EF4-FFF2-40B4-BE49-F238E27FC236}">
                  <a16:creationId xmlns:a16="http://schemas.microsoft.com/office/drawing/2014/main" id="{55713313-30C3-4440-B861-94D7DFCE946C}"/>
                </a:ext>
              </a:extLst>
            </p:cNvPr>
            <p:cNvGrpSpPr/>
            <p:nvPr/>
          </p:nvGrpSpPr>
          <p:grpSpPr>
            <a:xfrm>
              <a:off x="3990983" y="1563392"/>
              <a:ext cx="4185447" cy="4108467"/>
              <a:chOff x="3990983" y="1563392"/>
              <a:chExt cx="4185447" cy="4108467"/>
            </a:xfrm>
          </p:grpSpPr>
          <p:grpSp>
            <p:nvGrpSpPr>
              <p:cNvPr id="34" name="Group 12">
                <a:extLst>
                  <a:ext uri="{FF2B5EF4-FFF2-40B4-BE49-F238E27FC236}">
                    <a16:creationId xmlns:a16="http://schemas.microsoft.com/office/drawing/2014/main" id="{10E08F87-1795-47C8-9BF8-08C68E4C0DA3}"/>
                  </a:ext>
                </a:extLst>
              </p:cNvPr>
              <p:cNvGrpSpPr/>
              <p:nvPr/>
            </p:nvGrpSpPr>
            <p:grpSpPr>
              <a:xfrm>
                <a:off x="4085983" y="4338917"/>
                <a:ext cx="250401" cy="252007"/>
                <a:chOff x="4149281" y="1887719"/>
                <a:chExt cx="224837" cy="226650"/>
              </a:xfrm>
            </p:grpSpPr>
            <p:sp>
              <p:nvSpPr>
                <p:cNvPr id="72" name="Oval 64">
                  <a:extLst>
                    <a:ext uri="{FF2B5EF4-FFF2-40B4-BE49-F238E27FC236}">
                      <a16:creationId xmlns:a16="http://schemas.microsoft.com/office/drawing/2014/main" id="{AFBABFD7-8F76-4962-A35D-A1F7CF2607FD}"/>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65">
                  <a:extLst>
                    <a:ext uri="{FF2B5EF4-FFF2-40B4-BE49-F238E27FC236}">
                      <a16:creationId xmlns:a16="http://schemas.microsoft.com/office/drawing/2014/main" id="{60F76A58-B55C-4FB0-8B0D-A06FBCA1CC77}"/>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3">
                <a:extLst>
                  <a:ext uri="{FF2B5EF4-FFF2-40B4-BE49-F238E27FC236}">
                    <a16:creationId xmlns:a16="http://schemas.microsoft.com/office/drawing/2014/main" id="{3427D8EE-B34C-4623-8E21-4B5A84FF2688}"/>
                  </a:ext>
                </a:extLst>
              </p:cNvPr>
              <p:cNvGrpSpPr/>
              <p:nvPr/>
            </p:nvGrpSpPr>
            <p:grpSpPr>
              <a:xfrm>
                <a:off x="5165128" y="5419852"/>
                <a:ext cx="250401" cy="252007"/>
                <a:chOff x="4149281" y="1887719"/>
                <a:chExt cx="224837" cy="226650"/>
              </a:xfrm>
            </p:grpSpPr>
            <p:sp>
              <p:nvSpPr>
                <p:cNvPr id="70" name="Oval 62">
                  <a:extLst>
                    <a:ext uri="{FF2B5EF4-FFF2-40B4-BE49-F238E27FC236}">
                      <a16:creationId xmlns:a16="http://schemas.microsoft.com/office/drawing/2014/main" id="{33470FD8-845D-4EF4-BABC-880DBC1A045F}"/>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63">
                  <a:extLst>
                    <a:ext uri="{FF2B5EF4-FFF2-40B4-BE49-F238E27FC236}">
                      <a16:creationId xmlns:a16="http://schemas.microsoft.com/office/drawing/2014/main" id="{B531FBAE-7789-4ADE-A0F2-427B99BCD14F}"/>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4">
                <a:extLst>
                  <a:ext uri="{FF2B5EF4-FFF2-40B4-BE49-F238E27FC236}">
                    <a16:creationId xmlns:a16="http://schemas.microsoft.com/office/drawing/2014/main" id="{75CCBCC0-2129-415E-A157-B3511C6021FD}"/>
                  </a:ext>
                </a:extLst>
              </p:cNvPr>
              <p:cNvGrpSpPr/>
              <p:nvPr/>
            </p:nvGrpSpPr>
            <p:grpSpPr>
              <a:xfrm>
                <a:off x="6786047" y="5374409"/>
                <a:ext cx="250401" cy="252007"/>
                <a:chOff x="4149281" y="1887719"/>
                <a:chExt cx="224837" cy="226650"/>
              </a:xfrm>
            </p:grpSpPr>
            <p:sp>
              <p:nvSpPr>
                <p:cNvPr id="68" name="Oval 60">
                  <a:extLst>
                    <a:ext uri="{FF2B5EF4-FFF2-40B4-BE49-F238E27FC236}">
                      <a16:creationId xmlns:a16="http://schemas.microsoft.com/office/drawing/2014/main" id="{F69EC0C6-97CC-46CC-A606-FFABDEA5649E}"/>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1">
                  <a:extLst>
                    <a:ext uri="{FF2B5EF4-FFF2-40B4-BE49-F238E27FC236}">
                      <a16:creationId xmlns:a16="http://schemas.microsoft.com/office/drawing/2014/main" id="{2E82E211-CD49-43D5-8D91-B49EC55BED1E}"/>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5">
                <a:extLst>
                  <a:ext uri="{FF2B5EF4-FFF2-40B4-BE49-F238E27FC236}">
                    <a16:creationId xmlns:a16="http://schemas.microsoft.com/office/drawing/2014/main" id="{D9466EED-D38F-45E0-9644-9F130F53467C}"/>
                  </a:ext>
                </a:extLst>
              </p:cNvPr>
              <p:cNvGrpSpPr/>
              <p:nvPr/>
            </p:nvGrpSpPr>
            <p:grpSpPr>
              <a:xfrm>
                <a:off x="7853773" y="4463088"/>
                <a:ext cx="250401" cy="252007"/>
                <a:chOff x="4149281" y="1887719"/>
                <a:chExt cx="224837" cy="226650"/>
              </a:xfrm>
            </p:grpSpPr>
            <p:sp>
              <p:nvSpPr>
                <p:cNvPr id="66" name="Oval 58">
                  <a:extLst>
                    <a:ext uri="{FF2B5EF4-FFF2-40B4-BE49-F238E27FC236}">
                      <a16:creationId xmlns:a16="http://schemas.microsoft.com/office/drawing/2014/main" id="{C3D8FDFA-D0B6-4E53-BA63-7254B8A9B011}"/>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sp>
              <p:nvSpPr>
                <p:cNvPr id="67" name="Oval 59">
                  <a:extLst>
                    <a:ext uri="{FF2B5EF4-FFF2-40B4-BE49-F238E27FC236}">
                      <a16:creationId xmlns:a16="http://schemas.microsoft.com/office/drawing/2014/main" id="{FC13289D-CB4B-4B48-9DE9-1D7EB9AF7194}"/>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grpSp>
          <p:sp>
            <p:nvSpPr>
              <p:cNvPr id="38" name="Oval 56">
                <a:extLst>
                  <a:ext uri="{FF2B5EF4-FFF2-40B4-BE49-F238E27FC236}">
                    <a16:creationId xmlns:a16="http://schemas.microsoft.com/office/drawing/2014/main" id="{6C42407B-55DB-4005-8118-88B42043CD80}"/>
                  </a:ext>
                </a:extLst>
              </p:cNvPr>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7">
                <a:extLst>
                  <a:ext uri="{FF2B5EF4-FFF2-40B4-BE49-F238E27FC236}">
                    <a16:creationId xmlns:a16="http://schemas.microsoft.com/office/drawing/2014/main" id="{B859FF5C-3FC0-4D01-8492-34E7065AED60}"/>
                  </a:ext>
                </a:extLst>
              </p:cNvPr>
              <p:cNvGrpSpPr/>
              <p:nvPr/>
            </p:nvGrpSpPr>
            <p:grpSpPr>
              <a:xfrm>
                <a:off x="7460264" y="2178046"/>
                <a:ext cx="206943" cy="208270"/>
                <a:chOff x="4149281" y="1887719"/>
                <a:chExt cx="224837" cy="226650"/>
              </a:xfrm>
            </p:grpSpPr>
            <p:sp>
              <p:nvSpPr>
                <p:cNvPr id="64" name="Oval 54">
                  <a:extLst>
                    <a:ext uri="{FF2B5EF4-FFF2-40B4-BE49-F238E27FC236}">
                      <a16:creationId xmlns:a16="http://schemas.microsoft.com/office/drawing/2014/main" id="{AE4E640F-8AED-4D61-AFAE-067C240DDE25}"/>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55">
                  <a:extLst>
                    <a:ext uri="{FF2B5EF4-FFF2-40B4-BE49-F238E27FC236}">
                      <a16:creationId xmlns:a16="http://schemas.microsoft.com/office/drawing/2014/main" id="{B76C402D-E69A-4456-A713-32F532853123}"/>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8">
                <a:extLst>
                  <a:ext uri="{FF2B5EF4-FFF2-40B4-BE49-F238E27FC236}">
                    <a16:creationId xmlns:a16="http://schemas.microsoft.com/office/drawing/2014/main" id="{F038CCD5-372F-40B4-AD76-8FD41254785C}"/>
                  </a:ext>
                </a:extLst>
              </p:cNvPr>
              <p:cNvGrpSpPr/>
              <p:nvPr/>
            </p:nvGrpSpPr>
            <p:grpSpPr>
              <a:xfrm>
                <a:off x="6673055" y="1696133"/>
                <a:ext cx="206943" cy="208270"/>
                <a:chOff x="4149281" y="1887719"/>
                <a:chExt cx="224837" cy="226650"/>
              </a:xfrm>
            </p:grpSpPr>
            <p:sp>
              <p:nvSpPr>
                <p:cNvPr id="62" name="Oval 52">
                  <a:extLst>
                    <a:ext uri="{FF2B5EF4-FFF2-40B4-BE49-F238E27FC236}">
                      <a16:creationId xmlns:a16="http://schemas.microsoft.com/office/drawing/2014/main" id="{2BA94599-1398-4C1B-A549-7DF304D696A9}"/>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53">
                  <a:extLst>
                    <a:ext uri="{FF2B5EF4-FFF2-40B4-BE49-F238E27FC236}">
                      <a16:creationId xmlns:a16="http://schemas.microsoft.com/office/drawing/2014/main" id="{8BCC165E-C9C0-4279-90BC-C44B7D43EF86}"/>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9">
                <a:extLst>
                  <a:ext uri="{FF2B5EF4-FFF2-40B4-BE49-F238E27FC236}">
                    <a16:creationId xmlns:a16="http://schemas.microsoft.com/office/drawing/2014/main" id="{61FC8D5F-17EC-4699-BF4C-129D629E222B}"/>
                  </a:ext>
                </a:extLst>
              </p:cNvPr>
              <p:cNvGrpSpPr/>
              <p:nvPr/>
            </p:nvGrpSpPr>
            <p:grpSpPr>
              <a:xfrm>
                <a:off x="5636903" y="1563392"/>
                <a:ext cx="206943" cy="208270"/>
                <a:chOff x="4149281" y="1887719"/>
                <a:chExt cx="224837" cy="226650"/>
              </a:xfrm>
            </p:grpSpPr>
            <p:sp>
              <p:nvSpPr>
                <p:cNvPr id="60" name="Oval 50">
                  <a:extLst>
                    <a:ext uri="{FF2B5EF4-FFF2-40B4-BE49-F238E27FC236}">
                      <a16:creationId xmlns:a16="http://schemas.microsoft.com/office/drawing/2014/main" id="{71C91E03-F65C-43FB-B26F-F0D7974A4F88}"/>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1">
                  <a:extLst>
                    <a:ext uri="{FF2B5EF4-FFF2-40B4-BE49-F238E27FC236}">
                      <a16:creationId xmlns:a16="http://schemas.microsoft.com/office/drawing/2014/main" id="{E016D0A5-7C99-4B44-AB8C-6BCB9F326E51}"/>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0">
                <a:extLst>
                  <a:ext uri="{FF2B5EF4-FFF2-40B4-BE49-F238E27FC236}">
                    <a16:creationId xmlns:a16="http://schemas.microsoft.com/office/drawing/2014/main" id="{FD006046-9903-42EF-84FB-573D46F2DCC0}"/>
                  </a:ext>
                </a:extLst>
              </p:cNvPr>
              <p:cNvGrpSpPr/>
              <p:nvPr/>
            </p:nvGrpSpPr>
            <p:grpSpPr>
              <a:xfrm>
                <a:off x="4353051" y="2331478"/>
                <a:ext cx="219675" cy="221084"/>
                <a:chOff x="4149281" y="1887719"/>
                <a:chExt cx="224837" cy="226650"/>
              </a:xfrm>
            </p:grpSpPr>
            <p:sp>
              <p:nvSpPr>
                <p:cNvPr id="58" name="Oval 48">
                  <a:extLst>
                    <a:ext uri="{FF2B5EF4-FFF2-40B4-BE49-F238E27FC236}">
                      <a16:creationId xmlns:a16="http://schemas.microsoft.com/office/drawing/2014/main" id="{590419B3-CF60-4A6B-B4A3-9A78D0851CF2}"/>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49">
                  <a:extLst>
                    <a:ext uri="{FF2B5EF4-FFF2-40B4-BE49-F238E27FC236}">
                      <a16:creationId xmlns:a16="http://schemas.microsoft.com/office/drawing/2014/main" id="{CDE3AC9B-E7F9-458E-99D8-B6E4CB3796D7}"/>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1">
                <a:extLst>
                  <a:ext uri="{FF2B5EF4-FFF2-40B4-BE49-F238E27FC236}">
                    <a16:creationId xmlns:a16="http://schemas.microsoft.com/office/drawing/2014/main" id="{1F11C10E-64AD-49F6-8977-FC84F266B1E6}"/>
                  </a:ext>
                </a:extLst>
              </p:cNvPr>
              <p:cNvGrpSpPr/>
              <p:nvPr/>
            </p:nvGrpSpPr>
            <p:grpSpPr>
              <a:xfrm>
                <a:off x="3990983" y="3187984"/>
                <a:ext cx="219675" cy="221084"/>
                <a:chOff x="4149281" y="1887719"/>
                <a:chExt cx="224837" cy="226650"/>
              </a:xfrm>
            </p:grpSpPr>
            <p:sp>
              <p:nvSpPr>
                <p:cNvPr id="56" name="Oval 46">
                  <a:extLst>
                    <a:ext uri="{FF2B5EF4-FFF2-40B4-BE49-F238E27FC236}">
                      <a16:creationId xmlns:a16="http://schemas.microsoft.com/office/drawing/2014/main" id="{5B822FA4-C636-4BE0-BF8A-842493DF970E}"/>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7">
                  <a:extLst>
                    <a:ext uri="{FF2B5EF4-FFF2-40B4-BE49-F238E27FC236}">
                      <a16:creationId xmlns:a16="http://schemas.microsoft.com/office/drawing/2014/main" id="{3E067D3C-67D5-4B79-942E-412FEE74D4F8}"/>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2">
                <a:extLst>
                  <a:ext uri="{FF2B5EF4-FFF2-40B4-BE49-F238E27FC236}">
                    <a16:creationId xmlns:a16="http://schemas.microsoft.com/office/drawing/2014/main" id="{4C809C30-37EF-459D-B831-9FE562541DE8}"/>
                  </a:ext>
                </a:extLst>
              </p:cNvPr>
              <p:cNvGrpSpPr/>
              <p:nvPr/>
            </p:nvGrpSpPr>
            <p:grpSpPr>
              <a:xfrm>
                <a:off x="4705258" y="2828806"/>
                <a:ext cx="199705" cy="200984"/>
                <a:chOff x="4149281" y="1887719"/>
                <a:chExt cx="224837" cy="226650"/>
              </a:xfrm>
            </p:grpSpPr>
            <p:sp>
              <p:nvSpPr>
                <p:cNvPr id="54" name="Oval 44">
                  <a:extLst>
                    <a:ext uri="{FF2B5EF4-FFF2-40B4-BE49-F238E27FC236}">
                      <a16:creationId xmlns:a16="http://schemas.microsoft.com/office/drawing/2014/main" id="{F214735F-7558-4D97-984D-0A574D85B286}"/>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45">
                  <a:extLst>
                    <a:ext uri="{FF2B5EF4-FFF2-40B4-BE49-F238E27FC236}">
                      <a16:creationId xmlns:a16="http://schemas.microsoft.com/office/drawing/2014/main" id="{B8A39EA8-5AC7-4224-841F-353A516E6C81}"/>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a:extLst>
                  <a:ext uri="{FF2B5EF4-FFF2-40B4-BE49-F238E27FC236}">
                    <a16:creationId xmlns:a16="http://schemas.microsoft.com/office/drawing/2014/main" id="{D48090EF-5162-461C-99C8-33CB664E6CBD}"/>
                  </a:ext>
                </a:extLst>
              </p:cNvPr>
              <p:cNvGrpSpPr/>
              <p:nvPr/>
            </p:nvGrpSpPr>
            <p:grpSpPr>
              <a:xfrm>
                <a:off x="4867553" y="4396697"/>
                <a:ext cx="328449" cy="330554"/>
                <a:chOff x="4149281" y="1887719"/>
                <a:chExt cx="224837" cy="226650"/>
              </a:xfrm>
            </p:grpSpPr>
            <p:sp>
              <p:nvSpPr>
                <p:cNvPr id="52" name="Oval 42">
                  <a:extLst>
                    <a:ext uri="{FF2B5EF4-FFF2-40B4-BE49-F238E27FC236}">
                      <a16:creationId xmlns:a16="http://schemas.microsoft.com/office/drawing/2014/main" id="{E8748539-E625-4A9F-8E10-54A291B35C2B}"/>
                    </a:ext>
                  </a:extLst>
                </p:cNvPr>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43">
                  <a:extLst>
                    <a:ext uri="{FF2B5EF4-FFF2-40B4-BE49-F238E27FC236}">
                      <a16:creationId xmlns:a16="http://schemas.microsoft.com/office/drawing/2014/main" id="{121F0A5C-4147-4305-867C-B6D23DCCB05F}"/>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6">
                <a:extLst>
                  <a:ext uri="{FF2B5EF4-FFF2-40B4-BE49-F238E27FC236}">
                    <a16:creationId xmlns:a16="http://schemas.microsoft.com/office/drawing/2014/main" id="{015225B4-19BD-4197-9F15-AC0AA1B55E09}"/>
                  </a:ext>
                </a:extLst>
              </p:cNvPr>
              <p:cNvGrpSpPr/>
              <p:nvPr/>
            </p:nvGrpSpPr>
            <p:grpSpPr>
              <a:xfrm>
                <a:off x="5480832" y="1998704"/>
                <a:ext cx="206943" cy="208270"/>
                <a:chOff x="4149281" y="1887719"/>
                <a:chExt cx="224837" cy="226650"/>
              </a:xfrm>
            </p:grpSpPr>
            <p:sp>
              <p:nvSpPr>
                <p:cNvPr id="50" name="Oval 36">
                  <a:extLst>
                    <a:ext uri="{FF2B5EF4-FFF2-40B4-BE49-F238E27FC236}">
                      <a16:creationId xmlns:a16="http://schemas.microsoft.com/office/drawing/2014/main" id="{F757785A-8363-44E6-9D4B-DF66E0638377}"/>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7">
                  <a:extLst>
                    <a:ext uri="{FF2B5EF4-FFF2-40B4-BE49-F238E27FC236}">
                      <a16:creationId xmlns:a16="http://schemas.microsoft.com/office/drawing/2014/main" id="{2124988A-F321-4EB7-95DD-3E01651D67BE}"/>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9">
                <a:extLst>
                  <a:ext uri="{FF2B5EF4-FFF2-40B4-BE49-F238E27FC236}">
                    <a16:creationId xmlns:a16="http://schemas.microsoft.com/office/drawing/2014/main" id="{C4E3AF83-95B5-4109-8912-9C704E38CC55}"/>
                  </a:ext>
                </a:extLst>
              </p:cNvPr>
              <p:cNvGrpSpPr/>
              <p:nvPr/>
            </p:nvGrpSpPr>
            <p:grpSpPr>
              <a:xfrm>
                <a:off x="7068613" y="4908628"/>
                <a:ext cx="250402" cy="252007"/>
                <a:chOff x="4149281" y="1887719"/>
                <a:chExt cx="224837" cy="226650"/>
              </a:xfrm>
            </p:grpSpPr>
            <p:sp>
              <p:nvSpPr>
                <p:cNvPr id="48" name="Oval 30">
                  <a:extLst>
                    <a:ext uri="{FF2B5EF4-FFF2-40B4-BE49-F238E27FC236}">
                      <a16:creationId xmlns:a16="http://schemas.microsoft.com/office/drawing/2014/main" id="{16570CAE-5382-4892-AD91-BA67BB7443AE}"/>
                    </a:ext>
                  </a:extLst>
                </p:cNvPr>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D5E669F8-B371-4257-BC1C-E8E97707F3CC}"/>
                    </a:ext>
                  </a:extLst>
                </p:cNvPr>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5" name="文本占位符 2"/>
          <p:cNvSpPr txBox="1">
            <a:spLocks/>
          </p:cNvSpPr>
          <p:nvPr/>
        </p:nvSpPr>
        <p:spPr>
          <a:xfrm>
            <a:off x="401486" y="4686285"/>
            <a:ext cx="8610067"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altLang="zh-CN" sz="2400" dirty="0"/>
              <a:t>Influencing factors of sealing capacity of gypsum-salt </a:t>
            </a:r>
            <a:r>
              <a:rPr lang="en-US" altLang="zh-CN" sz="2400" dirty="0" err="1"/>
              <a:t>caprock</a:t>
            </a:r>
            <a:endParaRPr lang="en-US" altLang="zh-CN" sz="2400" dirty="0"/>
          </a:p>
          <a:p>
            <a:pPr marL="171450" indent="-171450"/>
            <a:r>
              <a:rPr lang="en-US" altLang="zh-CN" sz="2400" dirty="0"/>
              <a:t>Evaluation of sealing ability of gypsum-salt  </a:t>
            </a:r>
            <a:r>
              <a:rPr lang="en-US" altLang="zh-CN" sz="2400" dirty="0" err="1"/>
              <a:t>caprock</a:t>
            </a:r>
            <a:endParaRPr lang="zh-CN" altLang="en-US" sz="2400" dirty="0"/>
          </a:p>
        </p:txBody>
      </p:sp>
    </p:spTree>
    <p:extLst>
      <p:ext uri="{BB962C8B-B14F-4D97-AF65-F5344CB8AC3E}">
        <p14:creationId xmlns:p14="http://schemas.microsoft.com/office/powerpoint/2010/main" val="3685258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ïšḷiďê">
            <a:extLst>
              <a:ext uri="{FF2B5EF4-FFF2-40B4-BE49-F238E27FC236}">
                <a16:creationId xmlns:a16="http://schemas.microsoft.com/office/drawing/2014/main" id="{DF2DA7AE-F8E0-417B-A80C-1BF6F81771B4}"/>
              </a:ext>
            </a:extLst>
          </p:cNvPr>
          <p:cNvSpPr/>
          <p:nvPr/>
        </p:nvSpPr>
        <p:spPr>
          <a:xfrm>
            <a:off x="367466" y="1321750"/>
            <a:ext cx="2876665" cy="29291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smtClean="0">
                <a:solidFill>
                  <a:srgbClr val="0000FF"/>
                </a:solidFill>
              </a:rPr>
              <a:t>Macro Influencing Factors</a:t>
            </a:r>
            <a:endParaRPr lang="zh-CN" altLang="en-US" dirty="0">
              <a:solidFill>
                <a:srgbClr val="0000FF"/>
              </a:solidFill>
            </a:endParaRPr>
          </a:p>
        </p:txBody>
      </p:sp>
      <p:sp>
        <p:nvSpPr>
          <p:cNvPr id="109" name="îṧľide">
            <a:extLst>
              <a:ext uri="{FF2B5EF4-FFF2-40B4-BE49-F238E27FC236}">
                <a16:creationId xmlns:a16="http://schemas.microsoft.com/office/drawing/2014/main" id="{9FD63B04-F722-4777-B9BC-52C935018397}"/>
              </a:ext>
            </a:extLst>
          </p:cNvPr>
          <p:cNvSpPr/>
          <p:nvPr/>
        </p:nvSpPr>
        <p:spPr>
          <a:xfrm>
            <a:off x="367467" y="3152132"/>
            <a:ext cx="2745618" cy="34746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smtClean="0">
                <a:solidFill>
                  <a:srgbClr val="0000FF"/>
                </a:solidFill>
              </a:rPr>
              <a:t>Micro influencing factors</a:t>
            </a:r>
            <a:endParaRPr lang="zh-CN" altLang="en-US" dirty="0">
              <a:solidFill>
                <a:srgbClr val="0000FF"/>
              </a:solidFill>
            </a:endParaRPr>
          </a:p>
        </p:txBody>
      </p:sp>
      <p:sp>
        <p:nvSpPr>
          <p:cNvPr id="126" name="ïṧḻïḍê">
            <a:extLst>
              <a:ext uri="{FF2B5EF4-FFF2-40B4-BE49-F238E27FC236}">
                <a16:creationId xmlns:a16="http://schemas.microsoft.com/office/drawing/2014/main" id="{E65A7E97-D955-4EA3-8865-0EB8D7BFC1D1}"/>
              </a:ext>
            </a:extLst>
          </p:cNvPr>
          <p:cNvSpPr/>
          <p:nvPr/>
        </p:nvSpPr>
        <p:spPr>
          <a:xfrm>
            <a:off x="423968" y="4708749"/>
            <a:ext cx="2820163" cy="349606"/>
          </a:xfrm>
          <a:prstGeom prst="homePlat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dirty="0" smtClean="0">
                <a:solidFill>
                  <a:srgbClr val="0000FF"/>
                </a:solidFill>
              </a:rPr>
              <a:t>Mechanical properties</a:t>
            </a:r>
            <a:endParaRPr lang="zh-CN" altLang="en-US" dirty="0">
              <a:solidFill>
                <a:srgbClr val="0000FF"/>
              </a:solidFill>
            </a:endParaRPr>
          </a:p>
        </p:txBody>
      </p:sp>
      <p:sp>
        <p:nvSpPr>
          <p:cNvPr id="127" name="îṡḷíḓê">
            <a:extLst>
              <a:ext uri="{FF2B5EF4-FFF2-40B4-BE49-F238E27FC236}">
                <a16:creationId xmlns:a16="http://schemas.microsoft.com/office/drawing/2014/main" id="{4DA79959-EC45-4B94-AA51-C1555F889BD6}"/>
              </a:ext>
            </a:extLst>
          </p:cNvPr>
          <p:cNvSpPr>
            <a:spLocks/>
          </p:cNvSpPr>
          <p:nvPr/>
        </p:nvSpPr>
        <p:spPr bwMode="gray">
          <a:xfrm>
            <a:off x="826794" y="1560581"/>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p>
        </p:txBody>
      </p:sp>
      <p:grpSp>
        <p:nvGrpSpPr>
          <p:cNvPr id="128" name="组合 127">
            <a:extLst>
              <a:ext uri="{FF2B5EF4-FFF2-40B4-BE49-F238E27FC236}">
                <a16:creationId xmlns:a16="http://schemas.microsoft.com/office/drawing/2014/main" id="{D8FE40D1-C93E-4897-ACBF-D2F3C9AD4288}"/>
              </a:ext>
            </a:extLst>
          </p:cNvPr>
          <p:cNvGrpSpPr/>
          <p:nvPr/>
        </p:nvGrpSpPr>
        <p:grpSpPr>
          <a:xfrm>
            <a:off x="875064" y="3449685"/>
            <a:ext cx="107691" cy="324250"/>
            <a:chOff x="5165102" y="3107374"/>
            <a:chExt cx="107691" cy="324250"/>
          </a:xfrm>
        </p:grpSpPr>
        <p:sp>
          <p:nvSpPr>
            <p:cNvPr id="129" name="iṣľïḍè">
              <a:extLst>
                <a:ext uri="{FF2B5EF4-FFF2-40B4-BE49-F238E27FC236}">
                  <a16:creationId xmlns:a16="http://schemas.microsoft.com/office/drawing/2014/main" id="{28262DAA-F598-4D94-A8FE-14B957AD0306}"/>
                </a:ext>
              </a:extLst>
            </p:cNvPr>
            <p:cNvSpPr>
              <a:spLocks/>
            </p:cNvSpPr>
            <p:nvPr/>
          </p:nvSpPr>
          <p:spPr bwMode="gray">
            <a:xfrm>
              <a:off x="5165102" y="3107374"/>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p>
          </p:txBody>
        </p:sp>
        <p:sp>
          <p:nvSpPr>
            <p:cNvPr id="130" name="îṣlîḓé">
              <a:extLst>
                <a:ext uri="{FF2B5EF4-FFF2-40B4-BE49-F238E27FC236}">
                  <a16:creationId xmlns:a16="http://schemas.microsoft.com/office/drawing/2014/main" id="{4FFAFD86-2BB5-4479-A312-8C10D757ABD0}"/>
                </a:ext>
              </a:extLst>
            </p:cNvPr>
            <p:cNvSpPr>
              <a:spLocks/>
            </p:cNvSpPr>
            <p:nvPr/>
          </p:nvSpPr>
          <p:spPr bwMode="gray">
            <a:xfrm flipV="1">
              <a:off x="5218948" y="3196922"/>
              <a:ext cx="0" cy="234702"/>
            </a:xfrm>
            <a:prstGeom prst="line">
              <a:avLst/>
            </a:prstGeom>
            <a:noFill/>
            <a:ln w="19050">
              <a:solidFill>
                <a:schemeClr val="accent1"/>
              </a:solidFill>
              <a:round/>
              <a:headEnd/>
              <a:tailEnd/>
            </a:ln>
            <a:effectLst/>
          </p:spPr>
          <p:txBody>
            <a:bodyPr anchor="ctr"/>
            <a:lstStyle/>
            <a:p>
              <a:pPr algn="ctr"/>
              <a:endParaRPr/>
            </a:p>
          </p:txBody>
        </p:sp>
      </p:grpSp>
      <p:sp>
        <p:nvSpPr>
          <p:cNvPr id="131" name="ïṣ1idé">
            <a:extLst>
              <a:ext uri="{FF2B5EF4-FFF2-40B4-BE49-F238E27FC236}">
                <a16:creationId xmlns:a16="http://schemas.microsoft.com/office/drawing/2014/main" id="{D3531B91-8563-4D39-B7C3-E68926961FA5}"/>
              </a:ext>
            </a:extLst>
          </p:cNvPr>
          <p:cNvSpPr>
            <a:spLocks/>
          </p:cNvSpPr>
          <p:nvPr/>
        </p:nvSpPr>
        <p:spPr bwMode="gray">
          <a:xfrm flipV="1">
            <a:off x="880639" y="1650129"/>
            <a:ext cx="0" cy="234702"/>
          </a:xfrm>
          <a:prstGeom prst="line">
            <a:avLst/>
          </a:prstGeom>
          <a:noFill/>
          <a:ln w="19050">
            <a:solidFill>
              <a:schemeClr val="accent1"/>
            </a:solidFill>
            <a:round/>
            <a:headEnd/>
            <a:tailEnd/>
          </a:ln>
          <a:effectLst/>
        </p:spPr>
        <p:txBody>
          <a:bodyPr anchor="ctr"/>
          <a:lstStyle/>
          <a:p>
            <a:pPr algn="ctr"/>
            <a:endParaRPr/>
          </a:p>
        </p:txBody>
      </p:sp>
      <p:sp>
        <p:nvSpPr>
          <p:cNvPr id="132" name="ïsļïḓê">
            <a:extLst>
              <a:ext uri="{FF2B5EF4-FFF2-40B4-BE49-F238E27FC236}">
                <a16:creationId xmlns:a16="http://schemas.microsoft.com/office/drawing/2014/main" id="{AC84A615-03AD-4966-AB63-192FDF868F2B}"/>
              </a:ext>
            </a:extLst>
          </p:cNvPr>
          <p:cNvSpPr txBox="1"/>
          <p:nvPr/>
        </p:nvSpPr>
        <p:spPr>
          <a:xfrm>
            <a:off x="367466" y="1934310"/>
            <a:ext cx="2934130" cy="661627"/>
          </a:xfrm>
          <a:prstGeom prst="rect">
            <a:avLst/>
          </a:prstGeom>
          <a:noFill/>
        </p:spPr>
        <p:txBody>
          <a:bodyPr wrap="square" lIns="90000" tIns="46800" rIns="90000" bIns="46800" rtlCol="0">
            <a:noAutofit/>
          </a:bodyPr>
          <a:lstStyle/>
          <a:p>
            <a:pPr marL="171450" indent="-171450">
              <a:lnSpc>
                <a:spcPct val="120000"/>
              </a:lnSpc>
              <a:buFont typeface="Arial" panose="020B0604020202020204" pitchFamily="34" charset="0"/>
              <a:buChar char="•"/>
            </a:pPr>
            <a:r>
              <a:rPr lang="en-US" altLang="zh-CN" sz="1300" b="1" dirty="0" smtClean="0">
                <a:solidFill>
                  <a:srgbClr val="FF0000"/>
                </a:solidFill>
              </a:rPr>
              <a:t>Lithology</a:t>
            </a:r>
            <a:r>
              <a:rPr lang="en-US" altLang="zh-CN" sz="1300" dirty="0" smtClean="0"/>
              <a:t>, thickness, distribution continuity, burial depth, compaction, diagenesis, fluid pressure</a:t>
            </a:r>
            <a:endParaRPr lang="en-US" altLang="zh-CN" sz="1300" dirty="0"/>
          </a:p>
        </p:txBody>
      </p:sp>
      <p:sp>
        <p:nvSpPr>
          <p:cNvPr id="133" name="ïsļïḓê">
            <a:extLst>
              <a:ext uri="{FF2B5EF4-FFF2-40B4-BE49-F238E27FC236}">
                <a16:creationId xmlns:a16="http://schemas.microsoft.com/office/drawing/2014/main" id="{74254804-FEB6-4257-8D30-C3A6BD18C087}"/>
              </a:ext>
            </a:extLst>
          </p:cNvPr>
          <p:cNvSpPr txBox="1"/>
          <p:nvPr/>
        </p:nvSpPr>
        <p:spPr>
          <a:xfrm>
            <a:off x="367467" y="3684981"/>
            <a:ext cx="2934129" cy="661627"/>
          </a:xfrm>
          <a:prstGeom prst="rect">
            <a:avLst/>
          </a:prstGeom>
          <a:noFill/>
        </p:spPr>
        <p:txBody>
          <a:bodyPr wrap="square" lIns="90000" tIns="46800" rIns="90000" bIns="46800" rtlCol="0">
            <a:noAutofit/>
          </a:bodyPr>
          <a:lstStyle/>
          <a:p>
            <a:pPr marL="171450" indent="-171450">
              <a:lnSpc>
                <a:spcPct val="120000"/>
              </a:lnSpc>
              <a:buFont typeface="Arial" panose="020B0604020202020204" pitchFamily="34" charset="0"/>
              <a:buChar char="•"/>
            </a:pPr>
            <a:r>
              <a:rPr lang="en-US" altLang="zh-CN" sz="1300" b="1" dirty="0" smtClean="0">
                <a:solidFill>
                  <a:srgbClr val="FF0000"/>
                </a:solidFill>
              </a:rPr>
              <a:t>Breakthrough pressure</a:t>
            </a:r>
            <a:r>
              <a:rPr lang="en-US" altLang="zh-CN" sz="1300" dirty="0" smtClean="0"/>
              <a:t>, permeability, porosity, specific surface area and micro pore structure</a:t>
            </a:r>
            <a:endParaRPr lang="en-US" altLang="zh-CN" sz="1300" dirty="0"/>
          </a:p>
        </p:txBody>
      </p:sp>
      <p:grpSp>
        <p:nvGrpSpPr>
          <p:cNvPr id="134" name="组合 133">
            <a:extLst>
              <a:ext uri="{FF2B5EF4-FFF2-40B4-BE49-F238E27FC236}">
                <a16:creationId xmlns:a16="http://schemas.microsoft.com/office/drawing/2014/main" id="{E5A8D8F9-FAB8-4916-B32E-B0EA61B01209}"/>
              </a:ext>
            </a:extLst>
          </p:cNvPr>
          <p:cNvGrpSpPr/>
          <p:nvPr/>
        </p:nvGrpSpPr>
        <p:grpSpPr>
          <a:xfrm>
            <a:off x="875064" y="4960907"/>
            <a:ext cx="107691" cy="336102"/>
            <a:chOff x="4687121" y="3095522"/>
            <a:chExt cx="107691" cy="336102"/>
          </a:xfrm>
        </p:grpSpPr>
        <p:sp>
          <p:nvSpPr>
            <p:cNvPr id="135" name="iṣľïḍè">
              <a:extLst>
                <a:ext uri="{FF2B5EF4-FFF2-40B4-BE49-F238E27FC236}">
                  <a16:creationId xmlns:a16="http://schemas.microsoft.com/office/drawing/2014/main" id="{321AF93F-C3A0-439A-BA22-8285E4954F64}"/>
                </a:ext>
              </a:extLst>
            </p:cNvPr>
            <p:cNvSpPr>
              <a:spLocks/>
            </p:cNvSpPr>
            <p:nvPr/>
          </p:nvSpPr>
          <p:spPr bwMode="gray">
            <a:xfrm>
              <a:off x="4687121" y="3095522"/>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p>
          </p:txBody>
        </p:sp>
        <p:sp>
          <p:nvSpPr>
            <p:cNvPr id="136" name="îṣlîḓé">
              <a:extLst>
                <a:ext uri="{FF2B5EF4-FFF2-40B4-BE49-F238E27FC236}">
                  <a16:creationId xmlns:a16="http://schemas.microsoft.com/office/drawing/2014/main" id="{DF47BD46-CDC0-4F95-AE9C-7F31D8577188}"/>
                </a:ext>
              </a:extLst>
            </p:cNvPr>
            <p:cNvSpPr>
              <a:spLocks/>
            </p:cNvSpPr>
            <p:nvPr/>
          </p:nvSpPr>
          <p:spPr bwMode="gray">
            <a:xfrm flipV="1">
              <a:off x="4740967" y="3196922"/>
              <a:ext cx="0" cy="234702"/>
            </a:xfrm>
            <a:prstGeom prst="line">
              <a:avLst/>
            </a:prstGeom>
            <a:noFill/>
            <a:ln w="19050">
              <a:solidFill>
                <a:schemeClr val="accent1"/>
              </a:solidFill>
              <a:round/>
              <a:headEnd/>
              <a:tailEnd/>
            </a:ln>
            <a:effectLst/>
          </p:spPr>
          <p:txBody>
            <a:bodyPr anchor="ctr"/>
            <a:lstStyle/>
            <a:p>
              <a:pPr algn="ctr"/>
              <a:endParaRPr/>
            </a:p>
          </p:txBody>
        </p:sp>
      </p:grpSp>
      <p:sp>
        <p:nvSpPr>
          <p:cNvPr id="137" name="ïsļïḓê">
            <a:extLst>
              <a:ext uri="{FF2B5EF4-FFF2-40B4-BE49-F238E27FC236}">
                <a16:creationId xmlns:a16="http://schemas.microsoft.com/office/drawing/2014/main" id="{7F9D9526-5E1F-437F-892D-8B11C2B48392}"/>
              </a:ext>
            </a:extLst>
          </p:cNvPr>
          <p:cNvSpPr txBox="1"/>
          <p:nvPr/>
        </p:nvSpPr>
        <p:spPr>
          <a:xfrm>
            <a:off x="293777" y="5366655"/>
            <a:ext cx="3373578" cy="661627"/>
          </a:xfrm>
          <a:prstGeom prst="rect">
            <a:avLst/>
          </a:prstGeom>
          <a:noFill/>
        </p:spPr>
        <p:txBody>
          <a:bodyPr wrap="square" lIns="90000" tIns="46800" rIns="90000" bIns="46800" rtlCol="0">
            <a:noAutofit/>
          </a:bodyPr>
          <a:lstStyle/>
          <a:p>
            <a:pPr marL="171450" indent="-171450">
              <a:lnSpc>
                <a:spcPct val="120000"/>
              </a:lnSpc>
              <a:buFont typeface="Arial" panose="020B0604020202020204" pitchFamily="34" charset="0"/>
              <a:buChar char="•"/>
            </a:pPr>
            <a:r>
              <a:rPr lang="en-US" altLang="zh-CN" sz="1300" dirty="0" smtClean="0"/>
              <a:t>Internal friction coefficient, tensile strength, peak strength</a:t>
            </a:r>
            <a:endParaRPr lang="en-US" altLang="zh-CN" sz="1300" dirty="0"/>
          </a:p>
        </p:txBody>
      </p:sp>
      <p:sp>
        <p:nvSpPr>
          <p:cNvPr id="2" name="矩形 1"/>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Influencing factors of sealing capacity of gypsum-salt </a:t>
            </a:r>
            <a:r>
              <a:rPr lang="en-US" altLang="zh-CN" sz="2200" b="0" i="0" dirty="0" err="1" smtClean="0">
                <a:solidFill>
                  <a:srgbClr val="333333"/>
                </a:solidFill>
                <a:effectLst/>
                <a:latin typeface="Arial" panose="020B0604020202020204" pitchFamily="34" charset="0"/>
              </a:rPr>
              <a:t>caprock</a:t>
            </a:r>
            <a:endParaRPr lang="en-US" altLang="zh-CN" sz="2200" b="0" i="0" dirty="0">
              <a:solidFill>
                <a:srgbClr val="333333"/>
              </a:solidFill>
              <a:effectLst/>
              <a:latin typeface="Arial" panose="020B0604020202020204" pitchFamily="34" charset="0"/>
            </a:endParaRPr>
          </a:p>
        </p:txBody>
      </p:sp>
      <p:pic>
        <p:nvPicPr>
          <p:cNvPr id="140" name="图片 139">
            <a:extLst>
              <a:ext uri="{FF2B5EF4-FFF2-40B4-BE49-F238E27FC236}">
                <a16:creationId xmlns:a16="http://schemas.microsoft.com/office/drawing/2014/main" id="{67F3C673-75B9-4992-8633-774E12A1A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772" y="1029534"/>
            <a:ext cx="4305400" cy="5310893"/>
          </a:xfrm>
          <a:prstGeom prst="rect">
            <a:avLst/>
          </a:prstGeom>
        </p:spPr>
      </p:pic>
      <p:sp>
        <p:nvSpPr>
          <p:cNvPr id="141" name="左大括号 140"/>
          <p:cNvSpPr/>
          <p:nvPr/>
        </p:nvSpPr>
        <p:spPr>
          <a:xfrm>
            <a:off x="4570676" y="979108"/>
            <a:ext cx="48405" cy="2148231"/>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FF"/>
              </a:solidFill>
            </a:endParaRPr>
          </a:p>
        </p:txBody>
      </p:sp>
      <p:sp>
        <p:nvSpPr>
          <p:cNvPr id="142" name="左大括号 141"/>
          <p:cNvSpPr/>
          <p:nvPr/>
        </p:nvSpPr>
        <p:spPr>
          <a:xfrm>
            <a:off x="4537078" y="3420020"/>
            <a:ext cx="72607" cy="1483001"/>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FF"/>
              </a:solidFill>
            </a:endParaRPr>
          </a:p>
        </p:txBody>
      </p:sp>
      <p:sp>
        <p:nvSpPr>
          <p:cNvPr id="143" name="左大括号 142"/>
          <p:cNvSpPr/>
          <p:nvPr/>
        </p:nvSpPr>
        <p:spPr>
          <a:xfrm>
            <a:off x="4542638" y="4982731"/>
            <a:ext cx="67047" cy="1357696"/>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FF"/>
              </a:solidFill>
            </a:endParaRPr>
          </a:p>
        </p:txBody>
      </p:sp>
      <p:sp>
        <p:nvSpPr>
          <p:cNvPr id="144" name="文本框 143"/>
          <p:cNvSpPr txBox="1"/>
          <p:nvPr/>
        </p:nvSpPr>
        <p:spPr>
          <a:xfrm>
            <a:off x="3966605" y="1509626"/>
            <a:ext cx="461665" cy="991523"/>
          </a:xfrm>
          <a:prstGeom prst="rect">
            <a:avLst/>
          </a:prstGeom>
          <a:noFill/>
        </p:spPr>
        <p:txBody>
          <a:bodyPr vert="eaVert" wrap="square" rtlCol="0">
            <a:spAutoFit/>
          </a:bodyPr>
          <a:lstStyle/>
          <a:p>
            <a:r>
              <a:rPr lang="en-US" altLang="zh-CN" b="1" dirty="0">
                <a:solidFill>
                  <a:srgbClr val="0000FF"/>
                </a:solidFill>
                <a:latin typeface="Times New Roman" panose="02020603050405020304" pitchFamily="18" charset="0"/>
                <a:cs typeface="Times New Roman" panose="02020603050405020304" pitchFamily="18" charset="0"/>
              </a:rPr>
              <a:t>Dolomite</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145" name="文本框 144"/>
          <p:cNvSpPr txBox="1"/>
          <p:nvPr/>
        </p:nvSpPr>
        <p:spPr>
          <a:xfrm>
            <a:off x="4072634" y="3611296"/>
            <a:ext cx="461665" cy="1147937"/>
          </a:xfrm>
          <a:prstGeom prst="rect">
            <a:avLst/>
          </a:prstGeom>
          <a:noFill/>
        </p:spPr>
        <p:txBody>
          <a:bodyPr vert="eaVert" wrap="square" rtlCol="0">
            <a:spAutoFit/>
          </a:bodyPr>
          <a:lstStyle/>
          <a:p>
            <a:r>
              <a:rPr lang="en-US" altLang="zh-CN" b="1" dirty="0">
                <a:solidFill>
                  <a:srgbClr val="0000FF"/>
                </a:solidFill>
                <a:latin typeface="Times New Roman" panose="02020603050405020304" pitchFamily="18" charset="0"/>
                <a:cs typeface="Times New Roman" panose="02020603050405020304" pitchFamily="18" charset="0"/>
              </a:rPr>
              <a:t>Limestone</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146" name="文本框 145"/>
          <p:cNvSpPr txBox="1"/>
          <p:nvPr/>
        </p:nvSpPr>
        <p:spPr>
          <a:xfrm>
            <a:off x="4090578" y="4883552"/>
            <a:ext cx="461665" cy="2440409"/>
          </a:xfrm>
          <a:prstGeom prst="rect">
            <a:avLst/>
          </a:prstGeom>
          <a:noFill/>
        </p:spPr>
        <p:txBody>
          <a:bodyPr vert="eaVert" wrap="square" rtlCol="0">
            <a:spAutoFit/>
          </a:bodyPr>
          <a:lstStyle/>
          <a:p>
            <a:r>
              <a:rPr lang="en-US" altLang="zh-CN" b="1" dirty="0" err="1">
                <a:solidFill>
                  <a:srgbClr val="0000FF"/>
                </a:solidFill>
                <a:latin typeface="Times New Roman" panose="02020603050405020304" pitchFamily="18" charset="0"/>
                <a:cs typeface="Times New Roman" panose="02020603050405020304" pitchFamily="18" charset="0"/>
              </a:rPr>
              <a:t>Evaporite</a:t>
            </a:r>
            <a:r>
              <a:rPr lang="en-US" altLang="zh-CN" b="1" dirty="0">
                <a:solidFill>
                  <a:srgbClr val="0000FF"/>
                </a:solidFill>
                <a:latin typeface="Times New Roman" panose="02020603050405020304" pitchFamily="18" charset="0"/>
                <a:cs typeface="Times New Roman" panose="02020603050405020304" pitchFamily="18" charset="0"/>
              </a:rPr>
              <a:t> rock</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147" name="Text Box 7"/>
          <p:cNvSpPr txBox="1">
            <a:spLocks noChangeArrowheads="1"/>
          </p:cNvSpPr>
          <p:nvPr/>
        </p:nvSpPr>
        <p:spPr bwMode="auto">
          <a:xfrm>
            <a:off x="3863237" y="6420137"/>
            <a:ext cx="5567009" cy="415498"/>
          </a:xfrm>
          <a:prstGeom prst="rect">
            <a:avLst/>
          </a:prstGeom>
          <a:noFill/>
          <a:extLst/>
        </p:spPr>
        <p:txBody>
          <a:bodyPr wrap="square" rtlCol="0">
            <a:spAutoFit/>
          </a:bodyPr>
          <a:lstStyle>
            <a:defPPr>
              <a:defRPr lang="en-US"/>
            </a:defPPr>
            <a:lvl1pPr algn="ctr">
              <a:defRPr sz="1050"/>
            </a:lvl1pPr>
            <a:lvl2pPr>
              <a:defRPr/>
            </a:lvl2pPr>
            <a:lvl3pPr>
              <a:defRPr/>
            </a:lvl3pPr>
            <a:lvl4pPr>
              <a:defRPr/>
            </a:lvl4pPr>
            <a:lvl5pPr>
              <a:defRPr/>
            </a:lvl5pPr>
            <a:lvl6pPr>
              <a:defRPr/>
            </a:lvl6pPr>
            <a:lvl7pPr>
              <a:defRPr/>
            </a:lvl7pPr>
            <a:lvl8pPr>
              <a:defRPr/>
            </a:lvl8pPr>
            <a:lvl9pPr>
              <a:defRPr/>
            </a:lvl9pPr>
          </a:lstStyle>
          <a:p>
            <a:r>
              <a:rPr lang="en-US" altLang="zh-CN" dirty="0"/>
              <a:t>Porosity and permeability characteristics of main lithology of </a:t>
            </a:r>
          </a:p>
          <a:p>
            <a:r>
              <a:rPr lang="en-US" altLang="zh-CN" dirty="0"/>
              <a:t>Middle Lower Cambrian </a:t>
            </a:r>
            <a:r>
              <a:rPr lang="en-US" altLang="zh-CN" dirty="0" err="1"/>
              <a:t>caprock</a:t>
            </a:r>
            <a:r>
              <a:rPr lang="en-US" altLang="zh-CN" dirty="0"/>
              <a:t> in </a:t>
            </a:r>
            <a:r>
              <a:rPr lang="en-US" altLang="zh-CN" dirty="0" err="1"/>
              <a:t>Tarim</a:t>
            </a:r>
            <a:r>
              <a:rPr lang="en-US" altLang="zh-CN" dirty="0"/>
              <a:t> Basin</a:t>
            </a:r>
            <a:endParaRPr lang="zh-CN" altLang="en-US" dirty="0"/>
          </a:p>
        </p:txBody>
      </p:sp>
      <p:sp>
        <p:nvSpPr>
          <p:cNvPr id="4" name="矩形 3"/>
          <p:cNvSpPr/>
          <p:nvPr/>
        </p:nvSpPr>
        <p:spPr>
          <a:xfrm>
            <a:off x="7895646" y="1029534"/>
            <a:ext cx="757184" cy="10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470075" y="933310"/>
            <a:ext cx="1608325" cy="276999"/>
          </a:xfrm>
          <a:prstGeom prst="rect">
            <a:avLst/>
          </a:prstGeom>
          <a:noFill/>
        </p:spPr>
        <p:txBody>
          <a:bodyPr wrap="none">
            <a:spAutoFit/>
          </a:bodyPr>
          <a:lstStyle/>
          <a:p>
            <a:r>
              <a:rPr lang="zh-CN" altLang="en-US" sz="1200" dirty="0"/>
              <a:t>Breakthrough pressure</a:t>
            </a:r>
          </a:p>
        </p:txBody>
      </p:sp>
    </p:spTree>
    <p:extLst>
      <p:ext uri="{BB962C8B-B14F-4D97-AF65-F5344CB8AC3E}">
        <p14:creationId xmlns:p14="http://schemas.microsoft.com/office/powerpoint/2010/main" val="303609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Evaluation of sealing ability of gypsum-salt  </a:t>
            </a:r>
            <a:r>
              <a:rPr lang="en-US" altLang="zh-CN" sz="2200" b="0" i="0" dirty="0" err="1" smtClean="0">
                <a:solidFill>
                  <a:srgbClr val="333333"/>
                </a:solidFill>
                <a:effectLst/>
                <a:latin typeface="Arial" panose="020B0604020202020204" pitchFamily="34" charset="0"/>
              </a:rPr>
              <a:t>caprock</a:t>
            </a:r>
            <a:endParaRPr lang="en-US" altLang="zh-CN" sz="2200" b="0" i="0" dirty="0" smtClean="0">
              <a:solidFill>
                <a:srgbClr val="333333"/>
              </a:solidFill>
              <a:effectLst/>
              <a:latin typeface="Arial" panose="020B0604020202020204" pitchFamily="34" charset="0"/>
            </a:endParaRPr>
          </a:p>
        </p:txBody>
      </p:sp>
      <p:grpSp>
        <p:nvGrpSpPr>
          <p:cNvPr id="25" name="组合 24"/>
          <p:cNvGrpSpPr/>
          <p:nvPr/>
        </p:nvGrpSpPr>
        <p:grpSpPr>
          <a:xfrm>
            <a:off x="-96340" y="902789"/>
            <a:ext cx="10198533" cy="668074"/>
            <a:chOff x="595423" y="711959"/>
            <a:chExt cx="10198533" cy="668074"/>
          </a:xfrm>
        </p:grpSpPr>
        <p:sp>
          <p:nvSpPr>
            <p:cNvPr id="26" name="文本框 25"/>
            <p:cNvSpPr txBox="1"/>
            <p:nvPr/>
          </p:nvSpPr>
          <p:spPr>
            <a:xfrm>
              <a:off x="595423" y="723406"/>
              <a:ext cx="2509284"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solidFill>
                    <a:srgbClr val="0000FF"/>
                  </a:solidFill>
                  <a:latin typeface="Times New Roman" panose="02020603050405020304" pitchFamily="18" charset="0"/>
                  <a:cs typeface="Times New Roman" panose="02020603050405020304" pitchFamily="18" charset="0"/>
                </a:rPr>
                <a:t>Qualitative</a:t>
              </a:r>
            </a:p>
          </p:txBody>
        </p:sp>
        <p:sp>
          <p:nvSpPr>
            <p:cNvPr id="27" name="文本框 26"/>
            <p:cNvSpPr txBox="1"/>
            <p:nvPr/>
          </p:nvSpPr>
          <p:spPr>
            <a:xfrm>
              <a:off x="3423249" y="733702"/>
              <a:ext cx="2789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latin typeface="Times New Roman" panose="02020603050405020304" pitchFamily="18" charset="0"/>
                  <a:cs typeface="Times New Roman" panose="02020603050405020304" pitchFamily="18" charset="0"/>
                </a:rPr>
                <a:t>Quantitation</a:t>
              </a:r>
              <a:endParaRPr lang="zh-CN" altLang="en-US" sz="2400" dirty="0">
                <a:latin typeface="Times New Roman" panose="02020603050405020304" pitchFamily="18" charset="0"/>
                <a:cs typeface="Times New Roman" panose="02020603050405020304" pitchFamily="18" charset="0"/>
              </a:endParaRPr>
            </a:p>
          </p:txBody>
        </p:sp>
        <p:sp>
          <p:nvSpPr>
            <p:cNvPr id="28" name="右箭头 27"/>
            <p:cNvSpPr/>
            <p:nvPr/>
          </p:nvSpPr>
          <p:spPr>
            <a:xfrm>
              <a:off x="5861075" y="979169"/>
              <a:ext cx="669852" cy="241207"/>
            </a:xfrm>
            <a:prstGeom prst="right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6668503" y="711959"/>
              <a:ext cx="4125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latin typeface="Times New Roman" panose="02020603050405020304" pitchFamily="18" charset="0"/>
                  <a:cs typeface="Times New Roman" panose="02020603050405020304" pitchFamily="18" charset="0"/>
                </a:rPr>
                <a:t>Dynamic evolution</a:t>
              </a:r>
            </a:p>
          </p:txBody>
        </p:sp>
        <p:sp>
          <p:nvSpPr>
            <p:cNvPr id="30" name="右箭头 29"/>
            <p:cNvSpPr/>
            <p:nvPr/>
          </p:nvSpPr>
          <p:spPr>
            <a:xfrm>
              <a:off x="2689249" y="973948"/>
              <a:ext cx="669852" cy="241207"/>
            </a:xfrm>
            <a:prstGeom prst="right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grpSp>
      <p:sp>
        <p:nvSpPr>
          <p:cNvPr id="31" name="副标题 2"/>
          <p:cNvSpPr txBox="1">
            <a:spLocks/>
          </p:cNvSpPr>
          <p:nvPr/>
        </p:nvSpPr>
        <p:spPr>
          <a:xfrm>
            <a:off x="48371" y="1524984"/>
            <a:ext cx="8458861" cy="475693"/>
          </a:xfrm>
          <a:prstGeom prst="rect">
            <a:avLst/>
          </a:prstGeom>
        </p:spPr>
        <p:txBody>
          <a:bodyPr vert="horz" lIns="91440" tIns="45720" rIns="91440" bIns="45720" rtlCol="0">
            <a:noAutofit/>
          </a:bodyPr>
          <a:lstStyle>
            <a:defPPr>
              <a:defRPr lang="zh-CN"/>
            </a:defPPr>
            <a:lvl1pPr indent="0">
              <a:lnSpc>
                <a:spcPct val="90000"/>
              </a:lnSpc>
              <a:spcBef>
                <a:spcPts val="1000"/>
              </a:spcBef>
              <a:buFont typeface="Arial" panose="020B0604020202020204" pitchFamily="34" charset="0"/>
              <a:buNone/>
              <a:defRPr sz="2000" b="1">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zh-CN" dirty="0"/>
              <a:t>Main parameter: displacement pressure </a:t>
            </a:r>
            <a:endParaRPr lang="zh-CN" altLang="en-US" dirty="0"/>
          </a:p>
        </p:txBody>
      </p:sp>
      <p:sp>
        <p:nvSpPr>
          <p:cNvPr id="32" name="副标题 2"/>
          <p:cNvSpPr txBox="1">
            <a:spLocks/>
          </p:cNvSpPr>
          <p:nvPr/>
        </p:nvSpPr>
        <p:spPr>
          <a:xfrm>
            <a:off x="48371" y="1868048"/>
            <a:ext cx="9192245" cy="9954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2000" b="1" dirty="0">
                <a:latin typeface="Times New Roman" panose="02020603050405020304" pitchFamily="18" charset="0"/>
                <a:cs typeface="Times New Roman" panose="02020603050405020304" pitchFamily="18" charset="0"/>
              </a:rPr>
              <a:t>Common methods: </a:t>
            </a:r>
          </a:p>
          <a:p>
            <a:pPr marL="342900" indent="-342900" algn="l">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Experimental methods: Adsorption method, Mercury injection method , Direct displacement method</a:t>
            </a:r>
          </a:p>
        </p:txBody>
      </p:sp>
      <p:pic>
        <p:nvPicPr>
          <p:cNvPr id="33" name="图片 32"/>
          <p:cNvPicPr>
            <a:picLocks noChangeAspect="1"/>
          </p:cNvPicPr>
          <p:nvPr/>
        </p:nvPicPr>
        <p:blipFill>
          <a:blip r:embed="rId3"/>
          <a:stretch>
            <a:fillRect/>
          </a:stretch>
        </p:blipFill>
        <p:spPr>
          <a:xfrm>
            <a:off x="245100" y="2879131"/>
            <a:ext cx="4032702" cy="1997982"/>
          </a:xfrm>
          <a:prstGeom prst="rect">
            <a:avLst/>
          </a:prstGeom>
        </p:spPr>
      </p:pic>
      <p:pic>
        <p:nvPicPr>
          <p:cNvPr id="34" name="图片 33"/>
          <p:cNvPicPr>
            <a:picLocks noChangeAspect="1"/>
          </p:cNvPicPr>
          <p:nvPr/>
        </p:nvPicPr>
        <p:blipFill>
          <a:blip r:embed="rId4"/>
          <a:stretch>
            <a:fillRect/>
          </a:stretch>
        </p:blipFill>
        <p:spPr>
          <a:xfrm>
            <a:off x="128795" y="5131029"/>
            <a:ext cx="4407234" cy="1556018"/>
          </a:xfrm>
          <a:prstGeom prst="rect">
            <a:avLst/>
          </a:prstGeom>
        </p:spPr>
      </p:pic>
      <p:sp>
        <p:nvSpPr>
          <p:cNvPr id="35" name="矩形 34"/>
          <p:cNvSpPr/>
          <p:nvPr/>
        </p:nvSpPr>
        <p:spPr>
          <a:xfrm>
            <a:off x="956328" y="6604084"/>
            <a:ext cx="2282996" cy="253916"/>
          </a:xfrm>
          <a:prstGeom prst="rect">
            <a:avLst/>
          </a:prstGeom>
          <a:noFill/>
        </p:spPr>
        <p:txBody>
          <a:bodyPr wrap="square" rtlCol="0">
            <a:spAutoFit/>
          </a:bodyPr>
          <a:lstStyle/>
          <a:p>
            <a:pPr algn="ctr"/>
            <a:r>
              <a:rPr lang="en-US" altLang="zh-CN" sz="1050" dirty="0"/>
              <a:t>Mercury injection curve(Wu Jun,2021)</a:t>
            </a:r>
            <a:endParaRPr lang="zh-CN" altLang="en-US" sz="1050" dirty="0"/>
          </a:p>
        </p:txBody>
      </p:sp>
      <p:sp>
        <p:nvSpPr>
          <p:cNvPr id="36" name="矩形 35"/>
          <p:cNvSpPr/>
          <p:nvPr/>
        </p:nvSpPr>
        <p:spPr>
          <a:xfrm>
            <a:off x="391676" y="4877113"/>
            <a:ext cx="3996607" cy="253916"/>
          </a:xfrm>
          <a:prstGeom prst="rect">
            <a:avLst/>
          </a:prstGeom>
          <a:noFill/>
        </p:spPr>
        <p:txBody>
          <a:bodyPr wrap="square" rtlCol="0">
            <a:spAutoFit/>
          </a:bodyPr>
          <a:lstStyle/>
          <a:p>
            <a:pPr algn="ctr"/>
            <a:r>
              <a:rPr lang="en-US" altLang="zh-CN" sz="1050" dirty="0"/>
              <a:t>Schematic diagram of the breakthrough pressure detection apparatus</a:t>
            </a:r>
            <a:endParaRPr lang="zh-CN" altLang="en-US" sz="1050" dirty="0"/>
          </a:p>
        </p:txBody>
      </p:sp>
      <p:pic>
        <p:nvPicPr>
          <p:cNvPr id="37" name="图片 36"/>
          <p:cNvPicPr>
            <a:picLocks noChangeAspect="1"/>
          </p:cNvPicPr>
          <p:nvPr/>
        </p:nvPicPr>
        <p:blipFill>
          <a:blip r:embed="rId5"/>
          <a:stretch>
            <a:fillRect/>
          </a:stretch>
        </p:blipFill>
        <p:spPr>
          <a:xfrm>
            <a:off x="4522902" y="3133046"/>
            <a:ext cx="4477975" cy="3339315"/>
          </a:xfrm>
          <a:prstGeom prst="rect">
            <a:avLst/>
          </a:prstGeom>
          <a:noFill/>
        </p:spPr>
      </p:pic>
      <p:sp>
        <p:nvSpPr>
          <p:cNvPr id="38" name="矩形 37"/>
          <p:cNvSpPr/>
          <p:nvPr/>
        </p:nvSpPr>
        <p:spPr>
          <a:xfrm>
            <a:off x="3383044" y="6452746"/>
            <a:ext cx="7048593" cy="253916"/>
          </a:xfrm>
          <a:prstGeom prst="rect">
            <a:avLst/>
          </a:prstGeom>
          <a:noFill/>
        </p:spPr>
        <p:txBody>
          <a:bodyPr wrap="square" rtlCol="0">
            <a:spAutoFit/>
          </a:bodyPr>
          <a:lstStyle/>
          <a:p>
            <a:pPr algn="ctr"/>
            <a:r>
              <a:rPr lang="zh-CN" altLang="en-US" sz="1050" dirty="0"/>
              <a:t>（</a:t>
            </a:r>
            <a:r>
              <a:rPr lang="en-US" altLang="zh-CN" sz="1050" dirty="0"/>
              <a:t>A</a:t>
            </a:r>
            <a:r>
              <a:rPr lang="zh-CN" altLang="en-US" sz="1050" dirty="0"/>
              <a:t>）</a:t>
            </a:r>
            <a:r>
              <a:rPr lang="en-US" altLang="zh-CN" sz="1050" dirty="0"/>
              <a:t>acoustic, </a:t>
            </a:r>
            <a:r>
              <a:rPr lang="zh-CN" altLang="en-US" sz="1050" dirty="0"/>
              <a:t>（</a:t>
            </a:r>
            <a:r>
              <a:rPr lang="en-US" altLang="zh-CN" sz="1050" dirty="0"/>
              <a:t>B</a:t>
            </a:r>
            <a:r>
              <a:rPr lang="zh-CN" altLang="en-US" sz="1050" dirty="0"/>
              <a:t>）</a:t>
            </a:r>
            <a:r>
              <a:rPr lang="en-US" altLang="zh-CN" sz="1050" dirty="0"/>
              <a:t>density, </a:t>
            </a:r>
            <a:r>
              <a:rPr lang="zh-CN" altLang="en-US" sz="1050" dirty="0"/>
              <a:t>（</a:t>
            </a:r>
            <a:r>
              <a:rPr lang="en-US" altLang="zh-CN" sz="1050" dirty="0"/>
              <a:t>C</a:t>
            </a:r>
            <a:r>
              <a:rPr lang="zh-CN" altLang="en-US" sz="1050" dirty="0"/>
              <a:t>） </a:t>
            </a:r>
            <a:r>
              <a:rPr lang="en-US" altLang="zh-CN" sz="1050" dirty="0"/>
              <a:t>neutron logs, </a:t>
            </a:r>
            <a:r>
              <a:rPr lang="zh-CN" altLang="en-US" sz="1050" dirty="0"/>
              <a:t>（</a:t>
            </a:r>
            <a:r>
              <a:rPr lang="en-US" altLang="zh-CN" sz="1050" dirty="0"/>
              <a:t>D</a:t>
            </a:r>
            <a:r>
              <a:rPr lang="zh-CN" altLang="en-US" sz="1050" dirty="0"/>
              <a:t>） </a:t>
            </a:r>
            <a:r>
              <a:rPr lang="en-US" altLang="zh-CN" sz="1050" dirty="0"/>
              <a:t>mud weights </a:t>
            </a:r>
            <a:r>
              <a:rPr lang="zh-CN" altLang="en-US" sz="1050" dirty="0"/>
              <a:t>（</a:t>
            </a:r>
            <a:r>
              <a:rPr lang="en-US" altLang="zh-CN" sz="1050" dirty="0"/>
              <a:t>MW</a:t>
            </a:r>
            <a:r>
              <a:rPr lang="zh-CN" altLang="en-US" sz="1050" dirty="0"/>
              <a:t>）</a:t>
            </a:r>
          </a:p>
        </p:txBody>
      </p:sp>
      <p:sp>
        <p:nvSpPr>
          <p:cNvPr id="39" name="矩形 38"/>
          <p:cNvSpPr/>
          <p:nvPr/>
        </p:nvSpPr>
        <p:spPr>
          <a:xfrm>
            <a:off x="6637759" y="6623962"/>
            <a:ext cx="968534" cy="253916"/>
          </a:xfrm>
          <a:prstGeom prst="rect">
            <a:avLst/>
          </a:prstGeom>
          <a:noFill/>
        </p:spPr>
        <p:txBody>
          <a:bodyPr wrap="square" rtlCol="0">
            <a:spAutoFit/>
          </a:bodyPr>
          <a:lstStyle/>
          <a:p>
            <a:pPr algn="ctr"/>
            <a:r>
              <a:rPr lang="en-US" altLang="zh-CN" sz="1050" dirty="0"/>
              <a:t>(Li Chao,2019)</a:t>
            </a:r>
            <a:endParaRPr lang="zh-CN" altLang="en-US" sz="1050" dirty="0"/>
          </a:p>
        </p:txBody>
      </p:sp>
    </p:spTree>
    <p:extLst>
      <p:ext uri="{BB962C8B-B14F-4D97-AF65-F5344CB8AC3E}">
        <p14:creationId xmlns:p14="http://schemas.microsoft.com/office/powerpoint/2010/main" val="2359989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Evaluation of sealing ability of gypsum-salt  </a:t>
            </a:r>
            <a:r>
              <a:rPr lang="en-US" altLang="zh-CN" sz="2200" b="0" i="0" dirty="0" err="1" smtClean="0">
                <a:solidFill>
                  <a:srgbClr val="333333"/>
                </a:solidFill>
                <a:effectLst/>
                <a:latin typeface="Arial" panose="020B0604020202020204" pitchFamily="34" charset="0"/>
              </a:rPr>
              <a:t>caprock</a:t>
            </a:r>
            <a:endParaRPr lang="en-US" altLang="zh-CN" sz="2200" b="0" i="0" dirty="0" smtClean="0">
              <a:solidFill>
                <a:srgbClr val="333333"/>
              </a:solidFill>
              <a:effectLst/>
              <a:latin typeface="Arial" panose="020B0604020202020204" pitchFamily="34" charset="0"/>
            </a:endParaRPr>
          </a:p>
        </p:txBody>
      </p:sp>
      <p:grpSp>
        <p:nvGrpSpPr>
          <p:cNvPr id="25" name="组合 24"/>
          <p:cNvGrpSpPr/>
          <p:nvPr/>
        </p:nvGrpSpPr>
        <p:grpSpPr>
          <a:xfrm>
            <a:off x="-96340" y="902789"/>
            <a:ext cx="10198533" cy="646331"/>
            <a:chOff x="595423" y="711959"/>
            <a:chExt cx="10198533" cy="646331"/>
          </a:xfrm>
        </p:grpSpPr>
        <p:sp>
          <p:nvSpPr>
            <p:cNvPr id="26" name="文本框 25"/>
            <p:cNvSpPr txBox="1"/>
            <p:nvPr/>
          </p:nvSpPr>
          <p:spPr>
            <a:xfrm>
              <a:off x="595423" y="723406"/>
              <a:ext cx="2509284"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solidFill>
                    <a:schemeClr val="tx1"/>
                  </a:solidFill>
                  <a:latin typeface="Times New Roman" panose="02020603050405020304" pitchFamily="18" charset="0"/>
                  <a:cs typeface="Times New Roman" panose="02020603050405020304" pitchFamily="18" charset="0"/>
                </a:rPr>
                <a:t>Qualitative</a:t>
              </a:r>
            </a:p>
          </p:txBody>
        </p:sp>
        <p:sp>
          <p:nvSpPr>
            <p:cNvPr id="27" name="文本框 26"/>
            <p:cNvSpPr txBox="1"/>
            <p:nvPr/>
          </p:nvSpPr>
          <p:spPr>
            <a:xfrm>
              <a:off x="3423249" y="733702"/>
              <a:ext cx="2789136"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solidFill>
                    <a:srgbClr val="0000FF"/>
                  </a:solidFill>
                  <a:latin typeface="Times New Roman" panose="02020603050405020304" pitchFamily="18" charset="0"/>
                  <a:cs typeface="Times New Roman" panose="02020603050405020304" pitchFamily="18" charset="0"/>
                </a:rPr>
                <a:t>Quantitation</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8" name="右箭头 27"/>
            <p:cNvSpPr/>
            <p:nvPr/>
          </p:nvSpPr>
          <p:spPr>
            <a:xfrm>
              <a:off x="5861075" y="979169"/>
              <a:ext cx="669852" cy="241207"/>
            </a:xfrm>
            <a:prstGeom prst="right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6668503" y="711959"/>
              <a:ext cx="4125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latin typeface="Times New Roman" panose="02020603050405020304" pitchFamily="18" charset="0"/>
                  <a:cs typeface="Times New Roman" panose="02020603050405020304" pitchFamily="18" charset="0"/>
                </a:rPr>
                <a:t>Dynamic evolution</a:t>
              </a:r>
            </a:p>
          </p:txBody>
        </p:sp>
        <p:sp>
          <p:nvSpPr>
            <p:cNvPr id="30" name="右箭头 29"/>
            <p:cNvSpPr/>
            <p:nvPr/>
          </p:nvSpPr>
          <p:spPr>
            <a:xfrm>
              <a:off x="2689249" y="973948"/>
              <a:ext cx="669852" cy="241207"/>
            </a:xfrm>
            <a:prstGeom prst="right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grpSp>
      <p:sp>
        <p:nvSpPr>
          <p:cNvPr id="10" name="TextBox 4"/>
          <p:cNvSpPr txBox="1">
            <a:spLocks noChangeArrowheads="1"/>
          </p:cNvSpPr>
          <p:nvPr/>
        </p:nvSpPr>
        <p:spPr bwMode="auto">
          <a:xfrm>
            <a:off x="0" y="1643396"/>
            <a:ext cx="8977022" cy="908973"/>
          </a:xfrm>
          <a:prstGeom prst="rect">
            <a:avLst/>
          </a:prstGeom>
          <a:extLst/>
        </p:spPr>
        <p:txBody>
          <a:bodyPr vert="horz" lIns="91440" tIns="45720" rIns="91440" bIns="45720" rtlCol="0">
            <a:noAutofit/>
          </a:bodyPr>
          <a:lstStyle>
            <a:defPPr>
              <a:defRPr lang="zh-CN"/>
            </a:defPPr>
            <a:lvl1pPr indent="0">
              <a:lnSpc>
                <a:spcPct val="90000"/>
              </a:lnSpc>
              <a:spcBef>
                <a:spcPts val="1000"/>
              </a:spcBef>
              <a:buFont typeface="Arial" panose="020B0604020202020204" pitchFamily="34" charset="0"/>
              <a:buNone/>
              <a:defRPr sz="2000" b="1">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buFont typeface="Wingdings" panose="05000000000000000000" pitchFamily="2" charset="2"/>
              <a:buChar char="Ø"/>
            </a:pPr>
            <a:r>
              <a:rPr lang="en-US" altLang="zh-CN" dirty="0"/>
              <a:t>Conduct comprehensive evaluation with multiple parameters, give corresponding weights to different parameters, add and evaluate </a:t>
            </a:r>
            <a:r>
              <a:rPr lang="en-US" altLang="zh-CN" dirty="0" err="1"/>
              <a:t>caprock</a:t>
            </a:r>
            <a:r>
              <a:rPr lang="en-US" altLang="zh-CN" dirty="0"/>
              <a:t> , or establish evaluation formula </a:t>
            </a:r>
            <a:r>
              <a:rPr lang="zh-CN" altLang="en-US" dirty="0"/>
              <a:t>。</a:t>
            </a:r>
            <a:endParaRPr lang="en-US" altLang="zh-CN" dirty="0"/>
          </a:p>
        </p:txBody>
      </p:sp>
      <p:pic>
        <p:nvPicPr>
          <p:cNvPr id="11"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l="6827" t="8232" r="7358" b="45514"/>
          <a:stretch>
            <a:fillRect/>
          </a:stretch>
        </p:blipFill>
        <p:spPr bwMode="auto">
          <a:xfrm>
            <a:off x="142892" y="2646645"/>
            <a:ext cx="4540103" cy="34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rotWithShape="1">
          <a:blip r:embed="rId4"/>
          <a:srcRect t="22499"/>
          <a:stretch/>
        </p:blipFill>
        <p:spPr>
          <a:xfrm>
            <a:off x="4933327" y="3148717"/>
            <a:ext cx="3979950" cy="2882856"/>
          </a:xfrm>
          <a:prstGeom prst="rect">
            <a:avLst/>
          </a:prstGeom>
        </p:spPr>
      </p:pic>
      <p:sp>
        <p:nvSpPr>
          <p:cNvPr id="13" name="矩形 3"/>
          <p:cNvSpPr>
            <a:spLocks noChangeArrowheads="1"/>
          </p:cNvSpPr>
          <p:nvPr/>
        </p:nvSpPr>
        <p:spPr bwMode="auto">
          <a:xfrm>
            <a:off x="-24745" y="6312610"/>
            <a:ext cx="4875378" cy="415498"/>
          </a:xfrm>
          <a:prstGeom prst="rect">
            <a:avLst/>
          </a:prstGeom>
          <a:noFill/>
          <a:extLst/>
        </p:spPr>
        <p:txBody>
          <a:bodyPr wrap="square" rtlCol="0">
            <a:spAutoFit/>
          </a:bodyPr>
          <a:lstStyle/>
          <a:p>
            <a:pPr algn="ctr"/>
            <a:r>
              <a:rPr lang="en-US" altLang="zh-CN" sz="1050" dirty="0"/>
              <a:t>Relationship between sealing performance of argillaceous rock </a:t>
            </a:r>
            <a:r>
              <a:rPr lang="en-US" altLang="zh-CN" sz="1050" dirty="0" err="1"/>
              <a:t>caprock</a:t>
            </a:r>
            <a:r>
              <a:rPr lang="en-US" altLang="zh-CN" sz="1050" dirty="0"/>
              <a:t> and its evaluation parameters (Fu </a:t>
            </a:r>
            <a:r>
              <a:rPr lang="en-US" altLang="zh-CN" sz="1050" dirty="0" err="1"/>
              <a:t>Guang</a:t>
            </a:r>
            <a:r>
              <a:rPr lang="en-US" altLang="zh-CN" sz="1050" dirty="0"/>
              <a:t>, 1998)</a:t>
            </a:r>
            <a:endParaRPr lang="zh-CN" altLang="zh-CN" sz="1050" dirty="0"/>
          </a:p>
        </p:txBody>
      </p:sp>
      <p:sp>
        <p:nvSpPr>
          <p:cNvPr id="14" name="文本框 13"/>
          <p:cNvSpPr txBox="1"/>
          <p:nvPr/>
        </p:nvSpPr>
        <p:spPr>
          <a:xfrm>
            <a:off x="4702604" y="6312610"/>
            <a:ext cx="4441396" cy="415498"/>
          </a:xfrm>
          <a:prstGeom prst="rect">
            <a:avLst/>
          </a:prstGeom>
          <a:noFill/>
          <a:extLst/>
        </p:spPr>
        <p:txBody>
          <a:bodyPr wrap="square" rtlCol="0">
            <a:spAutoFit/>
          </a:bodyPr>
          <a:lstStyle>
            <a:defPPr>
              <a:defRPr lang="zh-CN"/>
            </a:defPPr>
            <a:lvl1pPr algn="ctr">
              <a:defRPr sz="1050"/>
            </a:lvl1pPr>
          </a:lstStyle>
          <a:p>
            <a:r>
              <a:rPr lang="en-US" altLang="zh-CN" dirty="0"/>
              <a:t>Sealing property of mudstone </a:t>
            </a:r>
            <a:r>
              <a:rPr lang="en-US" altLang="zh-CN" dirty="0" err="1"/>
              <a:t>caprock</a:t>
            </a:r>
            <a:r>
              <a:rPr lang="en-US" altLang="zh-CN" dirty="0"/>
              <a:t> in southern Ordos Basin Energy evaluation criteria (Shi </a:t>
            </a:r>
            <a:r>
              <a:rPr lang="en-US" altLang="zh-CN" dirty="0" err="1"/>
              <a:t>Hongcui</a:t>
            </a:r>
            <a:r>
              <a:rPr lang="en-US" altLang="zh-CN" dirty="0"/>
              <a:t>, 2015)</a:t>
            </a:r>
            <a:endParaRPr lang="zh-CN" altLang="en-US" dirty="0"/>
          </a:p>
        </p:txBody>
      </p:sp>
    </p:spTree>
    <p:extLst>
      <p:ext uri="{BB962C8B-B14F-4D97-AF65-F5344CB8AC3E}">
        <p14:creationId xmlns:p14="http://schemas.microsoft.com/office/powerpoint/2010/main" val="142284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828"/>
            <a:ext cx="9994145" cy="430887"/>
          </a:xfrm>
          <a:prstGeom prst="rect">
            <a:avLst/>
          </a:prstGeom>
        </p:spPr>
        <p:txBody>
          <a:bodyPr wrap="square">
            <a:spAutoFit/>
          </a:bodyPr>
          <a:lstStyle/>
          <a:p>
            <a:r>
              <a:rPr lang="en-US" altLang="zh-CN" sz="2200" b="0" i="0" dirty="0" smtClean="0">
                <a:solidFill>
                  <a:srgbClr val="333333"/>
                </a:solidFill>
                <a:effectLst/>
                <a:latin typeface="Arial" panose="020B0604020202020204" pitchFamily="34" charset="0"/>
              </a:rPr>
              <a:t>Evaluation methods</a:t>
            </a:r>
          </a:p>
        </p:txBody>
      </p:sp>
      <p:grpSp>
        <p:nvGrpSpPr>
          <p:cNvPr id="25" name="组合 24"/>
          <p:cNvGrpSpPr/>
          <p:nvPr/>
        </p:nvGrpSpPr>
        <p:grpSpPr>
          <a:xfrm>
            <a:off x="-96340" y="902789"/>
            <a:ext cx="10198533" cy="668074"/>
            <a:chOff x="595423" y="711959"/>
            <a:chExt cx="10198533" cy="668074"/>
          </a:xfrm>
        </p:grpSpPr>
        <p:sp>
          <p:nvSpPr>
            <p:cNvPr id="26" name="文本框 25"/>
            <p:cNvSpPr txBox="1"/>
            <p:nvPr/>
          </p:nvSpPr>
          <p:spPr>
            <a:xfrm>
              <a:off x="595423" y="723406"/>
              <a:ext cx="2509284"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solidFill>
                    <a:schemeClr val="tx1"/>
                  </a:solidFill>
                  <a:latin typeface="Times New Roman" panose="02020603050405020304" pitchFamily="18" charset="0"/>
                  <a:cs typeface="Times New Roman" panose="02020603050405020304" pitchFamily="18" charset="0"/>
                </a:rPr>
                <a:t>Qualitative</a:t>
              </a:r>
            </a:p>
          </p:txBody>
        </p:sp>
        <p:sp>
          <p:nvSpPr>
            <p:cNvPr id="27" name="文本框 26"/>
            <p:cNvSpPr txBox="1"/>
            <p:nvPr/>
          </p:nvSpPr>
          <p:spPr>
            <a:xfrm>
              <a:off x="3423249" y="733702"/>
              <a:ext cx="2789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latin typeface="Times New Roman" panose="02020603050405020304" pitchFamily="18" charset="0"/>
                  <a:cs typeface="Times New Roman" panose="02020603050405020304" pitchFamily="18" charset="0"/>
                </a:rPr>
                <a:t>Quantitation</a:t>
              </a:r>
              <a:endParaRPr lang="zh-CN" altLang="en-US" sz="2400" dirty="0">
                <a:latin typeface="Times New Roman" panose="02020603050405020304" pitchFamily="18" charset="0"/>
                <a:cs typeface="Times New Roman" panose="02020603050405020304" pitchFamily="18" charset="0"/>
              </a:endParaRPr>
            </a:p>
          </p:txBody>
        </p:sp>
        <p:sp>
          <p:nvSpPr>
            <p:cNvPr id="28" name="右箭头 27"/>
            <p:cNvSpPr/>
            <p:nvPr/>
          </p:nvSpPr>
          <p:spPr>
            <a:xfrm>
              <a:off x="5861075" y="979169"/>
              <a:ext cx="669852" cy="241207"/>
            </a:xfrm>
            <a:prstGeom prst="right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6668503" y="711959"/>
              <a:ext cx="4125453"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fontAlgn="base">
                <a:lnSpc>
                  <a:spcPct val="150000"/>
                </a:lnSpc>
                <a:spcBef>
                  <a:spcPct val="0"/>
                </a:spcBef>
                <a:spcAft>
                  <a:spcPct val="0"/>
                </a:spcAft>
                <a:buClr>
                  <a:srgbClr val="FF0000"/>
                </a:buClr>
                <a:buFont typeface="Wingdings" panose="05000000000000000000" pitchFamily="2" charset="2"/>
                <a:buChar char="u"/>
                <a:defRPr kumimoji="1" sz="2000" b="1">
                  <a:solidFill>
                    <a:prstClr val="black"/>
                  </a:solidFill>
                  <a:latin typeface="微软雅黑" panose="020B0503020204020204" pitchFamily="34" charset="-122"/>
                  <a:ea typeface="微软雅黑" panose="020B0503020204020204" pitchFamily="34" charset="-122"/>
                </a:defRPr>
              </a:lvl1pPr>
            </a:lstStyle>
            <a:p>
              <a:r>
                <a:rPr lang="en-US" altLang="zh-CN" sz="2400" dirty="0">
                  <a:solidFill>
                    <a:srgbClr val="0000FF"/>
                  </a:solidFill>
                  <a:latin typeface="Times New Roman" panose="02020603050405020304" pitchFamily="18" charset="0"/>
                  <a:cs typeface="Times New Roman" panose="02020603050405020304" pitchFamily="18" charset="0"/>
                </a:rPr>
                <a:t>Dynamic evolution</a:t>
              </a:r>
            </a:p>
          </p:txBody>
        </p:sp>
        <p:sp>
          <p:nvSpPr>
            <p:cNvPr id="30" name="右箭头 29"/>
            <p:cNvSpPr/>
            <p:nvPr/>
          </p:nvSpPr>
          <p:spPr>
            <a:xfrm>
              <a:off x="2689249" y="973948"/>
              <a:ext cx="669852" cy="241207"/>
            </a:xfrm>
            <a:prstGeom prst="right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Times New Roman" panose="02020603050405020304" pitchFamily="18" charset="0"/>
                <a:cs typeface="Times New Roman" panose="02020603050405020304" pitchFamily="18" charset="0"/>
              </a:endParaRPr>
            </a:p>
          </p:txBody>
        </p:sp>
      </p:grpSp>
      <p:sp>
        <p:nvSpPr>
          <p:cNvPr id="9" name="矩形 5"/>
          <p:cNvSpPr/>
          <p:nvPr/>
        </p:nvSpPr>
        <p:spPr>
          <a:xfrm>
            <a:off x="71562" y="1567368"/>
            <a:ext cx="2667338" cy="646331"/>
          </a:xfrm>
          <a:prstGeom prst="rect">
            <a:avLst/>
          </a:prstGeom>
          <a:solidFill>
            <a:srgbClr val="DEEBF7"/>
          </a:solidFill>
          <a:ln w="9525">
            <a:noFill/>
          </a:ln>
        </p:spPr>
        <p:txBody>
          <a:bodyPr wrap="square" anchor="t">
            <a:spAutoFit/>
          </a:bodyPr>
          <a:lstStyle/>
          <a:p>
            <a:r>
              <a:rPr lang="en-US" altLang="zh-CN" dirty="0" err="1">
                <a:latin typeface="Times New Roman" panose="02020603050405020304" pitchFamily="18" charset="0"/>
                <a:ea typeface="黑体" panose="02010609060101010101" pitchFamily="2" charset="-122"/>
                <a:cs typeface="Times New Roman" panose="02020603050405020304" pitchFamily="18" charset="0"/>
              </a:rPr>
              <a:t>D</a:t>
            </a:r>
            <a:r>
              <a:rPr lang="en-US" altLang="zh-CN" baseline="-25000" dirty="0" err="1">
                <a:latin typeface="Times New Roman" panose="02020603050405020304" pitchFamily="18" charset="0"/>
                <a:ea typeface="黑体" panose="02010609060101010101" pitchFamily="2" charset="-122"/>
                <a:cs typeface="Times New Roman" panose="02020603050405020304" pitchFamily="18" charset="0"/>
              </a:rPr>
              <a:t>po</a:t>
            </a:r>
            <a:r>
              <a:rPr lang="en-US" altLang="zh-CN" dirty="0">
                <a:latin typeface="Times New Roman" panose="02020603050405020304" pitchFamily="18" charset="0"/>
                <a:ea typeface="黑体" panose="02010609060101010101" pitchFamily="2" charset="-122"/>
                <a:cs typeface="Times New Roman" panose="02020603050405020304" pitchFamily="18" charset="0"/>
              </a:rPr>
              <a:t>—Critical depth of sealing capacity formation</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25"/>
          <p:cNvSpPr/>
          <p:nvPr/>
        </p:nvSpPr>
        <p:spPr>
          <a:xfrm>
            <a:off x="3536605" y="1596037"/>
            <a:ext cx="2374121" cy="646331"/>
          </a:xfrm>
          <a:prstGeom prst="rect">
            <a:avLst/>
          </a:prstGeom>
          <a:solidFill>
            <a:srgbClr val="DEEBF7"/>
          </a:solidFill>
          <a:ln w="9525">
            <a:noFill/>
          </a:ln>
        </p:spPr>
        <p:txBody>
          <a:bodyPr wrap="square" anchor="t">
            <a:spAutoFit/>
          </a:bodyPr>
          <a:lstStyle/>
          <a:p>
            <a:r>
              <a:rPr lang="en-US" altLang="zh-CN" dirty="0">
                <a:latin typeface="Times New Roman" panose="02020603050405020304" pitchFamily="18" charset="0"/>
                <a:ea typeface="黑体" panose="02010609060101010101" pitchFamily="2" charset="-122"/>
                <a:cs typeface="Times New Roman" panose="02020603050405020304" pitchFamily="18" charset="0"/>
              </a:rPr>
              <a:t>D</a:t>
            </a:r>
            <a:r>
              <a:rPr lang="en-US" altLang="zh-CN" baseline="-25000" dirty="0">
                <a:latin typeface="Times New Roman" panose="02020603050405020304" pitchFamily="18" charset="0"/>
                <a:ea typeface="黑体" panose="02010609060101010101" pitchFamily="2" charset="-122"/>
                <a:cs typeface="Times New Roman" panose="02020603050405020304" pitchFamily="18" charset="0"/>
              </a:rPr>
              <a:t>B–P</a:t>
            </a:r>
            <a:r>
              <a:rPr lang="en-US" altLang="zh-CN" dirty="0">
                <a:latin typeface="Times New Roman" panose="02020603050405020304" pitchFamily="18" charset="0"/>
                <a:ea typeface="黑体" panose="02010609060101010101" pitchFamily="2" charset="-122"/>
                <a:cs typeface="Times New Roman" panose="02020603050405020304" pitchFamily="18" charset="0"/>
              </a:rPr>
              <a:t>—Critical depth of brittle plastic transition</a:t>
            </a:r>
            <a:endParaRPr lang="zh-CN" altLang="en-US"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11" name="矩形 7"/>
          <p:cNvSpPr/>
          <p:nvPr/>
        </p:nvSpPr>
        <p:spPr>
          <a:xfrm>
            <a:off x="6866304" y="1734535"/>
            <a:ext cx="2036795" cy="369332"/>
          </a:xfrm>
          <a:prstGeom prst="rect">
            <a:avLst/>
          </a:prstGeom>
          <a:solidFill>
            <a:srgbClr val="DEEBF7"/>
          </a:solidFill>
          <a:ln w="9525">
            <a:noFill/>
          </a:ln>
        </p:spPr>
        <p:txBody>
          <a:bodyPr wrap="square" anchor="t">
            <a:spAutoFit/>
          </a:bodyPr>
          <a:lstStyle/>
          <a:p>
            <a:r>
              <a:rPr lang="en-US" altLang="zh-CN" dirty="0">
                <a:latin typeface="Times New Roman" panose="02020603050405020304" pitchFamily="18" charset="0"/>
                <a:ea typeface="微软雅黑" panose="020B0503020204020204" charset="-122"/>
                <a:cs typeface="Times New Roman" panose="02020603050405020304" pitchFamily="18" charset="0"/>
              </a:rPr>
              <a:t>Dynamic evolution</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12" name="右箭头 11"/>
          <p:cNvSpPr/>
          <p:nvPr/>
        </p:nvSpPr>
        <p:spPr>
          <a:xfrm>
            <a:off x="2841760" y="1798235"/>
            <a:ext cx="596681" cy="241937"/>
          </a:xfrm>
          <a:prstGeom prst="right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000" strike="noStrike" noProof="1"/>
          </a:p>
        </p:txBody>
      </p:sp>
      <p:sp>
        <p:nvSpPr>
          <p:cNvPr id="13" name="右箭头 12"/>
          <p:cNvSpPr/>
          <p:nvPr/>
        </p:nvSpPr>
        <p:spPr>
          <a:xfrm>
            <a:off x="5945641" y="1798233"/>
            <a:ext cx="762790" cy="241937"/>
          </a:xfrm>
          <a:prstGeom prst="right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000" strike="noStrike" noProof="1"/>
          </a:p>
        </p:txBody>
      </p:sp>
      <p:grpSp>
        <p:nvGrpSpPr>
          <p:cNvPr id="14" name="组合 29"/>
          <p:cNvGrpSpPr/>
          <p:nvPr/>
        </p:nvGrpSpPr>
        <p:grpSpPr>
          <a:xfrm>
            <a:off x="63151" y="2286864"/>
            <a:ext cx="2952610" cy="3922553"/>
            <a:chOff x="1623394" y="779860"/>
            <a:chExt cx="3183995" cy="3210279"/>
          </a:xfrm>
        </p:grpSpPr>
        <p:pic>
          <p:nvPicPr>
            <p:cNvPr id="15" name="图片 19"/>
            <p:cNvPicPr>
              <a:picLocks noChangeAspect="1"/>
            </p:cNvPicPr>
            <p:nvPr/>
          </p:nvPicPr>
          <p:blipFill>
            <a:blip r:embed="rId3"/>
            <a:stretch>
              <a:fillRect/>
            </a:stretch>
          </p:blipFill>
          <p:spPr>
            <a:xfrm>
              <a:off x="1623394" y="779860"/>
              <a:ext cx="3183995" cy="3210279"/>
            </a:xfrm>
            <a:prstGeom prst="rect">
              <a:avLst/>
            </a:prstGeom>
            <a:noFill/>
            <a:ln w="9525">
              <a:noFill/>
            </a:ln>
          </p:spPr>
        </p:pic>
        <p:cxnSp>
          <p:nvCxnSpPr>
            <p:cNvPr id="16" name="直接连接符 15"/>
            <p:cNvCxnSpPr/>
            <p:nvPr/>
          </p:nvCxnSpPr>
          <p:spPr>
            <a:xfrm>
              <a:off x="1935049" y="1603753"/>
              <a:ext cx="2863287" cy="9892"/>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7" name="文本框 24"/>
            <p:cNvSpPr txBox="1"/>
            <p:nvPr/>
          </p:nvSpPr>
          <p:spPr>
            <a:xfrm>
              <a:off x="2177471" y="1393304"/>
              <a:ext cx="1037921" cy="238543"/>
            </a:xfrm>
            <a:prstGeom prst="rect">
              <a:avLst/>
            </a:prstGeom>
            <a:noFill/>
            <a:ln w="9525">
              <a:noFill/>
            </a:ln>
          </p:spPr>
          <p:txBody>
            <a:bodyPr wrap="square" anchor="t">
              <a:spAutoFit/>
            </a:bodyPr>
            <a:lstStyle/>
            <a:p>
              <a:r>
                <a:rPr lang="en-US" altLang="zh-CN" sz="1400" dirty="0">
                  <a:solidFill>
                    <a:srgbClr val="FF0000"/>
                  </a:solidFill>
                  <a:latin typeface="Times New Roman" panose="02020603050405020304" pitchFamily="18" charset="0"/>
                  <a:ea typeface="微软雅黑" panose="020B0503020204020204" charset="-122"/>
                </a:rPr>
                <a:t>2100m</a:t>
              </a:r>
            </a:p>
          </p:txBody>
        </p:sp>
      </p:grpSp>
      <p:sp>
        <p:nvSpPr>
          <p:cNvPr id="18" name="矩形 20"/>
          <p:cNvSpPr/>
          <p:nvPr/>
        </p:nvSpPr>
        <p:spPr>
          <a:xfrm>
            <a:off x="-96340" y="6297635"/>
            <a:ext cx="3309938" cy="415498"/>
          </a:xfrm>
          <a:prstGeom prst="rect">
            <a:avLst/>
          </a:prstGeom>
          <a:noFill/>
        </p:spPr>
        <p:txBody>
          <a:bodyPr wrap="square" rtlCol="0">
            <a:spAutoFit/>
          </a:bodyPr>
          <a:lstStyle/>
          <a:p>
            <a:pPr algn="ctr"/>
            <a:r>
              <a:rPr lang="en-US" altLang="zh-CN" sz="1050" dirty="0"/>
              <a:t>Diagenetic evolution model of </a:t>
            </a:r>
            <a:r>
              <a:rPr lang="en-US" altLang="zh-CN" sz="1050" dirty="0" smtClean="0"/>
              <a:t>mudstone</a:t>
            </a:r>
          </a:p>
          <a:p>
            <a:pPr algn="ctr"/>
            <a:r>
              <a:rPr lang="en-US" altLang="zh-CN" sz="1050" dirty="0" smtClean="0"/>
              <a:t> </a:t>
            </a:r>
            <a:r>
              <a:rPr lang="en-US" altLang="zh-CN" sz="1050" dirty="0"/>
              <a:t>(according to Ma Li, 2004)</a:t>
            </a:r>
            <a:endParaRPr lang="zh-CN" altLang="en-US" sz="1050" dirty="0"/>
          </a:p>
        </p:txBody>
      </p:sp>
      <p:pic>
        <p:nvPicPr>
          <p:cNvPr id="19" name="图片 18"/>
          <p:cNvPicPr>
            <a:picLocks noChangeAspect="1"/>
          </p:cNvPicPr>
          <p:nvPr/>
        </p:nvPicPr>
        <p:blipFill>
          <a:blip r:embed="rId4"/>
          <a:stretch>
            <a:fillRect/>
          </a:stretch>
        </p:blipFill>
        <p:spPr>
          <a:xfrm>
            <a:off x="3276181" y="4117624"/>
            <a:ext cx="2894965" cy="2077367"/>
          </a:xfrm>
          <a:prstGeom prst="rect">
            <a:avLst/>
          </a:prstGeom>
        </p:spPr>
      </p:pic>
      <p:pic>
        <p:nvPicPr>
          <p:cNvPr id="20" name="图片 19"/>
          <p:cNvPicPr>
            <a:picLocks noChangeAspect="1"/>
          </p:cNvPicPr>
          <p:nvPr/>
        </p:nvPicPr>
        <p:blipFill>
          <a:blip r:embed="rId5"/>
          <a:stretch>
            <a:fillRect/>
          </a:stretch>
        </p:blipFill>
        <p:spPr>
          <a:xfrm>
            <a:off x="3179401" y="2299996"/>
            <a:ext cx="3072622" cy="1962196"/>
          </a:xfrm>
          <a:prstGeom prst="rect">
            <a:avLst/>
          </a:prstGeom>
        </p:spPr>
      </p:pic>
      <p:sp>
        <p:nvSpPr>
          <p:cNvPr id="21" name="矩形 26"/>
          <p:cNvSpPr/>
          <p:nvPr/>
        </p:nvSpPr>
        <p:spPr>
          <a:xfrm>
            <a:off x="2810727" y="6327595"/>
            <a:ext cx="3825875" cy="415498"/>
          </a:xfrm>
          <a:prstGeom prst="rect">
            <a:avLst/>
          </a:prstGeom>
          <a:noFill/>
        </p:spPr>
        <p:txBody>
          <a:bodyPr wrap="square" rtlCol="0">
            <a:spAutoFit/>
          </a:bodyPr>
          <a:lstStyle/>
          <a:p>
            <a:pPr algn="ctr"/>
            <a:r>
              <a:rPr lang="en-US" altLang="zh-CN" sz="1050" dirty="0"/>
              <a:t>Brittle-ductile transition of different lithology </a:t>
            </a:r>
            <a:r>
              <a:rPr lang="en-US" altLang="zh-CN" sz="1050" dirty="0" err="1" smtClean="0"/>
              <a:t>caprocks</a:t>
            </a:r>
            <a:endParaRPr lang="en-US" altLang="zh-CN" sz="1050" dirty="0" smtClean="0"/>
          </a:p>
          <a:p>
            <a:pPr algn="ctr"/>
            <a:r>
              <a:rPr lang="zh-CN" altLang="en-US" sz="1050" dirty="0" smtClean="0"/>
              <a:t>（</a:t>
            </a:r>
            <a:r>
              <a:rPr lang="en-US" altLang="zh-CN" sz="1050" dirty="0"/>
              <a:t>FU </a:t>
            </a:r>
            <a:r>
              <a:rPr lang="en-US" altLang="zh-CN" sz="1050" dirty="0" err="1"/>
              <a:t>Xiaofei</a:t>
            </a:r>
            <a:r>
              <a:rPr lang="en-US" altLang="zh-CN" sz="1050" dirty="0"/>
              <a:t>, 2015</a:t>
            </a:r>
            <a:r>
              <a:rPr lang="zh-CN" altLang="en-US" sz="1050" dirty="0"/>
              <a:t>）</a:t>
            </a:r>
          </a:p>
        </p:txBody>
      </p:sp>
      <p:pic>
        <p:nvPicPr>
          <p:cNvPr id="22" name="图片 21"/>
          <p:cNvPicPr>
            <a:picLocks noChangeAspect="1"/>
          </p:cNvPicPr>
          <p:nvPr/>
        </p:nvPicPr>
        <p:blipFill>
          <a:blip r:embed="rId6"/>
          <a:stretch>
            <a:fillRect/>
          </a:stretch>
        </p:blipFill>
        <p:spPr>
          <a:xfrm>
            <a:off x="6327036" y="2312861"/>
            <a:ext cx="2795198" cy="3882129"/>
          </a:xfrm>
          <a:prstGeom prst="rect">
            <a:avLst/>
          </a:prstGeom>
        </p:spPr>
      </p:pic>
      <p:sp>
        <p:nvSpPr>
          <p:cNvPr id="23" name="矩形 31"/>
          <p:cNvSpPr/>
          <p:nvPr/>
        </p:nvSpPr>
        <p:spPr>
          <a:xfrm>
            <a:off x="6344856" y="6327595"/>
            <a:ext cx="3079689" cy="415498"/>
          </a:xfrm>
          <a:prstGeom prst="rect">
            <a:avLst/>
          </a:prstGeom>
          <a:noFill/>
        </p:spPr>
        <p:txBody>
          <a:bodyPr wrap="square" rtlCol="0">
            <a:spAutoFit/>
          </a:bodyPr>
          <a:lstStyle/>
          <a:p>
            <a:pPr algn="ctr"/>
            <a:r>
              <a:rPr lang="en-US" altLang="zh-CN" sz="1050" dirty="0"/>
              <a:t>Dynamic evolution diagram of </a:t>
            </a:r>
            <a:r>
              <a:rPr lang="en-US" altLang="zh-CN" sz="1050" dirty="0" err="1" smtClean="0"/>
              <a:t>caprock</a:t>
            </a:r>
            <a:endParaRPr lang="en-US" altLang="zh-CN" sz="1050" dirty="0" smtClean="0"/>
          </a:p>
          <a:p>
            <a:pPr algn="ctr"/>
            <a:r>
              <a:rPr lang="en-US" altLang="zh-CN" sz="1050" dirty="0" smtClean="0"/>
              <a:t>(</a:t>
            </a:r>
            <a:r>
              <a:rPr lang="en-US" altLang="zh-CN" sz="1050" dirty="0"/>
              <a:t>Wu Jun,2021)</a:t>
            </a:r>
          </a:p>
        </p:txBody>
      </p:sp>
    </p:spTree>
    <p:extLst>
      <p:ext uri="{BB962C8B-B14F-4D97-AF65-F5344CB8AC3E}">
        <p14:creationId xmlns:p14="http://schemas.microsoft.com/office/powerpoint/2010/main" val="132962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a:extLst>
              <a:ext uri="{FF2B5EF4-FFF2-40B4-BE49-F238E27FC236}">
                <a16:creationId xmlns:a16="http://schemas.microsoft.com/office/drawing/2014/main" id="{C0498D3A-B738-48EC-A39C-94C58B88932B}"/>
              </a:ext>
            </a:extLst>
          </p:cNvPr>
          <p:cNvGrpSpPr/>
          <p:nvPr/>
        </p:nvGrpSpPr>
        <p:grpSpPr>
          <a:xfrm>
            <a:off x="757283" y="1700808"/>
            <a:ext cx="8108422" cy="4083608"/>
            <a:chOff x="757282" y="1700808"/>
            <a:chExt cx="10763205" cy="4083608"/>
          </a:xfrm>
        </p:grpSpPr>
        <p:grpSp>
          <p:nvGrpSpPr>
            <p:cNvPr id="104"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custDataLst>
                <p:tags r:id="rId1"/>
              </p:custDataLst>
            </p:nvPr>
          </p:nvGrpSpPr>
          <p:grpSpPr>
            <a:xfrm>
              <a:off x="757282" y="1700808"/>
              <a:ext cx="10763205" cy="4083608"/>
              <a:chOff x="1175743" y="1700808"/>
              <a:chExt cx="10344744" cy="4083608"/>
            </a:xfrm>
          </p:grpSpPr>
          <p:sp>
            <p:nvSpPr>
              <p:cNvPr id="106" name="iṡľïḑè">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mj-lt"/>
                  <a:buAutoNum type="arabicPeriod"/>
                </a:pPr>
                <a:r>
                  <a:rPr lang="en-US" altLang="zh-CN" sz="2800" b="0" dirty="0">
                    <a:latin typeface="+mn-lt"/>
                    <a:ea typeface="+mn-ea"/>
                    <a:sym typeface="+mn-lt"/>
                  </a:rPr>
                  <a:t>Introduction</a:t>
                </a:r>
              </a:p>
              <a:p>
                <a:pPr marL="342900" indent="-342900">
                  <a:lnSpc>
                    <a:spcPct val="150000"/>
                  </a:lnSpc>
                  <a:buFont typeface="+mj-lt"/>
                  <a:buAutoNum type="arabicPeriod"/>
                </a:pPr>
                <a:r>
                  <a:rPr lang="en-US" altLang="zh-CN" sz="2800" b="0" dirty="0">
                    <a:solidFill>
                      <a:srgbClr val="FF0000"/>
                    </a:solidFill>
                    <a:latin typeface="+mn-lt"/>
                    <a:ea typeface="+mn-ea"/>
                    <a:sym typeface="+mn-lt"/>
                  </a:rPr>
                  <a:t>Evaluation methods</a:t>
                </a:r>
              </a:p>
              <a:p>
                <a:pPr marL="342900" indent="-342900">
                  <a:lnSpc>
                    <a:spcPct val="150000"/>
                  </a:lnSpc>
                  <a:buFont typeface="+mj-lt"/>
                  <a:buAutoNum type="arabicPeriod"/>
                </a:pPr>
                <a:r>
                  <a:rPr lang="en-US" altLang="zh-CN" sz="2800" b="0" dirty="0" smtClean="0">
                    <a:latin typeface="+mn-lt"/>
                    <a:ea typeface="+mn-ea"/>
                    <a:sym typeface="+mn-lt"/>
                  </a:rPr>
                  <a:t>Geological </a:t>
                </a:r>
                <a:r>
                  <a:rPr lang="en-US" altLang="zh-CN" sz="2800" b="0" dirty="0">
                    <a:latin typeface="+mn-lt"/>
                    <a:ea typeface="+mn-ea"/>
                    <a:sym typeface="+mn-lt"/>
                  </a:rPr>
                  <a:t>setting</a:t>
                </a:r>
                <a:endParaRPr lang="en-US" altLang="zh-CN" sz="2800" b="0" dirty="0" smtClean="0">
                  <a:latin typeface="+mn-lt"/>
                  <a:ea typeface="+mn-ea"/>
                  <a:sym typeface="+mn-lt"/>
                </a:endParaRPr>
              </a:p>
              <a:p>
                <a:pPr marL="342900" indent="-342900">
                  <a:lnSpc>
                    <a:spcPct val="150000"/>
                  </a:lnSpc>
                  <a:buFont typeface="+mj-lt"/>
                  <a:buAutoNum type="arabicPeriod"/>
                </a:pPr>
                <a:r>
                  <a:rPr lang="en-US" altLang="zh-CN" sz="2800" b="0" dirty="0">
                    <a:latin typeface="+mn-lt"/>
                    <a:ea typeface="+mn-ea"/>
                    <a:sym typeface="+mn-lt"/>
                  </a:rPr>
                  <a:t>Application &amp; results</a:t>
                </a:r>
              </a:p>
              <a:p>
                <a:pPr marL="342900" indent="-342900">
                  <a:lnSpc>
                    <a:spcPct val="150000"/>
                  </a:lnSpc>
                  <a:buFont typeface="+mj-lt"/>
                  <a:buAutoNum type="arabicPeriod"/>
                </a:pPr>
                <a:r>
                  <a:rPr lang="en-US" altLang="zh-CN" sz="2800" b="0" dirty="0" smtClean="0">
                    <a:latin typeface="+mn-lt"/>
                    <a:ea typeface="+mn-ea"/>
                    <a:sym typeface="+mn-lt"/>
                  </a:rPr>
                  <a:t>Conclusions </a:t>
                </a:r>
                <a:r>
                  <a:rPr lang="en-US" altLang="zh-CN" sz="2800" b="0" dirty="0">
                    <a:latin typeface="+mn-lt"/>
                    <a:ea typeface="+mn-ea"/>
                    <a:sym typeface="+mn-lt"/>
                  </a:rPr>
                  <a:t>&amp; References</a:t>
                </a:r>
              </a:p>
            </p:txBody>
          </p:sp>
          <p:cxnSp>
            <p:nvCxnSpPr>
              <p:cNvPr id="107" name="直接连接符 106">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08" name="išľïḋé">
                <a:extLst>
                  <a:ext uri="{FF2B5EF4-FFF2-40B4-BE49-F238E27FC236}">
                    <a16:creationId xmlns:a16="http://schemas.microsoft.com/office/drawing/2014/main" id="{0DB1D0A1-2667-455C-9387-D7ABF0A00B8C}"/>
                  </a:ext>
                </a:extLst>
              </p:cNvPr>
              <p:cNvSpPr txBox="1"/>
              <p:nvPr/>
            </p:nvSpPr>
            <p:spPr>
              <a:xfrm>
                <a:off x="1175743" y="170080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p>
            </p:txBody>
          </p:sp>
        </p:grpSp>
        <p:sp>
          <p:nvSpPr>
            <p:cNvPr id="105" name="poetry_91022">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2347575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828"/>
            <a:ext cx="9994145" cy="430887"/>
          </a:xfrm>
          <a:prstGeom prst="rect">
            <a:avLst/>
          </a:prstGeom>
        </p:spPr>
        <p:txBody>
          <a:bodyPr wrap="square">
            <a:spAutoFit/>
          </a:bodyPr>
          <a:lstStyle/>
          <a:p>
            <a:r>
              <a:rPr lang="en-US" altLang="zh-CN" sz="2200" dirty="0">
                <a:solidFill>
                  <a:srgbClr val="333333"/>
                </a:solidFill>
                <a:latin typeface="Arial" panose="020B0604020202020204" pitchFamily="34" charset="0"/>
              </a:rPr>
              <a:t> Analytic Hierarchy Process </a:t>
            </a:r>
            <a:r>
              <a:rPr lang="zh-CN" altLang="en-US" sz="2200" dirty="0">
                <a:solidFill>
                  <a:srgbClr val="333333"/>
                </a:solidFill>
                <a:latin typeface="Arial" panose="020B0604020202020204" pitchFamily="34" charset="0"/>
              </a:rPr>
              <a:t>（</a:t>
            </a:r>
            <a:r>
              <a:rPr lang="en-US" altLang="zh-CN" sz="2200" dirty="0">
                <a:solidFill>
                  <a:srgbClr val="333333"/>
                </a:solidFill>
                <a:latin typeface="Arial" panose="020B0604020202020204" pitchFamily="34" charset="0"/>
              </a:rPr>
              <a:t>AHP</a:t>
            </a:r>
            <a:r>
              <a:rPr lang="zh-CN" altLang="en-US" sz="2200" dirty="0">
                <a:solidFill>
                  <a:srgbClr val="333333"/>
                </a:solidFill>
                <a:latin typeface="Arial" panose="020B0604020202020204" pitchFamily="34" charset="0"/>
              </a:rPr>
              <a:t>）</a:t>
            </a:r>
            <a:endParaRPr lang="en-US" altLang="zh-CN" sz="2200" dirty="0">
              <a:solidFill>
                <a:srgbClr val="333333"/>
              </a:solidFill>
              <a:latin typeface="Arial" panose="020B0604020202020204" pitchFamily="34" charset="0"/>
            </a:endParaRPr>
          </a:p>
        </p:txBody>
      </p:sp>
      <p:sp>
        <p:nvSpPr>
          <p:cNvPr id="6" name="文本框 5"/>
          <p:cNvSpPr txBox="1"/>
          <p:nvPr/>
        </p:nvSpPr>
        <p:spPr>
          <a:xfrm>
            <a:off x="0" y="999461"/>
            <a:ext cx="9218428" cy="2308324"/>
          </a:xfrm>
          <a:prstGeom prst="rect">
            <a:avLst/>
          </a:prstGeom>
          <a:noFill/>
        </p:spPr>
        <p:txBody>
          <a:bodyPr wrap="square" rtlCol="0">
            <a:spAutoFit/>
          </a:bodyPr>
          <a:lstStyle/>
          <a:p>
            <a:pPr algn="just"/>
            <a:r>
              <a:rPr lang="en-US" altLang="zh-CN" dirty="0" smtClean="0">
                <a:solidFill>
                  <a:srgbClr val="FF0000"/>
                </a:solidFill>
              </a:rPr>
              <a:t>Problems to be solved</a:t>
            </a:r>
            <a:r>
              <a:rPr lang="zh-CN" altLang="en-US" dirty="0" smtClean="0">
                <a:solidFill>
                  <a:srgbClr val="FF0000"/>
                </a:solidFill>
              </a:rPr>
              <a:t>：</a:t>
            </a:r>
            <a:r>
              <a:rPr lang="en-US" altLang="zh-CN" dirty="0" err="1" smtClean="0"/>
              <a:t>Caprock</a:t>
            </a:r>
            <a:r>
              <a:rPr lang="en-US" altLang="zh-CN" dirty="0" smtClean="0"/>
              <a:t> is an essential part of hydrocarbon formation that is controlled macroscopically by factors like capping distribution, thickness, lithology, ratio of </a:t>
            </a:r>
            <a:r>
              <a:rPr lang="en-US" altLang="zh-CN" dirty="0" err="1" smtClean="0"/>
              <a:t>caprock</a:t>
            </a:r>
            <a:r>
              <a:rPr lang="en-US" altLang="zh-CN" dirty="0" smtClean="0"/>
              <a:t> to stratum, and continuity. However, the evaluation of </a:t>
            </a:r>
            <a:r>
              <a:rPr lang="en-US" altLang="zh-CN" dirty="0" err="1" smtClean="0"/>
              <a:t>caprock</a:t>
            </a:r>
            <a:r>
              <a:rPr lang="en-US" altLang="zh-CN" dirty="0" smtClean="0"/>
              <a:t> sealing capacity based on the weight of each factor has not been realized, which limits the credibility of the evaluation results based on multi factor </a:t>
            </a:r>
            <a:r>
              <a:rPr lang="en-US" altLang="zh-CN" dirty="0" err="1" smtClean="0"/>
              <a:t>caprock</a:t>
            </a:r>
            <a:r>
              <a:rPr lang="en-US" altLang="zh-CN" dirty="0" smtClean="0"/>
              <a:t>.</a:t>
            </a:r>
          </a:p>
          <a:p>
            <a:pPr algn="just"/>
            <a:r>
              <a:rPr lang="en-US" altLang="zh-CN" dirty="0" smtClean="0">
                <a:solidFill>
                  <a:srgbClr val="FF0000"/>
                </a:solidFill>
              </a:rPr>
              <a:t>Definition</a:t>
            </a:r>
            <a:r>
              <a:rPr lang="zh-CN" altLang="en-US" dirty="0" smtClean="0">
                <a:solidFill>
                  <a:srgbClr val="FF0000"/>
                </a:solidFill>
              </a:rPr>
              <a:t>：</a:t>
            </a:r>
            <a:r>
              <a:rPr lang="en-US" altLang="zh-CN" dirty="0" smtClean="0"/>
              <a:t>The Analytic Hierarchy Process (AHP) is a multilevel weighting analysis method proposed in the 1980s  (</a:t>
            </a:r>
            <a:r>
              <a:rPr lang="en-US" altLang="zh-CN" dirty="0" err="1" smtClean="0"/>
              <a:t>Saaty</a:t>
            </a:r>
            <a:r>
              <a:rPr lang="en-US" altLang="zh-CN" dirty="0" smtClean="0"/>
              <a:t>, 1987) for multi-objective, multi-criteria, multi-factor, multi-level unstructured complex decision problems (Dyer, 1990; Vaidya, 2006; Vargas, 1990). </a:t>
            </a:r>
          </a:p>
        </p:txBody>
      </p:sp>
      <p:sp>
        <p:nvSpPr>
          <p:cNvPr id="7" name="矩形 6"/>
          <p:cNvSpPr/>
          <p:nvPr/>
        </p:nvSpPr>
        <p:spPr>
          <a:xfrm>
            <a:off x="0" y="3441680"/>
            <a:ext cx="5039833" cy="3416320"/>
          </a:xfrm>
          <a:prstGeom prst="rect">
            <a:avLst/>
          </a:prstGeom>
        </p:spPr>
        <p:txBody>
          <a:bodyPr wrap="square">
            <a:spAutoFit/>
          </a:bodyPr>
          <a:lstStyle/>
          <a:p>
            <a:pPr algn="just"/>
            <a:r>
              <a:rPr lang="en-US" altLang="zh-CN" dirty="0" smtClean="0">
                <a:solidFill>
                  <a:srgbClr val="FF0000"/>
                </a:solidFill>
              </a:rPr>
              <a:t>Basic principle</a:t>
            </a:r>
            <a:r>
              <a:rPr lang="zh-CN" altLang="en-US" dirty="0" smtClean="0">
                <a:solidFill>
                  <a:srgbClr val="FF0000"/>
                </a:solidFill>
              </a:rPr>
              <a:t>：</a:t>
            </a:r>
            <a:r>
              <a:rPr lang="en-US" altLang="zh-CN" dirty="0" smtClean="0"/>
              <a:t>the problem can be decomposed into different constituent factors based on the nature of the problem and the overall goal to be achieved, and the factors are assembled and combined at different levels based on their interrelated influence and affiliation, forming a multi-level analysis structure model. Finally, defining the proportional relevance or ranking of the respective qualities of the lowest level (options, measures, etc. for decision) in relation to the highest level (overall goal) is the crux of the problem (Forman, 2001; </a:t>
            </a:r>
            <a:r>
              <a:rPr lang="en-US" altLang="zh-CN" dirty="0" err="1" smtClean="0"/>
              <a:t>Saaty</a:t>
            </a:r>
            <a:r>
              <a:rPr lang="en-US" altLang="zh-CN" dirty="0" smtClean="0"/>
              <a:t>, 2008; Ho, 2008). </a:t>
            </a:r>
          </a:p>
        </p:txBody>
      </p:sp>
      <p:pic>
        <p:nvPicPr>
          <p:cNvPr id="57" name="图片 56" descr="C:\Users\DELL\Desktop\图\图2  层次单排序求解过程.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833" y="3555486"/>
            <a:ext cx="3929108" cy="3188708"/>
          </a:xfrm>
          <a:prstGeom prst="rect">
            <a:avLst/>
          </a:prstGeom>
          <a:noFill/>
          <a:ln>
            <a:noFill/>
          </a:ln>
        </p:spPr>
      </p:pic>
    </p:spTree>
    <p:extLst>
      <p:ext uri="{BB962C8B-B14F-4D97-AF65-F5344CB8AC3E}">
        <p14:creationId xmlns:p14="http://schemas.microsoft.com/office/powerpoint/2010/main" val="1088564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ags/tag2.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ags/tag3.xml><?xml version="1.0" encoding="utf-8"?>
<p:tagLst xmlns:a="http://schemas.openxmlformats.org/drawingml/2006/main" xmlns:r="http://schemas.openxmlformats.org/officeDocument/2006/relationships" xmlns:p="http://schemas.openxmlformats.org/presentationml/2006/main">
  <p:tag name="ISLIDE.DIAGRAM" val="0f6fc6e5-a154-403d-8e74-746dcb1601e9"/>
</p:tagLst>
</file>

<file path=ppt/tags/tag4.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ags/tag5.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ags/tag6.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3787</TotalTime>
  <Words>2725</Words>
  <Application>Microsoft Office PowerPoint</Application>
  <PresentationFormat>全屏显示(4:3)</PresentationFormat>
  <Paragraphs>642</Paragraphs>
  <Slides>27</Slides>
  <Notes>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맑은 고딕</vt:lpstr>
      <vt:lpstr>等线</vt:lpstr>
      <vt:lpstr>等线 Light</vt:lpstr>
      <vt:lpstr>黑体</vt:lpstr>
      <vt:lpstr>宋体</vt:lpstr>
      <vt:lpstr>微软雅黑</vt:lpstr>
      <vt:lpstr>Arial</vt:lpstr>
      <vt:lpstr>Calibri</vt:lpstr>
      <vt:lpstr>Calibri Light</vt:lpstr>
      <vt:lpstr>Cambria Math</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DELL</cp:lastModifiedBy>
  <cp:revision>95</cp:revision>
  <dcterms:created xsi:type="dcterms:W3CDTF">2022-04-18T01:49:03Z</dcterms:created>
  <dcterms:modified xsi:type="dcterms:W3CDTF">2022-05-15T13:18:30Z</dcterms:modified>
</cp:coreProperties>
</file>