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59" r:id="rId4"/>
    <p:sldId id="260" r:id="rId5"/>
    <p:sldId id="262" r:id="rId6"/>
    <p:sldId id="261" r:id="rId7"/>
    <p:sldId id="263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92" autoAdjust="0"/>
  </p:normalViewPr>
  <p:slideViewPr>
    <p:cSldViewPr snapToGrid="0">
      <p:cViewPr varScale="1">
        <p:scale>
          <a:sx n="107" d="100"/>
          <a:sy n="107" d="100"/>
        </p:scale>
        <p:origin x="7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0E73D3-BC1F-49A2-AE54-8FE911A39046}" type="datetimeFigureOut">
              <a:rPr lang="zh-CN" altLang="en-US" smtClean="0"/>
              <a:t>2022/5/26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EBC38B-E2BD-4A17-8B35-485CF61F6EB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20829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EBC38B-E2BD-4A17-8B35-485CF61F6EB2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3373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EBC38B-E2BD-4A17-8B35-485CF61F6EB2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802621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CEBC38B-E2BD-4A17-8B35-485CF61F6EB2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514082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5E8B9CA-743C-4CC9-BB68-2D6BEA346D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6E0DA39-F057-4592-95A3-C13028AB5A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22195CB-7D0C-49A2-B850-B640118EF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C5387-96D5-4A60-BCCC-7ED8D2E68C96}" type="datetimeFigureOut">
              <a:rPr lang="zh-CN" altLang="en-US" smtClean="0"/>
              <a:t>2022/5/26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F834793-3A04-44A3-B3E5-C60D69DC4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0B16EDE-FAEE-4982-AE3F-DA25000D4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3A6D0-37A3-4EAF-B716-EAC2FF9290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49752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896455F-2AB6-4E92-AFCC-4DBBED07F3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A2605239-9CF7-462B-B9C3-A1448D5D9F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4C467AA-91CA-4525-87FF-158D5E0B2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C5387-96D5-4A60-BCCC-7ED8D2E68C96}" type="datetimeFigureOut">
              <a:rPr lang="zh-CN" altLang="en-US" smtClean="0"/>
              <a:t>2022/5/26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3AD671E-59EA-40CF-90C9-49BD86065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B423259-787E-4D1E-BCAE-7C6E5C128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3A6D0-37A3-4EAF-B716-EAC2FF9290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7140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4AAB4814-C445-471E-8BE0-3876B62806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756A01F-9CA3-4823-92E4-1395E7422E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42EC620-CC5C-4FFD-9E80-FAFAA50C2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C5387-96D5-4A60-BCCC-7ED8D2E68C96}" type="datetimeFigureOut">
              <a:rPr lang="zh-CN" altLang="en-US" smtClean="0"/>
              <a:t>2022/5/26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00E87E7-C271-445B-B39D-E933F7DAD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366D7AD-12EE-4D05-B8C4-36B854A24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3A6D0-37A3-4EAF-B716-EAC2FF9290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05297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9B6771B-E44D-4567-AB13-82E77E5B6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5F9BE7-46C3-4263-8108-5F9040D8EF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325696F-6A33-470E-B3C5-DA623E32D5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C5387-96D5-4A60-BCCC-7ED8D2E68C96}" type="datetimeFigureOut">
              <a:rPr lang="zh-CN" altLang="en-US" smtClean="0"/>
              <a:t>2022/5/26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7E40A4E-E0F7-4C4C-A6C9-FB775D5CC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A8418F33-F341-4789-BAD3-515F65036D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3A6D0-37A3-4EAF-B716-EAC2FF9290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88735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99F939E-C123-4897-B014-5118DA122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881541A-225F-4A4E-90EF-FD338AAA10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C639BFB-F62E-4D3C-ADF3-5DB5686E0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C5387-96D5-4A60-BCCC-7ED8D2E68C96}" type="datetimeFigureOut">
              <a:rPr lang="zh-CN" altLang="en-US" smtClean="0"/>
              <a:t>2022/5/26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C193850-B576-4FBE-A5AB-A7B0A77015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71D96BC-5306-4793-AC40-E910A2DDA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3A6D0-37A3-4EAF-B716-EAC2FF9290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51980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776DB8E-5699-47DC-847E-AEF5FEDAA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EB53FCF-060E-4594-AC3A-9507B63E66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5AF8C674-4D17-468A-8E98-2CC86E8053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DFA5934-B173-48ED-BC0F-4C5B8F727F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C5387-96D5-4A60-BCCC-7ED8D2E68C96}" type="datetimeFigureOut">
              <a:rPr lang="zh-CN" altLang="en-US" smtClean="0"/>
              <a:t>2022/5/26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D552F017-A4B3-4930-9CB5-1D1BB9876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B046DD6-948B-4A8F-8DF0-C90DF7E83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3A6D0-37A3-4EAF-B716-EAC2FF9290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52256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C222C25-A655-4E1F-9E7F-20B98D56B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75A8C787-786D-4EF5-A52C-C224F40229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EED78614-9C30-4833-8E2E-5EC0FC961E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2E52C42E-3521-4FD6-94E6-FDF7264BD8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BE81F391-4713-4CD2-B1AE-AF3DC5C77B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78F3D193-3177-4FCE-93E0-0D87423AE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C5387-96D5-4A60-BCCC-7ED8D2E68C96}" type="datetimeFigureOut">
              <a:rPr lang="zh-CN" altLang="en-US" smtClean="0"/>
              <a:t>2022/5/26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516974FC-9D64-41DA-8A96-DE75AA4AB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E52CB2BB-9E0A-4CA5-A9D1-18171DA20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3A6D0-37A3-4EAF-B716-EAC2FF9290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93437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7AF8250-063F-4E13-92C0-557F9D49AA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F245CA02-086C-41EE-BE90-D6DBB5E44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C5387-96D5-4A60-BCCC-7ED8D2E68C96}" type="datetimeFigureOut">
              <a:rPr lang="zh-CN" altLang="en-US" smtClean="0"/>
              <a:t>2022/5/26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67AC6C5C-C8CA-4EFA-A9E5-B37929782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3174A732-B043-4FE6-BC6B-931E0B59F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3A6D0-37A3-4EAF-B716-EAC2FF9290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22820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9A3D9191-E82F-48D3-91B6-51911DEB9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C5387-96D5-4A60-BCCC-7ED8D2E68C96}" type="datetimeFigureOut">
              <a:rPr lang="zh-CN" altLang="en-US" smtClean="0"/>
              <a:t>2022/5/26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B5573AD3-1096-4A2C-8B91-EE859B5D7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1114DF4B-5384-4478-89C1-239F98F68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3A6D0-37A3-4EAF-B716-EAC2FF9290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584282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33EB4CF-6489-4493-B2C7-46B87099E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42AC086-3C55-4991-8E94-829228F552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2FED3634-218A-434B-ADFA-94F8E6B098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3E490ED3-941E-4FC5-A393-912440E98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C5387-96D5-4A60-BCCC-7ED8D2E68C96}" type="datetimeFigureOut">
              <a:rPr lang="zh-CN" altLang="en-US" smtClean="0"/>
              <a:t>2022/5/26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FB32C9E-630E-479D-AF0F-5C2BFB248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38B971E-8F73-4E53-A4CA-ED76C784C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3A6D0-37A3-4EAF-B716-EAC2FF9290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29355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C90BCB3-6085-495A-831A-3E6E7FE8C6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E181C4F9-EB67-4C26-BE08-5F7584609D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1B30F9B0-692A-4F63-A78E-5BF982EA60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E0A40A01-9C3C-4534-938C-9DE98313A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C5387-96D5-4A60-BCCC-7ED8D2E68C96}" type="datetimeFigureOut">
              <a:rPr lang="zh-CN" altLang="en-US" smtClean="0"/>
              <a:t>2022/5/26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4641D61-CC2F-41FA-B881-742B572B0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EDD6180-E7FF-41E2-ACE0-19C493128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3A6D0-37A3-4EAF-B716-EAC2FF9290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94087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4ABCDFD0-D142-4F1A-A417-449078E28E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FF81FAD-4355-44C6-B11F-DB5E2FB5DA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37D7FD3-43C5-4B50-9B23-0054C866AA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5C5387-96D5-4A60-BCCC-7ED8D2E68C96}" type="datetimeFigureOut">
              <a:rPr lang="zh-CN" altLang="en-US" smtClean="0"/>
              <a:t>2022/5/26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5EB1A29-FA1D-41EA-A43E-CD6466A346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9AD2A4F-DC55-4347-ADBA-56F16ADF97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53A6D0-37A3-4EAF-B716-EAC2FF92902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80957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2021202120021@whu.edu.cn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7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4.png"/><Relationship Id="rId4" Type="http://schemas.openxmlformats.org/officeDocument/2006/relationships/image" Target="../media/image4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.jpe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10" Type="http://schemas.openxmlformats.org/officeDocument/2006/relationships/image" Target="../media/image6.jpg"/><Relationship Id="rId4" Type="http://schemas.openxmlformats.org/officeDocument/2006/relationships/image" Target="../media/image1.png"/><Relationship Id="rId9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g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2BA226DF-199D-4B1B-B8E8-B48B7642FE31}"/>
              </a:ext>
            </a:extLst>
          </p:cNvPr>
          <p:cNvSpPr/>
          <p:nvPr/>
        </p:nvSpPr>
        <p:spPr>
          <a:xfrm>
            <a:off x="428543" y="120591"/>
            <a:ext cx="23432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600"/>
              </a:spcBef>
            </a:pPr>
            <a:r>
              <a:rPr lang="en-US" altLang="zh-CN" sz="2800" b="1" dirty="0">
                <a:latin typeface="Times New Roman" panose="02020603050405020304" pitchFamily="18" charset="0"/>
                <a:ea typeface="仿宋" panose="02010609060101010101" pitchFamily="49" charset="-122"/>
              </a:rPr>
              <a:t>EGU2022</a:t>
            </a:r>
            <a:endParaRPr lang="en-US" altLang="zh-C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EEB47FC5-787A-40D1-ACF5-8ED9A9317F23}"/>
              </a:ext>
            </a:extLst>
          </p:cNvPr>
          <p:cNvSpPr/>
          <p:nvPr/>
        </p:nvSpPr>
        <p:spPr>
          <a:xfrm>
            <a:off x="428543" y="608870"/>
            <a:ext cx="23432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600"/>
              </a:spcBef>
            </a:pPr>
            <a:r>
              <a:rPr lang="en-US" altLang="zh-CN" sz="2800" b="1" dirty="0">
                <a:latin typeface="Times New Roman" panose="02020603050405020304" pitchFamily="18" charset="0"/>
                <a:ea typeface="仿宋" panose="02010609060101010101" pitchFamily="49" charset="-122"/>
              </a:rPr>
              <a:t>ST3.5</a:t>
            </a:r>
            <a:endParaRPr lang="en-US" altLang="zh-C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" descr="https://avaruusinsinoori.kassiopeia.net/files/2014/04/EGU-logo-300x300.png">
            <a:extLst>
              <a:ext uri="{FF2B5EF4-FFF2-40B4-BE49-F238E27FC236}">
                <a16:creationId xmlns:a16="http://schemas.microsoft.com/office/drawing/2014/main" id="{2D8CC688-66E6-4530-9651-95D5D8CA29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5210" y="-6265"/>
            <a:ext cx="986790" cy="986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s://gss0.baidu.com/70cFfyinKgQFm2e88IuM_a/forum/w=580/sign=65d84a593ddbb6fd255be52e3925aba6/632a3e87e950352af25edbaa5743fbf2b3118baa.jpg">
            <a:extLst>
              <a:ext uri="{FF2B5EF4-FFF2-40B4-BE49-F238E27FC236}">
                <a16:creationId xmlns:a16="http://schemas.microsoft.com/office/drawing/2014/main" id="{9B0600D0-A153-4B00-A6EF-4C73ED0042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18420" y="-6265"/>
            <a:ext cx="986790" cy="974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矩形 7">
            <a:extLst>
              <a:ext uri="{FF2B5EF4-FFF2-40B4-BE49-F238E27FC236}">
                <a16:creationId xmlns:a16="http://schemas.microsoft.com/office/drawing/2014/main" id="{E23F648E-31BB-480D-A086-22E53A02104B}"/>
              </a:ext>
            </a:extLst>
          </p:cNvPr>
          <p:cNvSpPr/>
          <p:nvPr/>
        </p:nvSpPr>
        <p:spPr>
          <a:xfrm>
            <a:off x="1574306" y="1674674"/>
            <a:ext cx="904338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Local time and longitudinal variation of ionospheric radial current: Swarm observation and TIE-GCM simulation</a:t>
            </a:r>
            <a:endParaRPr lang="zh-CN" altLang="zh-CN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33619ACD-F397-485C-B2D4-BB7695F297E5}"/>
              </a:ext>
            </a:extLst>
          </p:cNvPr>
          <p:cNvSpPr/>
          <p:nvPr/>
        </p:nvSpPr>
        <p:spPr>
          <a:xfrm>
            <a:off x="3163410" y="3813532"/>
            <a:ext cx="6096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altLang="zh-CN" sz="2800" dirty="0">
                <a:latin typeface="Times New Roman" panose="02020603050405020304" pitchFamily="18" charset="0"/>
                <a:ea typeface="仿宋" panose="02010609060101010101" pitchFamily="49" charset="-122"/>
              </a:rPr>
              <a:t>Hao Xia (</a:t>
            </a:r>
            <a:r>
              <a:rPr lang="en-US" altLang="zh-CN" sz="2800" dirty="0">
                <a:latin typeface="Times New Roman" panose="02020603050405020304" pitchFamily="18" charset="0"/>
                <a:ea typeface="仿宋" panose="02010609060101010101" pitchFamily="49" charset="-122"/>
                <a:hlinkClick r:id="rId4"/>
              </a:rPr>
              <a:t>2021202120021@whu.edu.cn</a:t>
            </a:r>
            <a:r>
              <a:rPr lang="en-US" altLang="zh-CN" sz="2800" dirty="0">
                <a:latin typeface="Times New Roman" panose="02020603050405020304" pitchFamily="18" charset="0"/>
                <a:ea typeface="仿宋" panose="02010609060101010101" pitchFamily="49" charset="-122"/>
              </a:rPr>
              <a:t>)</a:t>
            </a:r>
          </a:p>
          <a:p>
            <a:pPr algn="ctr"/>
            <a:r>
              <a:rPr lang="en-US" altLang="zh-CN" sz="2800" dirty="0">
                <a:latin typeface="Times New Roman" panose="02020603050405020304" pitchFamily="18" charset="0"/>
                <a:ea typeface="仿宋" panose="02010609060101010101" pitchFamily="49" charset="-122"/>
              </a:rPr>
              <a:t>C.Y Qian</a:t>
            </a:r>
          </a:p>
          <a:p>
            <a:pPr algn="ctr"/>
            <a:endParaRPr lang="zh-CN" altLang="en-US" sz="2800" dirty="0"/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E737EBE1-2C33-4A84-B753-59D525F40758}"/>
              </a:ext>
            </a:extLst>
          </p:cNvPr>
          <p:cNvSpPr/>
          <p:nvPr/>
        </p:nvSpPr>
        <p:spPr>
          <a:xfrm>
            <a:off x="4685447" y="5430368"/>
            <a:ext cx="30519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2800" dirty="0">
                <a:latin typeface="Times New Roman" panose="02020603050405020304" pitchFamily="18" charset="0"/>
                <a:ea typeface="仿宋" panose="02010609060101010101" pitchFamily="49" charset="-122"/>
              </a:rPr>
              <a:t>2022.05.23</a:t>
            </a:r>
            <a:endParaRPr lang="en-US" altLang="zh-CN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2011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500"/>
    </mc:Choice>
    <mc:Fallback xmlns="">
      <p:transition spd="slow" advTm="155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1D2D3BAA-6076-4DF5-B4BA-AB68AB3809B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46" r="10237"/>
          <a:stretch/>
        </p:blipFill>
        <p:spPr>
          <a:xfrm>
            <a:off x="8442664" y="1508037"/>
            <a:ext cx="3400148" cy="2661797"/>
          </a:xfrm>
          <a:prstGeom prst="rect">
            <a:avLst/>
          </a:prstGeom>
        </p:spPr>
      </p:pic>
      <p:sp>
        <p:nvSpPr>
          <p:cNvPr id="8" name="矩形 7">
            <a:extLst>
              <a:ext uri="{FF2B5EF4-FFF2-40B4-BE49-F238E27FC236}">
                <a16:creationId xmlns:a16="http://schemas.microsoft.com/office/drawing/2014/main" id="{71C40179-11F4-4C8F-9935-5109C8D002B3}"/>
              </a:ext>
            </a:extLst>
          </p:cNvPr>
          <p:cNvSpPr/>
          <p:nvPr/>
        </p:nvSpPr>
        <p:spPr>
          <a:xfrm>
            <a:off x="505935" y="598787"/>
            <a:ext cx="2419252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altLang="zh-CN" sz="3200" dirty="0">
                <a:latin typeface="Times New Roman" panose="02020603050405020304" pitchFamily="18" charset="0"/>
                <a:ea typeface="仿宋" panose="02010609060101010101" pitchFamily="49" charset="-122"/>
              </a:rPr>
              <a:t>1. Motivation</a:t>
            </a:r>
            <a:endParaRPr lang="en-US" altLang="zh-CN" sz="3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8C676143-3F62-4FA7-886D-B06B30197CE6}"/>
              </a:ext>
            </a:extLst>
          </p:cNvPr>
          <p:cNvSpPr/>
          <p:nvPr/>
        </p:nvSpPr>
        <p:spPr>
          <a:xfrm>
            <a:off x="349188" y="1508037"/>
            <a:ext cx="8052139" cy="45391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zh-CN" sz="2800" dirty="0">
                <a:latin typeface="Times New Roman" panose="02020603050405020304" pitchFamily="18" charset="0"/>
                <a:ea typeface="仿宋" panose="02010609060101010101" pitchFamily="49" charset="-122"/>
              </a:rPr>
              <a:t>The zonal winds in the F region of the thermosphere above the magnetic equator drive the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ea typeface="仿宋" panose="02010609060101010101" pitchFamily="49" charset="-122"/>
              </a:rPr>
              <a:t>ionospheric radial currents (IRCs).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zh-CN" sz="2800" dirty="0">
                <a:latin typeface="Times New Roman" panose="02020603050405020304" pitchFamily="18" charset="0"/>
                <a:ea typeface="仿宋" panose="02010609060101010101" pitchFamily="49" charset="-122"/>
              </a:rPr>
              <a:t>There is a significant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ea typeface="仿宋" panose="02010609060101010101" pitchFamily="49" charset="-122"/>
              </a:rPr>
              <a:t>local time and longitudinal variation</a:t>
            </a:r>
            <a:r>
              <a:rPr lang="en-US" altLang="zh-CN" sz="2800" dirty="0">
                <a:latin typeface="Times New Roman" panose="02020603050405020304" pitchFamily="18" charset="0"/>
                <a:ea typeface="仿宋" panose="02010609060101010101" pitchFamily="49" charset="-122"/>
              </a:rPr>
              <a:t> in the distribution of the IRC.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zh-CN" sz="2800" dirty="0">
                <a:latin typeface="Times New Roman" panose="02020603050405020304" pitchFamily="18" charset="0"/>
                <a:ea typeface="仿宋" panose="02010609060101010101" pitchFamily="49" charset="-122"/>
              </a:rPr>
              <a:t>The 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ea typeface="仿宋" panose="02010609060101010101" pitchFamily="49" charset="-122"/>
              </a:rPr>
              <a:t>physical mechanism </a:t>
            </a:r>
            <a:r>
              <a:rPr lang="en-US" altLang="zh-CN" sz="2800" dirty="0">
                <a:latin typeface="Times New Roman" panose="02020603050405020304" pitchFamily="18" charset="0"/>
                <a:ea typeface="仿宋" panose="02010609060101010101" pitchFamily="49" charset="-122"/>
              </a:rPr>
              <a:t>of the MLT and longitudinal distributions of IRC remains unclear. </a:t>
            </a:r>
            <a:endParaRPr lang="en-US" altLang="zh-CN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11" name="椭圆 10">
            <a:extLst>
              <a:ext uri="{FF2B5EF4-FFF2-40B4-BE49-F238E27FC236}">
                <a16:creationId xmlns:a16="http://schemas.microsoft.com/office/drawing/2014/main" id="{BDD31249-8463-4CFC-870C-57CA124A7AB3}"/>
              </a:ext>
            </a:extLst>
          </p:cNvPr>
          <p:cNvSpPr/>
          <p:nvPr/>
        </p:nvSpPr>
        <p:spPr>
          <a:xfrm>
            <a:off x="9161756" y="2545971"/>
            <a:ext cx="346229" cy="534579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椭圆 11">
            <a:extLst>
              <a:ext uri="{FF2B5EF4-FFF2-40B4-BE49-F238E27FC236}">
                <a16:creationId xmlns:a16="http://schemas.microsoft.com/office/drawing/2014/main" id="{B509DFA2-9D78-47EC-A23F-3FC945640A7C}"/>
              </a:ext>
            </a:extLst>
          </p:cNvPr>
          <p:cNvSpPr/>
          <p:nvPr/>
        </p:nvSpPr>
        <p:spPr>
          <a:xfrm>
            <a:off x="10397232" y="2571645"/>
            <a:ext cx="346229" cy="534579"/>
          </a:xfrm>
          <a:prstGeom prst="ellipse">
            <a:avLst/>
          </a:prstGeom>
          <a:noFill/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矩形 17">
            <a:extLst>
              <a:ext uri="{FF2B5EF4-FFF2-40B4-BE49-F238E27FC236}">
                <a16:creationId xmlns:a16="http://schemas.microsoft.com/office/drawing/2014/main" id="{B946B883-23F4-4B4A-8536-3F6258859537}"/>
              </a:ext>
            </a:extLst>
          </p:cNvPr>
          <p:cNvSpPr/>
          <p:nvPr/>
        </p:nvSpPr>
        <p:spPr>
          <a:xfrm>
            <a:off x="9658268" y="2967335"/>
            <a:ext cx="69762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IRC</a:t>
            </a:r>
            <a:endParaRPr lang="zh-CN" altLang="en-US" sz="2400" dirty="0">
              <a:solidFill>
                <a:srgbClr val="FFFF00"/>
              </a:solidFill>
            </a:endParaRPr>
          </a:p>
        </p:txBody>
      </p:sp>
      <p:pic>
        <p:nvPicPr>
          <p:cNvPr id="23" name="Picture 2" descr="https://gss0.baidu.com/70cFfyinKgQFm2e88IuM_a/forum/w=580/sign=65d84a593ddbb6fd255be52e3925aba6/632a3e87e950352af25edbaa5743fbf2b3118baa.jpg">
            <a:extLst>
              <a:ext uri="{FF2B5EF4-FFF2-40B4-BE49-F238E27FC236}">
                <a16:creationId xmlns:a16="http://schemas.microsoft.com/office/drawing/2014/main" id="{9FEFE296-A9A3-4503-B44D-613880C904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18420" y="-6265"/>
            <a:ext cx="986790" cy="974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https://avaruusinsinoori.kassiopeia.net/files/2014/04/EGU-logo-300x300.png">
            <a:extLst>
              <a:ext uri="{FF2B5EF4-FFF2-40B4-BE49-F238E27FC236}">
                <a16:creationId xmlns:a16="http://schemas.microsoft.com/office/drawing/2014/main" id="{A1C84B4D-B613-421A-AD13-5A9EF5C652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5210" y="-6265"/>
            <a:ext cx="986790" cy="986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文本框 36">
            <a:extLst>
              <a:ext uri="{FF2B5EF4-FFF2-40B4-BE49-F238E27FC236}">
                <a16:creationId xmlns:a16="http://schemas.microsoft.com/office/drawing/2014/main" id="{D72BA911-424D-3D75-847A-BABE2B841374}"/>
              </a:ext>
            </a:extLst>
          </p:cNvPr>
          <p:cNvSpPr txBox="1"/>
          <p:nvPr/>
        </p:nvSpPr>
        <p:spPr>
          <a:xfrm>
            <a:off x="8235511" y="4144158"/>
            <a:ext cx="381445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Schematic illustration of the F region dynamo over the dip equator driven by thermospheric winds.</a:t>
            </a:r>
            <a:endParaRPr lang="en-US" altLang="zh-C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zh-C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Lühr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 al. 2019)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396093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1137"/>
    </mc:Choice>
    <mc:Fallback xmlns="">
      <p:transition spd="slow" advTm="21137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6608978D-19BC-45C4-93F6-8AB62DC09DCE}"/>
              </a:ext>
            </a:extLst>
          </p:cNvPr>
          <p:cNvSpPr/>
          <p:nvPr/>
        </p:nvSpPr>
        <p:spPr>
          <a:xfrm>
            <a:off x="505935" y="598788"/>
            <a:ext cx="3241593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altLang="zh-CN" sz="3200" dirty="0">
                <a:latin typeface="Times New Roman" panose="02020603050405020304" pitchFamily="18" charset="0"/>
                <a:ea typeface="仿宋" panose="02010609060101010101" pitchFamily="49" charset="-122"/>
              </a:rPr>
              <a:t>2. Data and Model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9BED7490-8D9D-4832-9F73-D43DB6636CA4}"/>
              </a:ext>
            </a:extLst>
          </p:cNvPr>
          <p:cNvSpPr/>
          <p:nvPr/>
        </p:nvSpPr>
        <p:spPr>
          <a:xfrm>
            <a:off x="390525" y="1507981"/>
            <a:ext cx="48473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altLang="zh-CN" sz="2800" dirty="0">
                <a:latin typeface="Times New Roman" panose="02020603050405020304" pitchFamily="18" charset="0"/>
                <a:ea typeface="仿宋" panose="02010609060101010101" pitchFamily="49" charset="-122"/>
              </a:rPr>
              <a:t>Swarm satellites observation </a:t>
            </a:r>
            <a:endParaRPr lang="en-US" altLang="zh-CN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矩形 6">
                <a:extLst>
                  <a:ext uri="{FF2B5EF4-FFF2-40B4-BE49-F238E27FC236}">
                    <a16:creationId xmlns:a16="http://schemas.microsoft.com/office/drawing/2014/main" id="{FBDB4279-9C87-4009-B0CA-6B4F6A570196}"/>
                  </a:ext>
                </a:extLst>
              </p:cNvPr>
              <p:cNvSpPr/>
              <p:nvPr/>
            </p:nvSpPr>
            <p:spPr>
              <a:xfrm>
                <a:off x="1060973" y="2975696"/>
                <a:ext cx="1917256" cy="8816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zh-CN" altLang="en-US" sz="24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j</m:t>
                      </m:r>
                      <m:r>
                        <m:rPr>
                          <m:nor/>
                        </m:rPr>
                        <a:rPr lang="zh-CN" altLang="en-US" sz="2400" i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=</m:t>
                      </m:r>
                      <m:f>
                        <m:fPr>
                          <m:ctrlPr>
                            <a:rPr lang="zh-CN" alt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nor/>
                            </m:rPr>
                            <a:rPr lang="zh-CN" altLang="en-US" sz="2400" i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1</m:t>
                          </m:r>
                        </m:num>
                        <m:den>
                          <m:sSub>
                            <m:sSubPr>
                              <m:ctrlPr>
                                <a:rPr lang="zh-CN" alt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nor/>
                                </m:rPr>
                                <a:rPr lang="zh-CN" altLang="en-US" sz="2400" i="1"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μ</m:t>
                              </m:r>
                            </m:e>
                            <m:sub>
                              <m:r>
                                <m:rPr>
                                  <m:nor/>
                                </m:rPr>
                                <a:rPr lang="zh-CN" altLang="en-US" sz="2400" i="1"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m:rPr>
                              <m:nor/>
                            </m:rPr>
                            <a:rPr lang="zh-CN" altLang="en-US" sz="2400" i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A</m:t>
                          </m:r>
                        </m:den>
                      </m:f>
                      <m:nary>
                        <m:naryPr>
                          <m:chr m:val="∮"/>
                          <m:subHide m:val="on"/>
                          <m:supHide m:val="on"/>
                          <m:ctrlPr>
                            <a:rPr lang="zh-CN" alt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m:rPr>
                              <m:nor/>
                            </m:rPr>
                            <a:rPr lang="zh-CN" altLang="en-US" sz="2400" i="1"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Bdl</m:t>
                          </m:r>
                        </m:e>
                      </m:nary>
                    </m:oMath>
                  </m:oMathPara>
                </a14:m>
                <a:endParaRPr lang="zh-CN" altLang="en-US" sz="2400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矩形 6">
                <a:extLst>
                  <a:ext uri="{FF2B5EF4-FFF2-40B4-BE49-F238E27FC236}">
                    <a16:creationId xmlns:a16="http://schemas.microsoft.com/office/drawing/2014/main" id="{FBDB4279-9C87-4009-B0CA-6B4F6A57019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0973" y="2975696"/>
                <a:ext cx="1917256" cy="88165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矩形 7">
            <a:extLst>
              <a:ext uri="{FF2B5EF4-FFF2-40B4-BE49-F238E27FC236}">
                <a16:creationId xmlns:a16="http://schemas.microsoft.com/office/drawing/2014/main" id="{307381FF-7BEE-47F7-B924-F110FADAFA6B}"/>
              </a:ext>
            </a:extLst>
          </p:cNvPr>
          <p:cNvSpPr/>
          <p:nvPr/>
        </p:nvSpPr>
        <p:spPr>
          <a:xfrm>
            <a:off x="554603" y="2312949"/>
            <a:ext cx="31929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>
                <a:latin typeface="Times New Roman" panose="02020603050405020304" pitchFamily="18" charset="0"/>
              </a:rPr>
              <a:t>Ampere’s circuit law</a:t>
            </a:r>
            <a:endParaRPr lang="zh-CN" altLang="en-US" sz="2800" dirty="0"/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D36E9A1A-3C2D-4704-A78A-E48963CDAD1B}"/>
              </a:ext>
            </a:extLst>
          </p:cNvPr>
          <p:cNvSpPr/>
          <p:nvPr/>
        </p:nvSpPr>
        <p:spPr>
          <a:xfrm>
            <a:off x="505935" y="4021832"/>
            <a:ext cx="302733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Sketch of the four measurement points for calculating the average current density.</a:t>
            </a:r>
            <a:endParaRPr lang="en-US" altLang="zh-C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zh-C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Lühr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 al. 2015)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图片 12">
            <a:extLst>
              <a:ext uri="{FF2B5EF4-FFF2-40B4-BE49-F238E27FC236}">
                <a16:creationId xmlns:a16="http://schemas.microsoft.com/office/drawing/2014/main" id="{327FC467-842D-4545-B131-9176523F94B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47528" y="2312949"/>
            <a:ext cx="2007862" cy="3618891"/>
          </a:xfrm>
          <a:prstGeom prst="rect">
            <a:avLst/>
          </a:prstGeom>
        </p:spPr>
      </p:pic>
      <p:sp>
        <p:nvSpPr>
          <p:cNvPr id="14" name="矩形 13">
            <a:extLst>
              <a:ext uri="{FF2B5EF4-FFF2-40B4-BE49-F238E27FC236}">
                <a16:creationId xmlns:a16="http://schemas.microsoft.com/office/drawing/2014/main" id="{3177865F-7913-4BC8-9169-8A817B0D233F}"/>
              </a:ext>
            </a:extLst>
          </p:cNvPr>
          <p:cNvSpPr/>
          <p:nvPr/>
        </p:nvSpPr>
        <p:spPr>
          <a:xfrm>
            <a:off x="6316481" y="1507981"/>
            <a:ext cx="48473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altLang="zh-CN" sz="2800" dirty="0">
                <a:latin typeface="Times New Roman" panose="02020603050405020304" pitchFamily="18" charset="0"/>
                <a:ea typeface="仿宋" panose="02010609060101010101" pitchFamily="49" charset="-122"/>
              </a:rPr>
              <a:t>TIE-GCM simulations</a:t>
            </a:r>
            <a:endParaRPr lang="en-US" altLang="zh-CN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8C11D437-A015-409C-9783-2DA192ADB96D}"/>
              </a:ext>
            </a:extLst>
          </p:cNvPr>
          <p:cNvSpPr/>
          <p:nvPr/>
        </p:nvSpPr>
        <p:spPr>
          <a:xfrm>
            <a:off x="6524689" y="2072409"/>
            <a:ext cx="488585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dirty="0">
                <a:latin typeface="Times New Roman" panose="02020603050405020304" pitchFamily="18" charset="0"/>
              </a:rPr>
              <a:t>1. Local time and longitudinal variation of IRC.</a:t>
            </a:r>
            <a:endParaRPr lang="zh-CN" altLang="en-US" sz="2800" dirty="0"/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3043DEEF-E795-4135-9CBC-F70327B0598C}"/>
              </a:ext>
            </a:extLst>
          </p:cNvPr>
          <p:cNvSpPr/>
          <p:nvPr/>
        </p:nvSpPr>
        <p:spPr>
          <a:xfrm>
            <a:off x="6545190" y="3067725"/>
            <a:ext cx="515341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dirty="0">
                <a:latin typeface="Times New Roman" panose="02020603050405020304" pitchFamily="18" charset="0"/>
              </a:rPr>
              <a:t>2.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Effects of lower atmospheric tides on IRC.</a:t>
            </a:r>
            <a:endParaRPr lang="zh-CN" altLang="en-US" sz="2800" dirty="0"/>
          </a:p>
        </p:txBody>
      </p:sp>
      <p:sp>
        <p:nvSpPr>
          <p:cNvPr id="19" name="矩形 18">
            <a:extLst>
              <a:ext uri="{FF2B5EF4-FFF2-40B4-BE49-F238E27FC236}">
                <a16:creationId xmlns:a16="http://schemas.microsoft.com/office/drawing/2014/main" id="{3330B5D5-F05F-4FD6-8692-D84975002B6E}"/>
              </a:ext>
            </a:extLst>
          </p:cNvPr>
          <p:cNvSpPr/>
          <p:nvPr/>
        </p:nvSpPr>
        <p:spPr>
          <a:xfrm>
            <a:off x="6545190" y="4074968"/>
            <a:ext cx="531321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800" dirty="0">
                <a:latin typeface="Times New Roman" panose="02020603050405020304" pitchFamily="18" charset="0"/>
              </a:rPr>
              <a:t>3.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Contribution of F region dynamo current and vertical polarization current to IRC.</a:t>
            </a:r>
            <a:endParaRPr lang="zh-CN" altLang="en-US" sz="2800" dirty="0"/>
          </a:p>
        </p:txBody>
      </p:sp>
      <p:pic>
        <p:nvPicPr>
          <p:cNvPr id="20" name="Picture 2" descr="https://avaruusinsinoori.kassiopeia.net/files/2014/04/EGU-logo-300x300.png">
            <a:extLst>
              <a:ext uri="{FF2B5EF4-FFF2-40B4-BE49-F238E27FC236}">
                <a16:creationId xmlns:a16="http://schemas.microsoft.com/office/drawing/2014/main" id="{57D4D8D7-C3F0-46FB-9DEE-631DC6A948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5210" y="-6265"/>
            <a:ext cx="986790" cy="986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https://gss0.baidu.com/70cFfyinKgQFm2e88IuM_a/forum/w=580/sign=65d84a593ddbb6fd255be52e3925aba6/632a3e87e950352af25edbaa5743fbf2b3118baa.jpg">
            <a:extLst>
              <a:ext uri="{FF2B5EF4-FFF2-40B4-BE49-F238E27FC236}">
                <a16:creationId xmlns:a16="http://schemas.microsoft.com/office/drawing/2014/main" id="{C8463A63-57CF-466C-A550-768D260B4D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18420" y="-6265"/>
            <a:ext cx="986790" cy="974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1407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031"/>
    </mc:Choice>
    <mc:Fallback xmlns="">
      <p:transition spd="slow" advTm="2403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>
            <a:extLst>
              <a:ext uri="{FF2B5EF4-FFF2-40B4-BE49-F238E27FC236}">
                <a16:creationId xmlns:a16="http://schemas.microsoft.com/office/drawing/2014/main" id="{FC6BB4CF-B54D-43FD-83A2-80884D9D704A}"/>
              </a:ext>
            </a:extLst>
          </p:cNvPr>
          <p:cNvSpPr/>
          <p:nvPr/>
        </p:nvSpPr>
        <p:spPr>
          <a:xfrm>
            <a:off x="505935" y="598788"/>
            <a:ext cx="1805302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altLang="zh-CN" sz="3200" dirty="0">
                <a:latin typeface="Times New Roman" panose="02020603050405020304" pitchFamily="18" charset="0"/>
                <a:ea typeface="仿宋" panose="02010609060101010101" pitchFamily="49" charset="-122"/>
              </a:rPr>
              <a:t>3. Results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373F11F2-A344-4604-8540-4181FC57D507}"/>
              </a:ext>
            </a:extLst>
          </p:cNvPr>
          <p:cNvSpPr/>
          <p:nvPr/>
        </p:nvSpPr>
        <p:spPr>
          <a:xfrm>
            <a:off x="494094" y="1357253"/>
            <a:ext cx="41841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altLang="zh-CN" sz="2800" dirty="0">
                <a:latin typeface="Times New Roman" panose="02020603050405020304" pitchFamily="18" charset="0"/>
                <a:ea typeface="仿宋" panose="02010609060101010101" pitchFamily="49" charset="-122"/>
              </a:rPr>
              <a:t>Diurnal variation of IRC</a:t>
            </a:r>
            <a:endParaRPr lang="en-US" altLang="zh-CN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BE1AE59F-C9FB-41D9-B705-67E08B0F182C}"/>
              </a:ext>
            </a:extLst>
          </p:cNvPr>
          <p:cNvSpPr/>
          <p:nvPr/>
        </p:nvSpPr>
        <p:spPr>
          <a:xfrm>
            <a:off x="6968870" y="1701795"/>
            <a:ext cx="5098840" cy="1133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noon IRC is radially 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outward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the dusk IRC is radially 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inward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altLang="zh-C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2" descr="https://avaruusinsinoori.kassiopeia.net/files/2014/04/EGU-logo-300x300.png">
            <a:extLst>
              <a:ext uri="{FF2B5EF4-FFF2-40B4-BE49-F238E27FC236}">
                <a16:creationId xmlns:a16="http://schemas.microsoft.com/office/drawing/2014/main" id="{0F28AFBA-1526-4191-AD57-8566B12918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5210" y="-6265"/>
            <a:ext cx="986790" cy="986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https://gss0.baidu.com/70cFfyinKgQFm2e88IuM_a/forum/w=580/sign=65d84a593ddbb6fd255be52e3925aba6/632a3e87e950352af25edbaa5743fbf2b3118baa.jpg">
            <a:extLst>
              <a:ext uri="{FF2B5EF4-FFF2-40B4-BE49-F238E27FC236}">
                <a16:creationId xmlns:a16="http://schemas.microsoft.com/office/drawing/2014/main" id="{AA432871-F333-4A11-AEC9-7FD3F7A070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18420" y="-6265"/>
            <a:ext cx="986790" cy="974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矩形 10">
            <a:extLst>
              <a:ext uri="{FF2B5EF4-FFF2-40B4-BE49-F238E27FC236}">
                <a16:creationId xmlns:a16="http://schemas.microsoft.com/office/drawing/2014/main" id="{66645046-6F38-4329-8956-6926868DBFCC}"/>
              </a:ext>
            </a:extLst>
          </p:cNvPr>
          <p:cNvSpPr/>
          <p:nvPr/>
        </p:nvSpPr>
        <p:spPr>
          <a:xfrm>
            <a:off x="6968867" y="2725748"/>
            <a:ext cx="5098839" cy="16879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low altitude tides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effect the IRC seasonal 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reverse time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afternoon.</a:t>
            </a:r>
          </a:p>
        </p:txBody>
      </p:sp>
      <p:sp>
        <p:nvSpPr>
          <p:cNvPr id="29" name="矩形 28">
            <a:extLst>
              <a:ext uri="{FF2B5EF4-FFF2-40B4-BE49-F238E27FC236}">
                <a16:creationId xmlns:a16="http://schemas.microsoft.com/office/drawing/2014/main" id="{075E7F98-BA82-49EB-8A0C-E119B8A21621}"/>
              </a:ext>
            </a:extLst>
          </p:cNvPr>
          <p:cNvSpPr/>
          <p:nvPr/>
        </p:nvSpPr>
        <p:spPr>
          <a:xfrm>
            <a:off x="6968867" y="4380761"/>
            <a:ext cx="5098839" cy="16879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migrating tides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weaken the noontime IRC. The 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nonmigrating tides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weaken the dusk-time IRC.</a:t>
            </a:r>
            <a:endParaRPr lang="en-US" altLang="zh-CN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7E2246E3-36A1-46F1-B83A-49221790759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56" t="4272" r="7682" b="4725"/>
          <a:stretch/>
        </p:blipFill>
        <p:spPr>
          <a:xfrm>
            <a:off x="267584" y="1747284"/>
            <a:ext cx="6798939" cy="4897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411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0379"/>
    </mc:Choice>
    <mc:Fallback xmlns="">
      <p:transition spd="slow" advTm="60379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2F620526-5023-4867-91FA-1C07430D6E7A}"/>
              </a:ext>
            </a:extLst>
          </p:cNvPr>
          <p:cNvSpPr/>
          <p:nvPr/>
        </p:nvSpPr>
        <p:spPr>
          <a:xfrm>
            <a:off x="505935" y="598788"/>
            <a:ext cx="1805302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altLang="zh-CN" sz="3200" dirty="0">
                <a:latin typeface="Times New Roman" panose="02020603050405020304" pitchFamily="18" charset="0"/>
                <a:ea typeface="仿宋" panose="02010609060101010101" pitchFamily="49" charset="-122"/>
              </a:rPr>
              <a:t>3. Results</a:t>
            </a:r>
          </a:p>
        </p:txBody>
      </p:sp>
      <p:pic>
        <p:nvPicPr>
          <p:cNvPr id="5" name="Picture 2" descr="https://gss0.baidu.com/70cFfyinKgQFm2e88IuM_a/forum/w=580/sign=65d84a593ddbb6fd255be52e3925aba6/632a3e87e950352af25edbaa5743fbf2b3118baa.jpg">
            <a:extLst>
              <a:ext uri="{FF2B5EF4-FFF2-40B4-BE49-F238E27FC236}">
                <a16:creationId xmlns:a16="http://schemas.microsoft.com/office/drawing/2014/main" id="{7CA37DFC-AD4A-47A0-9A05-1815B59991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18420" y="-6265"/>
            <a:ext cx="986790" cy="974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s://avaruusinsinoori.kassiopeia.net/files/2014/04/EGU-logo-300x300.png">
            <a:extLst>
              <a:ext uri="{FF2B5EF4-FFF2-40B4-BE49-F238E27FC236}">
                <a16:creationId xmlns:a16="http://schemas.microsoft.com/office/drawing/2014/main" id="{B0A9251A-5F0C-492D-865A-F9973DC6A2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5210" y="-6265"/>
            <a:ext cx="986790" cy="986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矩形 6">
            <a:extLst>
              <a:ext uri="{FF2B5EF4-FFF2-40B4-BE49-F238E27FC236}">
                <a16:creationId xmlns:a16="http://schemas.microsoft.com/office/drawing/2014/main" id="{6631BF2A-6900-4AC8-8B8A-49767DF42B7E}"/>
              </a:ext>
            </a:extLst>
          </p:cNvPr>
          <p:cNvSpPr/>
          <p:nvPr/>
        </p:nvSpPr>
        <p:spPr>
          <a:xfrm>
            <a:off x="494094" y="1357253"/>
            <a:ext cx="41841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altLang="zh-CN" sz="2800" dirty="0">
                <a:latin typeface="Times New Roman" panose="02020603050405020304" pitchFamily="18" charset="0"/>
                <a:ea typeface="仿宋" panose="02010609060101010101" pitchFamily="49" charset="-122"/>
              </a:rPr>
              <a:t>Diurnal variation of IRC</a:t>
            </a:r>
            <a:endParaRPr lang="en-US" altLang="zh-CN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矩形 9">
                <a:extLst>
                  <a:ext uri="{FF2B5EF4-FFF2-40B4-BE49-F238E27FC236}">
                    <a16:creationId xmlns:a16="http://schemas.microsoft.com/office/drawing/2014/main" id="{CA8DBEBB-3B81-4097-A464-4847A3886F1B}"/>
                  </a:ext>
                </a:extLst>
              </p:cNvPr>
              <p:cNvSpPr/>
              <p:nvPr/>
            </p:nvSpPr>
            <p:spPr>
              <a:xfrm>
                <a:off x="615518" y="1880473"/>
                <a:ext cx="5288132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zh-CN" sz="2400" dirty="0">
                    <a:latin typeface="Times New Roman" panose="02020603050405020304" pitchFamily="18" charset="0"/>
                  </a:rPr>
                  <a:t>The F region IRC :</a:t>
                </a:r>
                <a14:m>
                  <m:oMath xmlns:m="http://schemas.openxmlformats.org/officeDocument/2006/math">
                    <m:r>
                      <a:rPr lang="en-US" altLang="zh-CN" sz="2000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  <a:cs typeface="Times New Roman" panose="02020603050405020304" pitchFamily="18" charset="0"/>
                      </a:rPr>
                      <m:t> </m:t>
                    </m:r>
                    <m:sSub>
                      <m:sSubPr>
                        <m:ctrlPr>
                          <a:rPr lang="zh-CN" altLang="zh-CN" sz="24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altLang="zh-CN" sz="2000">
                            <a:effectLst/>
                            <a:latin typeface="Times New Roman" panose="02020603050405020304" pitchFamily="18" charset="0"/>
                            <a:ea typeface="宋体" panose="02010600030101010101" pitchFamily="2" charset="-122"/>
                          </a:rPr>
                          <m:t>j</m:t>
                        </m:r>
                      </m:e>
                      <m:sub>
                        <m:r>
                          <m:rPr>
                            <m:nor/>
                          </m:rPr>
                          <a:rPr lang="en-US" altLang="zh-CN" sz="2000">
                            <a:effectLst/>
                            <a:latin typeface="Times New Roman" panose="02020603050405020304" pitchFamily="18" charset="0"/>
                            <a:ea typeface="宋体" panose="02010600030101010101" pitchFamily="2" charset="-122"/>
                          </a:rPr>
                          <m:t>z</m:t>
                        </m:r>
                      </m:sub>
                    </m:sSub>
                    <m:r>
                      <m:rPr>
                        <m:nor/>
                      </m:rPr>
                      <a:rPr lang="en-US" alt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rPr>
                      <m:t>= </m:t>
                    </m:r>
                    <m:sSub>
                      <m:sSubPr>
                        <m:ctrlPr>
                          <a:rPr lang="zh-CN" altLang="zh-CN" sz="24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altLang="zh-CN" sz="2000">
                            <a:effectLst/>
                            <a:latin typeface="Times New Roman" panose="02020603050405020304" pitchFamily="18" charset="0"/>
                            <a:ea typeface="宋体" panose="02010600030101010101" pitchFamily="2" charset="-122"/>
                          </a:rPr>
                          <m:t>σ</m:t>
                        </m:r>
                      </m:e>
                      <m:sub>
                        <m:r>
                          <m:rPr>
                            <m:nor/>
                          </m:rPr>
                          <a:rPr lang="en-US" altLang="zh-CN" sz="2000">
                            <a:effectLst/>
                            <a:latin typeface="Times New Roman" panose="02020603050405020304" pitchFamily="18" charset="0"/>
                            <a:ea typeface="宋体" panose="02010600030101010101" pitchFamily="2" charset="-122"/>
                          </a:rPr>
                          <m:t>P</m:t>
                        </m:r>
                      </m:sub>
                    </m:sSub>
                    <m:r>
                      <m:rPr>
                        <m:nor/>
                      </m:rPr>
                      <a:rPr lang="en-US" alt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rPr>
                      <m:t>(</m:t>
                    </m:r>
                    <m:sSub>
                      <m:sSubPr>
                        <m:ctrlPr>
                          <a:rPr lang="zh-CN" altLang="zh-CN" sz="24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altLang="zh-CN" sz="2000">
                            <a:effectLst/>
                            <a:latin typeface="Times New Roman" panose="02020603050405020304" pitchFamily="18" charset="0"/>
                            <a:ea typeface="宋体" panose="02010600030101010101" pitchFamily="2" charset="-122"/>
                          </a:rPr>
                          <m:t>u</m:t>
                        </m:r>
                      </m:e>
                      <m:sub>
                        <m:r>
                          <m:rPr>
                            <m:nor/>
                          </m:rPr>
                          <a:rPr lang="en-US" altLang="zh-CN" sz="2000">
                            <a:effectLst/>
                            <a:latin typeface="Times New Roman" panose="02020603050405020304" pitchFamily="18" charset="0"/>
                            <a:ea typeface="宋体" panose="02010600030101010101" pitchFamily="2" charset="-122"/>
                          </a:rPr>
                          <m:t>y</m:t>
                        </m:r>
                      </m:sub>
                    </m:sSub>
                    <m:sSub>
                      <m:sSubPr>
                        <m:ctrlPr>
                          <a:rPr lang="zh-CN" altLang="zh-CN" sz="24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altLang="zh-CN" sz="2000">
                            <a:effectLst/>
                            <a:latin typeface="Times New Roman" panose="02020603050405020304" pitchFamily="18" charset="0"/>
                            <a:ea typeface="宋体" panose="02010600030101010101" pitchFamily="2" charset="-122"/>
                          </a:rPr>
                          <m:t>B</m:t>
                        </m:r>
                      </m:e>
                      <m:sub>
                        <m:r>
                          <m:rPr>
                            <m:nor/>
                          </m:rPr>
                          <a:rPr lang="en-US" altLang="zh-CN" sz="2000">
                            <a:effectLst/>
                            <a:latin typeface="Times New Roman" panose="02020603050405020304" pitchFamily="18" charset="0"/>
                            <a:ea typeface="宋体" panose="02010600030101010101" pitchFamily="2" charset="-122"/>
                          </a:rPr>
                          <m:t>x</m:t>
                        </m:r>
                      </m:sub>
                    </m:sSub>
                    <m:r>
                      <a:rPr lang="en-US" altLang="zh-CN" sz="2000" i="1">
                        <a:effectLst/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−</m:t>
                    </m:r>
                    <m:sSub>
                      <m:sSubPr>
                        <m:ctrlPr>
                          <a:rPr lang="zh-CN" altLang="zh-CN" sz="2400" i="1"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altLang="zh-CN" sz="2000">
                            <a:effectLst/>
                            <a:latin typeface="Times New Roman" panose="02020603050405020304" pitchFamily="18" charset="0"/>
                            <a:ea typeface="宋体" panose="02010600030101010101" pitchFamily="2" charset="-122"/>
                          </a:rPr>
                          <m:t>E</m:t>
                        </m:r>
                      </m:e>
                      <m:sub>
                        <m:r>
                          <m:rPr>
                            <m:nor/>
                          </m:rPr>
                          <a:rPr lang="en-US" altLang="zh-CN" sz="2000">
                            <a:effectLst/>
                            <a:latin typeface="Times New Roman" panose="02020603050405020304" pitchFamily="18" charset="0"/>
                            <a:ea typeface="宋体" panose="02010600030101010101" pitchFamily="2" charset="-122"/>
                          </a:rPr>
                          <m:t>z</m:t>
                        </m:r>
                      </m:sub>
                    </m:sSub>
                    <m:r>
                      <m:rPr>
                        <m:nor/>
                      </m:rPr>
                      <a:rPr lang="en-US" altLang="zh-CN" sz="20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rPr>
                      <m:t>)</m:t>
                    </m:r>
                  </m:oMath>
                </a14:m>
                <a:endParaRPr lang="zh-CN" altLang="en-US" sz="2400" dirty="0"/>
              </a:p>
            </p:txBody>
          </p:sp>
        </mc:Choice>
        <mc:Fallback xmlns="">
          <p:sp>
            <p:nvSpPr>
              <p:cNvPr id="10" name="矩形 9">
                <a:extLst>
                  <a:ext uri="{FF2B5EF4-FFF2-40B4-BE49-F238E27FC236}">
                    <a16:creationId xmlns:a16="http://schemas.microsoft.com/office/drawing/2014/main" id="{CA8DBEBB-3B81-4097-A464-4847A3886F1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518" y="1880473"/>
                <a:ext cx="5288132" cy="461665"/>
              </a:xfrm>
              <a:prstGeom prst="rect">
                <a:avLst/>
              </a:prstGeom>
              <a:blipFill>
                <a:blip r:embed="rId7"/>
                <a:stretch>
                  <a:fillRect l="-1845" t="-15789" b="-23684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矩形 10">
                <a:extLst>
                  <a:ext uri="{FF2B5EF4-FFF2-40B4-BE49-F238E27FC236}">
                    <a16:creationId xmlns:a16="http://schemas.microsoft.com/office/drawing/2014/main" id="{277EDF4F-165D-42ED-BB14-481A505E93A8}"/>
                  </a:ext>
                </a:extLst>
              </p:cNvPr>
              <p:cNvSpPr/>
              <p:nvPr/>
            </p:nvSpPr>
            <p:spPr>
              <a:xfrm>
                <a:off x="615518" y="2258732"/>
                <a:ext cx="5181600" cy="9731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zh-CN" altLang="zh-CN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altLang="zh-CN">
                            <a:latin typeface="Times New Roman" panose="02020603050405020304" pitchFamily="18" charset="0"/>
                            <a:ea typeface="宋体" panose="02010600030101010101" pitchFamily="2" charset="-122"/>
                          </a:rPr>
                          <m:t>σ</m:t>
                        </m:r>
                      </m:e>
                      <m:sub>
                        <m:r>
                          <m:rPr>
                            <m:nor/>
                          </m:rPr>
                          <a:rPr lang="en-US" altLang="zh-CN">
                            <a:latin typeface="Times New Roman" panose="02020603050405020304" pitchFamily="18" charset="0"/>
                            <a:ea typeface="宋体" panose="02010600030101010101" pitchFamily="2" charset="-122"/>
                          </a:rPr>
                          <m:t>P</m:t>
                        </m:r>
                      </m:sub>
                    </m:sSub>
                    <m:sSub>
                      <m:sSubPr>
                        <m:ctrlPr>
                          <a:rPr lang="zh-CN" altLang="zh-CN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altLang="zh-CN">
                            <a:latin typeface="Times New Roman" panose="02020603050405020304" pitchFamily="18" charset="0"/>
                            <a:ea typeface="宋体" panose="02010600030101010101" pitchFamily="2" charset="-122"/>
                          </a:rPr>
                          <m:t>u</m:t>
                        </m:r>
                      </m:e>
                      <m:sub>
                        <m:r>
                          <m:rPr>
                            <m:nor/>
                          </m:rPr>
                          <a:rPr lang="en-US" altLang="zh-CN">
                            <a:latin typeface="Times New Roman" panose="02020603050405020304" pitchFamily="18" charset="0"/>
                            <a:ea typeface="宋体" panose="02010600030101010101" pitchFamily="2" charset="-122"/>
                          </a:rPr>
                          <m:t>y</m:t>
                        </m:r>
                      </m:sub>
                    </m:sSub>
                    <m:sSub>
                      <m:sSubPr>
                        <m:ctrlPr>
                          <a:rPr lang="zh-CN" altLang="zh-CN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altLang="zh-CN">
                            <a:latin typeface="Times New Roman" panose="02020603050405020304" pitchFamily="18" charset="0"/>
                            <a:ea typeface="宋体" panose="02010600030101010101" pitchFamily="2" charset="-122"/>
                          </a:rPr>
                          <m:t>B</m:t>
                        </m:r>
                      </m:e>
                      <m:sub>
                        <m:r>
                          <m:rPr>
                            <m:nor/>
                          </m:rPr>
                          <a:rPr lang="en-US" altLang="zh-CN">
                            <a:latin typeface="Times New Roman" panose="02020603050405020304" pitchFamily="18" charset="0"/>
                            <a:ea typeface="宋体" panose="02010600030101010101" pitchFamily="2" charset="-122"/>
                          </a:rPr>
                          <m:t>x</m:t>
                        </m:r>
                      </m:sub>
                    </m:sSub>
                    <m:r>
                      <a:rPr lang="en-US" altLang="zh-CN" i="1"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 </m:t>
                    </m:r>
                  </m:oMath>
                </a14:m>
                <a:r>
                  <a:rPr lang="en-US" altLang="zh-C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:the dynamo current driven by the F region zonal wind.</a:t>
                </a:r>
                <a:endParaRPr lang="en-US" altLang="zh-CN" sz="32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" name="矩形 10">
                <a:extLst>
                  <a:ext uri="{FF2B5EF4-FFF2-40B4-BE49-F238E27FC236}">
                    <a16:creationId xmlns:a16="http://schemas.microsoft.com/office/drawing/2014/main" id="{277EDF4F-165D-42ED-BB14-481A505E93A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518" y="2258732"/>
                <a:ext cx="5181600" cy="973152"/>
              </a:xfrm>
              <a:prstGeom prst="rect">
                <a:avLst/>
              </a:prstGeom>
              <a:blipFill>
                <a:blip r:embed="rId8"/>
                <a:stretch>
                  <a:fillRect l="-824" b="-1069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矩形 11">
                <a:extLst>
                  <a:ext uri="{FF2B5EF4-FFF2-40B4-BE49-F238E27FC236}">
                    <a16:creationId xmlns:a16="http://schemas.microsoft.com/office/drawing/2014/main" id="{46671609-DB13-46A7-B10A-22A9C8A65E3F}"/>
                  </a:ext>
                </a:extLst>
              </p:cNvPr>
              <p:cNvSpPr/>
              <p:nvPr/>
            </p:nvSpPr>
            <p:spPr>
              <a:xfrm>
                <a:off x="615518" y="3110816"/>
                <a:ext cx="5070130" cy="97610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14:m>
                  <m:oMath xmlns:m="http://schemas.openxmlformats.org/officeDocument/2006/math">
                    <m:r>
                      <a:rPr lang="en-US" altLang="zh-CN" i="1">
                        <a:latin typeface="Cambria Math" panose="02040503050406030204" pitchFamily="18" charset="0"/>
                        <a:ea typeface="宋体" panose="02010600030101010101" pitchFamily="2" charset="-122"/>
                      </a:rPr>
                      <m:t>−</m:t>
                    </m:r>
                    <m:sSub>
                      <m:sSubPr>
                        <m:ctrlPr>
                          <a:rPr lang="zh-CN" altLang="zh-CN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altLang="zh-CN">
                            <a:latin typeface="Times New Roman" panose="02020603050405020304" pitchFamily="18" charset="0"/>
                            <a:ea typeface="宋体" panose="02010600030101010101" pitchFamily="2" charset="-122"/>
                          </a:rPr>
                          <m:t>σ</m:t>
                        </m:r>
                      </m:e>
                      <m:sub>
                        <m:r>
                          <m:rPr>
                            <m:nor/>
                          </m:rPr>
                          <a:rPr lang="en-US" altLang="zh-CN">
                            <a:latin typeface="Times New Roman" panose="02020603050405020304" pitchFamily="18" charset="0"/>
                            <a:ea typeface="宋体" panose="02010600030101010101" pitchFamily="2" charset="-122"/>
                          </a:rPr>
                          <m:t>P</m:t>
                        </m:r>
                      </m:sub>
                    </m:sSub>
                    <m:sSub>
                      <m:sSubPr>
                        <m:ctrlPr>
                          <a:rPr lang="zh-CN" altLang="zh-CN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altLang="zh-CN">
                            <a:latin typeface="Times New Roman" panose="02020603050405020304" pitchFamily="18" charset="0"/>
                            <a:ea typeface="宋体" panose="02010600030101010101" pitchFamily="2" charset="-122"/>
                          </a:rPr>
                          <m:t>E</m:t>
                        </m:r>
                      </m:e>
                      <m:sub>
                        <m:r>
                          <m:rPr>
                            <m:nor/>
                          </m:rPr>
                          <a:rPr lang="en-US" altLang="zh-CN">
                            <a:latin typeface="Times New Roman" panose="02020603050405020304" pitchFamily="18" charset="0"/>
                            <a:ea typeface="宋体" panose="02010600030101010101" pitchFamily="2" charset="-122"/>
                          </a:rPr>
                          <m:t>z</m:t>
                        </m:r>
                      </m:sub>
                    </m:sSub>
                  </m:oMath>
                </a14:m>
                <a:r>
                  <a:rPr lang="en-US" altLang="zh-CN" sz="2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:the current generated by the polarized electric field.</a:t>
                </a:r>
                <a:endParaRPr lang="en-US" altLang="zh-CN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2" name="矩形 11">
                <a:extLst>
                  <a:ext uri="{FF2B5EF4-FFF2-40B4-BE49-F238E27FC236}">
                    <a16:creationId xmlns:a16="http://schemas.microsoft.com/office/drawing/2014/main" id="{46671609-DB13-46A7-B10A-22A9C8A65E3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518" y="3110816"/>
                <a:ext cx="5070130" cy="976101"/>
              </a:xfrm>
              <a:prstGeom prst="rect">
                <a:avLst/>
              </a:prstGeom>
              <a:blipFill>
                <a:blip r:embed="rId9"/>
                <a:stretch>
                  <a:fillRect l="-841" b="-8750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矩形 12">
            <a:extLst>
              <a:ext uri="{FF2B5EF4-FFF2-40B4-BE49-F238E27FC236}">
                <a16:creationId xmlns:a16="http://schemas.microsoft.com/office/drawing/2014/main" id="{AD2CDB6A-9E6C-4B3D-97D6-FC9882823000}"/>
              </a:ext>
            </a:extLst>
          </p:cNvPr>
          <p:cNvSpPr/>
          <p:nvPr/>
        </p:nvSpPr>
        <p:spPr>
          <a:xfrm>
            <a:off x="615518" y="4100364"/>
            <a:ext cx="509282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>
                <a:latin typeface="Times New Roman" panose="02020603050405020304" pitchFamily="18" charset="0"/>
              </a:rPr>
              <a:t>The IRC is mainly controlled by the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 dynamo current.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sp>
        <p:nvSpPr>
          <p:cNvPr id="14" name="矩形 13">
            <a:extLst>
              <a:ext uri="{FF2B5EF4-FFF2-40B4-BE49-F238E27FC236}">
                <a16:creationId xmlns:a16="http://schemas.microsoft.com/office/drawing/2014/main" id="{9C49A653-FA55-4D59-B649-EA31F4E3E7DB}"/>
              </a:ext>
            </a:extLst>
          </p:cNvPr>
          <p:cNvSpPr/>
          <p:nvPr/>
        </p:nvSpPr>
        <p:spPr>
          <a:xfrm>
            <a:off x="615518" y="4944061"/>
            <a:ext cx="543511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>
                <a:latin typeface="Times New Roman" panose="02020603050405020304" pitchFamily="18" charset="0"/>
              </a:rPr>
              <a:t>The ∆IRC caused by tidal effect is controlled mainly by the 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</a:rPr>
              <a:t>polarization current. </a:t>
            </a:r>
            <a:endParaRPr lang="zh-CN" altLang="en-US" sz="2400" dirty="0">
              <a:solidFill>
                <a:srgbClr val="FF0000"/>
              </a:solidFill>
            </a:endParaRP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0CC4F17C-1C21-40FA-AE53-F14F4E654E12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01" t="4531" r="7893" b="4854"/>
          <a:stretch/>
        </p:blipFill>
        <p:spPr>
          <a:xfrm>
            <a:off x="5551294" y="1123075"/>
            <a:ext cx="6134772" cy="5231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8562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8301"/>
    </mc:Choice>
    <mc:Fallback xmlns="">
      <p:transition spd="slow" advTm="7830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>
            <a:extLst>
              <a:ext uri="{FF2B5EF4-FFF2-40B4-BE49-F238E27FC236}">
                <a16:creationId xmlns:a16="http://schemas.microsoft.com/office/drawing/2014/main" id="{FC6BB4CF-B54D-43FD-83A2-80884D9D704A}"/>
              </a:ext>
            </a:extLst>
          </p:cNvPr>
          <p:cNvSpPr/>
          <p:nvPr/>
        </p:nvSpPr>
        <p:spPr>
          <a:xfrm>
            <a:off x="505935" y="598788"/>
            <a:ext cx="1805302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altLang="zh-CN" sz="3200" dirty="0">
                <a:latin typeface="Times New Roman" panose="02020603050405020304" pitchFamily="18" charset="0"/>
                <a:ea typeface="仿宋" panose="02010609060101010101" pitchFamily="49" charset="-122"/>
              </a:rPr>
              <a:t>3. Results</a:t>
            </a:r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373F11F2-A344-4604-8540-4181FC57D507}"/>
              </a:ext>
            </a:extLst>
          </p:cNvPr>
          <p:cNvSpPr/>
          <p:nvPr/>
        </p:nvSpPr>
        <p:spPr>
          <a:xfrm>
            <a:off x="505935" y="1270408"/>
            <a:ext cx="74415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altLang="zh-CN" sz="2800" dirty="0">
                <a:latin typeface="Times New Roman" panose="02020603050405020304" pitchFamily="18" charset="0"/>
                <a:ea typeface="仿宋" panose="02010609060101010101" pitchFamily="49" charset="-122"/>
              </a:rPr>
              <a:t>Wave-4 longitudinal structure of noontime IRC</a:t>
            </a:r>
            <a:endParaRPr lang="en-US" altLang="zh-CN" sz="2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BE1AE59F-C9FB-41D9-B705-67E08B0F182C}"/>
              </a:ext>
            </a:extLst>
          </p:cNvPr>
          <p:cNvSpPr/>
          <p:nvPr/>
        </p:nvSpPr>
        <p:spPr>
          <a:xfrm>
            <a:off x="7170568" y="2237636"/>
            <a:ext cx="4432546" cy="33499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Noontime IRC has obvious 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wave-4 zonal structure,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which is caused by 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lower atmospheric tides.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The wave-4 structure is mainly controlled by 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nonmigrating tides </a:t>
            </a:r>
            <a:r>
              <a:rPr lang="en-US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influenced by </a:t>
            </a:r>
            <a:r>
              <a:rPr lang="en-US" altLang="zh-C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migrating tides.</a:t>
            </a:r>
            <a:endParaRPr lang="en-US" altLang="zh-CN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2" descr="https://avaruusinsinoori.kassiopeia.net/files/2014/04/EGU-logo-300x300.png">
            <a:extLst>
              <a:ext uri="{FF2B5EF4-FFF2-40B4-BE49-F238E27FC236}">
                <a16:creationId xmlns:a16="http://schemas.microsoft.com/office/drawing/2014/main" id="{0F28AFBA-1526-4191-AD57-8566B12918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5210" y="-6265"/>
            <a:ext cx="986790" cy="986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https://gss0.baidu.com/70cFfyinKgQFm2e88IuM_a/forum/w=580/sign=65d84a593ddbb6fd255be52e3925aba6/632a3e87e950352af25edbaa5743fbf2b3118baa.jpg">
            <a:extLst>
              <a:ext uri="{FF2B5EF4-FFF2-40B4-BE49-F238E27FC236}">
                <a16:creationId xmlns:a16="http://schemas.microsoft.com/office/drawing/2014/main" id="{AA432871-F333-4A11-AEC9-7FD3F7A070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18420" y="-6265"/>
            <a:ext cx="986790" cy="974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6136B12A-1632-4AD8-8DA6-2DEA63B4966C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35" t="4661" r="7423" b="6278"/>
          <a:stretch/>
        </p:blipFill>
        <p:spPr>
          <a:xfrm>
            <a:off x="793072" y="1793628"/>
            <a:ext cx="5927323" cy="4901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8405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7720"/>
    </mc:Choice>
    <mc:Fallback xmlns="">
      <p:transition spd="slow" advTm="4772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98B5A3D6-3BE5-41C1-A5B1-AF66C548EF89}"/>
              </a:ext>
            </a:extLst>
          </p:cNvPr>
          <p:cNvSpPr/>
          <p:nvPr/>
        </p:nvSpPr>
        <p:spPr>
          <a:xfrm>
            <a:off x="505935" y="598788"/>
            <a:ext cx="2465740" cy="5847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r>
              <a:rPr lang="en-US" altLang="zh-CN" sz="3200" dirty="0">
                <a:latin typeface="Times New Roman" panose="02020603050405020304" pitchFamily="18" charset="0"/>
                <a:ea typeface="仿宋" panose="02010609060101010101" pitchFamily="49" charset="-122"/>
              </a:rPr>
              <a:t>4. Conclusion</a:t>
            </a:r>
            <a:endParaRPr lang="en-US" altLang="zh-CN" sz="3200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pic>
        <p:nvPicPr>
          <p:cNvPr id="5" name="Picture 2" descr="https://gss0.baidu.com/70cFfyinKgQFm2e88IuM_a/forum/w=580/sign=65d84a593ddbb6fd255be52e3925aba6/632a3e87e950352af25edbaa5743fbf2b3118baa.jpg">
            <a:extLst>
              <a:ext uri="{FF2B5EF4-FFF2-40B4-BE49-F238E27FC236}">
                <a16:creationId xmlns:a16="http://schemas.microsoft.com/office/drawing/2014/main" id="{C0BCC572-5B47-49C7-9964-115249AF8A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18420" y="-6265"/>
            <a:ext cx="986790" cy="974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s://avaruusinsinoori.kassiopeia.net/files/2014/04/EGU-logo-300x300.png">
            <a:extLst>
              <a:ext uri="{FF2B5EF4-FFF2-40B4-BE49-F238E27FC236}">
                <a16:creationId xmlns:a16="http://schemas.microsoft.com/office/drawing/2014/main" id="{CA8B304B-40C0-4F4B-AB24-288457CBE9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5210" y="-6265"/>
            <a:ext cx="986790" cy="9867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矩形 6">
            <a:extLst>
              <a:ext uri="{FF2B5EF4-FFF2-40B4-BE49-F238E27FC236}">
                <a16:creationId xmlns:a16="http://schemas.microsoft.com/office/drawing/2014/main" id="{8EFCE6A5-2B00-4B5E-87D6-58C664940D68}"/>
              </a:ext>
            </a:extLst>
          </p:cNvPr>
          <p:cNvSpPr/>
          <p:nvPr/>
        </p:nvSpPr>
        <p:spPr>
          <a:xfrm>
            <a:off x="1091898" y="1541589"/>
            <a:ext cx="1000820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low altitude tides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have an important effect on IRC seasonal change of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reverse time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D34B233B-E182-47BA-9ACD-5077C9376F2F}"/>
              </a:ext>
            </a:extLst>
          </p:cNvPr>
          <p:cNvSpPr/>
          <p:nvPr/>
        </p:nvSpPr>
        <p:spPr>
          <a:xfrm>
            <a:off x="1091898" y="2736502"/>
            <a:ext cx="1000820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lower atmospheric tides tend to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weaken</a:t>
            </a:r>
            <a:r>
              <a:rPr lang="en-US" altLang="zh-C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IRC, mainly through the effect on the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polarization current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56AAB617-20D4-4F52-86A7-0D4AF1605119}"/>
              </a:ext>
            </a:extLst>
          </p:cNvPr>
          <p:cNvSpPr/>
          <p:nvPr/>
        </p:nvSpPr>
        <p:spPr>
          <a:xfrm>
            <a:off x="1091898" y="3931416"/>
            <a:ext cx="1028039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is an obvious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wave-4 zonal structure 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observed and simulated IRC in the noontime, which is related to both </a:t>
            </a: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migrating and nonmigrating tides</a:t>
            </a: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883790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8966"/>
    </mc:Choice>
    <mc:Fallback xmlns="">
      <p:transition spd="slow" advTm="38966"/>
    </mc:Fallback>
  </mc:AlternateContent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2518</TotalTime>
  <Words>421</Words>
  <Application>Microsoft Office PowerPoint</Application>
  <PresentationFormat>宽屏</PresentationFormat>
  <Paragraphs>46</Paragraphs>
  <Slides>7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8" baseType="lpstr">
      <vt:lpstr>等线</vt:lpstr>
      <vt:lpstr>等线 Light</vt:lpstr>
      <vt:lpstr>仿宋</vt:lpstr>
      <vt:lpstr>宋体</vt:lpstr>
      <vt:lpstr>Arial</vt:lpstr>
      <vt:lpstr>Calibri</vt:lpstr>
      <vt:lpstr>Cambria Math</vt:lpstr>
      <vt:lpstr>Symbol</vt:lpstr>
      <vt:lpstr>Times New Roman</vt:lpstr>
      <vt:lpstr>Wingdings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70</cp:revision>
  <dcterms:created xsi:type="dcterms:W3CDTF">2022-05-10T01:35:12Z</dcterms:created>
  <dcterms:modified xsi:type="dcterms:W3CDTF">2022-05-26T07:02:52Z</dcterms:modified>
</cp:coreProperties>
</file>