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630" r:id="rId3"/>
    <p:sldId id="618" r:id="rId4"/>
    <p:sldId id="632" r:id="rId5"/>
    <p:sldId id="644" r:id="rId6"/>
    <p:sldId id="635" r:id="rId7"/>
    <p:sldId id="642" r:id="rId8"/>
    <p:sldId id="643" r:id="rId9"/>
    <p:sldId id="627" r:id="rId10"/>
    <p:sldId id="638" r:id="rId11"/>
    <p:sldId id="625" r:id="rId12"/>
    <p:sldId id="623" r:id="rId13"/>
    <p:sldId id="622" r:id="rId14"/>
    <p:sldId id="639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8B7"/>
    <a:srgbClr val="E4D5D2"/>
    <a:srgbClr val="E6E6E6"/>
    <a:srgbClr val="DDC0B6"/>
    <a:srgbClr val="F0E8E6"/>
    <a:srgbClr val="2E6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34945-B9DD-453E-8E22-55E6E7A04A43}" v="43" dt="2022-05-25T09:52:15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81" autoAdjust="0"/>
    <p:restoredTop sz="92820" autoAdjust="0"/>
  </p:normalViewPr>
  <p:slideViewPr>
    <p:cSldViewPr snapToGrid="0">
      <p:cViewPr varScale="1">
        <p:scale>
          <a:sx n="79" d="100"/>
          <a:sy n="79" d="100"/>
        </p:scale>
        <p:origin x="360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02AF0-9544-4B1A-972E-8CEA9FFB100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0E172-F8A5-42BE-AC04-FD18D2D6F09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453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5C2B5-27CE-44AA-AA63-AC4C2710D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CD908-77CE-45C9-AC77-E6407B8E0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BB47A-FFE4-4997-A56E-50AF96EB9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E663C-B831-40D2-9333-CBF33C0E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FA622-7602-46BC-B9B8-ABD94B7A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227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6C38-C4D4-4A7B-AA58-8BFA57B2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B0298-E61E-43F8-BE04-48943342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B303F-FDA5-4270-8BF6-990D124D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04687-5E0D-403E-8DF0-30869C9DF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00BA3-CD7A-402A-899E-49603A8D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924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B33FC-7C95-4958-9807-8FE19114D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FF16E-FDA9-4366-8093-7E762FBAD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AB412-1ECC-4C40-9DA5-95A5C7D0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C824-CACD-44A9-8386-F5B21E65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8EA7B-66D9-4835-B1C9-5F6FB7A2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881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14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32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4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3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86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8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64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8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D62C-F5D8-42B9-BC3E-AD05715B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AD4B2-5985-4A76-BAC2-CD35F69FA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E787-C2AA-47A2-80FA-B5F24B02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A71BC-50A7-4209-B6F4-322CA416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4DFBD-13F0-4A1D-B633-597058C2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1788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5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1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25/05/2022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3178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67D9F-4C78-419C-9D02-2DD74476A933}" type="slidenum">
              <a:rPr lang="nl-BE" altLang="en-US"/>
              <a:pPr>
                <a:defRPr/>
              </a:pPr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09047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6ADFD-6E55-4A19-9C59-5A015A4B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BCF67-495E-4A3C-8837-6A384621D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9C9D4-A9A7-4974-A156-5D5BC24C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D4055-9CAC-4ECF-9FA4-74BAB158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DF0C3-88C5-462A-8A6C-BC421804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130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8B9D-E0CE-4484-A328-0C7182F1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FC300-902C-4D8B-8D07-518BD29F8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E8702-3D56-46C3-8317-6B83583FA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13253-33E3-4AC9-BAAC-5F8C88CE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F0CBB-0E29-4D3D-BC23-5C271305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4558A-1C14-483B-B9BC-83EC1CA9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36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9AE47-D78D-4E16-A6FE-E4F92ACAA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9E141-C016-46B2-9008-46E2FEA1C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2A407-0B44-46B1-8E80-69F184984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367C8-001D-4B16-877B-6B52097521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FB878-DFF6-4DA2-8BE0-361E9B95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D9A9B-A1A9-4DFA-8054-CD55086E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DE7A55-D79C-43F1-A5CD-298A9D36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D9CF5-36E8-4A97-BDF5-D12E9D3D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305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A207-3FD4-41D3-B697-FAA8504D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69ED3-A3E8-432A-84B3-8D2BD0E2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9017B-E314-485B-B350-BF48946B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E005B-9EB9-45A5-A3A4-9F540C12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677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C017B0-2F39-47EA-B970-7E16DA91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DE863-D38D-445A-A603-F1BC7A6F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30878-4A02-44D0-B6FF-A703B28F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306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00B7-675D-48EE-A1D8-19F34D2BA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9A1CD-EBB3-43C9-98E6-ECEE00573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47558-01A3-42C0-B681-FA3B2B19C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37F7D-246E-41FE-AAD7-D341E579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D48EF-BB6D-4FFF-A9F7-485DC077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A1D4D-B1CD-4E0E-8CF4-E14A8419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818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0A5E-18CC-4D69-919A-8A86BECF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B6DDD-B49C-48D0-BCDF-0DC6B4BED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A7C14-A9C8-4A92-9B86-E6449E964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457E2-46B3-4B73-9F0E-C9F58E6A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B7118-C63A-4B1B-88EC-8CFF2E2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4334C-A2AF-4E2C-BD0E-486A02D8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88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D48EA-B1BF-4543-8CAE-3E0706CF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FDFB-60E6-45B2-A8F6-C2AB63EE0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146C4-34A7-41FC-85B7-876756974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F93A4-502F-412D-8D27-8F4E9115CA4F}" type="datetimeFigureOut">
              <a:rPr lang="nl-BE" smtClean="0"/>
              <a:t>25/05/2022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D0852-5CD1-489C-8E8A-A2718EADC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6674F-C0D3-4D4F-BD4C-26DD0AAD7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249CC-D276-4590-9505-F82FF1A4FDC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095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6D317-945B-46F4-9DC6-91F303C1763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3650B-4D96-4A61-B00B-56344CD6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3.t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ck, close&#10;&#10;Description automatically generated">
            <a:extLst>
              <a:ext uri="{FF2B5EF4-FFF2-40B4-BE49-F238E27FC236}">
                <a16:creationId xmlns:a16="http://schemas.microsoft.com/office/drawing/2014/main" id="{E7BF053F-BD34-44E8-B18E-9A5901194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0" cy="863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F57C0F-13F6-4EA1-9C61-6652A8998DD6}"/>
              </a:ext>
            </a:extLst>
          </p:cNvPr>
          <p:cNvSpPr txBox="1">
            <a:spLocks/>
          </p:cNvSpPr>
          <p:nvPr/>
        </p:nvSpPr>
        <p:spPr>
          <a:xfrm>
            <a:off x="317500" y="258762"/>
            <a:ext cx="11518900" cy="2900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Positive feedback loop between burrowing earthworms and soil pH </a:t>
            </a:r>
            <a:br>
              <a:rPr lang="en-US" sz="26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6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reinforces litter effects on belowground functioning</a:t>
            </a:r>
            <a:endParaRPr lang="nl-BE" sz="2600" b="1" dirty="0">
              <a:solidFill>
                <a:srgbClr val="FFFFFF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4CD1F3-75F5-42BB-89D1-1BCB5A228538}"/>
              </a:ext>
            </a:extLst>
          </p:cNvPr>
          <p:cNvSpPr txBox="1">
            <a:spLocks/>
          </p:cNvSpPr>
          <p:nvPr/>
        </p:nvSpPr>
        <p:spPr>
          <a:xfrm>
            <a:off x="2108200" y="2319647"/>
            <a:ext cx="79756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Ellen Desie, Koenraad Van Meerbeek, Hans De Wandeler, Helge </a:t>
            </a:r>
            <a:r>
              <a:rPr lang="en-US" sz="1400" dirty="0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Bruelheide</a:t>
            </a:r>
            <a:r>
              <a:rPr lang="en-US" sz="14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Timo </a:t>
            </a:r>
            <a:r>
              <a:rPr lang="en-US" sz="1400" dirty="0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Domish</a:t>
            </a:r>
            <a:r>
              <a:rPr lang="en-US" sz="14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br>
              <a:rPr lang="en-US" sz="14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4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Bogdan Jaroszewicz, François-Xavier Joly, Karen </a:t>
            </a:r>
            <a:r>
              <a:rPr lang="en-US" sz="1400" dirty="0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Vancampenhout</a:t>
            </a:r>
            <a:r>
              <a:rPr lang="en-US" sz="14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Lars Vesterdal, Bart </a:t>
            </a:r>
            <a:r>
              <a:rPr lang="en-US" sz="1400" dirty="0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Muys</a:t>
            </a:r>
            <a:endParaRPr lang="nl-BE" sz="1400" dirty="0">
              <a:solidFill>
                <a:srgbClr val="FFFFFF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55440-97BB-46A5-A061-EA0F480998DE}"/>
              </a:ext>
            </a:extLst>
          </p:cNvPr>
          <p:cNvSpPr txBox="1"/>
          <p:nvPr/>
        </p:nvSpPr>
        <p:spPr>
          <a:xfrm>
            <a:off x="0" y="6581001"/>
            <a:ext cx="341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</a:rPr>
              <a:t>Dendrobaena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attemsi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(picture by Jan Soors)</a:t>
            </a:r>
            <a:endParaRPr lang="nl-B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5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0350C27A-3509-4369-ACF8-9E749C7A1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66" y="1489912"/>
            <a:ext cx="5170464" cy="3878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2037D-77E6-481F-A975-FBD75120B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558" y="5459369"/>
            <a:ext cx="573589" cy="54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10B7E-7A19-413A-B895-052851237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24" y="2844409"/>
            <a:ext cx="569036" cy="610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B81B55-FBD2-4BCB-B7B6-9F4367A69CD1}"/>
              </a:ext>
            </a:extLst>
          </p:cNvPr>
          <p:cNvSpPr txBox="1"/>
          <p:nvPr/>
        </p:nvSpPr>
        <p:spPr>
          <a:xfrm>
            <a:off x="1220382" y="5060225"/>
            <a:ext cx="45139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rbel" panose="020B0503020204020204" pitchFamily="34" charset="0"/>
              </a:rPr>
              <a:t>Litter nutrients</a:t>
            </a:r>
            <a:endParaRPr lang="nl-BE" sz="2000" dirty="0"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AA53D-EAA6-44A2-860C-B8F4BBEAE859}"/>
              </a:ext>
            </a:extLst>
          </p:cNvPr>
          <p:cNvSpPr txBox="1"/>
          <p:nvPr/>
        </p:nvSpPr>
        <p:spPr>
          <a:xfrm rot="16200000">
            <a:off x="-766698" y="2949359"/>
            <a:ext cx="39724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rbel" panose="020B0503020204020204" pitchFamily="34" charset="0"/>
              </a:rPr>
              <a:t>Litter structural recalcitrance</a:t>
            </a:r>
            <a:endParaRPr lang="nl-BE" sz="2000" dirty="0"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FDECD-C67D-4D37-8982-7340EC77F011}"/>
              </a:ext>
            </a:extLst>
          </p:cNvPr>
          <p:cNvSpPr txBox="1"/>
          <p:nvPr/>
        </p:nvSpPr>
        <p:spPr>
          <a:xfrm>
            <a:off x="408533" y="325509"/>
            <a:ext cx="50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Reduction of dimensions</a:t>
            </a:r>
          </a:p>
        </p:txBody>
      </p:sp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083F148D-FC33-4437-A054-BB70BB731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38" y="1475381"/>
            <a:ext cx="6200568" cy="4030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5ABD3-6631-4A51-9EA4-73BC82030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102" y="5505671"/>
            <a:ext cx="714710" cy="6236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CFF037-FDE8-4649-BD70-7C39A0D578B4}"/>
              </a:ext>
            </a:extLst>
          </p:cNvPr>
          <p:cNvSpPr txBox="1"/>
          <p:nvPr/>
        </p:nvSpPr>
        <p:spPr>
          <a:xfrm>
            <a:off x="7457052" y="5060225"/>
            <a:ext cx="23308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rbel" panose="020B0503020204020204" pitchFamily="34" charset="0"/>
              </a:rPr>
              <a:t>Humus form</a:t>
            </a:r>
            <a:endParaRPr lang="nl-BE" sz="2000" dirty="0"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0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09960A3E-447C-4FF1-B533-565A1E689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0" y="174370"/>
            <a:ext cx="10620542" cy="5973756"/>
          </a:xfrm>
        </p:spPr>
      </p:pic>
    </p:spTree>
    <p:extLst>
      <p:ext uri="{BB962C8B-B14F-4D97-AF65-F5344CB8AC3E}">
        <p14:creationId xmlns:p14="http://schemas.microsoft.com/office/powerpoint/2010/main" val="202795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236E184-5984-4DB5-BF39-9075DF29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14" y="174370"/>
            <a:ext cx="7317380" cy="60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3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rawn circle arrow png - Pencil and in color drawn circle ...">
            <a:extLst>
              <a:ext uri="{FF2B5EF4-FFF2-40B4-BE49-F238E27FC236}">
                <a16:creationId xmlns:a16="http://schemas.microsoft.com/office/drawing/2014/main" id="{3FF76829-968F-4269-8D6A-BA1CF006A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rgbClr val="A5644E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7"/>
          <a:stretch/>
        </p:blipFill>
        <p:spPr bwMode="auto">
          <a:xfrm rot="1044557">
            <a:off x="6491502" y="2991430"/>
            <a:ext cx="1095165" cy="101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C96146-642E-4D0A-AD81-DE8019444F22}"/>
              </a:ext>
            </a:extLst>
          </p:cNvPr>
          <p:cNvSpPr/>
          <p:nvPr/>
        </p:nvSpPr>
        <p:spPr>
          <a:xfrm>
            <a:off x="9020226" y="4330325"/>
            <a:ext cx="1423003" cy="700166"/>
          </a:xfrm>
          <a:prstGeom prst="rect">
            <a:avLst/>
          </a:prstGeom>
          <a:solidFill>
            <a:srgbClr val="B58B8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9ED365-08FB-43A8-B98C-334DC54EDC77}"/>
              </a:ext>
            </a:extLst>
          </p:cNvPr>
          <p:cNvSpPr/>
          <p:nvPr/>
        </p:nvSpPr>
        <p:spPr>
          <a:xfrm>
            <a:off x="3341349" y="3014474"/>
            <a:ext cx="3196366" cy="751281"/>
          </a:xfrm>
          <a:prstGeom prst="rect">
            <a:avLst/>
          </a:prstGeom>
          <a:solidFill>
            <a:srgbClr val="A5644E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770DDB-4B02-472B-9906-EBD4D18EECEB}"/>
              </a:ext>
            </a:extLst>
          </p:cNvPr>
          <p:cNvSpPr/>
          <p:nvPr/>
        </p:nvSpPr>
        <p:spPr>
          <a:xfrm>
            <a:off x="7057324" y="3834972"/>
            <a:ext cx="1648558" cy="639338"/>
          </a:xfrm>
          <a:prstGeom prst="rect">
            <a:avLst/>
          </a:prstGeom>
          <a:solidFill>
            <a:srgbClr val="A5644E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E1B7F1-FDF7-4683-8D35-035857DE0E31}"/>
              </a:ext>
            </a:extLst>
          </p:cNvPr>
          <p:cNvSpPr/>
          <p:nvPr/>
        </p:nvSpPr>
        <p:spPr>
          <a:xfrm>
            <a:off x="1878995" y="2271416"/>
            <a:ext cx="1104815" cy="667555"/>
          </a:xfrm>
          <a:prstGeom prst="rect">
            <a:avLst/>
          </a:prstGeom>
          <a:solidFill>
            <a:srgbClr val="B58B8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F5785D-B634-4E1B-896A-54F80C05AE22}"/>
              </a:ext>
            </a:extLst>
          </p:cNvPr>
          <p:cNvCxnSpPr/>
          <p:nvPr/>
        </p:nvCxnSpPr>
        <p:spPr>
          <a:xfrm>
            <a:off x="1744843" y="1868211"/>
            <a:ext cx="0" cy="338400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  <a:headEnd type="triangl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471A32-588B-44FA-A393-79B3C4727E97}"/>
              </a:ext>
            </a:extLst>
          </p:cNvPr>
          <p:cNvCxnSpPr/>
          <p:nvPr/>
        </p:nvCxnSpPr>
        <p:spPr>
          <a:xfrm flipH="1">
            <a:off x="1737837" y="5251186"/>
            <a:ext cx="8928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  <a:head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395534-5EB9-4436-A092-DE586C47BF62}"/>
              </a:ext>
            </a:extLst>
          </p:cNvPr>
          <p:cNvSpPr txBox="1"/>
          <p:nvPr/>
        </p:nvSpPr>
        <p:spPr>
          <a:xfrm>
            <a:off x="8282875" y="5251186"/>
            <a:ext cx="250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Cumulative input of H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DAE54-4073-4B36-BDA0-4DD22EE13C05}"/>
              </a:ext>
            </a:extLst>
          </p:cNvPr>
          <p:cNvSpPr txBox="1"/>
          <p:nvPr/>
        </p:nvSpPr>
        <p:spPr>
          <a:xfrm>
            <a:off x="838200" y="1868211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Soil pH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DB92-84D8-468C-AC53-5CADFDBA00A8}"/>
              </a:ext>
            </a:extLst>
          </p:cNvPr>
          <p:cNvSpPr txBox="1"/>
          <p:nvPr/>
        </p:nvSpPr>
        <p:spPr>
          <a:xfrm flipH="1">
            <a:off x="1865847" y="2333522"/>
            <a:ext cx="139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Carbonates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BB7717-B9D8-4254-9802-58F4B418B48F}"/>
              </a:ext>
            </a:extLst>
          </p:cNvPr>
          <p:cNvSpPr txBox="1"/>
          <p:nvPr/>
        </p:nvSpPr>
        <p:spPr>
          <a:xfrm flipH="1">
            <a:off x="3957814" y="3088179"/>
            <a:ext cx="2074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 cation exchange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B59DFF-942A-4557-9941-B57F0046FE33}"/>
              </a:ext>
            </a:extLst>
          </p:cNvPr>
          <p:cNvSpPr txBox="1"/>
          <p:nvPr/>
        </p:nvSpPr>
        <p:spPr>
          <a:xfrm flipH="1">
            <a:off x="7107274" y="3907066"/>
            <a:ext cx="153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Hydroxy-Al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3A61D-2D4B-47B5-9868-4BFEFFAAAC9A}"/>
              </a:ext>
            </a:extLst>
          </p:cNvPr>
          <p:cNvSpPr txBox="1"/>
          <p:nvPr/>
        </p:nvSpPr>
        <p:spPr>
          <a:xfrm flipH="1">
            <a:off x="9020225" y="4368032"/>
            <a:ext cx="1423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Hydroxy-Fe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108626-9B46-440D-9187-C78637E1DF9E}"/>
              </a:ext>
            </a:extLst>
          </p:cNvPr>
          <p:cNvSpPr txBox="1"/>
          <p:nvPr/>
        </p:nvSpPr>
        <p:spPr>
          <a:xfrm>
            <a:off x="1269115" y="3719839"/>
            <a:ext cx="1093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4.</a:t>
            </a:r>
            <a:r>
              <a:rPr lang="en-US" sz="1600" dirty="0">
                <a:solidFill>
                  <a:prstClr val="black"/>
                </a:solidFill>
                <a:latin typeface="Corbel" panose="020B0503020204020204" pitchFamily="34" charset="0"/>
              </a:rPr>
              <a:t>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2679EA-C578-4D09-A85B-F75F7B207DF4}"/>
              </a:ext>
            </a:extLst>
          </p:cNvPr>
          <p:cNvCxnSpPr/>
          <p:nvPr/>
        </p:nvCxnSpPr>
        <p:spPr>
          <a:xfrm flipH="1">
            <a:off x="1794398" y="3916990"/>
            <a:ext cx="4968000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"/>
            <a:miter lim="800000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F35558-0FF7-484D-9BA6-4A4B37BC9994}"/>
              </a:ext>
            </a:extLst>
          </p:cNvPr>
          <p:cNvCxnSpPr/>
          <p:nvPr/>
        </p:nvCxnSpPr>
        <p:spPr>
          <a:xfrm flipV="1">
            <a:off x="6675134" y="3974976"/>
            <a:ext cx="101717" cy="24580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Freeform 7">
            <a:extLst>
              <a:ext uri="{FF2B5EF4-FFF2-40B4-BE49-F238E27FC236}">
                <a16:creationId xmlns:a16="http://schemas.microsoft.com/office/drawing/2014/main" id="{82CAD17E-7C82-4911-B16F-CE07E9F5E103}"/>
              </a:ext>
            </a:extLst>
          </p:cNvPr>
          <p:cNvSpPr/>
          <p:nvPr/>
        </p:nvSpPr>
        <p:spPr>
          <a:xfrm>
            <a:off x="1975142" y="2701381"/>
            <a:ext cx="8418136" cy="2079706"/>
          </a:xfrm>
          <a:custGeom>
            <a:avLst/>
            <a:gdLst>
              <a:gd name="connsiteX0" fmla="*/ 0 w 7369187"/>
              <a:gd name="connsiteY0" fmla="*/ 43022 h 2008332"/>
              <a:gd name="connsiteX1" fmla="*/ 942681 w 7369187"/>
              <a:gd name="connsiteY1" fmla="*/ 80729 h 2008332"/>
              <a:gd name="connsiteX2" fmla="*/ 1253765 w 7369187"/>
              <a:gd name="connsiteY2" fmla="*/ 778312 h 2008332"/>
              <a:gd name="connsiteX3" fmla="*/ 3799002 w 7369187"/>
              <a:gd name="connsiteY3" fmla="*/ 816020 h 2008332"/>
              <a:gd name="connsiteX4" fmla="*/ 4534293 w 7369187"/>
              <a:gd name="connsiteY4" fmla="*/ 1485323 h 2008332"/>
              <a:gd name="connsiteX5" fmla="*/ 5882326 w 7369187"/>
              <a:gd name="connsiteY5" fmla="*/ 1579591 h 2008332"/>
              <a:gd name="connsiteX6" fmla="*/ 6146277 w 7369187"/>
              <a:gd name="connsiteY6" fmla="*/ 1956663 h 2008332"/>
              <a:gd name="connsiteX7" fmla="*/ 7211506 w 7369187"/>
              <a:gd name="connsiteY7" fmla="*/ 2003797 h 2008332"/>
              <a:gd name="connsiteX8" fmla="*/ 7343481 w 7369187"/>
              <a:gd name="connsiteY8" fmla="*/ 2003797 h 2008332"/>
              <a:gd name="connsiteX0" fmla="*/ 0 w 7369187"/>
              <a:gd name="connsiteY0" fmla="*/ 31062 h 1996372"/>
              <a:gd name="connsiteX1" fmla="*/ 942681 w 7369187"/>
              <a:gd name="connsiteY1" fmla="*/ 68769 h 1996372"/>
              <a:gd name="connsiteX2" fmla="*/ 1253765 w 7369187"/>
              <a:gd name="connsiteY2" fmla="*/ 766352 h 1996372"/>
              <a:gd name="connsiteX3" fmla="*/ 3799002 w 7369187"/>
              <a:gd name="connsiteY3" fmla="*/ 804060 h 1996372"/>
              <a:gd name="connsiteX4" fmla="*/ 4534293 w 7369187"/>
              <a:gd name="connsiteY4" fmla="*/ 1473363 h 1996372"/>
              <a:gd name="connsiteX5" fmla="*/ 5882326 w 7369187"/>
              <a:gd name="connsiteY5" fmla="*/ 1567631 h 1996372"/>
              <a:gd name="connsiteX6" fmla="*/ 6146277 w 7369187"/>
              <a:gd name="connsiteY6" fmla="*/ 1944703 h 1996372"/>
              <a:gd name="connsiteX7" fmla="*/ 7211506 w 7369187"/>
              <a:gd name="connsiteY7" fmla="*/ 1991837 h 1996372"/>
              <a:gd name="connsiteX8" fmla="*/ 7343481 w 7369187"/>
              <a:gd name="connsiteY8" fmla="*/ 1991837 h 1996372"/>
              <a:gd name="connsiteX0" fmla="*/ 0 w 7369187"/>
              <a:gd name="connsiteY0" fmla="*/ 13375 h 2101380"/>
              <a:gd name="connsiteX1" fmla="*/ 942681 w 7369187"/>
              <a:gd name="connsiteY1" fmla="*/ 173777 h 2101380"/>
              <a:gd name="connsiteX2" fmla="*/ 1253765 w 7369187"/>
              <a:gd name="connsiteY2" fmla="*/ 871360 h 2101380"/>
              <a:gd name="connsiteX3" fmla="*/ 3799002 w 7369187"/>
              <a:gd name="connsiteY3" fmla="*/ 909068 h 2101380"/>
              <a:gd name="connsiteX4" fmla="*/ 4534293 w 7369187"/>
              <a:gd name="connsiteY4" fmla="*/ 1578371 h 2101380"/>
              <a:gd name="connsiteX5" fmla="*/ 5882326 w 7369187"/>
              <a:gd name="connsiteY5" fmla="*/ 1672639 h 2101380"/>
              <a:gd name="connsiteX6" fmla="*/ 6146277 w 7369187"/>
              <a:gd name="connsiteY6" fmla="*/ 2049711 h 2101380"/>
              <a:gd name="connsiteX7" fmla="*/ 7211506 w 7369187"/>
              <a:gd name="connsiteY7" fmla="*/ 2096845 h 2101380"/>
              <a:gd name="connsiteX8" fmla="*/ 7343481 w 7369187"/>
              <a:gd name="connsiteY8" fmla="*/ 2096845 h 2101380"/>
              <a:gd name="connsiteX0" fmla="*/ 0 w 7369187"/>
              <a:gd name="connsiteY0" fmla="*/ 5035 h 2093040"/>
              <a:gd name="connsiteX1" fmla="*/ 942681 w 7369187"/>
              <a:gd name="connsiteY1" fmla="*/ 165437 h 2093040"/>
              <a:gd name="connsiteX2" fmla="*/ 1253765 w 7369187"/>
              <a:gd name="connsiteY2" fmla="*/ 863020 h 2093040"/>
              <a:gd name="connsiteX3" fmla="*/ 3799002 w 7369187"/>
              <a:gd name="connsiteY3" fmla="*/ 900728 h 2093040"/>
              <a:gd name="connsiteX4" fmla="*/ 4534293 w 7369187"/>
              <a:gd name="connsiteY4" fmla="*/ 1570031 h 2093040"/>
              <a:gd name="connsiteX5" fmla="*/ 5882326 w 7369187"/>
              <a:gd name="connsiteY5" fmla="*/ 1664299 h 2093040"/>
              <a:gd name="connsiteX6" fmla="*/ 6146277 w 7369187"/>
              <a:gd name="connsiteY6" fmla="*/ 2041371 h 2093040"/>
              <a:gd name="connsiteX7" fmla="*/ 7211506 w 7369187"/>
              <a:gd name="connsiteY7" fmla="*/ 2088505 h 2093040"/>
              <a:gd name="connsiteX8" fmla="*/ 7343481 w 7369187"/>
              <a:gd name="connsiteY8" fmla="*/ 2088505 h 2093040"/>
              <a:gd name="connsiteX0" fmla="*/ 0 w 7369187"/>
              <a:gd name="connsiteY0" fmla="*/ 3916 h 2091921"/>
              <a:gd name="connsiteX1" fmla="*/ 942681 w 7369187"/>
              <a:gd name="connsiteY1" fmla="*/ 164318 h 2091921"/>
              <a:gd name="connsiteX2" fmla="*/ 1253765 w 7369187"/>
              <a:gd name="connsiteY2" fmla="*/ 739206 h 2091921"/>
              <a:gd name="connsiteX3" fmla="*/ 3799002 w 7369187"/>
              <a:gd name="connsiteY3" fmla="*/ 899609 h 2091921"/>
              <a:gd name="connsiteX4" fmla="*/ 4534293 w 7369187"/>
              <a:gd name="connsiteY4" fmla="*/ 1568912 h 2091921"/>
              <a:gd name="connsiteX5" fmla="*/ 5882326 w 7369187"/>
              <a:gd name="connsiteY5" fmla="*/ 1663180 h 2091921"/>
              <a:gd name="connsiteX6" fmla="*/ 6146277 w 7369187"/>
              <a:gd name="connsiteY6" fmla="*/ 2040252 h 2091921"/>
              <a:gd name="connsiteX7" fmla="*/ 7211506 w 7369187"/>
              <a:gd name="connsiteY7" fmla="*/ 2087386 h 2091921"/>
              <a:gd name="connsiteX8" fmla="*/ 7343481 w 7369187"/>
              <a:gd name="connsiteY8" fmla="*/ 2087386 h 2091921"/>
              <a:gd name="connsiteX0" fmla="*/ 0 w 7369187"/>
              <a:gd name="connsiteY0" fmla="*/ 3835 h 2091840"/>
              <a:gd name="connsiteX1" fmla="*/ 942681 w 7369187"/>
              <a:gd name="connsiteY1" fmla="*/ 164237 h 2091840"/>
              <a:gd name="connsiteX2" fmla="*/ 1344538 w 7369187"/>
              <a:gd name="connsiteY2" fmla="*/ 727970 h 2091840"/>
              <a:gd name="connsiteX3" fmla="*/ 3799002 w 7369187"/>
              <a:gd name="connsiteY3" fmla="*/ 899528 h 2091840"/>
              <a:gd name="connsiteX4" fmla="*/ 4534293 w 7369187"/>
              <a:gd name="connsiteY4" fmla="*/ 1568831 h 2091840"/>
              <a:gd name="connsiteX5" fmla="*/ 5882326 w 7369187"/>
              <a:gd name="connsiteY5" fmla="*/ 1663099 h 2091840"/>
              <a:gd name="connsiteX6" fmla="*/ 6146277 w 7369187"/>
              <a:gd name="connsiteY6" fmla="*/ 2040171 h 2091840"/>
              <a:gd name="connsiteX7" fmla="*/ 7211506 w 7369187"/>
              <a:gd name="connsiteY7" fmla="*/ 2087305 h 2091840"/>
              <a:gd name="connsiteX8" fmla="*/ 7343481 w 7369187"/>
              <a:gd name="connsiteY8" fmla="*/ 2087305 h 20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9187" h="2091840">
                <a:moveTo>
                  <a:pt x="0" y="3835"/>
                </a:moveTo>
                <a:cubicBezTo>
                  <a:pt x="342103" y="-16278"/>
                  <a:pt x="718591" y="43548"/>
                  <a:pt x="942681" y="164237"/>
                </a:cubicBezTo>
                <a:cubicBezTo>
                  <a:pt x="1166771" y="284926"/>
                  <a:pt x="868485" y="605422"/>
                  <a:pt x="1344538" y="727970"/>
                </a:cubicBezTo>
                <a:cubicBezTo>
                  <a:pt x="1820591" y="850518"/>
                  <a:pt x="3267376" y="759385"/>
                  <a:pt x="3799002" y="899528"/>
                </a:cubicBezTo>
                <a:cubicBezTo>
                  <a:pt x="4330628" y="1039671"/>
                  <a:pt x="4187072" y="1441569"/>
                  <a:pt x="4534293" y="1568831"/>
                </a:cubicBezTo>
                <a:cubicBezTo>
                  <a:pt x="4881514" y="1696093"/>
                  <a:pt x="5613662" y="1584542"/>
                  <a:pt x="5882326" y="1663099"/>
                </a:cubicBezTo>
                <a:cubicBezTo>
                  <a:pt x="6150990" y="1741656"/>
                  <a:pt x="5924747" y="1969470"/>
                  <a:pt x="6146277" y="2040171"/>
                </a:cubicBezTo>
                <a:cubicBezTo>
                  <a:pt x="6367807" y="2110872"/>
                  <a:pt x="7011972" y="2079449"/>
                  <a:pt x="7211506" y="2087305"/>
                </a:cubicBezTo>
                <a:cubicBezTo>
                  <a:pt x="7411040" y="2095161"/>
                  <a:pt x="7377260" y="2091233"/>
                  <a:pt x="7343481" y="2087305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xplosion 1 20">
            <a:extLst>
              <a:ext uri="{FF2B5EF4-FFF2-40B4-BE49-F238E27FC236}">
                <a16:creationId xmlns:a16="http://schemas.microsoft.com/office/drawing/2014/main" id="{A8FA3DBC-28BB-4D25-AAC0-14ED1B9A9870}"/>
              </a:ext>
            </a:extLst>
          </p:cNvPr>
          <p:cNvSpPr/>
          <p:nvPr/>
        </p:nvSpPr>
        <p:spPr>
          <a:xfrm>
            <a:off x="6756166" y="2871850"/>
            <a:ext cx="545145" cy="591670"/>
          </a:xfrm>
          <a:prstGeom prst="irregularSeal1">
            <a:avLst/>
          </a:prstGeom>
          <a:solidFill>
            <a:srgbClr val="6E38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A5545F-FD61-4FA0-9F4E-6A25FB02FC86}"/>
              </a:ext>
            </a:extLst>
          </p:cNvPr>
          <p:cNvSpPr txBox="1"/>
          <p:nvPr/>
        </p:nvSpPr>
        <p:spPr>
          <a:xfrm>
            <a:off x="4334746" y="4151919"/>
            <a:ext cx="242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PEDOGENIC THRESHOLD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1771A8-7F65-4715-B2A1-AD92D09672F7}"/>
              </a:ext>
            </a:extLst>
          </p:cNvPr>
          <p:cNvSpPr txBox="1"/>
          <p:nvPr/>
        </p:nvSpPr>
        <p:spPr>
          <a:xfrm>
            <a:off x="-58339" y="6563913"/>
            <a:ext cx="4543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Desie et al., 2021. Frontiers in Forests and Global Change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ED0858-A335-4397-AC03-22FFC036F4C3}"/>
              </a:ext>
            </a:extLst>
          </p:cNvPr>
          <p:cNvSpPr txBox="1"/>
          <p:nvPr/>
        </p:nvSpPr>
        <p:spPr>
          <a:xfrm>
            <a:off x="451945" y="325509"/>
            <a:ext cx="501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Pedogenic threshold around 4.5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006690-E115-44DC-9C15-28BBE9C1C3A6}"/>
              </a:ext>
            </a:extLst>
          </p:cNvPr>
          <p:cNvCxnSpPr/>
          <p:nvPr/>
        </p:nvCxnSpPr>
        <p:spPr>
          <a:xfrm>
            <a:off x="6956385" y="1868211"/>
            <a:ext cx="3599726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13849C-286E-40E7-AC4F-060EE65115D5}"/>
              </a:ext>
            </a:extLst>
          </p:cNvPr>
          <p:cNvSpPr txBox="1"/>
          <p:nvPr/>
        </p:nvSpPr>
        <p:spPr>
          <a:xfrm>
            <a:off x="6898511" y="1399643"/>
            <a:ext cx="3767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active feedback loop</a:t>
            </a:r>
            <a:endParaRPr lang="nl-BE" sz="2000" dirty="0">
              <a:solidFill>
                <a:schemeClr val="accent4">
                  <a:lumMod val="7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9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FE758D-14C2-4A53-9483-470676E72885}"/>
              </a:ext>
            </a:extLst>
          </p:cNvPr>
          <p:cNvSpPr txBox="1"/>
          <p:nvPr/>
        </p:nvSpPr>
        <p:spPr>
          <a:xfrm>
            <a:off x="408533" y="325509"/>
            <a:ext cx="50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Study sites 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FunDivEurope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D41E7-2C0E-465F-B70A-1364AAC2E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16" y="1619802"/>
            <a:ext cx="6169876" cy="4618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F814E1-941F-4217-838D-56BB21621BF8}"/>
              </a:ext>
            </a:extLst>
          </p:cNvPr>
          <p:cNvGrpSpPr/>
          <p:nvPr/>
        </p:nvGrpSpPr>
        <p:grpSpPr>
          <a:xfrm>
            <a:off x="743075" y="1574968"/>
            <a:ext cx="4325815" cy="4220308"/>
            <a:chOff x="679939" y="1681285"/>
            <a:chExt cx="4325815" cy="42203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DEFC18-7878-498B-AEB7-A6F38FEC3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519" t="827" b="16259"/>
            <a:stretch/>
          </p:blipFill>
          <p:spPr>
            <a:xfrm>
              <a:off x="679939" y="1681285"/>
              <a:ext cx="4325815" cy="422030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536B1E5-A046-4D91-A609-68C9E6939063}"/>
                </a:ext>
              </a:extLst>
            </p:cNvPr>
            <p:cNvSpPr/>
            <p:nvPr/>
          </p:nvSpPr>
          <p:spPr>
            <a:xfrm>
              <a:off x="1474049" y="1775829"/>
              <a:ext cx="1210491" cy="352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2728F-8C82-4415-98A8-332BE41C6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77" r="31465"/>
          <a:stretch/>
        </p:blipFill>
        <p:spPr>
          <a:xfrm rot="20873940">
            <a:off x="3219163" y="1921503"/>
            <a:ext cx="2030388" cy="320307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60B65EE-5493-49DB-8FC9-527CF8B92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616" y="600305"/>
            <a:ext cx="714710" cy="63732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97650C9-9FE3-46F4-A15A-4EDBA3C3C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325" y="641641"/>
            <a:ext cx="714710" cy="62366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AE136F8-97C3-48F1-8150-008E03FDB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629" y="648103"/>
            <a:ext cx="573589" cy="54172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868538E-93BE-4414-8D53-1E7C5CCDA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7512" y="648103"/>
            <a:ext cx="710158" cy="5462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6BF09D7-F078-4D49-939D-CD6BE96CB7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3314" y="646767"/>
            <a:ext cx="714710" cy="54172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ECBD60B-385C-4D47-8832-1387BC06DB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0476" y="637483"/>
            <a:ext cx="573589" cy="54627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E94D7DE-152B-40DB-AFC8-9E76071EA8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0830" y="637482"/>
            <a:ext cx="569036" cy="61000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80D58EF-A0F7-4CB9-B75F-E647BFD7DC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6479" y="637482"/>
            <a:ext cx="573589" cy="546275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2C032F33-264D-42A0-9E93-330C2BC58FB3}"/>
              </a:ext>
            </a:extLst>
          </p:cNvPr>
          <p:cNvSpPr txBox="1"/>
          <p:nvPr/>
        </p:nvSpPr>
        <p:spPr>
          <a:xfrm>
            <a:off x="5599573" y="1178862"/>
            <a:ext cx="111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Earthworms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997A972-F77D-473E-B7C6-14FA8024DB21}"/>
              </a:ext>
            </a:extLst>
          </p:cNvPr>
          <p:cNvSpPr txBox="1"/>
          <p:nvPr/>
        </p:nvSpPr>
        <p:spPr>
          <a:xfrm>
            <a:off x="6891092" y="1178861"/>
            <a:ext cx="111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Humus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0160DE6-F812-469C-A47F-A39CBC16F900}"/>
              </a:ext>
            </a:extLst>
          </p:cNvPr>
          <p:cNvSpPr txBox="1"/>
          <p:nvPr/>
        </p:nvSpPr>
        <p:spPr>
          <a:xfrm>
            <a:off x="8155142" y="1178860"/>
            <a:ext cx="111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Soil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D3859B-C903-4FCD-8C46-F8D9B7A6285C}"/>
              </a:ext>
            </a:extLst>
          </p:cNvPr>
          <p:cNvSpPr txBox="1"/>
          <p:nvPr/>
        </p:nvSpPr>
        <p:spPr>
          <a:xfrm>
            <a:off x="10087039" y="1178859"/>
            <a:ext cx="111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75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6F359B1-74D9-4D1A-8CE0-D7E1C9E54EB8}"/>
              </a:ext>
            </a:extLst>
          </p:cNvPr>
          <p:cNvSpPr txBox="1"/>
          <p:nvPr/>
        </p:nvSpPr>
        <p:spPr>
          <a:xfrm>
            <a:off x="408533" y="325509"/>
            <a:ext cx="50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Hypothesis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AAE90-0159-4C4A-BD49-20842BD9B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935" y="-942493"/>
            <a:ext cx="7836060" cy="8384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6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0834 L -0.36797 0.08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6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AD225640-46AC-4CBA-A08B-12B30CEB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09" y="1726071"/>
            <a:ext cx="3771659" cy="43700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F359B1-74D9-4D1A-8CE0-D7E1C9E54EB8}"/>
              </a:ext>
            </a:extLst>
          </p:cNvPr>
          <p:cNvSpPr txBox="1"/>
          <p:nvPr/>
        </p:nvSpPr>
        <p:spPr>
          <a:xfrm>
            <a:off x="408533" y="325509"/>
            <a:ext cx="50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Hypothesis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29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4C3B4E2-1523-4633-A4A5-D2345B7699C9}"/>
              </a:ext>
            </a:extLst>
          </p:cNvPr>
          <p:cNvSpPr txBox="1"/>
          <p:nvPr/>
        </p:nvSpPr>
        <p:spPr>
          <a:xfrm>
            <a:off x="408533" y="325509"/>
            <a:ext cx="50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Full model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3F239-B1C3-4E93-94A1-CDCB3DBFCEBC}"/>
              </a:ext>
            </a:extLst>
          </p:cNvPr>
          <p:cNvGrpSpPr/>
          <p:nvPr/>
        </p:nvGrpSpPr>
        <p:grpSpPr>
          <a:xfrm>
            <a:off x="1017465" y="1702613"/>
            <a:ext cx="3452494" cy="4393482"/>
            <a:chOff x="1871092" y="2127232"/>
            <a:chExt cx="3146379" cy="39011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CE3BAB-7198-4770-A817-35516D82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1092" y="2127232"/>
              <a:ext cx="3146379" cy="390115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34B52E-64C5-4B9F-9E6D-4497E457F9CB}"/>
                </a:ext>
              </a:extLst>
            </p:cNvPr>
            <p:cNvSpPr/>
            <p:nvPr/>
          </p:nvSpPr>
          <p:spPr>
            <a:xfrm>
              <a:off x="2241177" y="4249271"/>
              <a:ext cx="304800" cy="5468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357AB1A-C42B-4A08-8FC3-FA76446A015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539" y="174370"/>
            <a:ext cx="2522013" cy="21969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CEABED-5121-4001-893A-1C7EC66118BE}"/>
              </a:ext>
            </a:extLst>
          </p:cNvPr>
          <p:cNvSpPr txBox="1"/>
          <p:nvPr/>
        </p:nvSpPr>
        <p:spPr>
          <a:xfrm>
            <a:off x="6668829" y="4785546"/>
            <a:ext cx="367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pH – </a:t>
            </a:r>
            <a:r>
              <a:rPr lang="en-US" sz="2400" dirty="0" err="1">
                <a:latin typeface="+mj-lt"/>
              </a:rPr>
              <a:t>CaCl</a:t>
            </a:r>
            <a:endParaRPr lang="en-US" sz="2400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DB09A-57C9-43B9-98C7-342F663910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2157"/>
            <a:ext cx="4277895" cy="4126575"/>
          </a:xfrm>
          <a:prstGeom prst="rect">
            <a:avLst/>
          </a:prstGeom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1FC153-FFB4-4677-A48B-85FE35994444}"/>
              </a:ext>
            </a:extLst>
          </p:cNvPr>
          <p:cNvSpPr txBox="1"/>
          <p:nvPr/>
        </p:nvSpPr>
        <p:spPr>
          <a:xfrm rot="16200000">
            <a:off x="4084593" y="2414199"/>
            <a:ext cx="367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Burrowers (g/m</a:t>
            </a:r>
            <a:r>
              <a:rPr lang="en-US" sz="2400" baseline="30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) </a:t>
            </a:r>
            <a:br>
              <a:rPr lang="en-US" sz="2400" dirty="0">
                <a:latin typeface="+mj-lt"/>
              </a:rPr>
            </a:br>
            <a:r>
              <a:rPr lang="en-US" sz="1600" dirty="0">
                <a:latin typeface="+mj-lt"/>
              </a:rPr>
              <a:t>McCune log transformed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82470-8769-418C-82DF-B746A7C78F5B}"/>
              </a:ext>
            </a:extLst>
          </p:cNvPr>
          <p:cNvSpPr/>
          <p:nvPr/>
        </p:nvSpPr>
        <p:spPr>
          <a:xfrm>
            <a:off x="6803887" y="2072454"/>
            <a:ext cx="1472012" cy="2140731"/>
          </a:xfrm>
          <a:prstGeom prst="rect">
            <a:avLst/>
          </a:prstGeom>
          <a:noFill/>
          <a:ln w="57150">
            <a:solidFill>
              <a:srgbClr val="A9D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9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4C3B4E2-1523-4633-A4A5-D2345B7699C9}"/>
              </a:ext>
            </a:extLst>
          </p:cNvPr>
          <p:cNvSpPr txBox="1"/>
          <p:nvPr/>
        </p:nvSpPr>
        <p:spPr>
          <a:xfrm>
            <a:off x="451945" y="325509"/>
            <a:ext cx="501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Full pH gradient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3F239-B1C3-4E93-94A1-CDCB3DBFCEBC}"/>
              </a:ext>
            </a:extLst>
          </p:cNvPr>
          <p:cNvGrpSpPr/>
          <p:nvPr/>
        </p:nvGrpSpPr>
        <p:grpSpPr>
          <a:xfrm>
            <a:off x="1017465" y="1702613"/>
            <a:ext cx="3452494" cy="4393482"/>
            <a:chOff x="1871092" y="2127232"/>
            <a:chExt cx="3146379" cy="39011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CE3BAB-7198-4770-A817-35516D82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1092" y="2127232"/>
              <a:ext cx="3146379" cy="390115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34B52E-64C5-4B9F-9E6D-4497E457F9CB}"/>
                </a:ext>
              </a:extLst>
            </p:cNvPr>
            <p:cNvSpPr/>
            <p:nvPr/>
          </p:nvSpPr>
          <p:spPr>
            <a:xfrm>
              <a:off x="2241177" y="4249271"/>
              <a:ext cx="304800" cy="5468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AEE3ED-52DE-44EB-B042-7CA08CBC78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58B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211" y="253167"/>
            <a:ext cx="2523600" cy="2198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A3ADB6-5A37-43FA-ABD6-E93EFA7C3463}"/>
              </a:ext>
            </a:extLst>
          </p:cNvPr>
          <p:cNvSpPr/>
          <p:nvPr/>
        </p:nvSpPr>
        <p:spPr>
          <a:xfrm>
            <a:off x="6723027" y="0"/>
            <a:ext cx="2273203" cy="2392694"/>
          </a:xfrm>
          <a:prstGeom prst="rect">
            <a:avLst/>
          </a:prstGeom>
          <a:gradFill flip="none" rotWithShape="1">
            <a:gsLst>
              <a:gs pos="9000">
                <a:sysClr val="window" lastClr="FFFFFF">
                  <a:alpha val="70000"/>
                </a:sysClr>
              </a:gs>
              <a:gs pos="56000">
                <a:sysClr val="window" lastClr="FFFFFF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7AB1A-C42B-4A08-8FC3-FA76446A015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539" y="174370"/>
            <a:ext cx="2522013" cy="2196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353C81-E000-45BC-9270-A2BD87369184}"/>
              </a:ext>
            </a:extLst>
          </p:cNvPr>
          <p:cNvSpPr txBox="1"/>
          <p:nvPr/>
        </p:nvSpPr>
        <p:spPr>
          <a:xfrm>
            <a:off x="6305710" y="353252"/>
            <a:ext cx="209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pH ≤ 5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01A76-3650-42C7-A6D5-1F54C6C0B137}"/>
              </a:ext>
            </a:extLst>
          </p:cNvPr>
          <p:cNvSpPr txBox="1"/>
          <p:nvPr/>
        </p:nvSpPr>
        <p:spPr>
          <a:xfrm>
            <a:off x="7134761" y="1468045"/>
            <a:ext cx="1861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383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Positive feedback loop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877036-5059-4A35-BAEF-F832DAEE5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097" y="1702613"/>
            <a:ext cx="3539468" cy="4393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68B8CB-A0FB-4A6B-8265-2BC723C02294}"/>
              </a:ext>
            </a:extLst>
          </p:cNvPr>
          <p:cNvSpPr txBox="1"/>
          <p:nvPr/>
        </p:nvSpPr>
        <p:spPr>
          <a:xfrm>
            <a:off x="-57275" y="6560653"/>
            <a:ext cx="3111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Desie et al., 2020. Functional Ecology. 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712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49CA80-257B-418C-8702-DD009C0E6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Non-linearity in soils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0FC67-0BBF-4B9F-9846-28D1962DF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orbel" panose="020B0503020204020204" pitchFamily="34" charset="0"/>
              </a:rPr>
              <a:t>Context matters…</a:t>
            </a:r>
            <a:endParaRPr lang="nl-BE" sz="3600" dirty="0">
              <a:latin typeface="Corbel" panose="020B05030202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74431F-A7C6-4E8F-A90C-E0EAACDD9E54}"/>
              </a:ext>
            </a:extLst>
          </p:cNvPr>
          <p:cNvGrpSpPr/>
          <p:nvPr/>
        </p:nvGrpSpPr>
        <p:grpSpPr>
          <a:xfrm>
            <a:off x="1690462" y="2247198"/>
            <a:ext cx="5568322" cy="1709224"/>
            <a:chOff x="5379882" y="3156503"/>
            <a:chExt cx="5568322" cy="17092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4AA2A48-93C0-4CC1-BF12-3B0AAFF73A54}"/>
                </a:ext>
              </a:extLst>
            </p:cNvPr>
            <p:cNvGrpSpPr/>
            <p:nvPr/>
          </p:nvGrpSpPr>
          <p:grpSpPr>
            <a:xfrm>
              <a:off x="5379882" y="3156503"/>
              <a:ext cx="5568322" cy="1709224"/>
              <a:chOff x="94150" y="1645375"/>
              <a:chExt cx="5568322" cy="2011015"/>
            </a:xfrm>
            <a:solidFill>
              <a:sysClr val="window" lastClr="FFFFFF"/>
            </a:solidFill>
          </p:grpSpPr>
          <p:sp>
            <p:nvSpPr>
              <p:cNvPr id="47" name="Round Same Side Corner Rectangle 23">
                <a:extLst>
                  <a:ext uri="{FF2B5EF4-FFF2-40B4-BE49-F238E27FC236}">
                    <a16:creationId xmlns:a16="http://schemas.microsoft.com/office/drawing/2014/main" id="{D2F470E3-4201-470C-BA41-F8AB225E7968}"/>
                  </a:ext>
                </a:extLst>
              </p:cNvPr>
              <p:cNvSpPr/>
              <p:nvPr/>
            </p:nvSpPr>
            <p:spPr>
              <a:xfrm rot="10800000">
                <a:off x="94150" y="1645375"/>
                <a:ext cx="1399084" cy="2011015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grpFill/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48" name="Round Same Side Corner Rectangle 6">
                <a:extLst>
                  <a:ext uri="{FF2B5EF4-FFF2-40B4-BE49-F238E27FC236}">
                    <a16:creationId xmlns:a16="http://schemas.microsoft.com/office/drawing/2014/main" id="{912617A8-709B-44CF-81EE-435D4F3B1E92}"/>
                  </a:ext>
                </a:extLst>
              </p:cNvPr>
              <p:cNvSpPr txBox="1"/>
              <p:nvPr/>
            </p:nvSpPr>
            <p:spPr>
              <a:xfrm>
                <a:off x="1693599" y="2220315"/>
                <a:ext cx="3968873" cy="43640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106680" tIns="106680" rIns="106680" bIns="10668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Edaphic thresholds shape litter effects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5062C9C-EDFC-48A7-8BF5-CDFDE413C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4E3B3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580246" y="3681346"/>
              <a:ext cx="974917" cy="4195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315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979EDE-8C65-4451-B0BC-EEDA51ED0E61}"/>
              </a:ext>
            </a:extLst>
          </p:cNvPr>
          <p:cNvGrpSpPr/>
          <p:nvPr/>
        </p:nvGrpSpPr>
        <p:grpSpPr>
          <a:xfrm>
            <a:off x="1662180" y="4376643"/>
            <a:ext cx="6637460" cy="2231140"/>
            <a:chOff x="5356460" y="4725991"/>
            <a:chExt cx="6637460" cy="223114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BDAA578-3BD9-4D2B-806D-4FD32D531434}"/>
                </a:ext>
              </a:extLst>
            </p:cNvPr>
            <p:cNvGrpSpPr/>
            <p:nvPr/>
          </p:nvGrpSpPr>
          <p:grpSpPr>
            <a:xfrm>
              <a:off x="5356460" y="4725991"/>
              <a:ext cx="6637460" cy="2231140"/>
              <a:chOff x="1633142" y="1645375"/>
              <a:chExt cx="5091857" cy="2625084"/>
            </a:xfrm>
            <a:solidFill>
              <a:sysClr val="window" lastClr="FFFFFF"/>
            </a:solidFill>
          </p:grpSpPr>
          <p:sp>
            <p:nvSpPr>
              <p:cNvPr id="50" name="Round Same Side Corner Rectangle 21">
                <a:extLst>
                  <a:ext uri="{FF2B5EF4-FFF2-40B4-BE49-F238E27FC236}">
                    <a16:creationId xmlns:a16="http://schemas.microsoft.com/office/drawing/2014/main" id="{981CF549-1C99-48C7-96F0-690AA51822D5}"/>
                  </a:ext>
                </a:extLst>
              </p:cNvPr>
              <p:cNvSpPr/>
              <p:nvPr/>
            </p:nvSpPr>
            <p:spPr>
              <a:xfrm rot="10800000">
                <a:off x="1633142" y="1645375"/>
                <a:ext cx="1399084" cy="2011015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grpFill/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51" name="Round Same Side Corner Rectangle 9">
                <a:extLst>
                  <a:ext uri="{FF2B5EF4-FFF2-40B4-BE49-F238E27FC236}">
                    <a16:creationId xmlns:a16="http://schemas.microsoft.com/office/drawing/2014/main" id="{A54927AB-3ED5-4CA9-9EE3-277150DEA70D}"/>
                  </a:ext>
                </a:extLst>
              </p:cNvPr>
              <p:cNvSpPr txBox="1"/>
              <p:nvPr/>
            </p:nvSpPr>
            <p:spPr>
              <a:xfrm>
                <a:off x="2878110" y="2302471"/>
                <a:ext cx="3846889" cy="196798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106680" tIns="106680" rIns="106680" bIns="10668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Earthworms reinforce threshold behavior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32B81A7-A2EA-454B-9243-1E3B8E15A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9081" y="5157370"/>
              <a:ext cx="707530" cy="712548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49CA80-257B-418C-8702-DD009C0E6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Non-linearity in soils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Mechanisms mitigating or amplifying threshold behavior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0FC67-0BBF-4B9F-9846-28D1962DF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orbel" panose="020B0503020204020204" pitchFamily="34" charset="0"/>
              </a:rPr>
              <a:t>Context matters…</a:t>
            </a:r>
            <a:endParaRPr lang="nl-BE" sz="3600" dirty="0">
              <a:latin typeface="Corbel" panose="020B05030202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74431F-A7C6-4E8F-A90C-E0EAACDD9E54}"/>
              </a:ext>
            </a:extLst>
          </p:cNvPr>
          <p:cNvGrpSpPr/>
          <p:nvPr/>
        </p:nvGrpSpPr>
        <p:grpSpPr>
          <a:xfrm>
            <a:off x="1690462" y="2247198"/>
            <a:ext cx="5568322" cy="1709224"/>
            <a:chOff x="5379882" y="3156503"/>
            <a:chExt cx="5568322" cy="17092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4AA2A48-93C0-4CC1-BF12-3B0AAFF73A54}"/>
                </a:ext>
              </a:extLst>
            </p:cNvPr>
            <p:cNvGrpSpPr/>
            <p:nvPr/>
          </p:nvGrpSpPr>
          <p:grpSpPr>
            <a:xfrm>
              <a:off x="5379882" y="3156503"/>
              <a:ext cx="5568322" cy="1709224"/>
              <a:chOff x="94150" y="1645375"/>
              <a:chExt cx="5568322" cy="2011015"/>
            </a:xfrm>
            <a:solidFill>
              <a:sysClr val="window" lastClr="FFFFFF"/>
            </a:solidFill>
          </p:grpSpPr>
          <p:sp>
            <p:nvSpPr>
              <p:cNvPr id="47" name="Round Same Side Corner Rectangle 23">
                <a:extLst>
                  <a:ext uri="{FF2B5EF4-FFF2-40B4-BE49-F238E27FC236}">
                    <a16:creationId xmlns:a16="http://schemas.microsoft.com/office/drawing/2014/main" id="{D2F470E3-4201-470C-BA41-F8AB225E7968}"/>
                  </a:ext>
                </a:extLst>
              </p:cNvPr>
              <p:cNvSpPr/>
              <p:nvPr/>
            </p:nvSpPr>
            <p:spPr>
              <a:xfrm rot="10800000">
                <a:off x="94150" y="1645375"/>
                <a:ext cx="1399084" cy="2011015"/>
              </a:xfrm>
              <a:prstGeom prst="round2SameRect">
                <a:avLst>
                  <a:gd name="adj1" fmla="val 10500"/>
                  <a:gd name="adj2" fmla="val 0"/>
                </a:avLst>
              </a:prstGeom>
              <a:grpFill/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48" name="Round Same Side Corner Rectangle 6">
                <a:extLst>
                  <a:ext uri="{FF2B5EF4-FFF2-40B4-BE49-F238E27FC236}">
                    <a16:creationId xmlns:a16="http://schemas.microsoft.com/office/drawing/2014/main" id="{912617A8-709B-44CF-81EE-435D4F3B1E92}"/>
                  </a:ext>
                </a:extLst>
              </p:cNvPr>
              <p:cNvSpPr txBox="1"/>
              <p:nvPr/>
            </p:nvSpPr>
            <p:spPr>
              <a:xfrm>
                <a:off x="1693599" y="2220315"/>
                <a:ext cx="3968873" cy="43640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106680" tIns="106680" rIns="106680" bIns="10668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Edaphic thresholds shape litter effects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5062C9C-EDFC-48A7-8BF5-CDFDE413C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4E3B3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580246" y="3681346"/>
              <a:ext cx="974917" cy="4195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225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ck, close&#10;&#10;Description automatically generated">
            <a:extLst>
              <a:ext uri="{FF2B5EF4-FFF2-40B4-BE49-F238E27FC236}">
                <a16:creationId xmlns:a16="http://schemas.microsoft.com/office/drawing/2014/main" id="{E7BF053F-BD34-44E8-B18E-9A5901194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0" cy="86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755440-97BB-46A5-A061-EA0F480998DE}"/>
              </a:ext>
            </a:extLst>
          </p:cNvPr>
          <p:cNvSpPr txBox="1"/>
          <p:nvPr/>
        </p:nvSpPr>
        <p:spPr>
          <a:xfrm>
            <a:off x="0" y="6581001"/>
            <a:ext cx="341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</a:rPr>
              <a:t>Dendrobaena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attemsi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(picture by Jan Soors)</a:t>
            </a:r>
            <a:endParaRPr lang="nl-BE" sz="1200" dirty="0">
              <a:solidFill>
                <a:schemeClr val="bg1"/>
              </a:solidFill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C2A79CE-DD64-48C7-93A1-286ABF6A9E33}"/>
              </a:ext>
            </a:extLst>
          </p:cNvPr>
          <p:cNvSpPr/>
          <p:nvPr/>
        </p:nvSpPr>
        <p:spPr>
          <a:xfrm>
            <a:off x="1018572" y="995423"/>
            <a:ext cx="3862087" cy="2094880"/>
          </a:xfrm>
          <a:prstGeom prst="wedgeEllipseCallout">
            <a:avLst>
              <a:gd name="adj1" fmla="val 39428"/>
              <a:gd name="adj2" fmla="val 66894"/>
            </a:avLst>
          </a:prstGeom>
          <a:solidFill>
            <a:srgbClr val="A9D8B7"/>
          </a:solidFill>
          <a:ln>
            <a:solidFill>
              <a:srgbClr val="A9D8B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The more, the merrier!* </a:t>
            </a:r>
            <a:br>
              <a:rPr lang="en-US" sz="2400" dirty="0">
                <a:solidFill>
                  <a:sysClr val="windowText" lastClr="00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</a:br>
            <a:endParaRPr lang="en-US" sz="1200" dirty="0">
              <a:solidFill>
                <a:sysClr val="windowText" lastClr="000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(* only applicable at acid conditions)</a:t>
            </a:r>
            <a:endParaRPr lang="en-US" dirty="0">
              <a:solidFill>
                <a:sysClr val="windowText" lastClr="000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30399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9|18|6.8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Office PowerPoint</Application>
  <PresentationFormat>Widescreen</PresentationFormat>
  <Paragraphs>48</Paragraphs>
  <Slides>13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Gadugi</vt:lpstr>
      <vt:lpstr>Leelawadee UI Semilight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 matters…</vt:lpstr>
      <vt:lpstr>Context matters…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feedback loop between burrowing earthworms and soil pH  reinforces litter effects on belowground functioning</dc:title>
  <dc:creator>Ellen Desie</dc:creator>
  <cp:lastModifiedBy>Ellen Desie</cp:lastModifiedBy>
  <cp:revision>7</cp:revision>
  <dcterms:created xsi:type="dcterms:W3CDTF">2022-05-18T08:14:26Z</dcterms:created>
  <dcterms:modified xsi:type="dcterms:W3CDTF">2022-05-25T09:53:51Z</dcterms:modified>
</cp:coreProperties>
</file>