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0"/>
  </p:notesMasterIdLst>
  <p:sldIdLst>
    <p:sldId id="361" r:id="rId2"/>
    <p:sldId id="398" r:id="rId3"/>
    <p:sldId id="378" r:id="rId4"/>
    <p:sldId id="402" r:id="rId5"/>
    <p:sldId id="400" r:id="rId6"/>
    <p:sldId id="403" r:id="rId7"/>
    <p:sldId id="401" r:id="rId8"/>
    <p:sldId id="374" r:id="rId9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ll Harcourt" initials="WH" lastIdx="1" clrIdx="0">
    <p:extLst>
      <p:ext uri="{19B8F6BF-5375-455C-9EA6-DF929625EA0E}">
        <p15:presenceInfo xmlns:p15="http://schemas.microsoft.com/office/powerpoint/2012/main" userId="c1ab609925b0fe8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1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18" autoAdjust="0"/>
    <p:restoredTop sz="91834" autoAdjust="0"/>
  </p:normalViewPr>
  <p:slideViewPr>
    <p:cSldViewPr snapToGrid="0">
      <p:cViewPr varScale="1">
        <p:scale>
          <a:sx n="80" d="100"/>
          <a:sy n="80" d="100"/>
        </p:scale>
        <p:origin x="856" y="4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72BB85-9868-494D-A84E-B4D059047B92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407F2-5AF2-41B2-A2D8-55415C7F9E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9565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407F2-5AF2-41B2-A2D8-55415C7F9ED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3763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407F2-5AF2-41B2-A2D8-55415C7F9ED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981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407F2-5AF2-41B2-A2D8-55415C7F9ED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2513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407F2-5AF2-41B2-A2D8-55415C7F9ED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0481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407F2-5AF2-41B2-A2D8-55415C7F9ED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30442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407F2-5AF2-41B2-A2D8-55415C7F9ED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622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407F2-5AF2-41B2-A2D8-55415C7F9ED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30330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407F2-5AF2-41B2-A2D8-55415C7F9ED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3364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D180F-AA0A-4F6A-9998-64B62E6CC5B9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9B34F-5375-46C9-98BD-D66BCCEDA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4701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D180F-AA0A-4F6A-9998-64B62E6CC5B9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9B34F-5375-46C9-98BD-D66BCCEDA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5960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D180F-AA0A-4F6A-9998-64B62E6CC5B9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9B34F-5375-46C9-98BD-D66BCCEDA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7600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D180F-AA0A-4F6A-9998-64B62E6CC5B9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9B34F-5375-46C9-98BD-D66BCCEDA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2990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D180F-AA0A-4F6A-9998-64B62E6CC5B9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9B34F-5375-46C9-98BD-D66BCCEDA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8032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D180F-AA0A-4F6A-9998-64B62E6CC5B9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9B34F-5375-46C9-98BD-D66BCCEDA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429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D180F-AA0A-4F6A-9998-64B62E6CC5B9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9B34F-5375-46C9-98BD-D66BCCEDA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7937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D180F-AA0A-4F6A-9998-64B62E6CC5B9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9B34F-5375-46C9-98BD-D66BCCEDA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4784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D180F-AA0A-4F6A-9998-64B62E6CC5B9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9B34F-5375-46C9-98BD-D66BCCEDA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984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D180F-AA0A-4F6A-9998-64B62E6CC5B9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9B34F-5375-46C9-98BD-D66BCCEDA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2842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D180F-AA0A-4F6A-9998-64B62E6CC5B9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9B34F-5375-46C9-98BD-D66BCCEDA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9881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ED180F-AA0A-4F6A-9998-64B62E6CC5B9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9B34F-5375-46C9-98BD-D66BCCEDA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0330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jp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1A00F59-561F-42B9-AD0F-D120E04BA219}"/>
              </a:ext>
            </a:extLst>
          </p:cNvPr>
          <p:cNvSpPr txBox="1"/>
          <p:nvPr/>
        </p:nvSpPr>
        <p:spPr>
          <a:xfrm>
            <a:off x="2523902" y="127804"/>
            <a:ext cx="66200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</a:rPr>
              <a:t>Millimetre-wave radar observations of glacier calving at </a:t>
            </a:r>
            <a:r>
              <a:rPr lang="en-GB" sz="2000" dirty="0" err="1">
                <a:solidFill>
                  <a:srgbClr val="002060"/>
                </a:solidFill>
              </a:rPr>
              <a:t>Hansbreen</a:t>
            </a:r>
            <a:r>
              <a:rPr lang="en-GB" sz="2000" dirty="0">
                <a:solidFill>
                  <a:srgbClr val="002060"/>
                </a:solidFill>
              </a:rPr>
              <a:t> (Svalbard) correlated with TLS, time-lapse camera images and seismic record</a:t>
            </a:r>
          </a:p>
        </p:txBody>
      </p:sp>
      <p:pic>
        <p:nvPicPr>
          <p:cNvPr id="5" name="Picture 4" descr="A picture containing sky, outdoor, water, boat&#10;&#10;Description automatically generated">
            <a:extLst>
              <a:ext uri="{FF2B5EF4-FFF2-40B4-BE49-F238E27FC236}">
                <a16:creationId xmlns:a16="http://schemas.microsoft.com/office/drawing/2014/main" id="{1EAB4458-B0DA-4A31-9BFF-DDADD75531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099" b="6345"/>
          <a:stretch/>
        </p:blipFill>
        <p:spPr>
          <a:xfrm>
            <a:off x="-2" y="2334178"/>
            <a:ext cx="9144000" cy="2849731"/>
          </a:xfrm>
          <a:prstGeom prst="rect">
            <a:avLst/>
          </a:prstGeom>
          <a:noFill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00FC8B6-7D57-4752-92A2-49D6F86B2089}"/>
              </a:ext>
            </a:extLst>
          </p:cNvPr>
          <p:cNvSpPr txBox="1"/>
          <p:nvPr/>
        </p:nvSpPr>
        <p:spPr>
          <a:xfrm>
            <a:off x="2507521" y="1457571"/>
            <a:ext cx="6636478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b="1" dirty="0">
                <a:solidFill>
                  <a:srgbClr val="002060"/>
                </a:solidFill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William D. Harcourt</a:t>
            </a:r>
            <a:endParaRPr lang="en-GB" sz="1500" b="1" baseline="30000" dirty="0">
              <a:solidFill>
                <a:srgbClr val="002060"/>
              </a:solidFill>
              <a:latin typeface="Candara" panose="020E0502030303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GB" sz="1300" i="1" dirty="0">
                <a:solidFill>
                  <a:srgbClr val="002060"/>
                </a:solidFill>
                <a:latin typeface="Candara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Duncan A. Robertson, David G. Macfarlane, Brice R. Rea, Matteo Spagnolo, Doug Benn, Michael R. James, Dannielle Pearce, Wojciech Gajek, Penelope How</a:t>
            </a:r>
            <a:endParaRPr lang="en-GB" sz="1300" i="1" baseline="30000" dirty="0">
              <a:solidFill>
                <a:srgbClr val="002060"/>
              </a:solidFill>
              <a:latin typeface="Candara" panose="020E0502030303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8EB3E6F-AFB9-4078-BD1E-89113588A7ED}"/>
              </a:ext>
            </a:extLst>
          </p:cNvPr>
          <p:cNvCxnSpPr>
            <a:cxnSpLocks/>
          </p:cNvCxnSpPr>
          <p:nvPr/>
        </p:nvCxnSpPr>
        <p:spPr>
          <a:xfrm>
            <a:off x="2684417" y="1287355"/>
            <a:ext cx="6302827" cy="0"/>
          </a:xfrm>
          <a:prstGeom prst="line">
            <a:avLst/>
          </a:prstGeom>
          <a:ln w="95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chart&#10;&#10;Description automatically generated">
            <a:extLst>
              <a:ext uri="{FF2B5EF4-FFF2-40B4-BE49-F238E27FC236}">
                <a16:creationId xmlns:a16="http://schemas.microsoft.com/office/drawing/2014/main" id="{8EF3E9E7-1401-4B3E-950B-7AF726DCED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2296"/>
            <a:ext cx="1273289" cy="831882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B2B87F9-DE98-4805-925F-0BC6C6B9527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0" t="21412" r="10022" b="20951"/>
          <a:stretch/>
        </p:blipFill>
        <p:spPr>
          <a:xfrm>
            <a:off x="81291" y="5238228"/>
            <a:ext cx="1468713" cy="459265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B9F6FEBE-4523-4E2A-B634-F745A8B1CD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543" y="5261346"/>
            <a:ext cx="1340564" cy="363912"/>
          </a:xfrm>
          <a:prstGeom prst="rect">
            <a:avLst/>
          </a:prstGeom>
        </p:spPr>
      </p:pic>
      <p:pic>
        <p:nvPicPr>
          <p:cNvPr id="14" name="Picture 1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A9A72367-160B-401B-9804-A1385B2C09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26" y="624048"/>
            <a:ext cx="1708601" cy="427819"/>
          </a:xfrm>
          <a:prstGeom prst="rect">
            <a:avLst/>
          </a:prstGeom>
        </p:spPr>
      </p:pic>
      <p:pic>
        <p:nvPicPr>
          <p:cNvPr id="17" name="Picture 16" descr="A picture containing shape&#10;&#10;Description automatically generated">
            <a:extLst>
              <a:ext uri="{FF2B5EF4-FFF2-40B4-BE49-F238E27FC236}">
                <a16:creationId xmlns:a16="http://schemas.microsoft.com/office/drawing/2014/main" id="{43289C61-5CCE-4378-8731-1ECE0E4E0A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325" y="5206769"/>
            <a:ext cx="1168528" cy="521273"/>
          </a:xfrm>
          <a:prstGeom prst="rect">
            <a:avLst/>
          </a:prstGeom>
        </p:spPr>
      </p:pic>
      <p:pic>
        <p:nvPicPr>
          <p:cNvPr id="19" name="Picture 18" descr="A picture containing shape&#10;&#10;Description automatically generated">
            <a:extLst>
              <a:ext uri="{FF2B5EF4-FFF2-40B4-BE49-F238E27FC236}">
                <a16:creationId xmlns:a16="http://schemas.microsoft.com/office/drawing/2014/main" id="{BD7CA173-356E-4F6E-8E5D-5955893562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45" y="1093141"/>
            <a:ext cx="1708601" cy="455626"/>
          </a:xfrm>
          <a:prstGeom prst="rect">
            <a:avLst/>
          </a:prstGeom>
        </p:spPr>
      </p:pic>
      <p:pic>
        <p:nvPicPr>
          <p:cNvPr id="21" name="Picture 20" descr="A picture containing timeline&#10;&#10;Description automatically generated">
            <a:extLst>
              <a:ext uri="{FF2B5EF4-FFF2-40B4-BE49-F238E27FC236}">
                <a16:creationId xmlns:a16="http://schemas.microsoft.com/office/drawing/2014/main" id="{90D87220-AE31-41EF-B24B-CA15057BCA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626" y="1596122"/>
            <a:ext cx="987739" cy="700007"/>
          </a:xfrm>
          <a:prstGeom prst="rect">
            <a:avLst/>
          </a:prstGeom>
        </p:spPr>
      </p:pic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78412B28-3F3C-4AFB-82B6-A195C7E1AA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06" y="29691"/>
            <a:ext cx="1638240" cy="548418"/>
          </a:xfrm>
          <a:prstGeom prst="rect">
            <a:avLst/>
          </a:prstGeom>
        </p:spPr>
      </p:pic>
      <p:pic>
        <p:nvPicPr>
          <p:cNvPr id="31" name="Picture 30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3D67769-548A-42B7-9523-8154CB4C680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" t="16276" r="6274" b="15009"/>
          <a:stretch/>
        </p:blipFill>
        <p:spPr>
          <a:xfrm>
            <a:off x="6158518" y="5246356"/>
            <a:ext cx="1314880" cy="425543"/>
          </a:xfrm>
          <a:prstGeom prst="rect">
            <a:avLst/>
          </a:prstGeom>
        </p:spPr>
      </p:pic>
      <p:sp>
        <p:nvSpPr>
          <p:cNvPr id="34" name="AutoShape 6">
            <a:extLst>
              <a:ext uri="{FF2B5EF4-FFF2-40B4-BE49-F238E27FC236}">
                <a16:creationId xmlns:a16="http://schemas.microsoft.com/office/drawing/2014/main" id="{2F88D730-0D97-4E3E-B477-FB3ADFD7B6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705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D65334B-7E91-4BEB-A61D-0252EA15C00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03"/>
          <a:stretch/>
        </p:blipFill>
        <p:spPr>
          <a:xfrm>
            <a:off x="7654698" y="5183909"/>
            <a:ext cx="1588362" cy="513223"/>
          </a:xfrm>
          <a:prstGeom prst="rect">
            <a:avLst/>
          </a:prstGeom>
        </p:spPr>
      </p:pic>
      <p:pic>
        <p:nvPicPr>
          <p:cNvPr id="39" name="Picture 38" descr="Text&#10;&#10;Description automatically generated">
            <a:extLst>
              <a:ext uri="{FF2B5EF4-FFF2-40B4-BE49-F238E27FC236}">
                <a16:creationId xmlns:a16="http://schemas.microsoft.com/office/drawing/2014/main" id="{15A61569-D0E0-489C-834D-6D4D6A9C4A3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646" y="5261346"/>
            <a:ext cx="1706524" cy="402189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0EA1F6C-7CCB-4DFC-83A9-DE4C332252EA}"/>
              </a:ext>
            </a:extLst>
          </p:cNvPr>
          <p:cNvCxnSpPr>
            <a:cxnSpLocks/>
          </p:cNvCxnSpPr>
          <p:nvPr/>
        </p:nvCxnSpPr>
        <p:spPr>
          <a:xfrm>
            <a:off x="2507521" y="0"/>
            <a:ext cx="0" cy="2334178"/>
          </a:xfrm>
          <a:prstGeom prst="line">
            <a:avLst/>
          </a:prstGeom>
          <a:ln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6922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821AAD9-E06C-4208-B41F-2E396DE2282F}"/>
              </a:ext>
            </a:extLst>
          </p:cNvPr>
          <p:cNvSpPr/>
          <p:nvPr/>
        </p:nvSpPr>
        <p:spPr>
          <a:xfrm>
            <a:off x="0" y="-10787"/>
            <a:ext cx="9144000" cy="664191"/>
          </a:xfrm>
          <a:prstGeom prst="rect">
            <a:avLst/>
          </a:prstGeom>
          <a:solidFill>
            <a:srgbClr val="00206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74A589-46AC-4101-910E-5F2C8279A62F}"/>
              </a:ext>
            </a:extLst>
          </p:cNvPr>
          <p:cNvSpPr txBox="1"/>
          <p:nvPr/>
        </p:nvSpPr>
        <p:spPr>
          <a:xfrm>
            <a:off x="-15613" y="78628"/>
            <a:ext cx="91439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Tidewater Glacier Mass Balance</a:t>
            </a:r>
          </a:p>
        </p:txBody>
      </p:sp>
      <p:pic>
        <p:nvPicPr>
          <p:cNvPr id="7" name="Picture 6" descr="A body of water with rocks and mountain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2E8FD693-8C7C-458E-B7E5-279258BCB6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85" b="-7"/>
          <a:stretch/>
        </p:blipFill>
        <p:spPr>
          <a:xfrm>
            <a:off x="0" y="1294579"/>
            <a:ext cx="9157746" cy="3806487"/>
          </a:xfrm>
          <a:prstGeom prst="rect">
            <a:avLst/>
          </a:prstGeom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496EBE44-4173-499C-8E06-8D2B4E6F7188}"/>
              </a:ext>
            </a:extLst>
          </p:cNvPr>
          <p:cNvSpPr/>
          <p:nvPr/>
        </p:nvSpPr>
        <p:spPr>
          <a:xfrm>
            <a:off x="1804731" y="774061"/>
            <a:ext cx="5554341" cy="380762"/>
          </a:xfrm>
          <a:prstGeom prst="roundRect">
            <a:avLst/>
          </a:prstGeom>
          <a:solidFill>
            <a:srgbClr val="FF0000">
              <a:alpha val="6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32771DF-233A-401E-A459-4DA5E2682CC3}"/>
              </a:ext>
            </a:extLst>
          </p:cNvPr>
          <p:cNvSpPr txBox="1"/>
          <p:nvPr/>
        </p:nvSpPr>
        <p:spPr>
          <a:xfrm>
            <a:off x="-6874" y="764323"/>
            <a:ext cx="9157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Frontal Ablation = </a:t>
            </a:r>
            <a:r>
              <a:rPr lang="en-GB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Iceberg Calving </a:t>
            </a:r>
            <a:r>
              <a:rPr lang="en-GB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+ Submarine Melting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1BABD585-B004-40BD-B683-49CABDC6C0F7}"/>
              </a:ext>
            </a:extLst>
          </p:cNvPr>
          <p:cNvSpPr/>
          <p:nvPr/>
        </p:nvSpPr>
        <p:spPr>
          <a:xfrm>
            <a:off x="188149" y="3147935"/>
            <a:ext cx="3529411" cy="1763024"/>
          </a:xfrm>
          <a:prstGeom prst="roundRect">
            <a:avLst/>
          </a:prstGeom>
          <a:solidFill>
            <a:schemeClr val="bg1">
              <a:alpha val="73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023A699-43CC-3DE3-261E-728F2C2B224F}"/>
              </a:ext>
            </a:extLst>
          </p:cNvPr>
          <p:cNvGrpSpPr/>
          <p:nvPr/>
        </p:nvGrpSpPr>
        <p:grpSpPr>
          <a:xfrm>
            <a:off x="463594" y="4207317"/>
            <a:ext cx="553557" cy="553557"/>
            <a:chOff x="4131733" y="2506133"/>
            <a:chExt cx="553557" cy="553557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CC03B6F-7798-A890-6001-4AD5E7CBD402}"/>
                </a:ext>
              </a:extLst>
            </p:cNvPr>
            <p:cNvSpPr/>
            <p:nvPr/>
          </p:nvSpPr>
          <p:spPr>
            <a:xfrm>
              <a:off x="4131733" y="2506133"/>
              <a:ext cx="553557" cy="553557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18C2721-36B0-CE4F-DFA0-64EDF9EEE83F}"/>
                </a:ext>
              </a:extLst>
            </p:cNvPr>
            <p:cNvSpPr txBox="1"/>
            <p:nvPr/>
          </p:nvSpPr>
          <p:spPr>
            <a:xfrm>
              <a:off x="4259372" y="2523986"/>
              <a:ext cx="313267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500" b="1" dirty="0">
                  <a:solidFill>
                    <a:srgbClr val="002060"/>
                  </a:solidFill>
                </a:rPr>
                <a:t>2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875EEA2B-300F-0CCA-2BFE-CAD42318E46D}"/>
              </a:ext>
            </a:extLst>
          </p:cNvPr>
          <p:cNvSpPr txBox="1"/>
          <p:nvPr/>
        </p:nvSpPr>
        <p:spPr>
          <a:xfrm>
            <a:off x="1144790" y="4188836"/>
            <a:ext cx="2181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  <a:latin typeface="+mj-lt"/>
              </a:rPr>
              <a:t>Investigate short-term calving variability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C8A18D2-0E44-7193-5DF9-43F9E61201D3}"/>
              </a:ext>
            </a:extLst>
          </p:cNvPr>
          <p:cNvSpPr txBox="1"/>
          <p:nvPr/>
        </p:nvSpPr>
        <p:spPr>
          <a:xfrm>
            <a:off x="1144790" y="3230850"/>
            <a:ext cx="23381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  <a:latin typeface="+mj-lt"/>
              </a:rPr>
              <a:t>Evaluate new techniques for monitoring tidewater glaciers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A16C203-2738-B81A-CB9B-9AC6ECDFF0AE}"/>
              </a:ext>
            </a:extLst>
          </p:cNvPr>
          <p:cNvGrpSpPr/>
          <p:nvPr/>
        </p:nvGrpSpPr>
        <p:grpSpPr>
          <a:xfrm>
            <a:off x="463594" y="3349900"/>
            <a:ext cx="553557" cy="553557"/>
            <a:chOff x="4131733" y="2506133"/>
            <a:chExt cx="553557" cy="553557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F22700E-79DE-2B94-2186-F0D4EF453B15}"/>
                </a:ext>
              </a:extLst>
            </p:cNvPr>
            <p:cNvSpPr/>
            <p:nvPr/>
          </p:nvSpPr>
          <p:spPr>
            <a:xfrm>
              <a:off x="4131733" y="2506133"/>
              <a:ext cx="553557" cy="553557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37E4623-A0E9-11C3-9D6F-0644F047B37B}"/>
                </a:ext>
              </a:extLst>
            </p:cNvPr>
            <p:cNvSpPr txBox="1"/>
            <p:nvPr/>
          </p:nvSpPr>
          <p:spPr>
            <a:xfrm>
              <a:off x="4259372" y="2508996"/>
              <a:ext cx="313267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500" b="1" dirty="0">
                  <a:solidFill>
                    <a:srgbClr val="002060"/>
                  </a:solidFill>
                </a:rPr>
                <a:t>1</a:t>
              </a: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EF335BF2-EB72-E7FB-BADD-17EABF9761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1" t="19340" r="25701" b="36846"/>
          <a:stretch/>
        </p:blipFill>
        <p:spPr bwMode="auto">
          <a:xfrm>
            <a:off x="6152148" y="5192581"/>
            <a:ext cx="227167" cy="19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3E32BFB6-86D2-BD3F-CBA2-77472DDBF6A7}"/>
              </a:ext>
            </a:extLst>
          </p:cNvPr>
          <p:cNvSpPr txBox="1"/>
          <p:nvPr/>
        </p:nvSpPr>
        <p:spPr>
          <a:xfrm>
            <a:off x="6311847" y="5154821"/>
            <a:ext cx="10291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@</a:t>
            </a:r>
            <a:r>
              <a:rPr lang="en-GB" sz="1000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will_harcourt</a:t>
            </a:r>
            <a:endParaRPr lang="en-GB" sz="1000" dirty="0">
              <a:solidFill>
                <a:srgbClr val="00206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4095151-7B92-5682-9E28-035E9D6816DD}"/>
              </a:ext>
            </a:extLst>
          </p:cNvPr>
          <p:cNvSpPr txBox="1"/>
          <p:nvPr/>
        </p:nvSpPr>
        <p:spPr>
          <a:xfrm>
            <a:off x="7459241" y="5151934"/>
            <a:ext cx="17198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002060"/>
                </a:solidFill>
                <a:latin typeface="+mj-lt"/>
              </a:rPr>
              <a:t>www.williamharcourt.co.uk</a:t>
            </a:r>
          </a:p>
        </p:txBody>
      </p:sp>
      <p:pic>
        <p:nvPicPr>
          <p:cNvPr id="48" name="Picture 47" descr="Icon&#10;&#10;Description automatically generated">
            <a:extLst>
              <a:ext uri="{FF2B5EF4-FFF2-40B4-BE49-F238E27FC236}">
                <a16:creationId xmlns:a16="http://schemas.microsoft.com/office/drawing/2014/main" id="{860C18FD-1D00-CB37-7A19-E4B676EEC7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2" t="5595" r="9000" b="5055"/>
          <a:stretch/>
        </p:blipFill>
        <p:spPr>
          <a:xfrm>
            <a:off x="7359072" y="5203547"/>
            <a:ext cx="181239" cy="192399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724AACCD-1C78-00DC-0D5E-F10A6A68AF9A}"/>
              </a:ext>
            </a:extLst>
          </p:cNvPr>
          <p:cNvSpPr/>
          <p:nvPr/>
        </p:nvSpPr>
        <p:spPr>
          <a:xfrm>
            <a:off x="0" y="5410237"/>
            <a:ext cx="9144000" cy="30476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1BFC67E-1804-7865-DBF7-212D5C908C07}"/>
              </a:ext>
            </a:extLst>
          </p:cNvPr>
          <p:cNvSpPr txBox="1"/>
          <p:nvPr/>
        </p:nvSpPr>
        <p:spPr>
          <a:xfrm>
            <a:off x="424754" y="5391835"/>
            <a:ext cx="133451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bg1"/>
                </a:solidFill>
                <a:latin typeface="Gill Sans MT" panose="020B0502020104020203" pitchFamily="34" charset="0"/>
              </a:rPr>
              <a:t>Mass Balance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762BDA5-B4E6-46C1-06FF-81395B305BD8}"/>
              </a:ext>
            </a:extLst>
          </p:cNvPr>
          <p:cNvSpPr txBox="1"/>
          <p:nvPr/>
        </p:nvSpPr>
        <p:spPr>
          <a:xfrm>
            <a:off x="3727016" y="5394844"/>
            <a:ext cx="15838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Time Series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466FE9C-48B9-71FF-2335-09ED8B156F7F}"/>
              </a:ext>
            </a:extLst>
          </p:cNvPr>
          <p:cNvSpPr txBox="1"/>
          <p:nvPr/>
        </p:nvSpPr>
        <p:spPr>
          <a:xfrm>
            <a:off x="7838862" y="5390384"/>
            <a:ext cx="1055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Summary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F28B8F5-2984-CBB5-32B4-050ECDADF4DA}"/>
              </a:ext>
            </a:extLst>
          </p:cNvPr>
          <p:cNvSpPr txBox="1"/>
          <p:nvPr/>
        </p:nvSpPr>
        <p:spPr>
          <a:xfrm>
            <a:off x="2330949" y="5389993"/>
            <a:ext cx="104603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Fieldwork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1D9084AB-2416-979B-F7E9-A684FE028684}"/>
              </a:ext>
            </a:extLst>
          </p:cNvPr>
          <p:cNvCxnSpPr>
            <a:cxnSpLocks/>
          </p:cNvCxnSpPr>
          <p:nvPr/>
        </p:nvCxnSpPr>
        <p:spPr>
          <a:xfrm>
            <a:off x="2055935" y="5410237"/>
            <a:ext cx="0" cy="307772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70ADCAE-7F65-EB83-E7F1-953E92CA1307}"/>
              </a:ext>
            </a:extLst>
          </p:cNvPr>
          <p:cNvCxnSpPr>
            <a:cxnSpLocks/>
          </p:cNvCxnSpPr>
          <p:nvPr/>
        </p:nvCxnSpPr>
        <p:spPr>
          <a:xfrm>
            <a:off x="3612542" y="5410237"/>
            <a:ext cx="0" cy="307772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AA45AAF-1485-4232-2FC5-0A2AE58F19FC}"/>
              </a:ext>
            </a:extLst>
          </p:cNvPr>
          <p:cNvCxnSpPr>
            <a:cxnSpLocks/>
          </p:cNvCxnSpPr>
          <p:nvPr/>
        </p:nvCxnSpPr>
        <p:spPr>
          <a:xfrm>
            <a:off x="5337415" y="5409856"/>
            <a:ext cx="0" cy="307772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B5A5A259-3BED-9BB0-C4AB-5B4CD064A973}"/>
              </a:ext>
            </a:extLst>
          </p:cNvPr>
          <p:cNvCxnSpPr>
            <a:cxnSpLocks/>
          </p:cNvCxnSpPr>
          <p:nvPr/>
        </p:nvCxnSpPr>
        <p:spPr>
          <a:xfrm>
            <a:off x="7582036" y="5411062"/>
            <a:ext cx="0" cy="307772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BE24823C-5F2D-390F-0F0F-5D555FB57C30}"/>
              </a:ext>
            </a:extLst>
          </p:cNvPr>
          <p:cNvSpPr txBox="1"/>
          <p:nvPr/>
        </p:nvSpPr>
        <p:spPr>
          <a:xfrm>
            <a:off x="5565565" y="5389992"/>
            <a:ext cx="182292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Melt Undercutting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17EB4B2-8A40-7FC9-267D-E165FBB6BC56}"/>
              </a:ext>
            </a:extLst>
          </p:cNvPr>
          <p:cNvSpPr txBox="1"/>
          <p:nvPr/>
        </p:nvSpPr>
        <p:spPr>
          <a:xfrm>
            <a:off x="-184994" y="5159516"/>
            <a:ext cx="12792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25/05/2022 EGU</a:t>
            </a:r>
          </a:p>
        </p:txBody>
      </p:sp>
    </p:spTree>
    <p:extLst>
      <p:ext uri="{BB962C8B-B14F-4D97-AF65-F5344CB8AC3E}">
        <p14:creationId xmlns:p14="http://schemas.microsoft.com/office/powerpoint/2010/main" val="240675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821AAD9-E06C-4208-B41F-2E396DE2282F}"/>
              </a:ext>
            </a:extLst>
          </p:cNvPr>
          <p:cNvSpPr/>
          <p:nvPr/>
        </p:nvSpPr>
        <p:spPr>
          <a:xfrm>
            <a:off x="0" y="-10787"/>
            <a:ext cx="9144000" cy="664191"/>
          </a:xfrm>
          <a:prstGeom prst="rect">
            <a:avLst/>
          </a:prstGeom>
          <a:solidFill>
            <a:srgbClr val="00206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74A589-46AC-4101-910E-5F2C8279A62F}"/>
              </a:ext>
            </a:extLst>
          </p:cNvPr>
          <p:cNvSpPr txBox="1"/>
          <p:nvPr/>
        </p:nvSpPr>
        <p:spPr>
          <a:xfrm>
            <a:off x="0" y="95173"/>
            <a:ext cx="91439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Field Measurements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45C40133-E7F9-E5CE-B720-C28B50D674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2" y="774061"/>
            <a:ext cx="5404115" cy="4325121"/>
          </a:xfrm>
          <a:prstGeom prst="rect">
            <a:avLst/>
          </a:prstGeom>
        </p:spPr>
      </p:pic>
      <p:pic>
        <p:nvPicPr>
          <p:cNvPr id="4" name="Picture 3" descr="A picture containing sky, outdoor, miller&#10;&#10;Description automatically generated">
            <a:extLst>
              <a:ext uri="{FF2B5EF4-FFF2-40B4-BE49-F238E27FC236}">
                <a16:creationId xmlns:a16="http://schemas.microsoft.com/office/drawing/2014/main" id="{47BAFACC-BA16-B5C3-394E-120B78200B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13"/>
          <a:stretch/>
        </p:blipFill>
        <p:spPr>
          <a:xfrm>
            <a:off x="5655876" y="963589"/>
            <a:ext cx="3370291" cy="1963711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31852D8-F2E6-65D3-F74F-813542A1D4C0}"/>
              </a:ext>
            </a:extLst>
          </p:cNvPr>
          <p:cNvSpPr txBox="1"/>
          <p:nvPr/>
        </p:nvSpPr>
        <p:spPr>
          <a:xfrm>
            <a:off x="6685414" y="2375244"/>
            <a:ext cx="1311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AVTIS2 94 GHz Radar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1AE99D2-3022-D185-60BD-809B0A8D1F27}"/>
              </a:ext>
            </a:extLst>
          </p:cNvPr>
          <p:cNvSpPr txBox="1"/>
          <p:nvPr/>
        </p:nvSpPr>
        <p:spPr>
          <a:xfrm>
            <a:off x="6755931" y="1811132"/>
            <a:ext cx="1311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TLS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54D8114-AF14-682B-52F9-A0F72CFDC648}"/>
              </a:ext>
            </a:extLst>
          </p:cNvPr>
          <p:cNvCxnSpPr>
            <a:cxnSpLocks/>
          </p:cNvCxnSpPr>
          <p:nvPr/>
        </p:nvCxnSpPr>
        <p:spPr>
          <a:xfrm flipH="1" flipV="1">
            <a:off x="6755931" y="2088578"/>
            <a:ext cx="504909" cy="30866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E2CDD735-D83D-9AC8-2B75-9191C0FAE13E}"/>
              </a:ext>
            </a:extLst>
          </p:cNvPr>
          <p:cNvCxnSpPr>
            <a:cxnSpLocks/>
          </p:cNvCxnSpPr>
          <p:nvPr/>
        </p:nvCxnSpPr>
        <p:spPr>
          <a:xfrm flipV="1">
            <a:off x="7593474" y="1863020"/>
            <a:ext cx="403153" cy="12685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outdoor, ground, yellow, beach&#10;&#10;Description automatically generated">
            <a:extLst>
              <a:ext uri="{FF2B5EF4-FFF2-40B4-BE49-F238E27FC236}">
                <a16:creationId xmlns:a16="http://schemas.microsoft.com/office/drawing/2014/main" id="{675950DB-86AD-57B5-4EBE-CFCFB50C6D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3" t="30295" r="22265"/>
          <a:stretch/>
        </p:blipFill>
        <p:spPr>
          <a:xfrm>
            <a:off x="5655876" y="3146464"/>
            <a:ext cx="1538426" cy="1772602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0804327-A086-530B-AAB2-0CAFB9C21729}"/>
              </a:ext>
            </a:extLst>
          </p:cNvPr>
          <p:cNvSpPr/>
          <p:nvPr/>
        </p:nvSpPr>
        <p:spPr>
          <a:xfrm>
            <a:off x="7290820" y="3137265"/>
            <a:ext cx="1787812" cy="184696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3C9C013-FF3E-46EB-AED9-39C209314BA6}"/>
              </a:ext>
            </a:extLst>
          </p:cNvPr>
          <p:cNvSpPr txBox="1"/>
          <p:nvPr/>
        </p:nvSpPr>
        <p:spPr>
          <a:xfrm>
            <a:off x="7194301" y="3200170"/>
            <a:ext cx="19496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/>
              <a:t>3D Measurements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en-GB" sz="1400" i="1" dirty="0"/>
              <a:t>Terminus Position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en-GB" sz="1400" i="1" dirty="0"/>
              <a:t>Iceberg volumes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en-GB" sz="1400" i="1" dirty="0"/>
              <a:t>Glacier velocity</a:t>
            </a:r>
            <a:endParaRPr lang="en-GB" sz="14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8D84D1B-1468-D62B-97C1-9E40DA48FD38}"/>
              </a:ext>
            </a:extLst>
          </p:cNvPr>
          <p:cNvSpPr txBox="1"/>
          <p:nvPr/>
        </p:nvSpPr>
        <p:spPr>
          <a:xfrm>
            <a:off x="7194301" y="4298857"/>
            <a:ext cx="1949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/>
              <a:t>Time-lapse Camera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en-GB" sz="1400" i="1" dirty="0"/>
              <a:t>Calving time series</a:t>
            </a:r>
            <a:endParaRPr lang="en-GB" sz="1400" dirty="0"/>
          </a:p>
        </p:txBody>
      </p:sp>
      <p:sp>
        <p:nvSpPr>
          <p:cNvPr id="12" name="Arrow: Up 11">
            <a:extLst>
              <a:ext uri="{FF2B5EF4-FFF2-40B4-BE49-F238E27FC236}">
                <a16:creationId xmlns:a16="http://schemas.microsoft.com/office/drawing/2014/main" id="{720F36DB-D587-7132-F0F8-9C910ED01AF6}"/>
              </a:ext>
            </a:extLst>
          </p:cNvPr>
          <p:cNvSpPr/>
          <p:nvPr/>
        </p:nvSpPr>
        <p:spPr>
          <a:xfrm>
            <a:off x="8044777" y="2800919"/>
            <a:ext cx="274394" cy="425611"/>
          </a:xfrm>
          <a:prstGeom prst="upArrow">
            <a:avLst>
              <a:gd name="adj1" fmla="val 50000"/>
              <a:gd name="adj2" fmla="val 6092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Arrow: Up 55">
            <a:extLst>
              <a:ext uri="{FF2B5EF4-FFF2-40B4-BE49-F238E27FC236}">
                <a16:creationId xmlns:a16="http://schemas.microsoft.com/office/drawing/2014/main" id="{8AD5ECB1-D787-F15B-82C0-2FBC68B54B1C}"/>
              </a:ext>
            </a:extLst>
          </p:cNvPr>
          <p:cNvSpPr/>
          <p:nvPr/>
        </p:nvSpPr>
        <p:spPr>
          <a:xfrm rot="16200000">
            <a:off x="7000488" y="4282557"/>
            <a:ext cx="274394" cy="425611"/>
          </a:xfrm>
          <a:prstGeom prst="upArrow">
            <a:avLst>
              <a:gd name="adj1" fmla="val 50000"/>
              <a:gd name="adj2" fmla="val 6092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3FD74BB9-D1B6-BDA7-386E-91D5F56527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1" t="19340" r="25701" b="36846"/>
          <a:stretch/>
        </p:blipFill>
        <p:spPr bwMode="auto">
          <a:xfrm>
            <a:off x="6152148" y="5192581"/>
            <a:ext cx="227167" cy="19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DB731F7-D8C9-0F48-2464-B3795916F16E}"/>
              </a:ext>
            </a:extLst>
          </p:cNvPr>
          <p:cNvSpPr txBox="1"/>
          <p:nvPr/>
        </p:nvSpPr>
        <p:spPr>
          <a:xfrm>
            <a:off x="6311847" y="5154821"/>
            <a:ext cx="10291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@</a:t>
            </a:r>
            <a:r>
              <a:rPr lang="en-GB" sz="1000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will_harcourt</a:t>
            </a:r>
            <a:endParaRPr lang="en-GB" sz="1000" dirty="0">
              <a:solidFill>
                <a:srgbClr val="00206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082B483-EE15-83E5-18CE-D08A74A8387B}"/>
              </a:ext>
            </a:extLst>
          </p:cNvPr>
          <p:cNvSpPr txBox="1"/>
          <p:nvPr/>
        </p:nvSpPr>
        <p:spPr>
          <a:xfrm>
            <a:off x="7459241" y="5151934"/>
            <a:ext cx="17198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002060"/>
                </a:solidFill>
                <a:latin typeface="+mj-lt"/>
              </a:rPr>
              <a:t>www.williamharcourt.co.uk</a:t>
            </a:r>
          </a:p>
        </p:txBody>
      </p:sp>
      <p:pic>
        <p:nvPicPr>
          <p:cNvPr id="40" name="Picture 39" descr="Icon&#10;&#10;Description automatically generated">
            <a:extLst>
              <a:ext uri="{FF2B5EF4-FFF2-40B4-BE49-F238E27FC236}">
                <a16:creationId xmlns:a16="http://schemas.microsoft.com/office/drawing/2014/main" id="{8234A474-EEA0-19D5-4E9E-8E4916BC150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2" t="5595" r="9000" b="5055"/>
          <a:stretch/>
        </p:blipFill>
        <p:spPr>
          <a:xfrm>
            <a:off x="7359072" y="5203547"/>
            <a:ext cx="181239" cy="192399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6E33A338-B70E-09BD-A08B-E652136F1DD4}"/>
              </a:ext>
            </a:extLst>
          </p:cNvPr>
          <p:cNvSpPr/>
          <p:nvPr/>
        </p:nvSpPr>
        <p:spPr>
          <a:xfrm>
            <a:off x="0" y="5410237"/>
            <a:ext cx="9144000" cy="30476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98C7818-7016-AC05-B474-6A38588C0FF0}"/>
              </a:ext>
            </a:extLst>
          </p:cNvPr>
          <p:cNvSpPr txBox="1"/>
          <p:nvPr/>
        </p:nvSpPr>
        <p:spPr>
          <a:xfrm>
            <a:off x="424754" y="5391835"/>
            <a:ext cx="133451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Mass Balance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D0D184F-23F7-01B4-8ACC-9E838974CD25}"/>
              </a:ext>
            </a:extLst>
          </p:cNvPr>
          <p:cNvSpPr txBox="1"/>
          <p:nvPr/>
        </p:nvSpPr>
        <p:spPr>
          <a:xfrm>
            <a:off x="3727016" y="5394844"/>
            <a:ext cx="15838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Time Series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494ADF2-858C-93CA-96DB-57D064015E59}"/>
              </a:ext>
            </a:extLst>
          </p:cNvPr>
          <p:cNvSpPr txBox="1"/>
          <p:nvPr/>
        </p:nvSpPr>
        <p:spPr>
          <a:xfrm>
            <a:off x="7838862" y="5390384"/>
            <a:ext cx="1055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Summary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3EF8EA3-920E-68FD-C9E5-D2C0FB5A7782}"/>
              </a:ext>
            </a:extLst>
          </p:cNvPr>
          <p:cNvSpPr txBox="1"/>
          <p:nvPr/>
        </p:nvSpPr>
        <p:spPr>
          <a:xfrm>
            <a:off x="2330949" y="5389993"/>
            <a:ext cx="104603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bg1"/>
                </a:solidFill>
                <a:latin typeface="Gill Sans MT" panose="020B0502020104020203" pitchFamily="34" charset="0"/>
              </a:rPr>
              <a:t>Fieldwork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28EDDD4C-9AC1-67D2-D5E3-0D8D9EFA4CE6}"/>
              </a:ext>
            </a:extLst>
          </p:cNvPr>
          <p:cNvCxnSpPr>
            <a:cxnSpLocks/>
          </p:cNvCxnSpPr>
          <p:nvPr/>
        </p:nvCxnSpPr>
        <p:spPr>
          <a:xfrm>
            <a:off x="2055935" y="5410237"/>
            <a:ext cx="0" cy="307772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4B673B7-4DD3-A185-8F81-FA9F0E7CFFEA}"/>
              </a:ext>
            </a:extLst>
          </p:cNvPr>
          <p:cNvCxnSpPr>
            <a:cxnSpLocks/>
          </p:cNvCxnSpPr>
          <p:nvPr/>
        </p:nvCxnSpPr>
        <p:spPr>
          <a:xfrm>
            <a:off x="3612542" y="5410237"/>
            <a:ext cx="0" cy="307772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96DEC77F-5FC6-A3D1-293F-C380C4E9A06C}"/>
              </a:ext>
            </a:extLst>
          </p:cNvPr>
          <p:cNvCxnSpPr>
            <a:cxnSpLocks/>
          </p:cNvCxnSpPr>
          <p:nvPr/>
        </p:nvCxnSpPr>
        <p:spPr>
          <a:xfrm>
            <a:off x="5337415" y="5409856"/>
            <a:ext cx="0" cy="307772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D6CFF17C-E512-24FC-1D4A-9117F831151A}"/>
              </a:ext>
            </a:extLst>
          </p:cNvPr>
          <p:cNvCxnSpPr>
            <a:cxnSpLocks/>
          </p:cNvCxnSpPr>
          <p:nvPr/>
        </p:nvCxnSpPr>
        <p:spPr>
          <a:xfrm>
            <a:off x="7582036" y="5411062"/>
            <a:ext cx="0" cy="307772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B6ECE05E-C964-51BF-1891-F34C733CEB65}"/>
              </a:ext>
            </a:extLst>
          </p:cNvPr>
          <p:cNvSpPr txBox="1"/>
          <p:nvPr/>
        </p:nvSpPr>
        <p:spPr>
          <a:xfrm>
            <a:off x="5565565" y="5389992"/>
            <a:ext cx="182292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Melt Undercutting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38A9525-8067-3D67-8981-F534E9E25ED7}"/>
              </a:ext>
            </a:extLst>
          </p:cNvPr>
          <p:cNvSpPr txBox="1"/>
          <p:nvPr/>
        </p:nvSpPr>
        <p:spPr>
          <a:xfrm>
            <a:off x="-184994" y="5159516"/>
            <a:ext cx="12792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25/05/2022 EGU</a:t>
            </a:r>
          </a:p>
        </p:txBody>
      </p:sp>
    </p:spTree>
    <p:extLst>
      <p:ext uri="{BB962C8B-B14F-4D97-AF65-F5344CB8AC3E}">
        <p14:creationId xmlns:p14="http://schemas.microsoft.com/office/powerpoint/2010/main" val="1856112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2006C0AC-A4A9-D0E7-BEFD-D10A97828C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"/>
          <a:stretch/>
        </p:blipFill>
        <p:spPr>
          <a:xfrm>
            <a:off x="0" y="710787"/>
            <a:ext cx="9144000" cy="450427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821AAD9-E06C-4208-B41F-2E396DE2282F}"/>
              </a:ext>
            </a:extLst>
          </p:cNvPr>
          <p:cNvSpPr/>
          <p:nvPr/>
        </p:nvSpPr>
        <p:spPr>
          <a:xfrm>
            <a:off x="0" y="-10787"/>
            <a:ext cx="9144000" cy="664191"/>
          </a:xfrm>
          <a:prstGeom prst="rect">
            <a:avLst/>
          </a:prstGeom>
          <a:solidFill>
            <a:srgbClr val="00206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74A589-46AC-4101-910E-5F2C8279A62F}"/>
              </a:ext>
            </a:extLst>
          </p:cNvPr>
          <p:cNvSpPr txBox="1"/>
          <p:nvPr/>
        </p:nvSpPr>
        <p:spPr>
          <a:xfrm>
            <a:off x="0" y="95173"/>
            <a:ext cx="91439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Time Series of Calving Front Change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E24EDF-7107-F9D2-8A49-557C4AB68231}"/>
              </a:ext>
            </a:extLst>
          </p:cNvPr>
          <p:cNvSpPr/>
          <p:nvPr/>
        </p:nvSpPr>
        <p:spPr>
          <a:xfrm>
            <a:off x="1192694" y="1359673"/>
            <a:ext cx="1192697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19904AA-540C-815D-EEBC-3E1E34ADA0BE}"/>
                  </a:ext>
                </a:extLst>
              </p:cNvPr>
              <p:cNvSpPr txBox="1"/>
              <p:nvPr/>
            </p:nvSpPr>
            <p:spPr>
              <a:xfrm>
                <a:off x="1192694" y="1359674"/>
                <a:ext cx="182880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 smtClean="0">
                            <a:latin typeface="+mj-lt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+mj-lt"/>
                          </a:rPr>
                          <m:t>𝑈</m:t>
                        </m:r>
                      </m:e>
                      <m:sub>
                        <m:r>
                          <a:rPr lang="en-GB" sz="1400" b="0" i="1" smtClean="0">
                            <a:latin typeface="+mj-lt"/>
                          </a:rPr>
                          <m:t>𝑐</m:t>
                        </m:r>
                      </m:sub>
                    </m:sSub>
                    <m:r>
                      <a:rPr lang="en-GB" sz="1400" b="0" i="1" smtClean="0">
                        <a:latin typeface="+mj-lt"/>
                      </a:rPr>
                      <m:t>=1.53</m:t>
                    </m:r>
                  </m:oMath>
                </a14:m>
                <a:r>
                  <a:rPr lang="en-GB" sz="1400" dirty="0">
                    <a:latin typeface="+mj-lt"/>
                  </a:rPr>
                  <a:t> m/d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19904AA-540C-815D-EEBC-3E1E34ADA0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2694" y="1359674"/>
                <a:ext cx="1828801" cy="307777"/>
              </a:xfrm>
              <a:prstGeom prst="rect">
                <a:avLst/>
              </a:prstGeom>
              <a:blipFill>
                <a:blip r:embed="rId4"/>
                <a:stretch>
                  <a:fillRect t="-3922" b="-196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">
            <a:extLst>
              <a:ext uri="{FF2B5EF4-FFF2-40B4-BE49-F238E27FC236}">
                <a16:creationId xmlns:a16="http://schemas.microsoft.com/office/drawing/2014/main" id="{EF79349C-DB22-8DBC-8319-B25302C31D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1" t="19340" r="25701" b="36846"/>
          <a:stretch/>
        </p:blipFill>
        <p:spPr bwMode="auto">
          <a:xfrm>
            <a:off x="6152148" y="5192581"/>
            <a:ext cx="227167" cy="19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3954165-C901-8EE0-4033-DF8A6FCE3471}"/>
              </a:ext>
            </a:extLst>
          </p:cNvPr>
          <p:cNvSpPr txBox="1"/>
          <p:nvPr/>
        </p:nvSpPr>
        <p:spPr>
          <a:xfrm>
            <a:off x="6311847" y="5154821"/>
            <a:ext cx="10291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@</a:t>
            </a:r>
            <a:r>
              <a:rPr lang="en-GB" sz="1000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will_harcourt</a:t>
            </a:r>
            <a:endParaRPr lang="en-GB" sz="1000" dirty="0">
              <a:solidFill>
                <a:srgbClr val="00206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8C56321-42BB-CAB1-EF0A-BB16FD39E0DE}"/>
              </a:ext>
            </a:extLst>
          </p:cNvPr>
          <p:cNvSpPr txBox="1"/>
          <p:nvPr/>
        </p:nvSpPr>
        <p:spPr>
          <a:xfrm>
            <a:off x="7459241" y="5151934"/>
            <a:ext cx="17198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002060"/>
                </a:solidFill>
                <a:latin typeface="+mj-lt"/>
              </a:rPr>
              <a:t>www.williamharcourt.co.uk</a:t>
            </a: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73850E8A-634D-E31E-6482-248A623DA0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2" t="5595" r="9000" b="5055"/>
          <a:stretch/>
        </p:blipFill>
        <p:spPr>
          <a:xfrm>
            <a:off x="7359072" y="5203547"/>
            <a:ext cx="181239" cy="19239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9BF42D7E-B10D-DF7C-70B2-3FCFBA66A61C}"/>
              </a:ext>
            </a:extLst>
          </p:cNvPr>
          <p:cNvSpPr/>
          <p:nvPr/>
        </p:nvSpPr>
        <p:spPr>
          <a:xfrm>
            <a:off x="0" y="5410237"/>
            <a:ext cx="9144000" cy="30476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A523E8D-7EDF-1F89-BA8C-4AFE9CB58FE8}"/>
              </a:ext>
            </a:extLst>
          </p:cNvPr>
          <p:cNvSpPr txBox="1"/>
          <p:nvPr/>
        </p:nvSpPr>
        <p:spPr>
          <a:xfrm>
            <a:off x="424754" y="5391835"/>
            <a:ext cx="133451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Mass Balance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CAE09E4-2D70-476B-967B-ED3692F58237}"/>
              </a:ext>
            </a:extLst>
          </p:cNvPr>
          <p:cNvSpPr txBox="1"/>
          <p:nvPr/>
        </p:nvSpPr>
        <p:spPr>
          <a:xfrm>
            <a:off x="3727016" y="5394844"/>
            <a:ext cx="15838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bg1"/>
                </a:solidFill>
                <a:latin typeface="Gill Sans MT" panose="020B0502020104020203" pitchFamily="34" charset="0"/>
              </a:rPr>
              <a:t>Time Series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4C9A7F-E2E3-B648-62F1-A15CF53EC562}"/>
              </a:ext>
            </a:extLst>
          </p:cNvPr>
          <p:cNvSpPr txBox="1"/>
          <p:nvPr/>
        </p:nvSpPr>
        <p:spPr>
          <a:xfrm>
            <a:off x="7838862" y="5390384"/>
            <a:ext cx="1055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Summary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987A5CD-CDB2-264B-17E9-3FB677FDFEA6}"/>
              </a:ext>
            </a:extLst>
          </p:cNvPr>
          <p:cNvSpPr txBox="1"/>
          <p:nvPr/>
        </p:nvSpPr>
        <p:spPr>
          <a:xfrm>
            <a:off x="2330949" y="5389993"/>
            <a:ext cx="104603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Fieldwork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A728B8F-5DC4-112F-D1E3-EE1CDC7FF778}"/>
              </a:ext>
            </a:extLst>
          </p:cNvPr>
          <p:cNvCxnSpPr>
            <a:cxnSpLocks/>
          </p:cNvCxnSpPr>
          <p:nvPr/>
        </p:nvCxnSpPr>
        <p:spPr>
          <a:xfrm>
            <a:off x="2055935" y="5410237"/>
            <a:ext cx="0" cy="307772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D4C8088-1278-9FA6-FBD0-C49ADA2B6164}"/>
              </a:ext>
            </a:extLst>
          </p:cNvPr>
          <p:cNvCxnSpPr>
            <a:cxnSpLocks/>
          </p:cNvCxnSpPr>
          <p:nvPr/>
        </p:nvCxnSpPr>
        <p:spPr>
          <a:xfrm>
            <a:off x="3612542" y="5410237"/>
            <a:ext cx="0" cy="307772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6E64849-F08F-AD5C-1F2D-2AB1227536FE}"/>
              </a:ext>
            </a:extLst>
          </p:cNvPr>
          <p:cNvCxnSpPr>
            <a:cxnSpLocks/>
          </p:cNvCxnSpPr>
          <p:nvPr/>
        </p:nvCxnSpPr>
        <p:spPr>
          <a:xfrm>
            <a:off x="5337415" y="5409856"/>
            <a:ext cx="0" cy="307772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621C987-AB55-DB88-504B-9DFDA6BAC4EB}"/>
              </a:ext>
            </a:extLst>
          </p:cNvPr>
          <p:cNvCxnSpPr>
            <a:cxnSpLocks/>
          </p:cNvCxnSpPr>
          <p:nvPr/>
        </p:nvCxnSpPr>
        <p:spPr>
          <a:xfrm>
            <a:off x="7582036" y="5411062"/>
            <a:ext cx="0" cy="307772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D9A4AD5C-CB08-0BAC-308D-729840BCC287}"/>
              </a:ext>
            </a:extLst>
          </p:cNvPr>
          <p:cNvSpPr txBox="1"/>
          <p:nvPr/>
        </p:nvSpPr>
        <p:spPr>
          <a:xfrm>
            <a:off x="5565565" y="5389992"/>
            <a:ext cx="182292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Melt Undercutting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1B5AC67-4660-EAE8-5D34-7D87C263E80F}"/>
              </a:ext>
            </a:extLst>
          </p:cNvPr>
          <p:cNvSpPr txBox="1"/>
          <p:nvPr/>
        </p:nvSpPr>
        <p:spPr>
          <a:xfrm>
            <a:off x="-184994" y="5159516"/>
            <a:ext cx="12792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25/05/2022 EGU</a:t>
            </a:r>
          </a:p>
        </p:txBody>
      </p:sp>
    </p:spTree>
    <p:extLst>
      <p:ext uri="{BB962C8B-B14F-4D97-AF65-F5344CB8AC3E}">
        <p14:creationId xmlns:p14="http://schemas.microsoft.com/office/powerpoint/2010/main" val="2322471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2006C0AC-A4A9-D0E7-BEFD-D10A97828C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"/>
          <a:stretch/>
        </p:blipFill>
        <p:spPr>
          <a:xfrm>
            <a:off x="0" y="710787"/>
            <a:ext cx="9144000" cy="450427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821AAD9-E06C-4208-B41F-2E396DE2282F}"/>
              </a:ext>
            </a:extLst>
          </p:cNvPr>
          <p:cNvSpPr/>
          <p:nvPr/>
        </p:nvSpPr>
        <p:spPr>
          <a:xfrm>
            <a:off x="0" y="-10787"/>
            <a:ext cx="9144000" cy="664191"/>
          </a:xfrm>
          <a:prstGeom prst="rect">
            <a:avLst/>
          </a:prstGeom>
          <a:solidFill>
            <a:srgbClr val="00206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74A589-46AC-4101-910E-5F2C8279A62F}"/>
              </a:ext>
            </a:extLst>
          </p:cNvPr>
          <p:cNvSpPr txBox="1"/>
          <p:nvPr/>
        </p:nvSpPr>
        <p:spPr>
          <a:xfrm>
            <a:off x="0" y="95173"/>
            <a:ext cx="91439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Time Series of Calving Front Change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E24EDF-7107-F9D2-8A49-557C4AB68231}"/>
              </a:ext>
            </a:extLst>
          </p:cNvPr>
          <p:cNvSpPr/>
          <p:nvPr/>
        </p:nvSpPr>
        <p:spPr>
          <a:xfrm>
            <a:off x="1192694" y="1359673"/>
            <a:ext cx="1192697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19904AA-540C-815D-EEBC-3E1E34ADA0BE}"/>
                  </a:ext>
                </a:extLst>
              </p:cNvPr>
              <p:cNvSpPr txBox="1"/>
              <p:nvPr/>
            </p:nvSpPr>
            <p:spPr>
              <a:xfrm>
                <a:off x="1192694" y="1359674"/>
                <a:ext cx="182880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 smtClean="0">
                            <a:latin typeface="+mj-lt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+mj-lt"/>
                          </a:rPr>
                          <m:t>𝑈</m:t>
                        </m:r>
                      </m:e>
                      <m:sub>
                        <m:r>
                          <a:rPr lang="en-GB" sz="1400" b="0" i="1" smtClean="0">
                            <a:latin typeface="+mj-lt"/>
                          </a:rPr>
                          <m:t>𝑐</m:t>
                        </m:r>
                      </m:sub>
                    </m:sSub>
                    <m:r>
                      <a:rPr lang="en-GB" sz="1400" b="0" i="1" smtClean="0">
                        <a:latin typeface="+mj-lt"/>
                      </a:rPr>
                      <m:t>=1.53</m:t>
                    </m:r>
                  </m:oMath>
                </a14:m>
                <a:r>
                  <a:rPr lang="en-GB" sz="1400" dirty="0">
                    <a:latin typeface="+mj-lt"/>
                  </a:rPr>
                  <a:t> m/d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19904AA-540C-815D-EEBC-3E1E34ADA0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2694" y="1359674"/>
                <a:ext cx="1828801" cy="307777"/>
              </a:xfrm>
              <a:prstGeom prst="rect">
                <a:avLst/>
              </a:prstGeom>
              <a:blipFill>
                <a:blip r:embed="rId4"/>
                <a:stretch>
                  <a:fillRect t="-3922" b="-196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">
            <a:extLst>
              <a:ext uri="{FF2B5EF4-FFF2-40B4-BE49-F238E27FC236}">
                <a16:creationId xmlns:a16="http://schemas.microsoft.com/office/drawing/2014/main" id="{EF79349C-DB22-8DBC-8319-B25302C31D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1" t="19340" r="25701" b="36846"/>
          <a:stretch/>
        </p:blipFill>
        <p:spPr bwMode="auto">
          <a:xfrm>
            <a:off x="6152148" y="5192581"/>
            <a:ext cx="227167" cy="19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3954165-C901-8EE0-4033-DF8A6FCE3471}"/>
              </a:ext>
            </a:extLst>
          </p:cNvPr>
          <p:cNvSpPr txBox="1"/>
          <p:nvPr/>
        </p:nvSpPr>
        <p:spPr>
          <a:xfrm>
            <a:off x="6311847" y="5154821"/>
            <a:ext cx="10291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@</a:t>
            </a:r>
            <a:r>
              <a:rPr lang="en-GB" sz="1000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will_harcourt</a:t>
            </a:r>
            <a:endParaRPr lang="en-GB" sz="1000" dirty="0">
              <a:solidFill>
                <a:srgbClr val="00206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8C56321-42BB-CAB1-EF0A-BB16FD39E0DE}"/>
              </a:ext>
            </a:extLst>
          </p:cNvPr>
          <p:cNvSpPr txBox="1"/>
          <p:nvPr/>
        </p:nvSpPr>
        <p:spPr>
          <a:xfrm>
            <a:off x="7459241" y="5151934"/>
            <a:ext cx="17198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002060"/>
                </a:solidFill>
                <a:latin typeface="+mj-lt"/>
              </a:rPr>
              <a:t>www.williamharcourt.co.uk</a:t>
            </a: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73850E8A-634D-E31E-6482-248A623DA0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2" t="5595" r="9000" b="5055"/>
          <a:stretch/>
        </p:blipFill>
        <p:spPr>
          <a:xfrm>
            <a:off x="7359072" y="5203547"/>
            <a:ext cx="181239" cy="19239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9BF42D7E-B10D-DF7C-70B2-3FCFBA66A61C}"/>
              </a:ext>
            </a:extLst>
          </p:cNvPr>
          <p:cNvSpPr/>
          <p:nvPr/>
        </p:nvSpPr>
        <p:spPr>
          <a:xfrm>
            <a:off x="0" y="5410237"/>
            <a:ext cx="9144000" cy="30476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A523E8D-7EDF-1F89-BA8C-4AFE9CB58FE8}"/>
              </a:ext>
            </a:extLst>
          </p:cNvPr>
          <p:cNvSpPr txBox="1"/>
          <p:nvPr/>
        </p:nvSpPr>
        <p:spPr>
          <a:xfrm>
            <a:off x="424754" y="5391835"/>
            <a:ext cx="133451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Mass Balance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CAE09E4-2D70-476B-967B-ED3692F58237}"/>
              </a:ext>
            </a:extLst>
          </p:cNvPr>
          <p:cNvSpPr txBox="1"/>
          <p:nvPr/>
        </p:nvSpPr>
        <p:spPr>
          <a:xfrm>
            <a:off x="3727016" y="5394844"/>
            <a:ext cx="15838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bg1"/>
                </a:solidFill>
                <a:latin typeface="Gill Sans MT" panose="020B0502020104020203" pitchFamily="34" charset="0"/>
              </a:rPr>
              <a:t>Time Series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4C9A7F-E2E3-B648-62F1-A15CF53EC562}"/>
              </a:ext>
            </a:extLst>
          </p:cNvPr>
          <p:cNvSpPr txBox="1"/>
          <p:nvPr/>
        </p:nvSpPr>
        <p:spPr>
          <a:xfrm>
            <a:off x="7838862" y="5390384"/>
            <a:ext cx="1055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Summary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987A5CD-CDB2-264B-17E9-3FB677FDFEA6}"/>
              </a:ext>
            </a:extLst>
          </p:cNvPr>
          <p:cNvSpPr txBox="1"/>
          <p:nvPr/>
        </p:nvSpPr>
        <p:spPr>
          <a:xfrm>
            <a:off x="2330949" y="5389993"/>
            <a:ext cx="104603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Fieldwork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A728B8F-5DC4-112F-D1E3-EE1CDC7FF778}"/>
              </a:ext>
            </a:extLst>
          </p:cNvPr>
          <p:cNvCxnSpPr>
            <a:cxnSpLocks/>
          </p:cNvCxnSpPr>
          <p:nvPr/>
        </p:nvCxnSpPr>
        <p:spPr>
          <a:xfrm>
            <a:off x="2055935" y="5410237"/>
            <a:ext cx="0" cy="307772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D4C8088-1278-9FA6-FBD0-C49ADA2B6164}"/>
              </a:ext>
            </a:extLst>
          </p:cNvPr>
          <p:cNvCxnSpPr>
            <a:cxnSpLocks/>
          </p:cNvCxnSpPr>
          <p:nvPr/>
        </p:nvCxnSpPr>
        <p:spPr>
          <a:xfrm>
            <a:off x="3612542" y="5410237"/>
            <a:ext cx="0" cy="307772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6E64849-F08F-AD5C-1F2D-2AB1227536FE}"/>
              </a:ext>
            </a:extLst>
          </p:cNvPr>
          <p:cNvCxnSpPr>
            <a:cxnSpLocks/>
          </p:cNvCxnSpPr>
          <p:nvPr/>
        </p:nvCxnSpPr>
        <p:spPr>
          <a:xfrm>
            <a:off x="5337415" y="5409856"/>
            <a:ext cx="0" cy="307772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621C987-AB55-DB88-504B-9DFDA6BAC4EB}"/>
              </a:ext>
            </a:extLst>
          </p:cNvPr>
          <p:cNvCxnSpPr>
            <a:cxnSpLocks/>
          </p:cNvCxnSpPr>
          <p:nvPr/>
        </p:nvCxnSpPr>
        <p:spPr>
          <a:xfrm>
            <a:off x="7582036" y="5411062"/>
            <a:ext cx="0" cy="307772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D9A4AD5C-CB08-0BAC-308D-729840BCC287}"/>
              </a:ext>
            </a:extLst>
          </p:cNvPr>
          <p:cNvSpPr txBox="1"/>
          <p:nvPr/>
        </p:nvSpPr>
        <p:spPr>
          <a:xfrm>
            <a:off x="5565565" y="5389992"/>
            <a:ext cx="182292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Melt Undercutting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1B5AC67-4660-EAE8-5D34-7D87C263E80F}"/>
              </a:ext>
            </a:extLst>
          </p:cNvPr>
          <p:cNvSpPr txBox="1"/>
          <p:nvPr/>
        </p:nvSpPr>
        <p:spPr>
          <a:xfrm>
            <a:off x="-184994" y="5159516"/>
            <a:ext cx="12792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25/05/2022 EGU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0215E6-846C-0997-5552-F4CFB03A050D}"/>
              </a:ext>
            </a:extLst>
          </p:cNvPr>
          <p:cNvCxnSpPr>
            <a:cxnSpLocks/>
          </p:cNvCxnSpPr>
          <p:nvPr/>
        </p:nvCxnSpPr>
        <p:spPr>
          <a:xfrm>
            <a:off x="946205" y="1163570"/>
            <a:ext cx="2430774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2A26568-BF20-0E71-58C5-E717765115A9}"/>
              </a:ext>
            </a:extLst>
          </p:cNvPr>
          <p:cNvCxnSpPr>
            <a:cxnSpLocks/>
          </p:cNvCxnSpPr>
          <p:nvPr/>
        </p:nvCxnSpPr>
        <p:spPr>
          <a:xfrm>
            <a:off x="3975652" y="1163570"/>
            <a:ext cx="4150581" cy="349991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2D7632E-3ACB-7FC5-1095-0D316C0F8993}"/>
              </a:ext>
            </a:extLst>
          </p:cNvPr>
          <p:cNvSpPr txBox="1"/>
          <p:nvPr/>
        </p:nvSpPr>
        <p:spPr>
          <a:xfrm>
            <a:off x="2546530" y="1380739"/>
            <a:ext cx="954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Stable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3488CC1-69AF-0E2E-B6AC-D1BC778126A0}"/>
              </a:ext>
            </a:extLst>
          </p:cNvPr>
          <p:cNvCxnSpPr>
            <a:cxnSpLocks/>
          </p:cNvCxnSpPr>
          <p:nvPr/>
        </p:nvCxnSpPr>
        <p:spPr>
          <a:xfrm flipH="1" flipV="1">
            <a:off x="2570385" y="1197642"/>
            <a:ext cx="359953" cy="2299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4B12576E-3B82-1A3C-7A3A-C5CAF76A1688}"/>
              </a:ext>
            </a:extLst>
          </p:cNvPr>
          <p:cNvSpPr txBox="1"/>
          <p:nvPr/>
        </p:nvSpPr>
        <p:spPr>
          <a:xfrm>
            <a:off x="7730317" y="915724"/>
            <a:ext cx="954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Retreat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D798F100-D437-524E-8046-54B2965954F4}"/>
              </a:ext>
            </a:extLst>
          </p:cNvPr>
          <p:cNvCxnSpPr>
            <a:cxnSpLocks/>
          </p:cNvCxnSpPr>
          <p:nvPr/>
        </p:nvCxnSpPr>
        <p:spPr>
          <a:xfrm flipH="1">
            <a:off x="6599583" y="1249831"/>
            <a:ext cx="1457911" cy="887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33F088A5-64FA-CD54-D0B6-439772851922}"/>
              </a:ext>
            </a:extLst>
          </p:cNvPr>
          <p:cNvCxnSpPr>
            <a:cxnSpLocks/>
          </p:cNvCxnSpPr>
          <p:nvPr/>
        </p:nvCxnSpPr>
        <p:spPr>
          <a:xfrm flipH="1">
            <a:off x="2269105" y="3115672"/>
            <a:ext cx="879612" cy="1158249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D7B5AE2E-FB95-71C3-D937-1777CA14C08A}"/>
              </a:ext>
            </a:extLst>
          </p:cNvPr>
          <p:cNvCxnSpPr>
            <a:cxnSpLocks/>
          </p:cNvCxnSpPr>
          <p:nvPr/>
        </p:nvCxnSpPr>
        <p:spPr>
          <a:xfrm flipH="1">
            <a:off x="4202597" y="2962922"/>
            <a:ext cx="440965" cy="1158249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4FF71E77-562F-72E5-ADCB-E9E47539A262}"/>
              </a:ext>
            </a:extLst>
          </p:cNvPr>
          <p:cNvCxnSpPr>
            <a:cxnSpLocks/>
          </p:cNvCxnSpPr>
          <p:nvPr/>
        </p:nvCxnSpPr>
        <p:spPr>
          <a:xfrm flipH="1">
            <a:off x="7211833" y="2857500"/>
            <a:ext cx="556511" cy="134394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B860CD5-3D12-71FD-D084-154F3DB45717}"/>
              </a:ext>
            </a:extLst>
          </p:cNvPr>
          <p:cNvCxnSpPr>
            <a:cxnSpLocks/>
          </p:cNvCxnSpPr>
          <p:nvPr/>
        </p:nvCxnSpPr>
        <p:spPr>
          <a:xfrm flipH="1">
            <a:off x="6035039" y="3115672"/>
            <a:ext cx="644491" cy="1085768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4907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2006C0AC-A4A9-D0E7-BEFD-D10A97828C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"/>
          <a:stretch/>
        </p:blipFill>
        <p:spPr>
          <a:xfrm>
            <a:off x="0" y="710787"/>
            <a:ext cx="9144000" cy="450427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821AAD9-E06C-4208-B41F-2E396DE2282F}"/>
              </a:ext>
            </a:extLst>
          </p:cNvPr>
          <p:cNvSpPr/>
          <p:nvPr/>
        </p:nvSpPr>
        <p:spPr>
          <a:xfrm>
            <a:off x="0" y="-10787"/>
            <a:ext cx="9144000" cy="664191"/>
          </a:xfrm>
          <a:prstGeom prst="rect">
            <a:avLst/>
          </a:prstGeom>
          <a:solidFill>
            <a:srgbClr val="00206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74A589-46AC-4101-910E-5F2C8279A62F}"/>
              </a:ext>
            </a:extLst>
          </p:cNvPr>
          <p:cNvSpPr txBox="1"/>
          <p:nvPr/>
        </p:nvSpPr>
        <p:spPr>
          <a:xfrm>
            <a:off x="0" y="95173"/>
            <a:ext cx="91439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Time Series of Calving Front Change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E24EDF-7107-F9D2-8A49-557C4AB68231}"/>
              </a:ext>
            </a:extLst>
          </p:cNvPr>
          <p:cNvSpPr/>
          <p:nvPr/>
        </p:nvSpPr>
        <p:spPr>
          <a:xfrm>
            <a:off x="1192694" y="1359673"/>
            <a:ext cx="1192697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19904AA-540C-815D-EEBC-3E1E34ADA0BE}"/>
                  </a:ext>
                </a:extLst>
              </p:cNvPr>
              <p:cNvSpPr txBox="1"/>
              <p:nvPr/>
            </p:nvSpPr>
            <p:spPr>
              <a:xfrm>
                <a:off x="1192694" y="1359674"/>
                <a:ext cx="182880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 smtClean="0">
                            <a:latin typeface="+mj-lt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+mj-lt"/>
                          </a:rPr>
                          <m:t>𝑈</m:t>
                        </m:r>
                      </m:e>
                      <m:sub>
                        <m:r>
                          <a:rPr lang="en-GB" sz="1400" b="0" i="1" smtClean="0">
                            <a:latin typeface="+mj-lt"/>
                          </a:rPr>
                          <m:t>𝑐</m:t>
                        </m:r>
                      </m:sub>
                    </m:sSub>
                    <m:r>
                      <a:rPr lang="en-GB" sz="1400" b="0" i="1" smtClean="0">
                        <a:latin typeface="+mj-lt"/>
                      </a:rPr>
                      <m:t>=1.53</m:t>
                    </m:r>
                  </m:oMath>
                </a14:m>
                <a:r>
                  <a:rPr lang="en-GB" sz="1400" dirty="0">
                    <a:latin typeface="+mj-lt"/>
                  </a:rPr>
                  <a:t> m/d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19904AA-540C-815D-EEBC-3E1E34ADA0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2694" y="1359674"/>
                <a:ext cx="1828801" cy="307777"/>
              </a:xfrm>
              <a:prstGeom prst="rect">
                <a:avLst/>
              </a:prstGeom>
              <a:blipFill>
                <a:blip r:embed="rId4"/>
                <a:stretch>
                  <a:fillRect t="-3922" b="-196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">
            <a:extLst>
              <a:ext uri="{FF2B5EF4-FFF2-40B4-BE49-F238E27FC236}">
                <a16:creationId xmlns:a16="http://schemas.microsoft.com/office/drawing/2014/main" id="{EF79349C-DB22-8DBC-8319-B25302C31D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1" t="19340" r="25701" b="36846"/>
          <a:stretch/>
        </p:blipFill>
        <p:spPr bwMode="auto">
          <a:xfrm>
            <a:off x="6152148" y="5192581"/>
            <a:ext cx="227167" cy="19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3954165-C901-8EE0-4033-DF8A6FCE3471}"/>
              </a:ext>
            </a:extLst>
          </p:cNvPr>
          <p:cNvSpPr txBox="1"/>
          <p:nvPr/>
        </p:nvSpPr>
        <p:spPr>
          <a:xfrm>
            <a:off x="6311847" y="5154821"/>
            <a:ext cx="10291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@</a:t>
            </a:r>
            <a:r>
              <a:rPr lang="en-GB" sz="1000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will_harcourt</a:t>
            </a:r>
            <a:endParaRPr lang="en-GB" sz="1000" dirty="0">
              <a:solidFill>
                <a:srgbClr val="00206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8C56321-42BB-CAB1-EF0A-BB16FD39E0DE}"/>
              </a:ext>
            </a:extLst>
          </p:cNvPr>
          <p:cNvSpPr txBox="1"/>
          <p:nvPr/>
        </p:nvSpPr>
        <p:spPr>
          <a:xfrm>
            <a:off x="7459241" y="5151934"/>
            <a:ext cx="17198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002060"/>
                </a:solidFill>
                <a:latin typeface="+mj-lt"/>
              </a:rPr>
              <a:t>www.williamharcourt.co.uk</a:t>
            </a: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73850E8A-634D-E31E-6482-248A623DA0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2" t="5595" r="9000" b="5055"/>
          <a:stretch/>
        </p:blipFill>
        <p:spPr>
          <a:xfrm>
            <a:off x="7359072" y="5203547"/>
            <a:ext cx="181239" cy="19239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9BF42D7E-B10D-DF7C-70B2-3FCFBA66A61C}"/>
              </a:ext>
            </a:extLst>
          </p:cNvPr>
          <p:cNvSpPr/>
          <p:nvPr/>
        </p:nvSpPr>
        <p:spPr>
          <a:xfrm>
            <a:off x="0" y="5410237"/>
            <a:ext cx="9144000" cy="30476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A523E8D-7EDF-1F89-BA8C-4AFE9CB58FE8}"/>
              </a:ext>
            </a:extLst>
          </p:cNvPr>
          <p:cNvSpPr txBox="1"/>
          <p:nvPr/>
        </p:nvSpPr>
        <p:spPr>
          <a:xfrm>
            <a:off x="424754" y="5391835"/>
            <a:ext cx="133451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Mass Balance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CAE09E4-2D70-476B-967B-ED3692F58237}"/>
              </a:ext>
            </a:extLst>
          </p:cNvPr>
          <p:cNvSpPr txBox="1"/>
          <p:nvPr/>
        </p:nvSpPr>
        <p:spPr>
          <a:xfrm>
            <a:off x="3727016" y="5394844"/>
            <a:ext cx="15838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bg1"/>
                </a:solidFill>
                <a:latin typeface="Gill Sans MT" panose="020B0502020104020203" pitchFamily="34" charset="0"/>
              </a:rPr>
              <a:t>Time Series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4C9A7F-E2E3-B648-62F1-A15CF53EC562}"/>
              </a:ext>
            </a:extLst>
          </p:cNvPr>
          <p:cNvSpPr txBox="1"/>
          <p:nvPr/>
        </p:nvSpPr>
        <p:spPr>
          <a:xfrm>
            <a:off x="7838862" y="5390384"/>
            <a:ext cx="1055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Summary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987A5CD-CDB2-264B-17E9-3FB677FDFEA6}"/>
              </a:ext>
            </a:extLst>
          </p:cNvPr>
          <p:cNvSpPr txBox="1"/>
          <p:nvPr/>
        </p:nvSpPr>
        <p:spPr>
          <a:xfrm>
            <a:off x="2330949" y="5389993"/>
            <a:ext cx="104603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Fieldwork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A728B8F-5DC4-112F-D1E3-EE1CDC7FF778}"/>
              </a:ext>
            </a:extLst>
          </p:cNvPr>
          <p:cNvCxnSpPr>
            <a:cxnSpLocks/>
          </p:cNvCxnSpPr>
          <p:nvPr/>
        </p:nvCxnSpPr>
        <p:spPr>
          <a:xfrm>
            <a:off x="2055935" y="5410237"/>
            <a:ext cx="0" cy="307772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D4C8088-1278-9FA6-FBD0-C49ADA2B6164}"/>
              </a:ext>
            </a:extLst>
          </p:cNvPr>
          <p:cNvCxnSpPr>
            <a:cxnSpLocks/>
          </p:cNvCxnSpPr>
          <p:nvPr/>
        </p:nvCxnSpPr>
        <p:spPr>
          <a:xfrm>
            <a:off x="3612542" y="5410237"/>
            <a:ext cx="0" cy="307772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6E64849-F08F-AD5C-1F2D-2AB1227536FE}"/>
              </a:ext>
            </a:extLst>
          </p:cNvPr>
          <p:cNvCxnSpPr>
            <a:cxnSpLocks/>
          </p:cNvCxnSpPr>
          <p:nvPr/>
        </p:nvCxnSpPr>
        <p:spPr>
          <a:xfrm>
            <a:off x="5337415" y="5409856"/>
            <a:ext cx="0" cy="307772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621C987-AB55-DB88-504B-9DFDA6BAC4EB}"/>
              </a:ext>
            </a:extLst>
          </p:cNvPr>
          <p:cNvCxnSpPr>
            <a:cxnSpLocks/>
          </p:cNvCxnSpPr>
          <p:nvPr/>
        </p:nvCxnSpPr>
        <p:spPr>
          <a:xfrm>
            <a:off x="7582036" y="5411062"/>
            <a:ext cx="0" cy="307772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D9A4AD5C-CB08-0BAC-308D-729840BCC287}"/>
              </a:ext>
            </a:extLst>
          </p:cNvPr>
          <p:cNvSpPr txBox="1"/>
          <p:nvPr/>
        </p:nvSpPr>
        <p:spPr>
          <a:xfrm>
            <a:off x="5565565" y="5389992"/>
            <a:ext cx="182292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Melt Undercutting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1B5AC67-4660-EAE8-5D34-7D87C263E80F}"/>
              </a:ext>
            </a:extLst>
          </p:cNvPr>
          <p:cNvSpPr txBox="1"/>
          <p:nvPr/>
        </p:nvSpPr>
        <p:spPr>
          <a:xfrm>
            <a:off x="-184994" y="5159516"/>
            <a:ext cx="12792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25/05/2022 EGU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0215E6-846C-0997-5552-F4CFB03A050D}"/>
              </a:ext>
            </a:extLst>
          </p:cNvPr>
          <p:cNvCxnSpPr>
            <a:cxnSpLocks/>
          </p:cNvCxnSpPr>
          <p:nvPr/>
        </p:nvCxnSpPr>
        <p:spPr>
          <a:xfrm>
            <a:off x="946205" y="1163570"/>
            <a:ext cx="2430774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2A26568-BF20-0E71-58C5-E717765115A9}"/>
              </a:ext>
            </a:extLst>
          </p:cNvPr>
          <p:cNvCxnSpPr>
            <a:cxnSpLocks/>
          </p:cNvCxnSpPr>
          <p:nvPr/>
        </p:nvCxnSpPr>
        <p:spPr>
          <a:xfrm>
            <a:off x="3975652" y="1163570"/>
            <a:ext cx="4150581" cy="349991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2D7632E-3ACB-7FC5-1095-0D316C0F8993}"/>
              </a:ext>
            </a:extLst>
          </p:cNvPr>
          <p:cNvSpPr txBox="1"/>
          <p:nvPr/>
        </p:nvSpPr>
        <p:spPr>
          <a:xfrm>
            <a:off x="2546530" y="1380739"/>
            <a:ext cx="954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Stable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3488CC1-69AF-0E2E-B6AC-D1BC778126A0}"/>
              </a:ext>
            </a:extLst>
          </p:cNvPr>
          <p:cNvCxnSpPr>
            <a:cxnSpLocks/>
          </p:cNvCxnSpPr>
          <p:nvPr/>
        </p:nvCxnSpPr>
        <p:spPr>
          <a:xfrm flipH="1" flipV="1">
            <a:off x="2570385" y="1197642"/>
            <a:ext cx="359953" cy="2299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4B12576E-3B82-1A3C-7A3A-C5CAF76A1688}"/>
              </a:ext>
            </a:extLst>
          </p:cNvPr>
          <p:cNvSpPr txBox="1"/>
          <p:nvPr/>
        </p:nvSpPr>
        <p:spPr>
          <a:xfrm>
            <a:off x="7730317" y="915724"/>
            <a:ext cx="954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Retreat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D798F100-D437-524E-8046-54B2965954F4}"/>
              </a:ext>
            </a:extLst>
          </p:cNvPr>
          <p:cNvCxnSpPr>
            <a:cxnSpLocks/>
          </p:cNvCxnSpPr>
          <p:nvPr/>
        </p:nvCxnSpPr>
        <p:spPr>
          <a:xfrm flipH="1">
            <a:off x="6599583" y="1249831"/>
            <a:ext cx="1457911" cy="887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33F088A5-64FA-CD54-D0B6-439772851922}"/>
              </a:ext>
            </a:extLst>
          </p:cNvPr>
          <p:cNvCxnSpPr>
            <a:cxnSpLocks/>
          </p:cNvCxnSpPr>
          <p:nvPr/>
        </p:nvCxnSpPr>
        <p:spPr>
          <a:xfrm flipH="1">
            <a:off x="2269105" y="3115672"/>
            <a:ext cx="879612" cy="1158249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D7B5AE2E-FB95-71C3-D937-1777CA14C08A}"/>
              </a:ext>
            </a:extLst>
          </p:cNvPr>
          <p:cNvCxnSpPr>
            <a:cxnSpLocks/>
          </p:cNvCxnSpPr>
          <p:nvPr/>
        </p:nvCxnSpPr>
        <p:spPr>
          <a:xfrm flipH="1">
            <a:off x="4202597" y="2962922"/>
            <a:ext cx="440965" cy="1158249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4FF71E77-562F-72E5-ADCB-E9E47539A262}"/>
              </a:ext>
            </a:extLst>
          </p:cNvPr>
          <p:cNvCxnSpPr>
            <a:cxnSpLocks/>
          </p:cNvCxnSpPr>
          <p:nvPr/>
        </p:nvCxnSpPr>
        <p:spPr>
          <a:xfrm flipH="1">
            <a:off x="7211833" y="2857500"/>
            <a:ext cx="556511" cy="134394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B860CD5-3D12-71FD-D084-154F3DB45717}"/>
              </a:ext>
            </a:extLst>
          </p:cNvPr>
          <p:cNvCxnSpPr>
            <a:cxnSpLocks/>
          </p:cNvCxnSpPr>
          <p:nvPr/>
        </p:nvCxnSpPr>
        <p:spPr>
          <a:xfrm flipH="1">
            <a:off x="6035039" y="3115672"/>
            <a:ext cx="644491" cy="1085768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229A9A0A-617E-89A2-DB4B-CDAE8028D0BE}"/>
              </a:ext>
            </a:extLst>
          </p:cNvPr>
          <p:cNvSpPr/>
          <p:nvPr/>
        </p:nvSpPr>
        <p:spPr>
          <a:xfrm>
            <a:off x="7459241" y="2425148"/>
            <a:ext cx="611766" cy="690524"/>
          </a:xfrm>
          <a:prstGeom prst="ellipse">
            <a:avLst/>
          </a:prstGeom>
          <a:noFill/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7856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821AAD9-E06C-4208-B41F-2E396DE2282F}"/>
              </a:ext>
            </a:extLst>
          </p:cNvPr>
          <p:cNvSpPr/>
          <p:nvPr/>
        </p:nvSpPr>
        <p:spPr>
          <a:xfrm>
            <a:off x="0" y="-10787"/>
            <a:ext cx="9144000" cy="664191"/>
          </a:xfrm>
          <a:prstGeom prst="rect">
            <a:avLst/>
          </a:prstGeom>
          <a:solidFill>
            <a:srgbClr val="00206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74A589-46AC-4101-910E-5F2C8279A62F}"/>
              </a:ext>
            </a:extLst>
          </p:cNvPr>
          <p:cNvSpPr txBox="1"/>
          <p:nvPr/>
        </p:nvSpPr>
        <p:spPr>
          <a:xfrm>
            <a:off x="0" y="95173"/>
            <a:ext cx="91439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Calving Front Instabilities Caused by Melt Undercutting</a:t>
            </a:r>
          </a:p>
        </p:txBody>
      </p:sp>
      <p:pic>
        <p:nvPicPr>
          <p:cNvPr id="20" name="Picture 19" descr="A picture containing sky, outdoor, nature, ice&#10;&#10;Description automatically generated">
            <a:extLst>
              <a:ext uri="{FF2B5EF4-FFF2-40B4-BE49-F238E27FC236}">
                <a16:creationId xmlns:a16="http://schemas.microsoft.com/office/drawing/2014/main" id="{6DCD1FB8-DCC1-435E-8A0D-E5AEE66C9C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59" t="41546" r="22897" b="20625"/>
          <a:stretch/>
        </p:blipFill>
        <p:spPr>
          <a:xfrm rot="21540000">
            <a:off x="39818" y="680728"/>
            <a:ext cx="3150894" cy="2237923"/>
          </a:xfrm>
          <a:prstGeom prst="rect">
            <a:avLst/>
          </a:prstGeom>
        </p:spPr>
      </p:pic>
      <p:pic>
        <p:nvPicPr>
          <p:cNvPr id="21" name="Picture 20" descr="A picture containing outdoor, nature, ice, shore&#10;&#10;Description automatically generated">
            <a:extLst>
              <a:ext uri="{FF2B5EF4-FFF2-40B4-BE49-F238E27FC236}">
                <a16:creationId xmlns:a16="http://schemas.microsoft.com/office/drawing/2014/main" id="{73ECB799-9F48-463F-BCD6-1E6CD3372A7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1"/>
          <a:stretch/>
        </p:blipFill>
        <p:spPr>
          <a:xfrm>
            <a:off x="32650" y="2945976"/>
            <a:ext cx="3154150" cy="22466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3E3EE9-9327-0014-8592-FC18090929C9}"/>
              </a:ext>
            </a:extLst>
          </p:cNvPr>
          <p:cNvSpPr txBox="1"/>
          <p:nvPr/>
        </p:nvSpPr>
        <p:spPr>
          <a:xfrm>
            <a:off x="9449" y="2584358"/>
            <a:ext cx="970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Before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9925D2A-8C99-04A1-681C-6B285FC4391D}"/>
              </a:ext>
            </a:extLst>
          </p:cNvPr>
          <p:cNvSpPr txBox="1"/>
          <p:nvPr/>
        </p:nvSpPr>
        <p:spPr>
          <a:xfrm>
            <a:off x="0" y="4837540"/>
            <a:ext cx="970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After</a:t>
            </a:r>
          </a:p>
        </p:txBody>
      </p:sp>
      <p:pic>
        <p:nvPicPr>
          <p:cNvPr id="4" name="Overhang_Collapse_8FPS">
            <a:hlinkClick r:id="" action="ppaction://media"/>
            <a:extLst>
              <a:ext uri="{FF2B5EF4-FFF2-40B4-BE49-F238E27FC236}">
                <a16:creationId xmlns:a16="http://schemas.microsoft.com/office/drawing/2014/main" id="{CBD16C9F-E946-336F-4926-AE418206C2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42651" y="1038133"/>
            <a:ext cx="5736381" cy="4096601"/>
          </a:xfrm>
          <a:prstGeom prst="rect">
            <a:avLst/>
          </a:prstGeom>
        </p:spPr>
      </p:pic>
      <p:sp>
        <p:nvSpPr>
          <p:cNvPr id="25" name="TextBox 3">
            <a:extLst>
              <a:ext uri="{FF2B5EF4-FFF2-40B4-BE49-F238E27FC236}">
                <a16:creationId xmlns:a16="http://schemas.microsoft.com/office/drawing/2014/main" id="{CF1C157C-F941-3CA1-032D-EE1D26337917}"/>
              </a:ext>
            </a:extLst>
          </p:cNvPr>
          <p:cNvSpPr txBox="1"/>
          <p:nvPr/>
        </p:nvSpPr>
        <p:spPr>
          <a:xfrm>
            <a:off x="3697357" y="678453"/>
            <a:ext cx="4985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Calving driving by melt undercutting</a:t>
            </a: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81946F44-91F9-1EAE-22DB-0BE81391168B}"/>
              </a:ext>
            </a:extLst>
          </p:cNvPr>
          <p:cNvSpPr/>
          <p:nvPr/>
        </p:nvSpPr>
        <p:spPr>
          <a:xfrm>
            <a:off x="7330513" y="1742808"/>
            <a:ext cx="768628" cy="159026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7" name="TextBox 5">
            <a:extLst>
              <a:ext uri="{FF2B5EF4-FFF2-40B4-BE49-F238E27FC236}">
                <a16:creationId xmlns:a16="http://schemas.microsoft.com/office/drawing/2014/main" id="{2328B815-BA94-D982-45CC-8B912BE4803E}"/>
              </a:ext>
            </a:extLst>
          </p:cNvPr>
          <p:cNvSpPr txBox="1"/>
          <p:nvPr/>
        </p:nvSpPr>
        <p:spPr>
          <a:xfrm>
            <a:off x="7289939" y="1410572"/>
            <a:ext cx="80920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500" dirty="0">
                <a:solidFill>
                  <a:srgbClr val="C00000"/>
                </a:solidFill>
              </a:rPr>
              <a:t>Retreat</a:t>
            </a: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0B00045B-9B7F-43A8-9301-A8F178DE496D}"/>
              </a:ext>
            </a:extLst>
          </p:cNvPr>
          <p:cNvSpPr/>
          <p:nvPr/>
        </p:nvSpPr>
        <p:spPr>
          <a:xfrm rot="10800000">
            <a:off x="4554837" y="1734860"/>
            <a:ext cx="768628" cy="159026"/>
          </a:xfrm>
          <a:prstGeom prst="rightArrow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9" name="TextBox 39">
            <a:extLst>
              <a:ext uri="{FF2B5EF4-FFF2-40B4-BE49-F238E27FC236}">
                <a16:creationId xmlns:a16="http://schemas.microsoft.com/office/drawing/2014/main" id="{4A5FC09F-C105-A4DB-D784-30A30C551CB4}"/>
              </a:ext>
            </a:extLst>
          </p:cNvPr>
          <p:cNvSpPr txBox="1"/>
          <p:nvPr/>
        </p:nvSpPr>
        <p:spPr>
          <a:xfrm>
            <a:off x="4514263" y="1402624"/>
            <a:ext cx="90258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500" dirty="0">
                <a:solidFill>
                  <a:srgbClr val="0070C0"/>
                </a:solidFill>
              </a:rPr>
              <a:t>Advance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07E28858-489C-51E8-99E9-13F49F0060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1" t="19340" r="25701" b="36846"/>
          <a:stretch/>
        </p:blipFill>
        <p:spPr bwMode="auto">
          <a:xfrm>
            <a:off x="6152148" y="5192581"/>
            <a:ext cx="227167" cy="19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61E0D6B-BF36-BB43-4E1D-C936BB3011A2}"/>
              </a:ext>
            </a:extLst>
          </p:cNvPr>
          <p:cNvSpPr txBox="1"/>
          <p:nvPr/>
        </p:nvSpPr>
        <p:spPr>
          <a:xfrm>
            <a:off x="6311847" y="5154821"/>
            <a:ext cx="10291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@</a:t>
            </a:r>
            <a:r>
              <a:rPr lang="en-GB" sz="1000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will_harcourt</a:t>
            </a:r>
            <a:endParaRPr lang="en-GB" sz="1000" dirty="0">
              <a:solidFill>
                <a:srgbClr val="00206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401DDE3-03C1-51ED-978C-C409C4418136}"/>
              </a:ext>
            </a:extLst>
          </p:cNvPr>
          <p:cNvSpPr txBox="1"/>
          <p:nvPr/>
        </p:nvSpPr>
        <p:spPr>
          <a:xfrm>
            <a:off x="7459241" y="5151934"/>
            <a:ext cx="17198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002060"/>
                </a:solidFill>
                <a:latin typeface="+mj-lt"/>
              </a:rPr>
              <a:t>www.williamharcourt.co.uk</a:t>
            </a:r>
          </a:p>
        </p:txBody>
      </p:sp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F630DEE3-47B0-1A5C-457D-9739B088C68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2" t="5595" r="9000" b="5055"/>
          <a:stretch/>
        </p:blipFill>
        <p:spPr>
          <a:xfrm>
            <a:off x="7359072" y="5203547"/>
            <a:ext cx="181239" cy="192399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54E1FF5A-3900-6548-E3BD-7D0A7C5B40B3}"/>
              </a:ext>
            </a:extLst>
          </p:cNvPr>
          <p:cNvSpPr/>
          <p:nvPr/>
        </p:nvSpPr>
        <p:spPr>
          <a:xfrm>
            <a:off x="0" y="5410237"/>
            <a:ext cx="9144000" cy="30476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2AC732A-5F59-920A-E49F-8D0F49D6DF22}"/>
              </a:ext>
            </a:extLst>
          </p:cNvPr>
          <p:cNvSpPr txBox="1"/>
          <p:nvPr/>
        </p:nvSpPr>
        <p:spPr>
          <a:xfrm>
            <a:off x="424754" y="5391835"/>
            <a:ext cx="133451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Mass Balance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648CA3F-F8E0-817F-D0B4-E637214E3CAA}"/>
              </a:ext>
            </a:extLst>
          </p:cNvPr>
          <p:cNvSpPr txBox="1"/>
          <p:nvPr/>
        </p:nvSpPr>
        <p:spPr>
          <a:xfrm>
            <a:off x="3727016" y="5394844"/>
            <a:ext cx="15838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Time Series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B519E89-B7E9-9CD8-AF2D-9E1D5803FDC2}"/>
              </a:ext>
            </a:extLst>
          </p:cNvPr>
          <p:cNvSpPr txBox="1"/>
          <p:nvPr/>
        </p:nvSpPr>
        <p:spPr>
          <a:xfrm>
            <a:off x="7838862" y="5390384"/>
            <a:ext cx="1055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Summary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F1104D0-497E-F54F-B755-041732BE733B}"/>
              </a:ext>
            </a:extLst>
          </p:cNvPr>
          <p:cNvSpPr txBox="1"/>
          <p:nvPr/>
        </p:nvSpPr>
        <p:spPr>
          <a:xfrm>
            <a:off x="2330949" y="5389993"/>
            <a:ext cx="104603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Fieldwork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B276BA3-EDEA-CF9E-3C2F-8CBD3DD27F15}"/>
              </a:ext>
            </a:extLst>
          </p:cNvPr>
          <p:cNvCxnSpPr>
            <a:cxnSpLocks/>
          </p:cNvCxnSpPr>
          <p:nvPr/>
        </p:nvCxnSpPr>
        <p:spPr>
          <a:xfrm>
            <a:off x="2055935" y="5410237"/>
            <a:ext cx="0" cy="307772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1697EAF-3407-0384-708A-69532B2F3621}"/>
              </a:ext>
            </a:extLst>
          </p:cNvPr>
          <p:cNvCxnSpPr>
            <a:cxnSpLocks/>
          </p:cNvCxnSpPr>
          <p:nvPr/>
        </p:nvCxnSpPr>
        <p:spPr>
          <a:xfrm>
            <a:off x="3612542" y="5410237"/>
            <a:ext cx="0" cy="307772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B0031A3-2CEE-85F4-4716-0C9EC3ABCD8B}"/>
              </a:ext>
            </a:extLst>
          </p:cNvPr>
          <p:cNvCxnSpPr>
            <a:cxnSpLocks/>
          </p:cNvCxnSpPr>
          <p:nvPr/>
        </p:nvCxnSpPr>
        <p:spPr>
          <a:xfrm>
            <a:off x="5337415" y="5409856"/>
            <a:ext cx="0" cy="307772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D29D6FC-1912-3606-66E8-D089362562EE}"/>
              </a:ext>
            </a:extLst>
          </p:cNvPr>
          <p:cNvCxnSpPr>
            <a:cxnSpLocks/>
          </p:cNvCxnSpPr>
          <p:nvPr/>
        </p:nvCxnSpPr>
        <p:spPr>
          <a:xfrm>
            <a:off x="7582036" y="5411062"/>
            <a:ext cx="0" cy="307772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CA5D02E6-9C70-25FA-52F1-077E13ACBB6D}"/>
              </a:ext>
            </a:extLst>
          </p:cNvPr>
          <p:cNvSpPr txBox="1"/>
          <p:nvPr/>
        </p:nvSpPr>
        <p:spPr>
          <a:xfrm>
            <a:off x="5565565" y="5389992"/>
            <a:ext cx="182292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bg1"/>
                </a:solidFill>
                <a:latin typeface="Gill Sans MT" panose="020B0502020104020203" pitchFamily="34" charset="0"/>
              </a:rPr>
              <a:t>Melt Undercutting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6FF3645-A3A4-90D1-0731-63498B9611A7}"/>
              </a:ext>
            </a:extLst>
          </p:cNvPr>
          <p:cNvSpPr txBox="1"/>
          <p:nvPr/>
        </p:nvSpPr>
        <p:spPr>
          <a:xfrm>
            <a:off x="-184994" y="5159516"/>
            <a:ext cx="12792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25/05/2022 EGU</a:t>
            </a:r>
          </a:p>
        </p:txBody>
      </p:sp>
    </p:spTree>
    <p:extLst>
      <p:ext uri="{BB962C8B-B14F-4D97-AF65-F5344CB8AC3E}">
        <p14:creationId xmlns:p14="http://schemas.microsoft.com/office/powerpoint/2010/main" val="370472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821AAD9-E06C-4208-B41F-2E396DE2282F}"/>
              </a:ext>
            </a:extLst>
          </p:cNvPr>
          <p:cNvSpPr/>
          <p:nvPr/>
        </p:nvSpPr>
        <p:spPr>
          <a:xfrm>
            <a:off x="0" y="-10787"/>
            <a:ext cx="9144000" cy="664191"/>
          </a:xfrm>
          <a:prstGeom prst="rect">
            <a:avLst/>
          </a:prstGeom>
          <a:solidFill>
            <a:srgbClr val="00206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74A589-46AC-4101-910E-5F2C8279A62F}"/>
              </a:ext>
            </a:extLst>
          </p:cNvPr>
          <p:cNvSpPr txBox="1"/>
          <p:nvPr/>
        </p:nvSpPr>
        <p:spPr>
          <a:xfrm>
            <a:off x="0" y="95173"/>
            <a:ext cx="91439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Summary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4673530-1473-4683-8F8C-1D1460B57F68}"/>
              </a:ext>
            </a:extLst>
          </p:cNvPr>
          <p:cNvSpPr txBox="1"/>
          <p:nvPr/>
        </p:nvSpPr>
        <p:spPr>
          <a:xfrm>
            <a:off x="687446" y="3936458"/>
            <a:ext cx="35710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Gill Sans MT" panose="020B0502020104020203" pitchFamily="34" charset="0"/>
                <a:ea typeface="Cambria" panose="02040503050406030204" pitchFamily="18" charset="0"/>
              </a:rPr>
              <a:t>@will_harcourt </a:t>
            </a:r>
          </a:p>
        </p:txBody>
      </p:sp>
      <p:pic>
        <p:nvPicPr>
          <p:cNvPr id="71" name="Picture 2">
            <a:extLst>
              <a:ext uri="{FF2B5EF4-FFF2-40B4-BE49-F238E27FC236}">
                <a16:creationId xmlns:a16="http://schemas.microsoft.com/office/drawing/2014/main" id="{DC7B04D8-49A5-47AE-99DE-5B106350E4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1" t="19340" r="25701" b="36846"/>
          <a:stretch/>
        </p:blipFill>
        <p:spPr bwMode="auto">
          <a:xfrm>
            <a:off x="1182286" y="3986249"/>
            <a:ext cx="406237" cy="35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BE021ACB-25BD-448A-A98A-7D7A5469EA5F}"/>
              </a:ext>
            </a:extLst>
          </p:cNvPr>
          <p:cNvSpPr txBox="1"/>
          <p:nvPr/>
        </p:nvSpPr>
        <p:spPr>
          <a:xfrm>
            <a:off x="808018" y="4420137"/>
            <a:ext cx="3450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Gill Sans MT" panose="020B0502020104020203" pitchFamily="34" charset="0"/>
              </a:rPr>
              <a:t>www.williamharcourt.co.uk </a:t>
            </a:r>
          </a:p>
        </p:txBody>
      </p:sp>
      <p:pic>
        <p:nvPicPr>
          <p:cNvPr id="73" name="Picture 72" descr="Icon&#10;&#10;Description automatically generated">
            <a:extLst>
              <a:ext uri="{FF2B5EF4-FFF2-40B4-BE49-F238E27FC236}">
                <a16:creationId xmlns:a16="http://schemas.microsoft.com/office/drawing/2014/main" id="{5B1531C3-A29D-4CE1-9778-762E5F81C4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2" t="5595" r="9000" b="5055"/>
          <a:stretch/>
        </p:blipFill>
        <p:spPr>
          <a:xfrm>
            <a:off x="687446" y="4476369"/>
            <a:ext cx="361276" cy="383522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FE3B5797-68DD-45EA-8BF3-C0A7042519BC}"/>
              </a:ext>
            </a:extLst>
          </p:cNvPr>
          <p:cNvSpPr txBox="1"/>
          <p:nvPr/>
        </p:nvSpPr>
        <p:spPr>
          <a:xfrm>
            <a:off x="486428" y="3281028"/>
            <a:ext cx="37720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rgbClr val="002060"/>
                </a:solidFill>
              </a:rPr>
              <a:t>Please contact me if you are interested to hear more!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AF060C6-CE0D-42F5-93EE-A4DCD4B38147}"/>
              </a:ext>
            </a:extLst>
          </p:cNvPr>
          <p:cNvSpPr txBox="1"/>
          <p:nvPr/>
        </p:nvSpPr>
        <p:spPr>
          <a:xfrm>
            <a:off x="808018" y="4949675"/>
            <a:ext cx="3450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Gill Sans MT" panose="020B0502020104020203" pitchFamily="34" charset="0"/>
              </a:rPr>
              <a:t>wdh</a:t>
            </a:r>
            <a:r>
              <a:rPr lang="en-GB" sz="2000" dirty="0">
                <a:solidFill>
                  <a:srgbClr val="002060"/>
                </a:solidFill>
                <a:latin typeface="Abadi" panose="020B0604020104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</a:t>
            </a:r>
            <a:r>
              <a:rPr lang="en-GB" sz="2000" dirty="0">
                <a:solidFill>
                  <a:srgbClr val="002060"/>
                </a:solidFill>
                <a:latin typeface="Gill Sans MT" panose="020B0502020104020203" pitchFamily="34" charset="0"/>
              </a:rPr>
              <a:t>@st-andrews.ac.uk </a:t>
            </a:r>
          </a:p>
        </p:txBody>
      </p:sp>
      <p:pic>
        <p:nvPicPr>
          <p:cNvPr id="76" name="Picture 2" descr="blue email box circle png transparent icon 13728">
            <a:extLst>
              <a:ext uri="{FF2B5EF4-FFF2-40B4-BE49-F238E27FC236}">
                <a16:creationId xmlns:a16="http://schemas.microsoft.com/office/drawing/2014/main" id="{E36ED2F9-6639-4B51-8E60-C3B32491C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25" y="4998797"/>
            <a:ext cx="380371" cy="38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A4CD81C-EBC0-41CF-935D-60420412D2B6}"/>
              </a:ext>
            </a:extLst>
          </p:cNvPr>
          <p:cNvCxnSpPr>
            <a:cxnSpLocks/>
          </p:cNvCxnSpPr>
          <p:nvPr/>
        </p:nvCxnSpPr>
        <p:spPr>
          <a:xfrm>
            <a:off x="231594" y="3043633"/>
            <a:ext cx="4655199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group of people standing on a rocky beach with ice and snow&#10;&#10;Description automatically generated with low confidence">
            <a:extLst>
              <a:ext uri="{FF2B5EF4-FFF2-40B4-BE49-F238E27FC236}">
                <a16:creationId xmlns:a16="http://schemas.microsoft.com/office/drawing/2014/main" id="{92394400-34A2-4675-A9B6-0C3C7F7C3B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3" t="13923" r="25815" b="31143"/>
          <a:stretch/>
        </p:blipFill>
        <p:spPr>
          <a:xfrm>
            <a:off x="5123780" y="818372"/>
            <a:ext cx="3841823" cy="476451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EF4BDB7-CAE2-4956-9640-2EF3121985DE}"/>
              </a:ext>
            </a:extLst>
          </p:cNvPr>
          <p:cNvSpPr txBox="1"/>
          <p:nvPr/>
        </p:nvSpPr>
        <p:spPr>
          <a:xfrm>
            <a:off x="943361" y="819322"/>
            <a:ext cx="3920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Demonstrated capabilities of 94 GHz for monitoring glacier calving fronts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E6589E-24E4-411E-970C-5A0E9C608E7E}"/>
              </a:ext>
            </a:extLst>
          </p:cNvPr>
          <p:cNvSpPr txBox="1"/>
          <p:nvPr/>
        </p:nvSpPr>
        <p:spPr>
          <a:xfrm>
            <a:off x="943362" y="1572466"/>
            <a:ext cx="3961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High resolution estimates of glacier calving rates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6CB7F08-08B5-4569-B871-401896DA26C8}"/>
              </a:ext>
            </a:extLst>
          </p:cNvPr>
          <p:cNvSpPr txBox="1"/>
          <p:nvPr/>
        </p:nvSpPr>
        <p:spPr>
          <a:xfrm>
            <a:off x="943361" y="2313614"/>
            <a:ext cx="3606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Calving front instabilities driven by melting undercutting</a:t>
            </a:r>
          </a:p>
        </p:txBody>
      </p:sp>
      <p:pic>
        <p:nvPicPr>
          <p:cNvPr id="25" name="Picture 4" descr="Mini Green Tick Stamper - SuperStickers">
            <a:extLst>
              <a:ext uri="{FF2B5EF4-FFF2-40B4-BE49-F238E27FC236}">
                <a16:creationId xmlns:a16="http://schemas.microsoft.com/office/drawing/2014/main" id="{81D2EB39-1FE4-46ED-A111-1CA6B9C6CB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7" t="15580" r="17233" b="14714"/>
          <a:stretch/>
        </p:blipFill>
        <p:spPr bwMode="auto">
          <a:xfrm>
            <a:off x="415693" y="890440"/>
            <a:ext cx="454043" cy="41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7850AD2-A32A-40FA-A303-8C89C0EC1272}"/>
              </a:ext>
            </a:extLst>
          </p:cNvPr>
          <p:cNvSpPr txBox="1"/>
          <p:nvPr/>
        </p:nvSpPr>
        <p:spPr>
          <a:xfrm>
            <a:off x="-336069" y="5474762"/>
            <a:ext cx="17258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>
                <a:solidFill>
                  <a:srgbClr val="002060"/>
                </a:solidFill>
                <a:latin typeface="Gill Sans MT" panose="020B0502020104020203" pitchFamily="34" charset="0"/>
                <a:ea typeface="Cambria" panose="02040503050406030204" pitchFamily="18" charset="0"/>
              </a:rPr>
              <a:t>25/05/2022 EGU</a:t>
            </a:r>
          </a:p>
        </p:txBody>
      </p:sp>
      <p:pic>
        <p:nvPicPr>
          <p:cNvPr id="20" name="Picture 4" descr="Mini Green Tick Stamper - SuperStickers">
            <a:extLst>
              <a:ext uri="{FF2B5EF4-FFF2-40B4-BE49-F238E27FC236}">
                <a16:creationId xmlns:a16="http://schemas.microsoft.com/office/drawing/2014/main" id="{54FE46C4-7E93-9334-EB7D-DC49ED843E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7" t="15580" r="17233" b="14714"/>
          <a:stretch/>
        </p:blipFill>
        <p:spPr bwMode="auto">
          <a:xfrm>
            <a:off x="420482" y="1634269"/>
            <a:ext cx="454043" cy="41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Mini Green Tick Stamper - SuperStickers">
            <a:extLst>
              <a:ext uri="{FF2B5EF4-FFF2-40B4-BE49-F238E27FC236}">
                <a16:creationId xmlns:a16="http://schemas.microsoft.com/office/drawing/2014/main" id="{23C64598-7247-52DB-0EDD-CF9BE33B4E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7" t="15580" r="17233" b="14714"/>
          <a:stretch/>
        </p:blipFill>
        <p:spPr bwMode="auto">
          <a:xfrm>
            <a:off x="414041" y="2441058"/>
            <a:ext cx="454043" cy="41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5736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ndara">
      <a:maj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340</TotalTime>
  <Words>350</Words>
  <Application>Microsoft Office PowerPoint</Application>
  <PresentationFormat>On-screen Show (16:10)</PresentationFormat>
  <Paragraphs>99</Paragraphs>
  <Slides>8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Abadi</vt:lpstr>
      <vt:lpstr>Arial</vt:lpstr>
      <vt:lpstr>Calibri</vt:lpstr>
      <vt:lpstr>Candara</vt:lpstr>
      <vt:lpstr>Gill Sans MT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Observing the Cryosphere with Millimetre wave radar: The case study of Rhone Glacier</dc:title>
  <dc:creator>William Harcourt</dc:creator>
  <cp:lastModifiedBy>William Harcourt</cp:lastModifiedBy>
  <cp:revision>961</cp:revision>
  <dcterms:created xsi:type="dcterms:W3CDTF">2019-11-01T09:23:06Z</dcterms:created>
  <dcterms:modified xsi:type="dcterms:W3CDTF">2022-05-23T07:52:02Z</dcterms:modified>
</cp:coreProperties>
</file>