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0" r:id="rId4"/>
    <p:sldId id="282" r:id="rId5"/>
    <p:sldId id="286" r:id="rId6"/>
    <p:sldId id="261" r:id="rId7"/>
    <p:sldId id="287" r:id="rId8"/>
    <p:sldId id="288" r:id="rId9"/>
    <p:sldId id="262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63" r:id="rId18"/>
    <p:sldId id="297" r:id="rId19"/>
    <p:sldId id="298" r:id="rId20"/>
    <p:sldId id="284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79" y="48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5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6566E-A135-47C5-B666-D77ED219465C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E1E66-0EA3-46B4-8216-B1B8BE711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0BAA7-22A5-49C2-BA97-E6B0C9CFDA3C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9F56C-685E-485A-BF04-BF7465453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86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447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857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319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866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02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248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216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95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27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0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659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F56C-685E-485A-BF04-BF7465453AF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2F2F2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6642340" y="0"/>
            <a:ext cx="5549660" cy="3302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screen"/>
          <a:srcRect b="67550"/>
          <a:stretch>
            <a:fillRect/>
          </a:stretch>
        </p:blipFill>
        <p:spPr>
          <a:xfrm rot="2551530" flipH="1">
            <a:off x="-4745853" y="3397661"/>
            <a:ext cx="8537070" cy="2772836"/>
          </a:xfrm>
          <a:custGeom>
            <a:avLst/>
            <a:gdLst>
              <a:gd name="connsiteX0" fmla="*/ 5766606 w 10013678"/>
              <a:gd name="connsiteY0" fmla="*/ 0 h 3252438"/>
              <a:gd name="connsiteX1" fmla="*/ 2783632 w 10013678"/>
              <a:gd name="connsiteY1" fmla="*/ 3252438 h 3252438"/>
              <a:gd name="connsiteX2" fmla="*/ 0 w 10013678"/>
              <a:gd name="connsiteY2" fmla="*/ 699430 h 3252438"/>
              <a:gd name="connsiteX3" fmla="*/ 0 w 10013678"/>
              <a:gd name="connsiteY3" fmla="*/ 0 h 3252438"/>
              <a:gd name="connsiteX4" fmla="*/ 10013678 w 10013678"/>
              <a:gd name="connsiteY4" fmla="*/ 0 h 3252438"/>
              <a:gd name="connsiteX5" fmla="*/ 10013678 w 10013678"/>
              <a:gd name="connsiteY5" fmla="*/ 229291 h 3252438"/>
              <a:gd name="connsiteX6" fmla="*/ 9763673 w 10013678"/>
              <a:gd name="connsiteY6" fmla="*/ 0 h 32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678" h="3252438">
                <a:moveTo>
                  <a:pt x="5766606" y="0"/>
                </a:moveTo>
                <a:lnTo>
                  <a:pt x="2783632" y="3252438"/>
                </a:lnTo>
                <a:lnTo>
                  <a:pt x="0" y="699430"/>
                </a:lnTo>
                <a:lnTo>
                  <a:pt x="0" y="0"/>
                </a:lnTo>
                <a:close/>
                <a:moveTo>
                  <a:pt x="10013678" y="0"/>
                </a:moveTo>
                <a:lnTo>
                  <a:pt x="10013678" y="229291"/>
                </a:lnTo>
                <a:lnTo>
                  <a:pt x="9763673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121801" y="452077"/>
            <a:ext cx="5948398" cy="59538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2F2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6642340" y="0"/>
            <a:ext cx="5549660" cy="3302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screen"/>
          <a:srcRect b="67550"/>
          <a:stretch>
            <a:fillRect/>
          </a:stretch>
        </p:blipFill>
        <p:spPr>
          <a:xfrm rot="2551530" flipH="1">
            <a:off x="-4745853" y="3397661"/>
            <a:ext cx="8537070" cy="2772836"/>
          </a:xfrm>
          <a:custGeom>
            <a:avLst/>
            <a:gdLst>
              <a:gd name="connsiteX0" fmla="*/ 5766606 w 10013678"/>
              <a:gd name="connsiteY0" fmla="*/ 0 h 3252438"/>
              <a:gd name="connsiteX1" fmla="*/ 2783632 w 10013678"/>
              <a:gd name="connsiteY1" fmla="*/ 3252438 h 3252438"/>
              <a:gd name="connsiteX2" fmla="*/ 0 w 10013678"/>
              <a:gd name="connsiteY2" fmla="*/ 699430 h 3252438"/>
              <a:gd name="connsiteX3" fmla="*/ 0 w 10013678"/>
              <a:gd name="connsiteY3" fmla="*/ 0 h 3252438"/>
              <a:gd name="connsiteX4" fmla="*/ 10013678 w 10013678"/>
              <a:gd name="connsiteY4" fmla="*/ 0 h 3252438"/>
              <a:gd name="connsiteX5" fmla="*/ 10013678 w 10013678"/>
              <a:gd name="connsiteY5" fmla="*/ 229291 h 3252438"/>
              <a:gd name="connsiteX6" fmla="*/ 9763673 w 10013678"/>
              <a:gd name="connsiteY6" fmla="*/ 0 h 32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678" h="3252438">
                <a:moveTo>
                  <a:pt x="5766606" y="0"/>
                </a:moveTo>
                <a:lnTo>
                  <a:pt x="2783632" y="3252438"/>
                </a:lnTo>
                <a:lnTo>
                  <a:pt x="0" y="699430"/>
                </a:lnTo>
                <a:lnTo>
                  <a:pt x="0" y="0"/>
                </a:lnTo>
                <a:close/>
                <a:moveTo>
                  <a:pt x="10013678" y="0"/>
                </a:moveTo>
                <a:lnTo>
                  <a:pt x="10013678" y="229291"/>
                </a:lnTo>
                <a:lnTo>
                  <a:pt x="9763673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121801" y="452077"/>
            <a:ext cx="5948398" cy="59538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 t="76969" r="2435"/>
          <a:stretch>
            <a:fillRect/>
          </a:stretch>
        </p:blipFill>
        <p:spPr>
          <a:xfrm>
            <a:off x="1152584" y="-43543"/>
            <a:ext cx="9646045" cy="22791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735537" y="232818"/>
            <a:ext cx="2797234" cy="289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lt"/>
              </a:rPr>
              <a:t>Add You Text Here Add You Text Here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35537" y="473127"/>
            <a:ext cx="24416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请在此处添加标题</a:t>
            </a:r>
          </a:p>
        </p:txBody>
      </p:sp>
      <p:sp>
        <p:nvSpPr>
          <p:cNvPr id="5" name="矩形 4"/>
          <p:cNvSpPr/>
          <p:nvPr userDrawn="1"/>
        </p:nvSpPr>
        <p:spPr>
          <a:xfrm flipH="1">
            <a:off x="690113" y="293298"/>
            <a:ext cx="45719" cy="5520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细黑" panose="02010600040101010101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2F2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6642340" y="0"/>
            <a:ext cx="5549660" cy="3302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screen"/>
          <a:srcRect b="67550"/>
          <a:stretch>
            <a:fillRect/>
          </a:stretch>
        </p:blipFill>
        <p:spPr>
          <a:xfrm rot="2551530" flipH="1">
            <a:off x="-4745853" y="3397661"/>
            <a:ext cx="8537070" cy="2772836"/>
          </a:xfrm>
          <a:custGeom>
            <a:avLst/>
            <a:gdLst>
              <a:gd name="connsiteX0" fmla="*/ 5766606 w 10013678"/>
              <a:gd name="connsiteY0" fmla="*/ 0 h 3252438"/>
              <a:gd name="connsiteX1" fmla="*/ 2783632 w 10013678"/>
              <a:gd name="connsiteY1" fmla="*/ 3252438 h 3252438"/>
              <a:gd name="connsiteX2" fmla="*/ 0 w 10013678"/>
              <a:gd name="connsiteY2" fmla="*/ 699430 h 3252438"/>
              <a:gd name="connsiteX3" fmla="*/ 0 w 10013678"/>
              <a:gd name="connsiteY3" fmla="*/ 0 h 3252438"/>
              <a:gd name="connsiteX4" fmla="*/ 10013678 w 10013678"/>
              <a:gd name="connsiteY4" fmla="*/ 0 h 3252438"/>
              <a:gd name="connsiteX5" fmla="*/ 10013678 w 10013678"/>
              <a:gd name="connsiteY5" fmla="*/ 229291 h 3252438"/>
              <a:gd name="connsiteX6" fmla="*/ 9763673 w 10013678"/>
              <a:gd name="connsiteY6" fmla="*/ 0 h 32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678" h="3252438">
                <a:moveTo>
                  <a:pt x="5766606" y="0"/>
                </a:moveTo>
                <a:lnTo>
                  <a:pt x="2783632" y="3252438"/>
                </a:lnTo>
                <a:lnTo>
                  <a:pt x="0" y="699430"/>
                </a:lnTo>
                <a:lnTo>
                  <a:pt x="0" y="0"/>
                </a:lnTo>
                <a:close/>
                <a:moveTo>
                  <a:pt x="10013678" y="0"/>
                </a:moveTo>
                <a:lnTo>
                  <a:pt x="10013678" y="229291"/>
                </a:lnTo>
                <a:lnTo>
                  <a:pt x="9763673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121801" y="452077"/>
            <a:ext cx="5948398" cy="59538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 t="76969" r="2435"/>
          <a:stretch>
            <a:fillRect/>
          </a:stretch>
        </p:blipFill>
        <p:spPr>
          <a:xfrm>
            <a:off x="1152584" y="-43543"/>
            <a:ext cx="9646045" cy="22791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735537" y="232818"/>
            <a:ext cx="2797234" cy="289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lt"/>
              </a:rPr>
              <a:t>Add You Text Here Add You Text Here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35537" y="473127"/>
            <a:ext cx="24416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请在此处添加标题</a:t>
            </a:r>
          </a:p>
        </p:txBody>
      </p:sp>
      <p:sp>
        <p:nvSpPr>
          <p:cNvPr id="5" name="矩形 4"/>
          <p:cNvSpPr/>
          <p:nvPr userDrawn="1"/>
        </p:nvSpPr>
        <p:spPr>
          <a:xfrm flipH="1">
            <a:off x="690113" y="293298"/>
            <a:ext cx="45719" cy="5520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细黑" panose="02010600040101010101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2F2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6642340" y="0"/>
            <a:ext cx="5549660" cy="3302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screen"/>
          <a:srcRect b="67550"/>
          <a:stretch>
            <a:fillRect/>
          </a:stretch>
        </p:blipFill>
        <p:spPr>
          <a:xfrm rot="2551530" flipH="1">
            <a:off x="-4745853" y="3397661"/>
            <a:ext cx="8537070" cy="2772836"/>
          </a:xfrm>
          <a:custGeom>
            <a:avLst/>
            <a:gdLst>
              <a:gd name="connsiteX0" fmla="*/ 5766606 w 10013678"/>
              <a:gd name="connsiteY0" fmla="*/ 0 h 3252438"/>
              <a:gd name="connsiteX1" fmla="*/ 2783632 w 10013678"/>
              <a:gd name="connsiteY1" fmla="*/ 3252438 h 3252438"/>
              <a:gd name="connsiteX2" fmla="*/ 0 w 10013678"/>
              <a:gd name="connsiteY2" fmla="*/ 699430 h 3252438"/>
              <a:gd name="connsiteX3" fmla="*/ 0 w 10013678"/>
              <a:gd name="connsiteY3" fmla="*/ 0 h 3252438"/>
              <a:gd name="connsiteX4" fmla="*/ 10013678 w 10013678"/>
              <a:gd name="connsiteY4" fmla="*/ 0 h 3252438"/>
              <a:gd name="connsiteX5" fmla="*/ 10013678 w 10013678"/>
              <a:gd name="connsiteY5" fmla="*/ 229291 h 3252438"/>
              <a:gd name="connsiteX6" fmla="*/ 9763673 w 10013678"/>
              <a:gd name="connsiteY6" fmla="*/ 0 h 32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678" h="3252438">
                <a:moveTo>
                  <a:pt x="5766606" y="0"/>
                </a:moveTo>
                <a:lnTo>
                  <a:pt x="2783632" y="3252438"/>
                </a:lnTo>
                <a:lnTo>
                  <a:pt x="0" y="699430"/>
                </a:lnTo>
                <a:lnTo>
                  <a:pt x="0" y="0"/>
                </a:lnTo>
                <a:close/>
                <a:moveTo>
                  <a:pt x="10013678" y="0"/>
                </a:moveTo>
                <a:lnTo>
                  <a:pt x="10013678" y="229291"/>
                </a:lnTo>
                <a:lnTo>
                  <a:pt x="9763673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121801" y="452077"/>
            <a:ext cx="5948398" cy="59538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 t="76969" r="2435"/>
          <a:stretch>
            <a:fillRect/>
          </a:stretch>
        </p:blipFill>
        <p:spPr>
          <a:xfrm>
            <a:off x="1152584" y="-43543"/>
            <a:ext cx="9646045" cy="22791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 t="76969" r="2435"/>
          <a:stretch>
            <a:fillRect/>
          </a:stretch>
        </p:blipFill>
        <p:spPr>
          <a:xfrm>
            <a:off x="1152584" y="-43543"/>
            <a:ext cx="9646045" cy="22791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735537" y="232818"/>
            <a:ext cx="2797234" cy="289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lt"/>
              </a:rPr>
              <a:t>Add You Text Here Add You Text Here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35537" y="473127"/>
            <a:ext cx="24416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请在此处添加标题</a:t>
            </a:r>
          </a:p>
        </p:txBody>
      </p:sp>
      <p:sp>
        <p:nvSpPr>
          <p:cNvPr id="5" name="矩形 4"/>
          <p:cNvSpPr/>
          <p:nvPr userDrawn="1"/>
        </p:nvSpPr>
        <p:spPr>
          <a:xfrm flipH="1">
            <a:off x="690113" y="293298"/>
            <a:ext cx="45719" cy="5520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>
                  <a:lumMod val="85000"/>
                  <a:lumOff val="15000"/>
                </a:prstClr>
              </a:solidFill>
              <a:latin typeface="华文细黑" panose="02010600040101010101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F2F2F2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6642340" y="0"/>
            <a:ext cx="5549660" cy="3302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screen"/>
          <a:srcRect b="67550"/>
          <a:stretch>
            <a:fillRect/>
          </a:stretch>
        </p:blipFill>
        <p:spPr>
          <a:xfrm rot="2551530" flipH="1">
            <a:off x="-4745853" y="3397661"/>
            <a:ext cx="8537070" cy="2772836"/>
          </a:xfrm>
          <a:custGeom>
            <a:avLst/>
            <a:gdLst>
              <a:gd name="connsiteX0" fmla="*/ 5766606 w 10013678"/>
              <a:gd name="connsiteY0" fmla="*/ 0 h 3252438"/>
              <a:gd name="connsiteX1" fmla="*/ 2783632 w 10013678"/>
              <a:gd name="connsiteY1" fmla="*/ 3252438 h 3252438"/>
              <a:gd name="connsiteX2" fmla="*/ 0 w 10013678"/>
              <a:gd name="connsiteY2" fmla="*/ 699430 h 3252438"/>
              <a:gd name="connsiteX3" fmla="*/ 0 w 10013678"/>
              <a:gd name="connsiteY3" fmla="*/ 0 h 3252438"/>
              <a:gd name="connsiteX4" fmla="*/ 10013678 w 10013678"/>
              <a:gd name="connsiteY4" fmla="*/ 0 h 3252438"/>
              <a:gd name="connsiteX5" fmla="*/ 10013678 w 10013678"/>
              <a:gd name="connsiteY5" fmla="*/ 229291 h 3252438"/>
              <a:gd name="connsiteX6" fmla="*/ 9763673 w 10013678"/>
              <a:gd name="connsiteY6" fmla="*/ 0 h 32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678" h="3252438">
                <a:moveTo>
                  <a:pt x="5766606" y="0"/>
                </a:moveTo>
                <a:lnTo>
                  <a:pt x="2783632" y="3252438"/>
                </a:lnTo>
                <a:lnTo>
                  <a:pt x="0" y="699430"/>
                </a:lnTo>
                <a:lnTo>
                  <a:pt x="0" y="0"/>
                </a:lnTo>
                <a:close/>
                <a:moveTo>
                  <a:pt x="10013678" y="0"/>
                </a:moveTo>
                <a:lnTo>
                  <a:pt x="10013678" y="229291"/>
                </a:lnTo>
                <a:lnTo>
                  <a:pt x="9763673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121801" y="452077"/>
            <a:ext cx="5948398" cy="59538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 t="76969" r="2435"/>
          <a:stretch>
            <a:fillRect/>
          </a:stretch>
        </p:blipFill>
        <p:spPr>
          <a:xfrm>
            <a:off x="1152584" y="-43543"/>
            <a:ext cx="9646045" cy="22791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735537" y="232818"/>
            <a:ext cx="2797234" cy="289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lt"/>
              </a:rPr>
              <a:t>Add You Text Here Add You Text Here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35537" y="473127"/>
            <a:ext cx="24416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请在此处添加标题</a:t>
            </a:r>
          </a:p>
        </p:txBody>
      </p:sp>
      <p:sp>
        <p:nvSpPr>
          <p:cNvPr id="5" name="矩形 4"/>
          <p:cNvSpPr/>
          <p:nvPr userDrawn="1"/>
        </p:nvSpPr>
        <p:spPr>
          <a:xfrm flipH="1">
            <a:off x="690113" y="293298"/>
            <a:ext cx="45719" cy="5520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细黑" panose="02010600040101010101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690113" y="293298"/>
            <a:ext cx="45719" cy="5520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细黑" panose="02010600040101010101" charset="-122"/>
              <a:ea typeface="微软雅黑 Light" panose="020B0502040204020203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9150" y="274248"/>
            <a:ext cx="10515600" cy="6016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lt"/>
              </a:rPr>
              <a:t>Add You Text Here Add You Text Here</a:t>
            </a:r>
            <a:b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lt"/>
              </a:rPr>
            </a:b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请在此处添加标题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725278" y="64501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C512-946F-491C-A78E-B874D25DDF2C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3683-69C5-4225-8B2B-0C82CECB94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C512-946F-491C-A78E-B874D25DDF2C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3683-69C5-4225-8B2B-0C82CECB94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80616" y="3623514"/>
            <a:ext cx="828446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Third Pole Environment under Global Changes</a:t>
            </a:r>
            <a:endParaRPr lang="zh-CN" sz="28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8304" y="1467752"/>
            <a:ext cx="10375391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Dynamic effects of Tibetan Plateau on the sustained drought in southwest China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4635" y="3059668"/>
            <a:ext cx="333642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-PRESENTATION ON EGU22-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87095" y="4487941"/>
            <a:ext cx="6671506" cy="1903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Yiwei Ye——yeyiwei21@mails.ucas.ac.cn</a:t>
            </a:r>
          </a:p>
          <a:p>
            <a:pPr algn="ctr">
              <a:lnSpc>
                <a:spcPct val="125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Rongxiang Tian——trx@zju.edu.cn</a:t>
            </a:r>
          </a:p>
          <a:p>
            <a:pPr algn="ctr">
              <a:lnSpc>
                <a:spcPct val="125000"/>
              </a:lnSpc>
            </a:pPr>
            <a:r>
              <a:rPr lang="en-US" altLang="zh-CN" sz="2000" dirty="0"/>
              <a:t>School of Earth Sciences, Zhejiang University, Hangzhou, China</a:t>
            </a:r>
          </a:p>
          <a:p>
            <a:pPr algn="ctr">
              <a:lnSpc>
                <a:spcPct val="125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5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2022.5.25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4D49EC2-2574-4D8C-983C-586C01E5A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561" y="0"/>
            <a:ext cx="945314" cy="13234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3322CD-5F74-4E16-82A5-9D07347A8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667"/>
            <a:ext cx="1333333" cy="133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/>
              <a:t>1-Drought Event in Southwest China in 2009-2014</a:t>
            </a:r>
            <a:endParaRPr lang="zh-CN" altLang="en-US" sz="1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EF892D-2450-4FA1-A1F6-2EF330D06689}"/>
              </a:ext>
            </a:extLst>
          </p:cNvPr>
          <p:cNvSpPr txBox="1"/>
          <p:nvPr/>
        </p:nvSpPr>
        <p:spPr>
          <a:xfrm>
            <a:off x="1007800" y="4494191"/>
            <a:ext cx="1013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d</a:t>
            </a:r>
          </a:p>
        </p:txBody>
      </p:sp>
      <p:pic>
        <p:nvPicPr>
          <p:cNvPr id="4" name="图片 83" descr="降水距平拼图">
            <a:extLst>
              <a:ext uri="{FF2B5EF4-FFF2-40B4-BE49-F238E27FC236}">
                <a16:creationId xmlns:a16="http://schemas.microsoft.com/office/drawing/2014/main" id="{3104CAED-8B2F-4AFE-8AB3-76D9546124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69" t="5646" r="10169" b="79182"/>
          <a:stretch>
            <a:fillRect/>
          </a:stretch>
        </p:blipFill>
        <p:spPr>
          <a:xfrm>
            <a:off x="213286" y="1008300"/>
            <a:ext cx="5749925" cy="1605280"/>
          </a:xfrm>
          <a:prstGeom prst="rect">
            <a:avLst/>
          </a:prstGeom>
        </p:spPr>
      </p:pic>
      <p:pic>
        <p:nvPicPr>
          <p:cNvPr id="5" name="图片 83" descr="降水距平拼图">
            <a:extLst>
              <a:ext uri="{FF2B5EF4-FFF2-40B4-BE49-F238E27FC236}">
                <a16:creationId xmlns:a16="http://schemas.microsoft.com/office/drawing/2014/main" id="{4FE78CA3-41DC-4E51-89C8-0BB0C19DF5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69" t="35096" r="10342" b="50255"/>
          <a:stretch>
            <a:fillRect/>
          </a:stretch>
        </p:blipFill>
        <p:spPr>
          <a:xfrm>
            <a:off x="228526" y="2564685"/>
            <a:ext cx="5741670" cy="1550670"/>
          </a:xfrm>
          <a:prstGeom prst="rect">
            <a:avLst/>
          </a:prstGeom>
        </p:spPr>
      </p:pic>
      <p:pic>
        <p:nvPicPr>
          <p:cNvPr id="6" name="图片 83" descr="降水距平拼图">
            <a:extLst>
              <a:ext uri="{FF2B5EF4-FFF2-40B4-BE49-F238E27FC236}">
                <a16:creationId xmlns:a16="http://schemas.microsoft.com/office/drawing/2014/main" id="{016C47B3-98DE-45EB-A15F-CB1980F58D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69" t="64778" r="10539" b="19525"/>
          <a:stretch>
            <a:fillRect/>
          </a:stretch>
        </p:blipFill>
        <p:spPr>
          <a:xfrm>
            <a:off x="214556" y="4047410"/>
            <a:ext cx="5662295" cy="1643380"/>
          </a:xfrm>
          <a:prstGeom prst="rect">
            <a:avLst/>
          </a:prstGeom>
        </p:spPr>
      </p:pic>
      <p:pic>
        <p:nvPicPr>
          <p:cNvPr id="8" name="图片 83" descr="降水距平拼图">
            <a:extLst>
              <a:ext uri="{FF2B5EF4-FFF2-40B4-BE49-F238E27FC236}">
                <a16:creationId xmlns:a16="http://schemas.microsoft.com/office/drawing/2014/main" id="{1401F1AF-5046-47D1-BEB1-D4AC3D9F5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9" t="20783" r="11462" b="65034"/>
          <a:stretch/>
        </p:blipFill>
        <p:spPr>
          <a:xfrm>
            <a:off x="5716196" y="1141015"/>
            <a:ext cx="5640705" cy="1494155"/>
          </a:xfrm>
          <a:prstGeom prst="rect">
            <a:avLst/>
          </a:prstGeom>
        </p:spPr>
      </p:pic>
      <p:pic>
        <p:nvPicPr>
          <p:cNvPr id="9" name="图片 83" descr="降水距平拼图">
            <a:extLst>
              <a:ext uri="{FF2B5EF4-FFF2-40B4-BE49-F238E27FC236}">
                <a16:creationId xmlns:a16="http://schemas.microsoft.com/office/drawing/2014/main" id="{9A471782-C767-4D29-8ECF-10A34BBAE5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69" t="50338" r="10342" b="34890"/>
          <a:stretch>
            <a:fillRect/>
          </a:stretch>
        </p:blipFill>
        <p:spPr>
          <a:xfrm>
            <a:off x="5744771" y="2647235"/>
            <a:ext cx="5612130" cy="1528445"/>
          </a:xfrm>
          <a:prstGeom prst="rect">
            <a:avLst/>
          </a:prstGeom>
        </p:spPr>
      </p:pic>
      <p:pic>
        <p:nvPicPr>
          <p:cNvPr id="10" name="图片 83" descr="降水距平拼图">
            <a:extLst>
              <a:ext uri="{FF2B5EF4-FFF2-40B4-BE49-F238E27FC236}">
                <a16:creationId xmlns:a16="http://schemas.microsoft.com/office/drawing/2014/main" id="{072207FC-3F97-436C-B287-90BFF422E0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69" t="80143" r="10539" b="4167"/>
          <a:stretch>
            <a:fillRect/>
          </a:stretch>
        </p:blipFill>
        <p:spPr>
          <a:xfrm>
            <a:off x="5739691" y="4100115"/>
            <a:ext cx="5579745" cy="16179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DB78FAE-EE9A-4FEA-9CF0-1055692AF180}"/>
              </a:ext>
            </a:extLst>
          </p:cNvPr>
          <p:cNvSpPr/>
          <p:nvPr/>
        </p:nvSpPr>
        <p:spPr>
          <a:xfrm>
            <a:off x="4048051" y="1056560"/>
            <a:ext cx="1906905" cy="16224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66AD9F0-4915-4AAA-AC5E-0C20DD824EA7}"/>
              </a:ext>
            </a:extLst>
          </p:cNvPr>
          <p:cNvSpPr/>
          <p:nvPr/>
        </p:nvSpPr>
        <p:spPr>
          <a:xfrm>
            <a:off x="9412531" y="2564685"/>
            <a:ext cx="1906905" cy="16224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83" descr="降水距平拼图">
            <a:extLst>
              <a:ext uri="{FF2B5EF4-FFF2-40B4-BE49-F238E27FC236}">
                <a16:creationId xmlns:a16="http://schemas.microsoft.com/office/drawing/2014/main" id="{A84A4F31-5CAB-4885-B50C-35FE45CBF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23" t="72726" r="3669" b="10882"/>
          <a:stretch/>
        </p:blipFill>
        <p:spPr>
          <a:xfrm>
            <a:off x="11401986" y="1792207"/>
            <a:ext cx="658009" cy="302577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2C6FCEA-E36D-4A3D-B387-61681555ADDF}"/>
              </a:ext>
            </a:extLst>
          </p:cNvPr>
          <p:cNvSpPr txBox="1"/>
          <p:nvPr/>
        </p:nvSpPr>
        <p:spPr>
          <a:xfrm>
            <a:off x="847798" y="5907353"/>
            <a:ext cx="10058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Fig.1 Percentage of Precipitation Anomaly in southwest China during Spring, Autumn and winter periods from 2009 to 2014(%).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721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/>
              <a:t>2-Dynamic anomaly on Tibetan Plateau in 2009-2014</a:t>
            </a:r>
            <a:endParaRPr lang="zh-CN" altLang="en-US" sz="1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EF892D-2450-4FA1-A1F6-2EF330D06689}"/>
              </a:ext>
            </a:extLst>
          </p:cNvPr>
          <p:cNvSpPr txBox="1"/>
          <p:nvPr/>
        </p:nvSpPr>
        <p:spPr>
          <a:xfrm>
            <a:off x="602292" y="996387"/>
            <a:ext cx="487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Relative Divergence at 500hPa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4C76DB1-B31F-4602-B281-6E171044C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596" y="1351520"/>
            <a:ext cx="6286870" cy="499165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2588E24-170C-46EC-B116-C1F082830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92" y="1578501"/>
            <a:ext cx="4810581" cy="2805602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707025BA-7D26-403C-AE6D-52A8985C196D}"/>
              </a:ext>
            </a:extLst>
          </p:cNvPr>
          <p:cNvSpPr txBox="1"/>
          <p:nvPr/>
        </p:nvSpPr>
        <p:spPr>
          <a:xfrm>
            <a:off x="549025" y="4577568"/>
            <a:ext cx="4917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Fig.2 EOF of the relative divergence anomaly field of the relative divergence at 500hPa over Tibetan Plateau from November to April from 2009 to 2013 and Mean field from 1960-2019 (10</a:t>
            </a:r>
            <a:r>
              <a:rPr lang="en-US" altLang="zh-CN" sz="1600" b="1" baseline="30000" dirty="0"/>
              <a:t>-4</a:t>
            </a:r>
            <a:r>
              <a:rPr lang="en-US" altLang="zh-CN" sz="1600" b="1" dirty="0"/>
              <a:t> s</a:t>
            </a:r>
            <a:r>
              <a:rPr lang="en-US" altLang="zh-CN" sz="1600" b="1" baseline="30000" dirty="0"/>
              <a:t>-1</a:t>
            </a:r>
            <a:r>
              <a:rPr lang="en-US" altLang="zh-CN" sz="1600" b="1" dirty="0"/>
              <a:t>). </a:t>
            </a:r>
            <a:endParaRPr lang="zh-CN" altLang="en-US" sz="16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B3BF604-A9C6-42D4-B1E9-C98CC4500265}"/>
              </a:ext>
            </a:extLst>
          </p:cNvPr>
          <p:cNvSpPr txBox="1"/>
          <p:nvPr/>
        </p:nvSpPr>
        <p:spPr>
          <a:xfrm>
            <a:off x="6096000" y="1493595"/>
            <a:ext cx="730250" cy="40068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97500"/>
          </a:bodyPr>
          <a:lstStyle/>
          <a:p>
            <a:pPr algn="l">
              <a:lnSpc>
                <a:spcPct val="125000"/>
              </a:lnSpc>
              <a:spcAft>
                <a:spcPts val="500"/>
              </a:spcAft>
            </a:pPr>
            <a:r>
              <a:rPr lang="en-US" altLang="zh-CN" dirty="0"/>
              <a:t>18.06%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FE533A2-42AB-4A31-A520-A647B48D277E}"/>
              </a:ext>
            </a:extLst>
          </p:cNvPr>
          <p:cNvSpPr txBox="1"/>
          <p:nvPr/>
        </p:nvSpPr>
        <p:spPr>
          <a:xfrm>
            <a:off x="6096000" y="3958326"/>
            <a:ext cx="753110" cy="38735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97500"/>
          </a:bodyPr>
          <a:lstStyle/>
          <a:p>
            <a:pPr algn="l">
              <a:lnSpc>
                <a:spcPct val="125000"/>
              </a:lnSpc>
              <a:spcAft>
                <a:spcPts val="500"/>
              </a:spcAft>
            </a:pPr>
            <a:r>
              <a:rPr lang="en-US" altLang="zh-CN" dirty="0"/>
              <a:t>12.25%</a:t>
            </a: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61CF5C0A-CA5E-45AF-AE8E-7BCF52DB1325}"/>
              </a:ext>
            </a:extLst>
          </p:cNvPr>
          <p:cNvSpPr/>
          <p:nvPr/>
        </p:nvSpPr>
        <p:spPr>
          <a:xfrm>
            <a:off x="2149600" y="2629969"/>
            <a:ext cx="1721064" cy="672523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193B97EA-E2FA-42CB-BA33-CB8E9167EC0B}"/>
              </a:ext>
            </a:extLst>
          </p:cNvPr>
          <p:cNvSpPr/>
          <p:nvPr/>
        </p:nvSpPr>
        <p:spPr>
          <a:xfrm>
            <a:off x="6376851" y="2267461"/>
            <a:ext cx="1721064" cy="672523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FD11D4C3-2B48-4E10-ACA8-073E519E7A74}"/>
              </a:ext>
            </a:extLst>
          </p:cNvPr>
          <p:cNvSpPr/>
          <p:nvPr/>
        </p:nvSpPr>
        <p:spPr>
          <a:xfrm>
            <a:off x="6472555" y="4779915"/>
            <a:ext cx="1721064" cy="672523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24FDF97-5112-4C70-AFF8-C6820A7012B7}"/>
              </a:ext>
            </a:extLst>
          </p:cNvPr>
          <p:cNvSpPr txBox="1"/>
          <p:nvPr/>
        </p:nvSpPr>
        <p:spPr>
          <a:xfrm>
            <a:off x="1293548" y="5848251"/>
            <a:ext cx="382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Opposite to the Mean Field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/>
              <a:t>2-Dynamic anomaly on Tibetan Plateau in 2009-2014</a:t>
            </a:r>
            <a:endParaRPr lang="zh-CN" altLang="en-US" sz="1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EF892D-2450-4FA1-A1F6-2EF330D06689}"/>
              </a:ext>
            </a:extLst>
          </p:cNvPr>
          <p:cNvSpPr txBox="1"/>
          <p:nvPr/>
        </p:nvSpPr>
        <p:spPr>
          <a:xfrm>
            <a:off x="602292" y="996387"/>
            <a:ext cx="487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Relative Vorticity at 500hPa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025BA-7D26-403C-AE6D-52A8985C196D}"/>
              </a:ext>
            </a:extLst>
          </p:cNvPr>
          <p:cNvSpPr txBox="1"/>
          <p:nvPr/>
        </p:nvSpPr>
        <p:spPr>
          <a:xfrm>
            <a:off x="433615" y="4749044"/>
            <a:ext cx="6411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Fig.3 EOF of the relative vorticity anomaly field of the relative vorticity at 500hPa over Tibetan Plateau from November to April from 2009 to 2013 and Mean field from 1960-2019 (10-4 s-1).</a:t>
            </a:r>
            <a:endParaRPr lang="zh-CN" altLang="en-US" sz="16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24FDF97-5112-4C70-AFF8-C6820A7012B7}"/>
              </a:ext>
            </a:extLst>
          </p:cNvPr>
          <p:cNvSpPr txBox="1"/>
          <p:nvPr/>
        </p:nvSpPr>
        <p:spPr>
          <a:xfrm>
            <a:off x="1647453" y="5848251"/>
            <a:ext cx="382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Opposite to the Mean Field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EB813A-940E-4769-9662-C81688E20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156" y="528090"/>
            <a:ext cx="3560208" cy="2900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F2B36B-DB9B-4D3C-ACE7-5D85DFE00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154" y="3634565"/>
            <a:ext cx="3560207" cy="294918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2F4C2A1-51BA-481B-90D8-137ABC3E5372}"/>
              </a:ext>
            </a:extLst>
          </p:cNvPr>
          <p:cNvSpPr txBox="1"/>
          <p:nvPr/>
        </p:nvSpPr>
        <p:spPr>
          <a:xfrm>
            <a:off x="7665664" y="821454"/>
            <a:ext cx="811530" cy="40576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l">
              <a:lnSpc>
                <a:spcPct val="125000"/>
              </a:lnSpc>
              <a:spcAft>
                <a:spcPts val="500"/>
              </a:spcAft>
            </a:pPr>
            <a:r>
              <a:rPr lang="en-US" altLang="zh-CN" dirty="0"/>
              <a:t>19.68%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EBE97D-2C6F-48A8-B0C8-AD786876C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118" y="1531647"/>
            <a:ext cx="4086062" cy="294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0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/>
              <a:t>2-Dynamic anomaly on Tibetan Plateau in 2009-2014</a:t>
            </a:r>
            <a:endParaRPr lang="zh-CN" altLang="en-US" sz="1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EF892D-2450-4FA1-A1F6-2EF330D06689}"/>
              </a:ext>
            </a:extLst>
          </p:cNvPr>
          <p:cNvSpPr txBox="1"/>
          <p:nvPr/>
        </p:nvSpPr>
        <p:spPr>
          <a:xfrm>
            <a:off x="602292" y="996387"/>
            <a:ext cx="487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Vertical Velocity at 500hPa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025BA-7D26-403C-AE6D-52A8985C196D}"/>
              </a:ext>
            </a:extLst>
          </p:cNvPr>
          <p:cNvSpPr txBox="1"/>
          <p:nvPr/>
        </p:nvSpPr>
        <p:spPr>
          <a:xfrm>
            <a:off x="549025" y="4577568"/>
            <a:ext cx="4917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Fig.4 EOF of the vertical velocity anomaly field of the vertical velocity at 500hPa over Tibetan Plateau from November to April from 2009 to 2013 and Mean field from 1960-2019 (Pa/s).</a:t>
            </a:r>
            <a:endParaRPr lang="zh-CN" altLang="en-US" sz="16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24FDF97-5112-4C70-AFF8-C6820A7012B7}"/>
              </a:ext>
            </a:extLst>
          </p:cNvPr>
          <p:cNvSpPr txBox="1"/>
          <p:nvPr/>
        </p:nvSpPr>
        <p:spPr>
          <a:xfrm>
            <a:off x="1293548" y="5848251"/>
            <a:ext cx="382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Downdraft weakened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B3A14C-42F5-4B40-A457-6BDCD179A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67" y="1290934"/>
            <a:ext cx="6040886" cy="47573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63349FF-B863-45B5-B9DD-FBB7F961F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1554784"/>
            <a:ext cx="4207534" cy="292605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FD59260-7B28-48B8-B478-B3C5AA4FE286}"/>
              </a:ext>
            </a:extLst>
          </p:cNvPr>
          <p:cNvSpPr txBox="1"/>
          <p:nvPr/>
        </p:nvSpPr>
        <p:spPr>
          <a:xfrm>
            <a:off x="6174811" y="1458052"/>
            <a:ext cx="811530" cy="40576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l">
              <a:lnSpc>
                <a:spcPct val="125000"/>
              </a:lnSpc>
              <a:spcAft>
                <a:spcPts val="500"/>
              </a:spcAft>
            </a:pPr>
            <a:r>
              <a:rPr lang="en-US" altLang="zh-CN" dirty="0"/>
              <a:t>22.68%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A0776C3-8A05-45FD-BA2E-5682CD1E3CD6}"/>
              </a:ext>
            </a:extLst>
          </p:cNvPr>
          <p:cNvSpPr txBox="1"/>
          <p:nvPr/>
        </p:nvSpPr>
        <p:spPr>
          <a:xfrm>
            <a:off x="6174811" y="3866495"/>
            <a:ext cx="811530" cy="40576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l">
              <a:lnSpc>
                <a:spcPct val="125000"/>
              </a:lnSpc>
              <a:spcAft>
                <a:spcPts val="500"/>
              </a:spcAft>
            </a:pPr>
            <a:r>
              <a:rPr lang="en-US" altLang="zh-CN" dirty="0"/>
              <a:t>17.58%</a:t>
            </a:r>
          </a:p>
        </p:txBody>
      </p:sp>
    </p:spTree>
    <p:extLst>
      <p:ext uri="{BB962C8B-B14F-4D97-AF65-F5344CB8AC3E}">
        <p14:creationId xmlns:p14="http://schemas.microsoft.com/office/powerpoint/2010/main" val="97558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/>
              <a:t>3-The flow of westerly wind and the intersection of cold and warm air</a:t>
            </a:r>
            <a:endParaRPr lang="zh-CN" altLang="en-US" sz="1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EF892D-2450-4FA1-A1F6-2EF330D06689}"/>
              </a:ext>
            </a:extLst>
          </p:cNvPr>
          <p:cNvSpPr txBox="1"/>
          <p:nvPr/>
        </p:nvSpPr>
        <p:spPr>
          <a:xfrm>
            <a:off x="602292" y="996387"/>
            <a:ext cx="487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Wind Vectors at 700hPa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025BA-7D26-403C-AE6D-52A8985C196D}"/>
              </a:ext>
            </a:extLst>
          </p:cNvPr>
          <p:cNvSpPr txBox="1"/>
          <p:nvPr/>
        </p:nvSpPr>
        <p:spPr>
          <a:xfrm>
            <a:off x="819151" y="5396196"/>
            <a:ext cx="954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Fig.5 Mean wind field at 700hPa over east Asia (m/s). (a) Mean field from November to the next April </a:t>
            </a:r>
            <a:r>
              <a:rPr lang="en-US" altLang="zh-CN" sz="1600" b="1"/>
              <a:t>during 1960-2019, </a:t>
            </a:r>
            <a:r>
              <a:rPr lang="en-US" altLang="zh-CN" sz="1600" b="1" dirty="0"/>
              <a:t>(b) Mean field from November to the next April during 2009-2013. The red line refers to the boundary between south and north wind.</a:t>
            </a:r>
            <a:endParaRPr lang="zh-CN" altLang="en-US" sz="16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24FDF97-5112-4C70-AFF8-C6820A7012B7}"/>
              </a:ext>
            </a:extLst>
          </p:cNvPr>
          <p:cNvSpPr txBox="1"/>
          <p:nvPr/>
        </p:nvSpPr>
        <p:spPr>
          <a:xfrm>
            <a:off x="1124872" y="6281054"/>
            <a:ext cx="7571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The intersection of north and south wind moved to north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6A06C4-CBAC-4FC8-A700-EA7F3C467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09" y="1505612"/>
            <a:ext cx="8214437" cy="38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8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/>
              <a:t>3-The flow of westerly wind and the intersection of cold and warm air</a:t>
            </a:r>
            <a:endParaRPr lang="zh-CN" altLang="en-US" sz="1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EF892D-2450-4FA1-A1F6-2EF330D06689}"/>
              </a:ext>
            </a:extLst>
          </p:cNvPr>
          <p:cNvSpPr txBox="1"/>
          <p:nvPr/>
        </p:nvSpPr>
        <p:spPr>
          <a:xfrm>
            <a:off x="602292" y="996387"/>
            <a:ext cx="487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Wind Vectors at 850hPa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025BA-7D26-403C-AE6D-52A8985C196D}"/>
              </a:ext>
            </a:extLst>
          </p:cNvPr>
          <p:cNvSpPr txBox="1"/>
          <p:nvPr/>
        </p:nvSpPr>
        <p:spPr>
          <a:xfrm>
            <a:off x="921887" y="5409067"/>
            <a:ext cx="952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Fig.6 Mean wind field and wind speed anomaly at 850hPa over east Asia (m/s). (a) Mean field from November to the next April during 1960-2018, (b) Mean field from November to the next April during 2009-2013.</a:t>
            </a:r>
            <a:endParaRPr lang="zh-CN" altLang="en-US" sz="16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24FDF97-5112-4C70-AFF8-C6820A7012B7}"/>
              </a:ext>
            </a:extLst>
          </p:cNvPr>
          <p:cNvSpPr txBox="1"/>
          <p:nvPr/>
        </p:nvSpPr>
        <p:spPr>
          <a:xfrm>
            <a:off x="1088305" y="6118800"/>
            <a:ext cx="7571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The intersection of west and east wind moved to east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F2E23F-8598-498B-946A-27A86CCE9018}"/>
              </a:ext>
            </a:extLst>
          </p:cNvPr>
          <p:cNvSpPr txBox="1"/>
          <p:nvPr/>
        </p:nvSpPr>
        <p:spPr>
          <a:xfrm>
            <a:off x="4873841" y="1393127"/>
            <a:ext cx="479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(a)</a:t>
            </a:r>
            <a:endParaRPr lang="zh-CN" altLang="en-US" sz="2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404BB13-BF86-4789-B24F-8C0D99E56B63}"/>
              </a:ext>
            </a:extLst>
          </p:cNvPr>
          <p:cNvSpPr txBox="1"/>
          <p:nvPr/>
        </p:nvSpPr>
        <p:spPr>
          <a:xfrm>
            <a:off x="9505580" y="1392205"/>
            <a:ext cx="479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(b)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AAE764-CBA2-41C8-95A0-9D0F8A027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72" y="1476546"/>
            <a:ext cx="8926823" cy="38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6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/>
              <a:t>3-The flow of westerly wind and the intersection of cold and warm air</a:t>
            </a:r>
            <a:endParaRPr lang="zh-CN" altLang="en-US" sz="1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EF892D-2450-4FA1-A1F6-2EF330D06689}"/>
              </a:ext>
            </a:extLst>
          </p:cNvPr>
          <p:cNvSpPr txBox="1"/>
          <p:nvPr/>
        </p:nvSpPr>
        <p:spPr>
          <a:xfrm>
            <a:off x="602292" y="996387"/>
            <a:ext cx="487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Dew-point Depression Anomaly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025BA-7D26-403C-AE6D-52A8985C196D}"/>
              </a:ext>
            </a:extLst>
          </p:cNvPr>
          <p:cNvSpPr txBox="1"/>
          <p:nvPr/>
        </p:nvSpPr>
        <p:spPr>
          <a:xfrm>
            <a:off x="921887" y="5409067"/>
            <a:ext cx="9527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Fig.7 Dew point depression anomaly over east Asia from 2009 to 2013 (K). (a) 700hPa, (b) 850hPa</a:t>
            </a:r>
            <a:endParaRPr lang="zh-CN" altLang="en-US" sz="16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24FDF97-5112-4C70-AFF8-C6820A7012B7}"/>
              </a:ext>
            </a:extLst>
          </p:cNvPr>
          <p:cNvSpPr txBox="1"/>
          <p:nvPr/>
        </p:nvSpPr>
        <p:spPr>
          <a:xfrm>
            <a:off x="921887" y="5952479"/>
            <a:ext cx="7571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The relative humidity was lower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图片 8" descr="Fig.7">
            <a:extLst>
              <a:ext uri="{FF2B5EF4-FFF2-40B4-BE49-F238E27FC236}">
                <a16:creationId xmlns:a16="http://schemas.microsoft.com/office/drawing/2014/main" id="{95463FC5-609B-4782-9488-6888EC634188}"/>
              </a:ext>
            </a:extLst>
          </p:cNvPr>
          <p:cNvPicPr/>
          <p:nvPr/>
        </p:nvPicPr>
        <p:blipFill>
          <a:blip r:embed="rId3"/>
          <a:srcRect r="2580"/>
          <a:stretch>
            <a:fillRect/>
          </a:stretch>
        </p:blipFill>
        <p:spPr>
          <a:xfrm>
            <a:off x="1416402" y="1378152"/>
            <a:ext cx="8114651" cy="38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02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10743" y="1070879"/>
            <a:ext cx="357051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D</a:t>
            </a:r>
            <a:endParaRPr lang="zh-CN" altLang="en-US" sz="28700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97923" y="3002178"/>
            <a:ext cx="3196155" cy="646331"/>
          </a:xfrm>
          <a:prstGeom prst="rect">
            <a:avLst/>
          </a:prstGeom>
          <a:solidFill>
            <a:srgbClr val="EFEFEF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Discussion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/>
              <a:t>The possible mechanism of dynamic effects of Tibetan Plateau influencing the drought</a:t>
            </a:r>
            <a:endParaRPr lang="zh-CN" altLang="en-US" sz="16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025BA-7D26-403C-AE6D-52A8985C196D}"/>
              </a:ext>
            </a:extLst>
          </p:cNvPr>
          <p:cNvSpPr txBox="1"/>
          <p:nvPr/>
        </p:nvSpPr>
        <p:spPr>
          <a:xfrm>
            <a:off x="2049351" y="6207947"/>
            <a:ext cx="9527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Fig.8 Conceptual Model of dynamic effect influencing drought in southwest China</a:t>
            </a:r>
            <a:endParaRPr lang="zh-CN" altLang="en-US" sz="1600" dirty="0"/>
          </a:p>
        </p:txBody>
      </p:sp>
      <p:pic>
        <p:nvPicPr>
          <p:cNvPr id="8" name="图片 7" descr="E:\TRX\QTplateau\文章\Figures\机制概念模型_经纬度.png机制概念模型_经纬度">
            <a:extLst>
              <a:ext uri="{FF2B5EF4-FFF2-40B4-BE49-F238E27FC236}">
                <a16:creationId xmlns:a16="http://schemas.microsoft.com/office/drawing/2014/main" id="{E895C92C-E904-4A6E-B828-959B93CD668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211088" y="1081352"/>
            <a:ext cx="6373619" cy="49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8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/>
              <a:t>The possible mechanism of dynamic effects of Tibetan Plateau influencing the drought</a:t>
            </a:r>
            <a:endParaRPr lang="zh-CN" altLang="en-US" sz="16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025BA-7D26-403C-AE6D-52A8985C196D}"/>
              </a:ext>
            </a:extLst>
          </p:cNvPr>
          <p:cNvSpPr txBox="1"/>
          <p:nvPr/>
        </p:nvSpPr>
        <p:spPr>
          <a:xfrm>
            <a:off x="1313384" y="5215282"/>
            <a:ext cx="952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Fig.10 Temperature anomaly and percentage of precipitation anomaly in southwest China in winter of 2009-2014. (a) Temperature anomaly (℃), (b) Percentage of precipitation anomaly.</a:t>
            </a:r>
            <a:endParaRPr lang="zh-CN" altLang="en-US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3BB875-56A8-4D0E-8C92-42C726E24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7" y="1862828"/>
            <a:ext cx="5870683" cy="30944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00BF47F-C7A4-458A-8315-E350A42CF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998" y="1862828"/>
            <a:ext cx="5544899" cy="309443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A8D0EB5-4183-435D-A5DB-883068851BBD}"/>
              </a:ext>
            </a:extLst>
          </p:cNvPr>
          <p:cNvSpPr txBox="1"/>
          <p:nvPr/>
        </p:nvSpPr>
        <p:spPr>
          <a:xfrm>
            <a:off x="602291" y="996387"/>
            <a:ext cx="847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Temperature Anomaly and Percentage of Precipitation Anomaly</a:t>
            </a:r>
          </a:p>
        </p:txBody>
      </p:sp>
    </p:spTree>
    <p:extLst>
      <p:ext uri="{BB962C8B-B14F-4D97-AF65-F5344CB8AC3E}">
        <p14:creationId xmlns:p14="http://schemas.microsoft.com/office/powerpoint/2010/main" val="416143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3032136" y="1380615"/>
            <a:ext cx="6127728" cy="1569660"/>
            <a:chOff x="1459139" y="2477587"/>
            <a:chExt cx="6127728" cy="1569660"/>
          </a:xfrm>
        </p:grpSpPr>
        <p:sp>
          <p:nvSpPr>
            <p:cNvPr id="40" name="文本框 13"/>
            <p:cNvSpPr txBox="1">
              <a:spLocks noChangeArrowheads="1"/>
            </p:cNvSpPr>
            <p:nvPr/>
          </p:nvSpPr>
          <p:spPr bwMode="auto">
            <a:xfrm>
              <a:off x="1533671" y="2477587"/>
              <a:ext cx="605319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fontAlgn="auto" hangingPunct="1">
                <a:spcBef>
                  <a:spcPts val="0"/>
                </a:spcBef>
                <a:spcAft>
                  <a:spcPts val="0"/>
                </a:spcAft>
                <a:defRPr sz="700">
                  <a:latin typeface="Helvetica" panose="020B0604020202020204" pitchFamily="34" charset="0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sz="96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CONTENT</a:t>
              </a:r>
              <a:endParaRPr lang="zh-CN" altLang="en-US" sz="9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459139" y="3262417"/>
              <a:ext cx="5506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kern="2000" spc="5000" dirty="0">
                  <a:solidFill>
                    <a:prstClr val="white">
                      <a:lumMod val="75000"/>
                    </a:prst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content</a:t>
              </a:r>
              <a:endParaRPr lang="zh-CN" altLang="en-US" b="1" kern="2000" spc="5000" dirty="0">
                <a:solidFill>
                  <a:prstClr val="white">
                    <a:lumMod val="75000"/>
                  </a:prst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355399" y="3716055"/>
            <a:ext cx="2892585" cy="1077280"/>
            <a:chOff x="394769" y="4011196"/>
            <a:chExt cx="2892585" cy="1077280"/>
          </a:xfrm>
        </p:grpSpPr>
        <p:sp>
          <p:nvSpPr>
            <p:cNvPr id="45" name="矩形: 圆角 31"/>
            <p:cNvSpPr/>
            <p:nvPr/>
          </p:nvSpPr>
          <p:spPr>
            <a:xfrm>
              <a:off x="1195319" y="4052814"/>
              <a:ext cx="1292754" cy="35242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394769" y="4011196"/>
              <a:ext cx="2892585" cy="1077280"/>
              <a:chOff x="658850" y="4144475"/>
              <a:chExt cx="2892585" cy="1077280"/>
            </a:xfrm>
          </p:grpSpPr>
          <p:sp>
            <p:nvSpPr>
              <p:cNvPr id="118" name="TextBox 76"/>
              <p:cNvSpPr txBox="1"/>
              <p:nvPr/>
            </p:nvSpPr>
            <p:spPr>
              <a:xfrm>
                <a:off x="658850" y="4761380"/>
                <a:ext cx="289258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华文细黑" panose="02010600040101010101" charset="-122"/>
                    <a:ea typeface="微软雅黑 Light" panose="020B0502040204020203" charset="-122"/>
                    <a:cs typeface="+mn-ea"/>
                    <a:sym typeface="+mn-lt"/>
                  </a:rPr>
                  <a:t>Introduction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943867" y="4144475"/>
                <a:ext cx="2322842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PART A</a:t>
                </a:r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3258338" y="3733200"/>
            <a:ext cx="2892585" cy="1060135"/>
            <a:chOff x="3212504" y="4031071"/>
            <a:chExt cx="2892585" cy="1060135"/>
          </a:xfrm>
        </p:grpSpPr>
        <p:sp>
          <p:nvSpPr>
            <p:cNvPr id="120" name="矩形: 圆角 31"/>
            <p:cNvSpPr/>
            <p:nvPr/>
          </p:nvSpPr>
          <p:spPr>
            <a:xfrm>
              <a:off x="4042264" y="4044114"/>
              <a:ext cx="1292754" cy="35242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3212504" y="4031071"/>
              <a:ext cx="2892585" cy="1060135"/>
              <a:chOff x="658850" y="4161620"/>
              <a:chExt cx="2892585" cy="1060135"/>
            </a:xfrm>
          </p:grpSpPr>
          <p:sp>
            <p:nvSpPr>
              <p:cNvPr id="123" name="TextBox 76"/>
              <p:cNvSpPr txBox="1"/>
              <p:nvPr/>
            </p:nvSpPr>
            <p:spPr>
              <a:xfrm>
                <a:off x="658850" y="4761380"/>
                <a:ext cx="289258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华文细黑" panose="02010600040101010101" charset="-122"/>
                    <a:ea typeface="微软雅黑 Light" panose="020B0502040204020203" charset="-122"/>
                    <a:cs typeface="+mn-ea"/>
                    <a:sym typeface="+mn-lt"/>
                  </a:rPr>
                  <a:t>Methods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973712" y="4161620"/>
                <a:ext cx="2322842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PART B</a:t>
                </a: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3029132" y="3746354"/>
            <a:ext cx="624482" cy="1232924"/>
            <a:chOff x="3016432" y="4273159"/>
            <a:chExt cx="624482" cy="1232924"/>
          </a:xfrm>
        </p:grpSpPr>
        <p:cxnSp>
          <p:nvCxnSpPr>
            <p:cNvPr id="102" name="直接连接符 101"/>
            <p:cNvCxnSpPr/>
            <p:nvPr/>
          </p:nvCxnSpPr>
          <p:spPr>
            <a:xfrm flipV="1">
              <a:off x="3045450" y="4338681"/>
              <a:ext cx="546312" cy="112782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组合 127"/>
            <p:cNvGrpSpPr/>
            <p:nvPr/>
          </p:nvGrpSpPr>
          <p:grpSpPr>
            <a:xfrm>
              <a:off x="3016432" y="4273159"/>
              <a:ext cx="624482" cy="1232924"/>
              <a:chOff x="3016432" y="4273159"/>
              <a:chExt cx="624482" cy="1232924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3568914" y="427315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3016432" y="543408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5835282" y="3746354"/>
            <a:ext cx="624482" cy="1232924"/>
            <a:chOff x="3016432" y="4273159"/>
            <a:chExt cx="624482" cy="1232924"/>
          </a:xfrm>
        </p:grpSpPr>
        <p:cxnSp>
          <p:nvCxnSpPr>
            <p:cNvPr id="140" name="直接连接符 139"/>
            <p:cNvCxnSpPr/>
            <p:nvPr/>
          </p:nvCxnSpPr>
          <p:spPr>
            <a:xfrm flipV="1">
              <a:off x="3045450" y="4338681"/>
              <a:ext cx="546312" cy="112782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组合 140"/>
            <p:cNvGrpSpPr/>
            <p:nvPr/>
          </p:nvGrpSpPr>
          <p:grpSpPr>
            <a:xfrm>
              <a:off x="3016432" y="4273159"/>
              <a:ext cx="624482" cy="1232924"/>
              <a:chOff x="3016432" y="4273159"/>
              <a:chExt cx="624482" cy="1232924"/>
            </a:xfrm>
          </p:grpSpPr>
          <p:sp>
            <p:nvSpPr>
              <p:cNvPr id="142" name="椭圆 141"/>
              <p:cNvSpPr/>
              <p:nvPr/>
            </p:nvSpPr>
            <p:spPr>
              <a:xfrm>
                <a:off x="3568914" y="427315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3016432" y="543408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9" name="组合 148"/>
          <p:cNvGrpSpPr/>
          <p:nvPr/>
        </p:nvGrpSpPr>
        <p:grpSpPr>
          <a:xfrm>
            <a:off x="8613381" y="3746354"/>
            <a:ext cx="624482" cy="1232924"/>
            <a:chOff x="3016432" y="4273159"/>
            <a:chExt cx="624482" cy="1232924"/>
          </a:xfrm>
        </p:grpSpPr>
        <p:cxnSp>
          <p:nvCxnSpPr>
            <p:cNvPr id="150" name="直接连接符 149"/>
            <p:cNvCxnSpPr/>
            <p:nvPr/>
          </p:nvCxnSpPr>
          <p:spPr>
            <a:xfrm flipV="1">
              <a:off x="3045450" y="4338681"/>
              <a:ext cx="546312" cy="112782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组合 150"/>
            <p:cNvGrpSpPr/>
            <p:nvPr/>
          </p:nvGrpSpPr>
          <p:grpSpPr>
            <a:xfrm>
              <a:off x="3016432" y="4273159"/>
              <a:ext cx="624482" cy="1232924"/>
              <a:chOff x="3016432" y="4273159"/>
              <a:chExt cx="624482" cy="1232924"/>
            </a:xfrm>
          </p:grpSpPr>
          <p:sp>
            <p:nvSpPr>
              <p:cNvPr id="152" name="椭圆 151"/>
              <p:cNvSpPr/>
              <p:nvPr/>
            </p:nvSpPr>
            <p:spPr>
              <a:xfrm>
                <a:off x="3568914" y="427315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016432" y="543408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9" name="组合 158"/>
          <p:cNvGrpSpPr/>
          <p:nvPr/>
        </p:nvGrpSpPr>
        <p:grpSpPr>
          <a:xfrm>
            <a:off x="6410099" y="3716055"/>
            <a:ext cx="2322842" cy="430887"/>
            <a:chOff x="3562926" y="4236811"/>
            <a:chExt cx="2322842" cy="430887"/>
          </a:xfrm>
        </p:grpSpPr>
        <p:sp>
          <p:nvSpPr>
            <p:cNvPr id="160" name="矩形: 圆角 31"/>
            <p:cNvSpPr/>
            <p:nvPr/>
          </p:nvSpPr>
          <p:spPr>
            <a:xfrm>
              <a:off x="4042264" y="4255569"/>
              <a:ext cx="1292754" cy="35242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163"/>
            <p:cNvSpPr/>
            <p:nvPr/>
          </p:nvSpPr>
          <p:spPr>
            <a:xfrm>
              <a:off x="3562926" y="4236811"/>
              <a:ext cx="232284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PART C</a:t>
              </a: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8885782" y="3707165"/>
            <a:ext cx="2892585" cy="1086170"/>
            <a:chOff x="3212504" y="4227921"/>
            <a:chExt cx="2892585" cy="1086170"/>
          </a:xfrm>
        </p:grpSpPr>
        <p:sp>
          <p:nvSpPr>
            <p:cNvPr id="166" name="矩形: 圆角 31"/>
            <p:cNvSpPr/>
            <p:nvPr/>
          </p:nvSpPr>
          <p:spPr>
            <a:xfrm>
              <a:off x="4012419" y="4253664"/>
              <a:ext cx="1292754" cy="35242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167" name="组合 166"/>
            <p:cNvGrpSpPr/>
            <p:nvPr/>
          </p:nvGrpSpPr>
          <p:grpSpPr>
            <a:xfrm>
              <a:off x="3212504" y="4227921"/>
              <a:ext cx="2892585" cy="1086170"/>
              <a:chOff x="658850" y="4358470"/>
              <a:chExt cx="2892585" cy="1086170"/>
            </a:xfrm>
          </p:grpSpPr>
          <p:sp>
            <p:nvSpPr>
              <p:cNvPr id="169" name="TextBox 76"/>
              <p:cNvSpPr txBox="1"/>
              <p:nvPr/>
            </p:nvSpPr>
            <p:spPr>
              <a:xfrm>
                <a:off x="658850" y="4984265"/>
                <a:ext cx="289258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华文细黑" panose="02010600040101010101" charset="-122"/>
                    <a:ea typeface="微软雅黑 Light" panose="020B0502040204020203" charset="-122"/>
                    <a:cs typeface="+mn-ea"/>
                    <a:sym typeface="+mn-lt"/>
                  </a:rPr>
                  <a:t>Discussion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961647" y="4358470"/>
                <a:ext cx="2322842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PART D</a:t>
                </a:r>
              </a:p>
            </p:txBody>
          </p:sp>
        </p:grpSp>
      </p:grpSp>
      <p:sp>
        <p:nvSpPr>
          <p:cNvPr id="42" name="TextBox 76">
            <a:extLst>
              <a:ext uri="{FF2B5EF4-FFF2-40B4-BE49-F238E27FC236}">
                <a16:creationId xmlns:a16="http://schemas.microsoft.com/office/drawing/2014/main" id="{00F0F688-2C24-414C-995A-F53B06613F1E}"/>
              </a:ext>
            </a:extLst>
          </p:cNvPr>
          <p:cNvSpPr txBox="1"/>
          <p:nvPr/>
        </p:nvSpPr>
        <p:spPr>
          <a:xfrm>
            <a:off x="6010057" y="4332959"/>
            <a:ext cx="2892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charset="-122"/>
                <a:ea typeface="微软雅黑 Light" panose="020B0502040204020203" charset="-122"/>
                <a:cs typeface="+mn-ea"/>
                <a:sym typeface="+mn-lt"/>
              </a:rPr>
              <a:t>Results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940049" y="2598948"/>
            <a:ext cx="4311902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Thanks!</a:t>
            </a:r>
            <a:endParaRPr lang="zh-CN" altLang="en-US" sz="5400" dirty="0">
              <a:solidFill>
                <a:prstClr val="black">
                  <a:lumMod val="85000"/>
                  <a:lumOff val="15000"/>
                </a:prst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41DF4E-B852-4B8E-82BF-403FF3A74204}"/>
              </a:ext>
            </a:extLst>
          </p:cNvPr>
          <p:cNvSpPr txBox="1"/>
          <p:nvPr/>
        </p:nvSpPr>
        <p:spPr>
          <a:xfrm>
            <a:off x="4427787" y="3641939"/>
            <a:ext cx="333642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-PRESENTATION ON EGU22-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9C88FF4-1D58-4B0F-89BC-158997A1CB0A}"/>
              </a:ext>
            </a:extLst>
          </p:cNvPr>
          <p:cNvSpPr txBox="1"/>
          <p:nvPr/>
        </p:nvSpPr>
        <p:spPr>
          <a:xfrm>
            <a:off x="4953000" y="4130932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2022.5.25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10743" y="1070879"/>
            <a:ext cx="357051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A</a:t>
            </a:r>
            <a:endParaRPr lang="zh-CN" altLang="en-US" sz="28700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97923" y="3002178"/>
            <a:ext cx="3196155" cy="645160"/>
          </a:xfrm>
          <a:prstGeom prst="rect">
            <a:avLst/>
          </a:prstGeom>
          <a:solidFill>
            <a:srgbClr val="EFEFEF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7408" y="4722956"/>
            <a:ext cx="3697184" cy="7875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Drought in Southwest China</a:t>
            </a:r>
          </a:p>
          <a:p>
            <a:pPr algn="ctr" defTabSz="457200"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Tibetan Plateau</a:t>
            </a:r>
            <a:endParaRPr kumimoji="1"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/>
              <a:t>A Drought Event in Southwest China</a:t>
            </a:r>
            <a:endParaRPr lang="zh-CN" altLang="en-US" sz="1600" b="1" dirty="0"/>
          </a:p>
        </p:txBody>
      </p:sp>
      <p:pic>
        <p:nvPicPr>
          <p:cNvPr id="14" name="图片 13" descr="西南干旱">
            <a:extLst>
              <a:ext uri="{FF2B5EF4-FFF2-40B4-BE49-F238E27FC236}">
                <a16:creationId xmlns:a16="http://schemas.microsoft.com/office/drawing/2014/main" id="{3E6472DA-C0AA-4F79-B54C-585C911D90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78948" y="1443924"/>
            <a:ext cx="5290070" cy="397015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7EF892D-2450-4FA1-A1F6-2EF330D06689}"/>
              </a:ext>
            </a:extLst>
          </p:cNvPr>
          <p:cNvSpPr txBox="1"/>
          <p:nvPr/>
        </p:nvSpPr>
        <p:spPr>
          <a:xfrm>
            <a:off x="6782540" y="2104008"/>
            <a:ext cx="4110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2009-2014 continuous drought event in winter and spring in southwest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long duration; wide range; severe damage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/>
              <a:t>Previous Studies</a:t>
            </a:r>
            <a:endParaRPr lang="zh-CN" altLang="en-US" sz="1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EF892D-2450-4FA1-A1F6-2EF330D06689}"/>
              </a:ext>
            </a:extLst>
          </p:cNvPr>
          <p:cNvSpPr txBox="1"/>
          <p:nvPr/>
        </p:nvSpPr>
        <p:spPr>
          <a:xfrm>
            <a:off x="727969" y="1351508"/>
            <a:ext cx="10138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altLang="zh-CN" sz="2400" dirty="0"/>
              <a:t>Anticyclonic circulation anomalies over the </a:t>
            </a:r>
            <a:r>
              <a:rPr lang="en-US" altLang="zh-CN" sz="2400" dirty="0">
                <a:solidFill>
                  <a:srgbClr val="FF0000"/>
                </a:solidFill>
              </a:rPr>
              <a:t>tropical western Pacific</a:t>
            </a:r>
            <a:r>
              <a:rPr lang="en-US" altLang="zh-CN" sz="2400" dirty="0"/>
              <a:t>; stronger southwest airflow on China's southeastern coast; southwest China was behind low trough with northwest airflow and downdraft (</a:t>
            </a:r>
            <a:r>
              <a:rPr lang="en-US" altLang="zh-CN" sz="2400" dirty="0" err="1"/>
              <a:t>rong</a:t>
            </a:r>
            <a:r>
              <a:rPr lang="en-US" altLang="zh-CN" sz="2400" dirty="0"/>
              <a:t>-hui </a:t>
            </a:r>
            <a:r>
              <a:rPr lang="en-US" altLang="zh-CN" sz="2400" dirty="0" err="1"/>
              <a:t>huang</a:t>
            </a:r>
            <a:r>
              <a:rPr lang="en-US" altLang="zh-CN" sz="2400" dirty="0"/>
              <a:t>, etc., 2012; Wang </a:t>
            </a:r>
            <a:r>
              <a:rPr lang="en-US" altLang="zh-CN" sz="2400" dirty="0" err="1"/>
              <a:t>Xingju</a:t>
            </a:r>
            <a:r>
              <a:rPr lang="en-US" altLang="zh-CN" sz="2400" dirty="0"/>
              <a:t> et al., 2012)</a:t>
            </a:r>
          </a:p>
          <a:p>
            <a:pPr marL="457200" indent="-457200">
              <a:buAutoNum type="arabicParenBoth"/>
            </a:pPr>
            <a:endParaRPr lang="en-US" altLang="zh-CN" sz="2400" dirty="0"/>
          </a:p>
          <a:p>
            <a:pPr marL="457200" indent="-457200">
              <a:buAutoNum type="arabicParenBoth"/>
            </a:pPr>
            <a:r>
              <a:rPr lang="en-US" altLang="zh-CN" sz="2400" dirty="0"/>
              <a:t>Negative anomaly of the </a:t>
            </a:r>
            <a:r>
              <a:rPr lang="en-US" altLang="zh-CN" sz="2400" dirty="0">
                <a:solidFill>
                  <a:srgbClr val="FF0000"/>
                </a:solidFill>
              </a:rPr>
              <a:t>Arctic Oscillation (AO)</a:t>
            </a:r>
            <a:r>
              <a:rPr lang="en-US" altLang="zh-CN" sz="2400" dirty="0"/>
              <a:t>, weakened the cold air arriving in southwest China (Huang </a:t>
            </a:r>
            <a:r>
              <a:rPr lang="en-US" altLang="zh-CN" sz="2400" dirty="0" err="1"/>
              <a:t>Ronghui</a:t>
            </a:r>
            <a:r>
              <a:rPr lang="en-US" altLang="zh-CN" sz="2400" dirty="0"/>
              <a:t> et al., 2012; Yang Hui et al., 2012; Hu </a:t>
            </a:r>
            <a:r>
              <a:rPr lang="en-US" altLang="zh-CN" sz="2400" dirty="0" err="1"/>
              <a:t>Xueping</a:t>
            </a:r>
            <a:r>
              <a:rPr lang="en-US" altLang="zh-CN" sz="2400" dirty="0"/>
              <a:t> et al., 2015; Zhou Li et al., 2018; Zhong </a:t>
            </a:r>
            <a:r>
              <a:rPr lang="en-US" altLang="zh-CN" sz="2400" dirty="0" err="1"/>
              <a:t>Yaham</a:t>
            </a:r>
            <a:r>
              <a:rPr lang="en-US" altLang="zh-CN" sz="2400" dirty="0"/>
              <a:t>, 2020)</a:t>
            </a:r>
          </a:p>
          <a:p>
            <a:pPr marL="457200" indent="-457200">
              <a:buAutoNum type="arabicParenBoth"/>
            </a:pPr>
            <a:endParaRPr lang="en-US" altLang="zh-CN" sz="2400" dirty="0"/>
          </a:p>
          <a:p>
            <a:pPr marL="457200" indent="-457200">
              <a:buAutoNum type="arabicParenBoth"/>
            </a:pPr>
            <a:r>
              <a:rPr lang="en-US" altLang="zh-CN" sz="2400" dirty="0"/>
              <a:t>An abnormal cyclone in the Northwest Pacific caused by the </a:t>
            </a:r>
            <a:r>
              <a:rPr lang="en-US" altLang="zh-CN" sz="2400" dirty="0">
                <a:solidFill>
                  <a:srgbClr val="FF0000"/>
                </a:solidFill>
              </a:rPr>
              <a:t>unconventional El Nino</a:t>
            </a:r>
            <a:r>
              <a:rPr lang="en-US" altLang="zh-CN" sz="2400" dirty="0"/>
              <a:t> (Zhang et al.,2013)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34140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10743" y="1070879"/>
            <a:ext cx="357051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B</a:t>
            </a:r>
            <a:endParaRPr lang="zh-CN" altLang="en-US" sz="28700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97923" y="3002178"/>
            <a:ext cx="3196155" cy="646331"/>
          </a:xfrm>
          <a:prstGeom prst="rect">
            <a:avLst/>
          </a:prstGeom>
          <a:solidFill>
            <a:srgbClr val="EFEFEF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Methods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7408" y="4722956"/>
            <a:ext cx="3697184" cy="7005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EOF Analysis</a:t>
            </a:r>
          </a:p>
          <a:p>
            <a:pPr algn="ctr" defTabSz="457200"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Regression Analysis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/>
              <a:t>Data</a:t>
            </a:r>
            <a:endParaRPr lang="zh-CN" altLang="en-US" sz="1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EF892D-2450-4FA1-A1F6-2EF330D06689}"/>
              </a:ext>
            </a:extLst>
          </p:cNvPr>
          <p:cNvSpPr txBox="1"/>
          <p:nvPr/>
        </p:nvSpPr>
        <p:spPr>
          <a:xfrm>
            <a:off x="819150" y="1072375"/>
            <a:ext cx="10138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Dynamic field data of Tibetan Plateau——JRA-55</a:t>
            </a:r>
          </a:p>
          <a:p>
            <a:r>
              <a:rPr lang="en-US" altLang="zh-CN" sz="2800" dirty="0"/>
              <a:t>    1.25°×1.25°</a:t>
            </a:r>
          </a:p>
          <a:p>
            <a:r>
              <a:rPr lang="en-US" altLang="zh-CN" sz="2800" dirty="0"/>
              <a:t>    1960.1-2020.2</a:t>
            </a:r>
          </a:p>
        </p:txBody>
      </p:sp>
      <p:pic>
        <p:nvPicPr>
          <p:cNvPr id="4" name="图片 3" descr="D:\course\大四\毕设\图片\2.2站点图.emf2.2站点图">
            <a:extLst>
              <a:ext uri="{FF2B5EF4-FFF2-40B4-BE49-F238E27FC236}">
                <a16:creationId xmlns:a16="http://schemas.microsoft.com/office/drawing/2014/main" id="{88ECC0A9-D661-47DA-B5BE-B520532412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47" r="3773"/>
          <a:stretch>
            <a:fillRect/>
          </a:stretch>
        </p:blipFill>
        <p:spPr>
          <a:xfrm>
            <a:off x="6977004" y="2653807"/>
            <a:ext cx="4209415" cy="31877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FF71636-E466-4DB4-B689-065350B5BD95}"/>
              </a:ext>
            </a:extLst>
          </p:cNvPr>
          <p:cNvSpPr txBox="1"/>
          <p:nvPr/>
        </p:nvSpPr>
        <p:spPr>
          <a:xfrm>
            <a:off x="819150" y="3320248"/>
            <a:ext cx="5114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Precipitation data of southwest China——http://data.cma.cn</a:t>
            </a:r>
          </a:p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    Weather stations</a:t>
            </a:r>
          </a:p>
        </p:txBody>
      </p:sp>
    </p:spTree>
    <p:extLst>
      <p:ext uri="{BB962C8B-B14F-4D97-AF65-F5344CB8AC3E}">
        <p14:creationId xmlns:p14="http://schemas.microsoft.com/office/powerpoint/2010/main" val="118465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/>
              <a:t>Methods</a:t>
            </a:r>
            <a:endParaRPr lang="zh-CN" altLang="en-US" sz="1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EF892D-2450-4FA1-A1F6-2EF330D06689}"/>
              </a:ext>
            </a:extLst>
          </p:cNvPr>
          <p:cNvSpPr txBox="1"/>
          <p:nvPr/>
        </p:nvSpPr>
        <p:spPr>
          <a:xfrm>
            <a:off x="819150" y="2061721"/>
            <a:ext cx="101382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Empirical Orthogonal Function analysis (EOF)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/>
              <a:t>Regression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13377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10743" y="1070879"/>
            <a:ext cx="357051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C</a:t>
            </a:r>
            <a:endParaRPr lang="zh-CN" altLang="en-US" sz="28700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97923" y="3002178"/>
            <a:ext cx="3196155" cy="646331"/>
          </a:xfrm>
          <a:prstGeom prst="rect">
            <a:avLst/>
          </a:prstGeom>
          <a:solidFill>
            <a:srgbClr val="EFEFEF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31,&quot;width&quot;:10174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783</Words>
  <Application>Microsoft Office PowerPoint</Application>
  <PresentationFormat>宽屏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华文细黑</vt:lpstr>
      <vt:lpstr>思源黑体 CN Heavy</vt:lpstr>
      <vt:lpstr>思源黑体 CN Light</vt:lpstr>
      <vt:lpstr>思源黑体 CN Normal</vt:lpstr>
      <vt:lpstr>宋体</vt:lpstr>
      <vt:lpstr>微软雅黑</vt:lpstr>
      <vt:lpstr>微软雅黑 Light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A Drought Event in Southwest China</vt:lpstr>
      <vt:lpstr>Previous Studies</vt:lpstr>
      <vt:lpstr>PowerPoint 演示文稿</vt:lpstr>
      <vt:lpstr>Data</vt:lpstr>
      <vt:lpstr>Methods</vt:lpstr>
      <vt:lpstr>PowerPoint 演示文稿</vt:lpstr>
      <vt:lpstr>1-Drought Event in Southwest China in 2009-2014</vt:lpstr>
      <vt:lpstr>2-Dynamic anomaly on Tibetan Plateau in 2009-2014</vt:lpstr>
      <vt:lpstr>2-Dynamic anomaly on Tibetan Plateau in 2009-2014</vt:lpstr>
      <vt:lpstr>2-Dynamic anomaly on Tibetan Plateau in 2009-2014</vt:lpstr>
      <vt:lpstr>3-The flow of westerly wind and the intersection of cold and warm air</vt:lpstr>
      <vt:lpstr>3-The flow of westerly wind and the intersection of cold and warm air</vt:lpstr>
      <vt:lpstr>3-The flow of westerly wind and the intersection of cold and warm air</vt:lpstr>
      <vt:lpstr>PowerPoint 演示文稿</vt:lpstr>
      <vt:lpstr>The possible mechanism of dynamic effects of Tibetan Plateau influencing the drought</vt:lpstr>
      <vt:lpstr>The possible mechanism of dynamic effects of Tibetan Plateau influencing the drought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粒子点线</dc:title>
  <dc:creator>第一PPT</dc:creator>
  <cp:keywords>www.1ppt.com</cp:keywords>
  <dc:description>www.1ppt.com</dc:description>
  <cp:lastModifiedBy>YYW·F·Einzbern</cp:lastModifiedBy>
  <cp:revision>112</cp:revision>
  <dcterms:created xsi:type="dcterms:W3CDTF">2018-09-11T09:25:00Z</dcterms:created>
  <dcterms:modified xsi:type="dcterms:W3CDTF">2022-05-20T10:09:32Z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