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8" r:id="rId2"/>
    <p:sldMasterId id="2147483713" r:id="rId3"/>
  </p:sldMasterIdLst>
  <p:notesMasterIdLst>
    <p:notesMasterId r:id="rId12"/>
  </p:notesMasterIdLst>
  <p:handoutMasterIdLst>
    <p:handoutMasterId r:id="rId13"/>
  </p:handoutMasterIdLst>
  <p:sldIdLst>
    <p:sldId id="258" r:id="rId4"/>
    <p:sldId id="268" r:id="rId5"/>
    <p:sldId id="262" r:id="rId6"/>
    <p:sldId id="272" r:id="rId7"/>
    <p:sldId id="264" r:id="rId8"/>
    <p:sldId id="271" r:id="rId9"/>
    <p:sldId id="273" r:id="rId10"/>
    <p:sldId id="270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EB27C-908A-4C1A-BB09-6E509F36D6C5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F188-D812-4754-A976-1CE7727B0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20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BE0E-2638-40FD-BAD4-E3BFC0573463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B6D8-D4AF-44A7-93CC-3D5D6952F9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18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=""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19/02/2019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Séminaire FD-IPEF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7D0845-D40F-453C-BECD-4F00521D03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60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19/02/2019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Séminaire FD-IPEF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D7D0845-D40F-453C-BECD-4F00521D0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96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=""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19/02/2019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Séminaire FD-IPEF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7D0845-D40F-453C-BECD-4F00521D03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6068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=""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3" name="Image 12" descr="Une image contenant dessin, signe&#10;&#10;Description générée automatiquement">
            <a:extLst>
              <a:ext uri="{FF2B5EF4-FFF2-40B4-BE49-F238E27FC236}">
                <a16:creationId xmlns=""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19/02/2019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Séminaire FD-IPEF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D7D0845-D40F-453C-BECD-4F00521D03B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60689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55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=""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61802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1272216"/>
            <a:ext cx="1160145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28"/>
            <a:ext cx="40766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862261"/>
            <a:ext cx="235743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9144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767205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634444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C90DFE6-3B65-4C64-B5B5-2DEEB26F8551}"/>
              </a:ext>
            </a:extLst>
          </p:cNvPr>
          <p:cNvSpPr txBox="1"/>
          <p:nvPr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CC968A00-50EE-43D0-BEDE-3E86500B1306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+mn-lt"/>
              </a:rPr>
              <a:t>EGU22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iming>
    <p:tnLst>
      <p:par>
        <p:cTn id="1" dur="indefinite" restart="never" nodeType="tmRoot"/>
      </p:par>
    </p:tnLst>
  </p:timing>
  <p:hf hdr="0"/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18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C90DFE6-3B65-4C64-B5B5-2DEEB26F8551}"/>
              </a:ext>
            </a:extLst>
          </p:cNvPr>
          <p:cNvSpPr txBox="1"/>
          <p:nvPr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CC968A00-50EE-43D0-BEDE-3E86500B1306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+mn-lt"/>
              </a:rPr>
              <a:t>Support</a:t>
            </a:r>
            <a:r>
              <a:rPr lang="fr-FR" sz="1000" baseline="0" dirty="0" smtClean="0">
                <a:solidFill>
                  <a:srgbClr val="275662"/>
                </a:solidFill>
                <a:latin typeface="+mn-lt"/>
              </a:rPr>
              <a:t> entretien adaptation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17"/>
          <a:srcRect l="1378" t="42960" r="1215" b="15471"/>
          <a:stretch>
            <a:fillRect/>
          </a:stretch>
        </p:blipFill>
        <p:spPr bwMode="auto">
          <a:xfrm>
            <a:off x="-39688" y="6348413"/>
            <a:ext cx="91836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18"/>
          <a:srcRect l="66168" b="50000"/>
          <a:stretch>
            <a:fillRect/>
          </a:stretch>
        </p:blipFill>
        <p:spPr bwMode="auto">
          <a:xfrm>
            <a:off x="-346075" y="341313"/>
            <a:ext cx="41973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/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19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C90DFE6-3B65-4C64-B5B5-2DEEB26F8551}"/>
              </a:ext>
            </a:extLst>
          </p:cNvPr>
          <p:cNvSpPr txBox="1"/>
          <p:nvPr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CC968A00-50EE-43D0-BEDE-3E86500B1306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+mn-lt"/>
              </a:rPr>
              <a:t>Support</a:t>
            </a:r>
            <a:r>
              <a:rPr lang="fr-FR" sz="1000" baseline="0" dirty="0" smtClean="0">
                <a:solidFill>
                  <a:srgbClr val="275662"/>
                </a:solidFill>
                <a:latin typeface="+mn-lt"/>
              </a:rPr>
              <a:t> entretien adaptation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C90DFE6-3B65-4C64-B5B5-2DEEB26F8551}"/>
              </a:ext>
            </a:extLst>
          </p:cNvPr>
          <p:cNvSpPr txBox="1"/>
          <p:nvPr/>
        </p:nvSpPr>
        <p:spPr>
          <a:xfrm>
            <a:off x="6865882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CC968A00-50EE-43D0-BEDE-3E86500B1306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275662"/>
                </a:solidFill>
                <a:latin typeface="+mn-lt"/>
              </a:rPr>
              <a:t>Support</a:t>
            </a:r>
            <a:r>
              <a:rPr lang="fr-FR" sz="1000" baseline="0" dirty="0" smtClean="0">
                <a:solidFill>
                  <a:srgbClr val="275662"/>
                </a:solidFill>
                <a:latin typeface="+mn-lt"/>
              </a:rPr>
              <a:t> entretien adaptation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timing>
    <p:tnLst>
      <p:par>
        <p:cTn id="1" dur="indefinite" restart="never" nodeType="tmRoot"/>
      </p:par>
    </p:tnLst>
  </p:timing>
  <p:hf hdr="0"/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SzPct val="125000"/>
        <a:buFontTx/>
        <a:buBlip>
          <a:blip r:embed="rId28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057708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How much can we simplify irrigation in an integrated modelling purpose? A case study in southern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166166"/>
            <a:ext cx="6858000" cy="207114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Myriam </a:t>
            </a:r>
            <a:r>
              <a:rPr lang="fr-FR" dirty="0" smtClean="0"/>
              <a:t>Soutif-Bellenger</a:t>
            </a:r>
            <a:r>
              <a:rPr lang="fr-FR" baseline="30000" dirty="0"/>
              <a:t>1,2</a:t>
            </a:r>
            <a:r>
              <a:rPr lang="fr-FR" dirty="0" smtClean="0"/>
              <a:t>, </a:t>
            </a:r>
            <a:r>
              <a:rPr lang="fr-FR" dirty="0" smtClean="0"/>
              <a:t>Guillaume </a:t>
            </a:r>
            <a:r>
              <a:rPr lang="fr-FR" dirty="0" smtClean="0"/>
              <a:t>Thirel</a:t>
            </a:r>
            <a:r>
              <a:rPr lang="fr-FR" baseline="30000" dirty="0"/>
              <a:t>2</a:t>
            </a:r>
            <a:r>
              <a:rPr lang="fr-FR" dirty="0" smtClean="0"/>
              <a:t>, </a:t>
            </a:r>
            <a:endParaRPr lang="fr-FR" dirty="0" smtClean="0"/>
          </a:p>
          <a:p>
            <a:r>
              <a:rPr lang="fr-FR" dirty="0" smtClean="0"/>
              <a:t>Olivier </a:t>
            </a:r>
            <a:r>
              <a:rPr lang="fr-FR" dirty="0" smtClean="0"/>
              <a:t>Therond</a:t>
            </a:r>
            <a:r>
              <a:rPr lang="fr-FR" baseline="30000" dirty="0"/>
              <a:t>3</a:t>
            </a:r>
            <a:r>
              <a:rPr lang="fr-FR" dirty="0" smtClean="0"/>
              <a:t>, </a:t>
            </a:r>
            <a:r>
              <a:rPr lang="fr-FR" dirty="0" smtClean="0"/>
              <a:t>Jean </a:t>
            </a:r>
            <a:r>
              <a:rPr lang="fr-FR" dirty="0" smtClean="0"/>
              <a:t>Villerd</a:t>
            </a:r>
            <a:r>
              <a:rPr lang="fr-FR" baseline="30000" dirty="0" smtClean="0"/>
              <a:t>3</a:t>
            </a:r>
          </a:p>
          <a:p>
            <a:endParaRPr lang="fr-FR" baseline="30000" dirty="0" smtClean="0"/>
          </a:p>
          <a:p>
            <a:r>
              <a:rPr lang="fr-FR" sz="1700" baseline="30000" dirty="0"/>
              <a:t>1</a:t>
            </a:r>
            <a:r>
              <a:rPr lang="fr-FR" sz="1700" dirty="0"/>
              <a:t>AgroParisTech, 75005, Paris, France </a:t>
            </a:r>
          </a:p>
          <a:p>
            <a:r>
              <a:rPr lang="fr-FR" sz="1700" baseline="30000" dirty="0" smtClean="0"/>
              <a:t>2</a:t>
            </a:r>
            <a:r>
              <a:rPr lang="fr-FR" sz="1700" dirty="0" smtClean="0"/>
              <a:t>Université </a:t>
            </a:r>
            <a:r>
              <a:rPr lang="fr-FR" sz="1700" dirty="0"/>
              <a:t>Paris Saclay, INRAE, UR HYCAR, Antony, </a:t>
            </a:r>
            <a:r>
              <a:rPr lang="fr-FR" sz="1700" dirty="0" smtClean="0"/>
              <a:t>France</a:t>
            </a:r>
            <a:endParaRPr lang="fr-FR" sz="1700" baseline="30000" dirty="0" smtClean="0"/>
          </a:p>
          <a:p>
            <a:r>
              <a:rPr lang="fr-FR" sz="1700" baseline="30000" dirty="0" smtClean="0"/>
              <a:t>3</a:t>
            </a:r>
            <a:r>
              <a:rPr lang="fr-FR" sz="1700" dirty="0" smtClean="0"/>
              <a:t>Université </a:t>
            </a:r>
            <a:r>
              <a:rPr lang="fr-FR" sz="1700" dirty="0"/>
              <a:t>Lorraine, INRAE, LAE, F-68000, Colmar, France</a:t>
            </a:r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2481064" cy="24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29" y="887904"/>
            <a:ext cx="1889259" cy="70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14391"/>
            <a:ext cx="2711781" cy="7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9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research 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24045"/>
            <a:ext cx="7886700" cy="344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to build local adaptation solutions to deal with climate change emergency?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</a:t>
            </a:r>
            <a:r>
              <a:rPr lang="en-US" sz="2200" baseline="30000" dirty="0" smtClean="0">
                <a:solidFill>
                  <a:schemeClr val="tx1"/>
                </a:solidFill>
              </a:rPr>
              <a:t>st</a:t>
            </a:r>
            <a:r>
              <a:rPr lang="en-US" sz="2200" dirty="0" smtClean="0">
                <a:solidFill>
                  <a:schemeClr val="tx1"/>
                </a:solidFill>
              </a:rPr>
              <a:t> issue: How to take into account irrigation demand in a parsimonious hydrological model?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How </a:t>
            </a:r>
            <a:r>
              <a:rPr lang="en-US" sz="2200" dirty="0">
                <a:solidFill>
                  <a:schemeClr val="tx1"/>
                </a:solidFill>
              </a:rPr>
              <a:t>much can we simplify irrigation in an integrated modelling purpose?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5" name="ZoneTexte 4"/>
          <p:cNvSpPr txBox="1"/>
          <p:nvPr/>
        </p:nvSpPr>
        <p:spPr>
          <a:xfrm flipH="1">
            <a:off x="611560" y="3530625"/>
            <a:ext cx="7128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  <a:sym typeface="Wingdings" panose="05000000000000000000" pitchFamily="2" charset="2"/>
              </a:rPr>
              <a:t>Objective: Temporally and spatially accurate estimation of irrigation with a parsimonious irrigation model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D:\DATA\Master_Myriam\05_COMM\01_ARTICLES\Approches.sv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98"/>
          <a:stretch/>
        </p:blipFill>
        <p:spPr bwMode="auto">
          <a:xfrm>
            <a:off x="2445631" y="1196752"/>
            <a:ext cx="6512687" cy="4875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Irrigation water </a:t>
            </a:r>
            <a:r>
              <a:rPr lang="fr-FR" dirty="0" err="1" smtClean="0"/>
              <a:t>demand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/>
        </p:nvSpPr>
        <p:spPr>
          <a:xfrm>
            <a:off x="107504" y="1916832"/>
            <a:ext cx="2338127" cy="398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>
                <a:solidFill>
                  <a:schemeClr val="tx1"/>
                </a:solidFill>
              </a:rPr>
              <a:t>Study</a:t>
            </a:r>
            <a:r>
              <a:rPr lang="fr-FR" sz="2400" dirty="0" smtClean="0">
                <a:solidFill>
                  <a:schemeClr val="tx1"/>
                </a:solidFill>
              </a:rPr>
              <a:t> area: </a:t>
            </a:r>
            <a:r>
              <a:rPr lang="fr-FR" sz="2400" dirty="0" err="1" smtClean="0">
                <a:solidFill>
                  <a:schemeClr val="tx1"/>
                </a:solidFill>
              </a:rPr>
              <a:t>downstream</a:t>
            </a:r>
            <a:r>
              <a:rPr lang="fr-FR" sz="2400" dirty="0" smtClean="0">
                <a:solidFill>
                  <a:schemeClr val="tx1"/>
                </a:solidFill>
              </a:rPr>
              <a:t> portion of Aveyron </a:t>
            </a:r>
            <a:r>
              <a:rPr lang="fr-FR" sz="2400" dirty="0" err="1" smtClean="0">
                <a:solidFill>
                  <a:schemeClr val="tx1"/>
                </a:solidFill>
              </a:rPr>
              <a:t>catchment</a:t>
            </a:r>
            <a:endParaRPr lang="fr-FR" sz="2400" dirty="0" smtClean="0">
              <a:solidFill>
                <a:schemeClr val="tx1"/>
              </a:solidFill>
            </a:endParaRP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err="1" smtClean="0">
                <a:solidFill>
                  <a:schemeClr val="tx1"/>
                </a:solidFill>
              </a:rPr>
              <a:t>Comparison</a:t>
            </a:r>
            <a:r>
              <a:rPr lang="fr-FR" sz="2400" dirty="0" smtClean="0">
                <a:solidFill>
                  <a:schemeClr val="tx1"/>
                </a:solidFill>
              </a:rPr>
              <a:t> of </a:t>
            </a:r>
            <a:r>
              <a:rPr lang="fr-FR" sz="2400" dirty="0" err="1" smtClean="0">
                <a:solidFill>
                  <a:schemeClr val="tx1"/>
                </a:solidFill>
              </a:rPr>
              <a:t>three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approaches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9241" y="1203022"/>
            <a:ext cx="2104519" cy="2864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534697" y="3284983"/>
            <a:ext cx="3023105" cy="244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11760" y="1340767"/>
            <a:ext cx="3330436" cy="2787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076907" y="3135797"/>
            <a:ext cx="2303405" cy="992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677255" y="3501008"/>
            <a:ext cx="622937" cy="95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572000" y="4067871"/>
            <a:ext cx="2592288" cy="1975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 descr="D:\DATA\Master_Myriam\05_COMM\01_DIAPO\EGU\Local_Aveyr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t="12758" r="23351" b="20056"/>
          <a:stretch/>
        </p:blipFill>
        <p:spPr bwMode="auto">
          <a:xfrm>
            <a:off x="3232647" y="2401898"/>
            <a:ext cx="2419473" cy="23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560646" y="3479382"/>
            <a:ext cx="819666" cy="957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652251" y="4067872"/>
            <a:ext cx="2491749" cy="197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51520" y="5426063"/>
            <a:ext cx="29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(Myriam Soutif-Bellenger et al.,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129129" y="1131015"/>
            <a:ext cx="502524" cy="27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411760" y="2060848"/>
            <a:ext cx="727093" cy="147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12804" y="5749228"/>
            <a:ext cx="371164" cy="32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 descr="D:\DATA\Master_Myriam\05_COMM\01_ARTICLES\Approches.svg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90451" b="-146"/>
          <a:stretch/>
        </p:blipFill>
        <p:spPr bwMode="auto">
          <a:xfrm>
            <a:off x="3423783" y="6072394"/>
            <a:ext cx="4567662" cy="495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6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125E-6 L -0.21475 -0.2745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13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4" grpId="0" animBg="1"/>
      <p:bldP spid="23" grpId="0" animBg="1"/>
      <p:bldP spid="13" grpId="0" animBg="1"/>
      <p:bldP spid="14" grpId="0" animBg="1"/>
      <p:bldP spid="16" grpId="0" animBg="1"/>
      <p:bldP spid="1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24045"/>
            <a:ext cx="7903790" cy="430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Variance </a:t>
            </a:r>
            <a:r>
              <a:rPr lang="fr-FR" dirty="0" err="1" smtClean="0"/>
              <a:t>decomposition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hypotheses</a:t>
            </a:r>
            <a:r>
              <a:rPr lang="fr-FR" dirty="0" smtClean="0"/>
              <a:t> on </a:t>
            </a:r>
            <a:r>
              <a:rPr lang="fr-FR" dirty="0" err="1" smtClean="0"/>
              <a:t>indicators</a:t>
            </a:r>
            <a:r>
              <a:rPr lang="fr-FR" dirty="0" smtClean="0"/>
              <a:t> </a:t>
            </a:r>
            <a:r>
              <a:rPr lang="fr-FR" dirty="0" err="1" smtClean="0"/>
              <a:t>characterizing</a:t>
            </a:r>
            <a:r>
              <a:rPr lang="fr-FR" dirty="0" smtClean="0"/>
              <a:t>:</a:t>
            </a: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irrigation </a:t>
            </a:r>
            <a:r>
              <a:rPr lang="en-US" sz="1900" dirty="0" smtClean="0">
                <a:solidFill>
                  <a:schemeClr val="tx1"/>
                </a:solidFill>
              </a:rPr>
              <a:t>volumes</a:t>
            </a:r>
            <a:endParaRPr lang="fr-FR" sz="1900" dirty="0">
              <a:solidFill>
                <a:schemeClr val="tx1"/>
              </a:solidFill>
            </a:endParaRP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irrigation </a:t>
            </a:r>
            <a:r>
              <a:rPr lang="en-US" sz="1900" dirty="0" smtClean="0">
                <a:solidFill>
                  <a:schemeClr val="tx1"/>
                </a:solidFill>
              </a:rPr>
              <a:t>frequency</a:t>
            </a:r>
            <a:endParaRPr lang="fr-FR" sz="1900" dirty="0">
              <a:solidFill>
                <a:schemeClr val="tx1"/>
              </a:solidFill>
            </a:endParaRP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period of </a:t>
            </a:r>
            <a:r>
              <a:rPr lang="en-US" sz="1900" dirty="0" err="1">
                <a:solidFill>
                  <a:schemeClr val="tx1"/>
                </a:solidFill>
              </a:rPr>
              <a:t>interannual</a:t>
            </a:r>
            <a:r>
              <a:rPr lang="en-US" sz="1900" dirty="0">
                <a:solidFill>
                  <a:schemeClr val="tx1"/>
                </a:solidFill>
              </a:rPr>
              <a:t> mean highest </a:t>
            </a:r>
            <a:r>
              <a:rPr lang="en-US" sz="1900" dirty="0" smtClean="0">
                <a:solidFill>
                  <a:schemeClr val="tx1"/>
                </a:solidFill>
              </a:rPr>
              <a:t>irrigation</a:t>
            </a:r>
            <a:endParaRPr lang="fr-FR" sz="1900" dirty="0">
              <a:solidFill>
                <a:schemeClr val="tx1"/>
              </a:solidFill>
            </a:endParaRP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mean annual highest </a:t>
            </a:r>
            <a:r>
              <a:rPr lang="en-US" sz="1900" dirty="0" smtClean="0">
                <a:solidFill>
                  <a:schemeClr val="tx1"/>
                </a:solidFill>
              </a:rPr>
              <a:t>irrigation</a:t>
            </a:r>
            <a:endParaRPr lang="fr-FR" sz="1900" dirty="0">
              <a:solidFill>
                <a:schemeClr val="tx1"/>
              </a:solidFill>
            </a:endParaRP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irrigation daily </a:t>
            </a:r>
            <a:r>
              <a:rPr lang="en-US" sz="1900" dirty="0" smtClean="0">
                <a:solidFill>
                  <a:schemeClr val="tx1"/>
                </a:solidFill>
              </a:rPr>
              <a:t>variability</a:t>
            </a:r>
            <a:endParaRPr lang="fr-FR" sz="1900" dirty="0">
              <a:solidFill>
                <a:schemeClr val="tx1"/>
              </a:solidFill>
            </a:endParaRP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accuracy compared with reference irrigation </a:t>
            </a:r>
            <a:r>
              <a:rPr lang="en-US" sz="1900" dirty="0" smtClean="0">
                <a:solidFill>
                  <a:schemeClr val="tx1"/>
                </a:solidFill>
              </a:rPr>
              <a:t>simulation</a:t>
            </a:r>
            <a:endParaRPr lang="fr-FR" sz="1900" dirty="0">
              <a:solidFill>
                <a:schemeClr val="tx1"/>
              </a:solidFill>
            </a:endParaRPr>
          </a:p>
          <a:p>
            <a:pPr lvl="0"/>
            <a:r>
              <a:rPr lang="en-US" sz="1900" dirty="0">
                <a:solidFill>
                  <a:schemeClr val="tx1"/>
                </a:solidFill>
              </a:rPr>
              <a:t>crop water </a:t>
            </a:r>
            <a:r>
              <a:rPr lang="en-US" sz="1900" dirty="0" smtClean="0">
                <a:solidFill>
                  <a:schemeClr val="tx1"/>
                </a:solidFill>
              </a:rPr>
              <a:t>stress</a:t>
            </a:r>
            <a:endParaRPr lang="fr-FR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Irrigation water </a:t>
            </a:r>
            <a:r>
              <a:rPr lang="fr-FR" dirty="0" err="1" smtClean="0"/>
              <a:t>demand</a:t>
            </a:r>
            <a:r>
              <a:rPr lang="fr-FR" dirty="0" smtClean="0"/>
              <a:t> </a:t>
            </a:r>
            <a:r>
              <a:rPr lang="fr-FR" dirty="0" err="1" smtClean="0"/>
              <a:t>sensitivity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2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Irrigation water </a:t>
            </a:r>
            <a:r>
              <a:rPr lang="fr-FR" dirty="0" err="1"/>
              <a:t>demand</a:t>
            </a:r>
            <a:r>
              <a:rPr lang="fr-FR" dirty="0"/>
              <a:t>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/>
        </p:nvSpPr>
        <p:spPr>
          <a:xfrm>
            <a:off x="393681" y="4365104"/>
            <a:ext cx="835663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00A3A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Figure - </a:t>
            </a:r>
            <a:r>
              <a:rPr lang="fr-FR" sz="1800" dirty="0" smtClean="0">
                <a:solidFill>
                  <a:schemeClr val="tx1"/>
                </a:solidFill>
              </a:rPr>
              <a:t>Distribution of irrigation </a:t>
            </a:r>
            <a:r>
              <a:rPr lang="fr-FR" sz="1800" dirty="0" err="1" smtClean="0">
                <a:solidFill>
                  <a:schemeClr val="tx1"/>
                </a:solidFill>
              </a:rPr>
              <a:t>interannual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regimes</a:t>
            </a:r>
            <a:r>
              <a:rPr lang="fr-FR" sz="1800" dirty="0" smtClean="0">
                <a:solidFill>
                  <a:schemeClr val="tx1"/>
                </a:solidFill>
              </a:rPr>
              <a:t> over all </a:t>
            </a:r>
            <a:r>
              <a:rPr lang="fr-FR" sz="1800" dirty="0" err="1" smtClean="0">
                <a:solidFill>
                  <a:schemeClr val="tx1"/>
                </a:solidFill>
              </a:rPr>
              <a:t>experiments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The </a:t>
            </a:r>
            <a:r>
              <a:rPr lang="fr-FR" sz="1800" dirty="0" err="1" smtClean="0">
                <a:solidFill>
                  <a:schemeClr val="tx1"/>
                </a:solidFill>
              </a:rPr>
              <a:t>simplified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approaches</a:t>
            </a:r>
            <a:r>
              <a:rPr lang="fr-FR" sz="1800" dirty="0" smtClean="0">
                <a:solidFill>
                  <a:schemeClr val="tx1"/>
                </a:solidFill>
              </a:rPr>
              <a:t> are consistent </a:t>
            </a:r>
            <a:r>
              <a:rPr lang="fr-FR" sz="1800" dirty="0" err="1">
                <a:solidFill>
                  <a:schemeClr val="tx1"/>
                </a:solidFill>
              </a:rPr>
              <a:t>w</a:t>
            </a:r>
            <a:r>
              <a:rPr lang="fr-FR" sz="1800" dirty="0" err="1" smtClean="0">
                <a:solidFill>
                  <a:schemeClr val="tx1"/>
                </a:solidFill>
              </a:rPr>
              <a:t>ith</a:t>
            </a:r>
            <a:r>
              <a:rPr lang="fr-FR" sz="1800" dirty="0" smtClean="0">
                <a:solidFill>
                  <a:schemeClr val="tx1"/>
                </a:solidFill>
              </a:rPr>
              <a:t> the </a:t>
            </a:r>
            <a:r>
              <a:rPr lang="fr-FR" sz="1800" dirty="0" err="1" smtClean="0">
                <a:solidFill>
                  <a:schemeClr val="tx1"/>
                </a:solidFill>
              </a:rPr>
              <a:t>Maelia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reference</a:t>
            </a:r>
            <a:endParaRPr lang="fr-F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High range of variation: 136 out of the 352 </a:t>
            </a:r>
            <a:r>
              <a:rPr lang="fr-FR" sz="1800" dirty="0" err="1" smtClean="0">
                <a:solidFill>
                  <a:schemeClr val="tx1"/>
                </a:solidFill>
              </a:rPr>
              <a:t>simplified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experiments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obtained</a:t>
            </a:r>
            <a:r>
              <a:rPr lang="fr-FR" sz="1800" dirty="0" smtClean="0">
                <a:solidFill>
                  <a:schemeClr val="tx1"/>
                </a:solidFill>
              </a:rPr>
              <a:t> KGE &gt; 0.7 (</a:t>
            </a:r>
            <a:r>
              <a:rPr lang="fr-FR" sz="1800" dirty="0" err="1" smtClean="0">
                <a:solidFill>
                  <a:schemeClr val="tx1"/>
                </a:solidFill>
              </a:rPr>
              <a:t>compared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with</a:t>
            </a:r>
            <a:r>
              <a:rPr lang="fr-FR" sz="1800" dirty="0" smtClean="0">
                <a:solidFill>
                  <a:schemeClr val="tx1"/>
                </a:solidFill>
              </a:rPr>
              <a:t> MAELIA)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628" y="6011996"/>
            <a:ext cx="4485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(Myriam Soutif-Bellenger et al., </a:t>
            </a:r>
            <a:r>
              <a:rPr lang="fr-FR" dirty="0" err="1" smtClean="0">
                <a:latin typeface="+mn-lt"/>
              </a:rPr>
              <a:t>under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review</a:t>
            </a:r>
            <a:r>
              <a:rPr lang="fr-FR" dirty="0" smtClean="0">
                <a:latin typeface="+mn-lt"/>
              </a:rPr>
              <a:t>)</a:t>
            </a:r>
            <a:endParaRPr lang="fr-FR" dirty="0">
              <a:latin typeface="+mn-lt"/>
            </a:endParaRPr>
          </a:p>
        </p:txBody>
      </p:sp>
      <p:pic>
        <p:nvPicPr>
          <p:cNvPr id="2050" name="Picture 2" descr="D:\DATA\Master_Myriam\05_COMM\01_ARTICLES\article01_figures\Fig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" y="1024852"/>
            <a:ext cx="9032209" cy="33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ATA\Master_Myriam\05_COMM\01_ARTICLES\article01_figures\Fig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" y="1002220"/>
            <a:ext cx="8964902" cy="40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Irrigation water </a:t>
            </a:r>
            <a:r>
              <a:rPr lang="fr-FR" dirty="0" err="1"/>
              <a:t>demand</a:t>
            </a:r>
            <a:r>
              <a:rPr lang="fr-FR" dirty="0"/>
              <a:t>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81392" y="5173104"/>
            <a:ext cx="848982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Figure  -  </a:t>
            </a:r>
            <a:r>
              <a:rPr lang="fr-FR" dirty="0" smtClean="0"/>
              <a:t>Partial variance of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r>
              <a:rPr lang="fr-FR" dirty="0" smtClean="0"/>
              <a:t> for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indicators</a:t>
            </a:r>
            <a:endParaRPr lang="fr-FR" i="1" dirty="0"/>
          </a:p>
        </p:txBody>
      </p:sp>
      <p:sp>
        <p:nvSpPr>
          <p:cNvPr id="11" name="Rectangle 10"/>
          <p:cNvSpPr/>
          <p:nvPr/>
        </p:nvSpPr>
        <p:spPr>
          <a:xfrm>
            <a:off x="1797518" y="549796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+mn-lt"/>
              </a:rPr>
              <a:t>High impact of irrigation </a:t>
            </a:r>
            <a:r>
              <a:rPr lang="fr-FR" dirty="0" err="1" smtClean="0">
                <a:latin typeface="+mn-lt"/>
              </a:rPr>
              <a:t>modelling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hypotheses</a:t>
            </a:r>
            <a:r>
              <a:rPr lang="fr-FR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θ</a:t>
            </a:r>
            <a:r>
              <a:rPr lang="fr-FR" dirty="0" smtClean="0">
                <a:latin typeface="+mn-lt"/>
              </a:rPr>
              <a:t> (</a:t>
            </a:r>
            <a:r>
              <a:rPr lang="fr-FR" dirty="0" err="1" smtClean="0">
                <a:latin typeface="+mn-lt"/>
              </a:rPr>
              <a:t>soil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depletion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threshold</a:t>
            </a:r>
            <a:r>
              <a:rPr lang="fr-FR" dirty="0" smtClean="0">
                <a:latin typeface="+mn-lt"/>
              </a:rPr>
              <a:t> for irrigation)  and IA (irrigation </a:t>
            </a:r>
            <a:r>
              <a:rPr lang="fr-FR" dirty="0" err="1" smtClean="0">
                <a:latin typeface="+mn-lt"/>
              </a:rPr>
              <a:t>amount</a:t>
            </a:r>
            <a:r>
              <a:rPr lang="fr-FR" dirty="0" smtClean="0">
                <a:latin typeface="+mn-lt"/>
              </a:rPr>
              <a:t>).</a:t>
            </a:r>
            <a:endParaRPr lang="fr-FR" dirty="0">
              <a:latin typeface="+mn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331640" y="1913734"/>
            <a:ext cx="288032" cy="2451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83768" y="6156012"/>
            <a:ext cx="4485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(Myriam Soutif-Bellenger et al., </a:t>
            </a:r>
            <a:r>
              <a:rPr lang="fr-FR" dirty="0" err="1" smtClean="0">
                <a:latin typeface="+mn-lt"/>
              </a:rPr>
              <a:t>under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review</a:t>
            </a:r>
            <a:r>
              <a:rPr lang="fr-FR" dirty="0" smtClean="0">
                <a:latin typeface="+mn-lt"/>
              </a:rPr>
              <a:t>)</a:t>
            </a:r>
            <a:endParaRPr lang="fr-FR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1124744"/>
            <a:ext cx="25922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Conceptual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approach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3395" y="1124744"/>
            <a:ext cx="25922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Semi plot </a:t>
            </a:r>
            <a:r>
              <a:rPr lang="fr-FR" dirty="0" err="1" smtClean="0">
                <a:solidFill>
                  <a:schemeClr val="tx1"/>
                </a:solidFill>
              </a:rPr>
              <a:t>approach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427984" y="1124744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355976" y="2057750"/>
            <a:ext cx="288032" cy="2451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4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Conclusion: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pic>
        <p:nvPicPr>
          <p:cNvPr id="2051" name="Picture 3" descr="D:\DATA\Master_Myriam\05_COMM\01_DIAPO\EGU\airGRiwrm-crop_e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" y="1052736"/>
            <a:ext cx="5904656" cy="43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6512" y="544522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Figure  -  </a:t>
            </a:r>
            <a:r>
              <a:rPr lang="fr-FR" dirty="0" smtClean="0"/>
              <a:t>Agro-</a:t>
            </a:r>
            <a:r>
              <a:rPr lang="fr-FR" dirty="0" err="1" smtClean="0"/>
              <a:t>hydrological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model : </a:t>
            </a:r>
            <a:r>
              <a:rPr lang="fr-FR" dirty="0" err="1" smtClean="0"/>
              <a:t>airGRiwrm-crop</a:t>
            </a:r>
            <a:r>
              <a:rPr lang="fr-FR" dirty="0" smtClean="0"/>
              <a:t> (in </a:t>
            </a:r>
            <a:r>
              <a:rPr lang="fr-FR" dirty="0" err="1" smtClean="0"/>
              <a:t>development</a:t>
            </a:r>
            <a:r>
              <a:rPr lang="fr-FR" dirty="0" smtClean="0"/>
              <a:t>)</a:t>
            </a:r>
            <a:endParaRPr lang="fr-FR" i="1" dirty="0"/>
          </a:p>
        </p:txBody>
      </p:sp>
      <p:sp>
        <p:nvSpPr>
          <p:cNvPr id="7" name="Rectangle 6"/>
          <p:cNvSpPr/>
          <p:nvPr/>
        </p:nvSpPr>
        <p:spPr>
          <a:xfrm>
            <a:off x="323528" y="1196752"/>
            <a:ext cx="792088" cy="648072"/>
          </a:xfrm>
          <a:prstGeom prst="rect">
            <a:avLst/>
          </a:prstGeom>
          <a:noFill/>
          <a:ln>
            <a:solidFill>
              <a:srgbClr val="00A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A3A6"/>
                </a:solidFill>
              </a:rPr>
              <a:t>1</a:t>
            </a:r>
            <a:endParaRPr lang="fr-FR" dirty="0">
              <a:solidFill>
                <a:srgbClr val="00A3A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6176" y="1196752"/>
            <a:ext cx="792088" cy="648072"/>
          </a:xfrm>
          <a:prstGeom prst="rect">
            <a:avLst/>
          </a:prstGeom>
          <a:noFill/>
          <a:ln>
            <a:solidFill>
              <a:srgbClr val="00A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A3A6"/>
                </a:solidFill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00192" y="2060848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000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se </a:t>
            </a:r>
            <a:r>
              <a:rPr lang="en-US" sz="2000" dirty="0">
                <a:latin typeface="+mn-lt"/>
              </a:rPr>
              <a:t>of </a:t>
            </a:r>
            <a:r>
              <a:rPr lang="en-US" sz="2000" dirty="0" err="1" smtClean="0">
                <a:latin typeface="+mn-lt"/>
              </a:rPr>
              <a:t>airGRiwrm</a:t>
            </a:r>
            <a:r>
              <a:rPr lang="en-US" sz="2000" dirty="0" smtClean="0">
                <a:latin typeface="+mn-lt"/>
              </a:rPr>
              <a:t>-crop in a participative foresight approach to </a:t>
            </a:r>
            <a:r>
              <a:rPr lang="en-US" sz="2000" dirty="0">
                <a:latin typeface="+mn-lt"/>
              </a:rPr>
              <a:t>build climate change adaptation </a:t>
            </a:r>
            <a:r>
              <a:rPr lang="en-US" sz="2000" dirty="0" smtClean="0">
                <a:latin typeface="+mn-lt"/>
              </a:rPr>
              <a:t>strategies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3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886700" cy="1349499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listening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623888" y="3869383"/>
            <a:ext cx="7886700" cy="1863873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More information in the </a:t>
            </a:r>
            <a:r>
              <a:rPr lang="fr-FR" dirty="0" err="1" smtClean="0"/>
              <a:t>forthcoming</a:t>
            </a:r>
            <a:r>
              <a:rPr lang="fr-FR" dirty="0" smtClean="0"/>
              <a:t> article:</a:t>
            </a:r>
          </a:p>
          <a:p>
            <a:r>
              <a:rPr lang="fr-FR" dirty="0" smtClean="0"/>
              <a:t>Soutif-Bellenger, M., Thirel, G., Therond, O., </a:t>
            </a:r>
            <a:r>
              <a:rPr lang="fr-FR" dirty="0" err="1" smtClean="0"/>
              <a:t>Villerd</a:t>
            </a:r>
            <a:r>
              <a:rPr lang="fr-FR" dirty="0" smtClean="0"/>
              <a:t>, J., </a:t>
            </a:r>
            <a:r>
              <a:rPr lang="en-US" dirty="0"/>
              <a:t>As simple as possible but not simpler? The case of irrigation modeling at catchment scale in southwestern </a:t>
            </a:r>
            <a:r>
              <a:rPr lang="en-US" dirty="0" smtClean="0"/>
              <a:t>France, </a:t>
            </a:r>
            <a:r>
              <a:rPr lang="en-US" dirty="0"/>
              <a:t>u</a:t>
            </a:r>
            <a:r>
              <a:rPr lang="en-US" dirty="0" smtClean="0"/>
              <a:t>nder review.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err="1" smtClean="0"/>
              <a:t>Any</a:t>
            </a:r>
            <a:r>
              <a:rPr lang="fr-FR" b="1" dirty="0" smtClean="0"/>
              <a:t> question?</a:t>
            </a:r>
          </a:p>
        </p:txBody>
      </p:sp>
    </p:spTree>
    <p:extLst>
      <p:ext uri="{BB962C8B-B14F-4D97-AF65-F5344CB8AC3E}">
        <p14:creationId xmlns:p14="http://schemas.microsoft.com/office/powerpoint/2010/main" val="31296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retien_adapta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_IRA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_INRA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373</Words>
  <Application>Microsoft Office PowerPoint</Application>
  <PresentationFormat>Affichage à l'écran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Entretien_adaptation</vt:lpstr>
      <vt:lpstr>Thème_IRAE</vt:lpstr>
      <vt:lpstr>Thème_INRAE</vt:lpstr>
      <vt:lpstr>How much can we simplify irrigation in an integrated modelling purpose? A case study in southern France</vt:lpstr>
      <vt:lpstr>PhD research issues</vt:lpstr>
      <vt:lpstr>Irrigation water demand sensitivity analysis</vt:lpstr>
      <vt:lpstr>Irrigation water demand sensitivity analysis</vt:lpstr>
      <vt:lpstr>Irrigation water demand sensitivity analysis</vt:lpstr>
      <vt:lpstr>Irrigation water demand sensitivity analysis</vt:lpstr>
      <vt:lpstr>Conclusion: next steps</vt:lpstr>
      <vt:lpstr>Thank you for listening!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 PRETEUX</dc:creator>
  <cp:lastModifiedBy>Myriam Soutif-Bellenger</cp:lastModifiedBy>
  <cp:revision>58</cp:revision>
  <dcterms:created xsi:type="dcterms:W3CDTF">2014-12-08T21:29:36Z</dcterms:created>
  <dcterms:modified xsi:type="dcterms:W3CDTF">2022-05-24T14:18:49Z</dcterms:modified>
</cp:coreProperties>
</file>