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61" r:id="rId2"/>
    <p:sldId id="283" r:id="rId3"/>
    <p:sldId id="284" r:id="rId4"/>
    <p:sldId id="285" r:id="rId5"/>
    <p:sldId id="286" r:id="rId6"/>
    <p:sldId id="294" r:id="rId7"/>
    <p:sldId id="295" r:id="rId8"/>
    <p:sldId id="303" r:id="rId9"/>
    <p:sldId id="304" r:id="rId10"/>
    <p:sldId id="298" r:id="rId11"/>
    <p:sldId id="299" r:id="rId12"/>
    <p:sldId id="273" r:id="rId13"/>
    <p:sldId id="30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3A93"/>
    <a:srgbClr val="0B3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p:restoredTop sz="94558"/>
  </p:normalViewPr>
  <p:slideViewPr>
    <p:cSldViewPr snapToGrid="0" snapToObjects="1">
      <p:cViewPr varScale="1">
        <p:scale>
          <a:sx n="81" d="100"/>
          <a:sy n="81" d="100"/>
        </p:scale>
        <p:origin x="936" y="7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11-19T10:02:43.007"/>
    </inkml:context>
    <inkml:brush xml:id="br0">
      <inkml:brushProperty name="width" value="0.05292" units="cm"/>
      <inkml:brushProperty name="height" value="0.05292" units="cm"/>
      <inkml:brushProperty name="color" value="#FFFFFF"/>
    </inkml:brush>
  </inkml:definitions>
  <inkml:trace contextRef="#ctx0" brushRef="#br0">32711 17988 0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EA543-6DAE-2245-A6A9-DC3AE98B7933}"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E5173-0479-004E-835F-49360574F34D}" type="slidenum">
              <a:rPr lang="en-US" smtClean="0"/>
              <a:t>‹#›</a:t>
            </a:fld>
            <a:endParaRPr lang="en-US"/>
          </a:p>
        </p:txBody>
      </p:sp>
    </p:spTree>
    <p:extLst>
      <p:ext uri="{BB962C8B-B14F-4D97-AF65-F5344CB8AC3E}">
        <p14:creationId xmlns:p14="http://schemas.microsoft.com/office/powerpoint/2010/main" val="195473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AE5173-0479-004E-835F-49360574F34D}" type="slidenum">
              <a:rPr lang="en-US" smtClean="0"/>
              <a:t>1</a:t>
            </a:fld>
            <a:endParaRPr lang="en-US"/>
          </a:p>
        </p:txBody>
      </p:sp>
    </p:spTree>
    <p:extLst>
      <p:ext uri="{BB962C8B-B14F-4D97-AF65-F5344CB8AC3E}">
        <p14:creationId xmlns:p14="http://schemas.microsoft.com/office/powerpoint/2010/main" val="266245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64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647C-39C0-BD46-93CB-452FA8D0B97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3B86EDF-2363-E944-B3B2-153764AB1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F6FC3E0-E18F-1649-9D86-F483A269CA04}"/>
              </a:ext>
            </a:extLst>
          </p:cNvPr>
          <p:cNvSpPr>
            <a:spLocks noGrp="1"/>
          </p:cNvSpPr>
          <p:nvPr>
            <p:ph type="dt" sz="half" idx="10"/>
          </p:nvPr>
        </p:nvSpPr>
        <p:spPr/>
        <p:txBody>
          <a:bodyPr/>
          <a:lstStyle/>
          <a:p>
            <a:fld id="{57DB5CB0-3CD8-484C-993A-4777C24CE99A}" type="datetime1">
              <a:rPr lang="en-US" smtClean="0"/>
              <a:t>5/19/2022</a:t>
            </a:fld>
            <a:endParaRPr lang="en-US"/>
          </a:p>
        </p:txBody>
      </p:sp>
      <p:sp>
        <p:nvSpPr>
          <p:cNvPr id="5" name="Footer Placeholder 4">
            <a:extLst>
              <a:ext uri="{FF2B5EF4-FFF2-40B4-BE49-F238E27FC236}">
                <a16:creationId xmlns:a16="http://schemas.microsoft.com/office/drawing/2014/main" id="{771E4F87-2B31-1A4A-9E0C-21BA50D8F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E12B7-A36C-6845-9FC4-033703E8ECC8}"/>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92490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25E9-510D-9A43-ABA7-60CD858FF57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8683B1-AF24-484B-99E8-9A0E9A54A2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AAEC10-C19E-7C42-9424-2B52187C9612}"/>
              </a:ext>
            </a:extLst>
          </p:cNvPr>
          <p:cNvSpPr>
            <a:spLocks noGrp="1"/>
          </p:cNvSpPr>
          <p:nvPr>
            <p:ph type="dt" sz="half" idx="10"/>
          </p:nvPr>
        </p:nvSpPr>
        <p:spPr/>
        <p:txBody>
          <a:bodyPr/>
          <a:lstStyle/>
          <a:p>
            <a:fld id="{788A113E-55E7-3B48-926D-65FA2E5C5AED}" type="datetime1">
              <a:rPr lang="en-US" smtClean="0"/>
              <a:t>5/19/2022</a:t>
            </a:fld>
            <a:endParaRPr lang="en-US"/>
          </a:p>
        </p:txBody>
      </p:sp>
      <p:sp>
        <p:nvSpPr>
          <p:cNvPr id="5" name="Footer Placeholder 4">
            <a:extLst>
              <a:ext uri="{FF2B5EF4-FFF2-40B4-BE49-F238E27FC236}">
                <a16:creationId xmlns:a16="http://schemas.microsoft.com/office/drawing/2014/main" id="{7965AC96-82C6-6847-AAB8-9656430D4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7D3EE-9370-0948-BD79-3CB6C35B4AB3}"/>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396421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725DCB-DD86-1040-A850-8CE06749AE2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88E176-1C2D-DE42-82FB-93DE9F74C6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8DFBEE-DE4C-144F-A827-BBEB57B93D1C}"/>
              </a:ext>
            </a:extLst>
          </p:cNvPr>
          <p:cNvSpPr>
            <a:spLocks noGrp="1"/>
          </p:cNvSpPr>
          <p:nvPr>
            <p:ph type="dt" sz="half" idx="10"/>
          </p:nvPr>
        </p:nvSpPr>
        <p:spPr/>
        <p:txBody>
          <a:bodyPr/>
          <a:lstStyle/>
          <a:p>
            <a:fld id="{C24E1AA9-A527-2447-A263-E4217DECFE0A}" type="datetime1">
              <a:rPr lang="en-US" smtClean="0"/>
              <a:t>5/19/2022</a:t>
            </a:fld>
            <a:endParaRPr lang="en-US"/>
          </a:p>
        </p:txBody>
      </p:sp>
      <p:sp>
        <p:nvSpPr>
          <p:cNvPr id="5" name="Footer Placeholder 4">
            <a:extLst>
              <a:ext uri="{FF2B5EF4-FFF2-40B4-BE49-F238E27FC236}">
                <a16:creationId xmlns:a16="http://schemas.microsoft.com/office/drawing/2014/main" id="{AB19D34F-E497-3B46-8580-65EC5412C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8FB9A-3085-274A-A897-EBB8141DA71A}"/>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163562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61"/>
        <p:cNvGrpSpPr/>
        <p:nvPr/>
      </p:nvGrpSpPr>
      <p:grpSpPr>
        <a:xfrm>
          <a:off x="0" y="0"/>
          <a:ext cx="0" cy="0"/>
          <a:chOff x="0" y="0"/>
          <a:chExt cx="0" cy="0"/>
        </a:xfrm>
      </p:grpSpPr>
      <p:sp>
        <p:nvSpPr>
          <p:cNvPr id="66" name="Google Shape;66;p9"/>
          <p:cNvSpPr txBox="1">
            <a:spLocks noGrp="1"/>
          </p:cNvSpPr>
          <p:nvPr>
            <p:ph type="title"/>
          </p:nvPr>
        </p:nvSpPr>
        <p:spPr>
          <a:xfrm>
            <a:off x="572494" y="157338"/>
            <a:ext cx="11047013" cy="722607"/>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a:solidFill>
                  <a:schemeClr val="accent3"/>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dirty="0"/>
          </a:p>
        </p:txBody>
      </p:sp>
      <p:sp>
        <p:nvSpPr>
          <p:cNvPr id="67" name="Google Shape;67;p9"/>
          <p:cNvSpPr txBox="1">
            <a:spLocks noGrp="1"/>
          </p:cNvSpPr>
          <p:nvPr>
            <p:ph type="subTitle" idx="1"/>
          </p:nvPr>
        </p:nvSpPr>
        <p:spPr>
          <a:xfrm>
            <a:off x="572494" y="1144988"/>
            <a:ext cx="11047013" cy="518808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2133">
                <a:solidFill>
                  <a:schemeClr val="bg2"/>
                </a:solidFill>
              </a:defRPr>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dirty="0"/>
          </a:p>
        </p:txBody>
      </p:sp>
      <p:sp>
        <p:nvSpPr>
          <p:cNvPr id="69" name="Google Shape;69;p9"/>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11287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BD19-3BE0-114A-BBE2-2CD6FFA05D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82C92B-9938-1843-872D-45B3B00B94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569AC-E521-E040-A2FC-D439EA31EF21}"/>
              </a:ext>
            </a:extLst>
          </p:cNvPr>
          <p:cNvSpPr>
            <a:spLocks noGrp="1"/>
          </p:cNvSpPr>
          <p:nvPr>
            <p:ph type="dt" sz="half" idx="10"/>
          </p:nvPr>
        </p:nvSpPr>
        <p:spPr/>
        <p:txBody>
          <a:bodyPr/>
          <a:lstStyle/>
          <a:p>
            <a:fld id="{CA779E62-F028-BF4F-9A36-AE8FC1CFEF90}" type="datetime1">
              <a:rPr lang="en-US" smtClean="0"/>
              <a:t>5/19/2022</a:t>
            </a:fld>
            <a:endParaRPr lang="en-US"/>
          </a:p>
        </p:txBody>
      </p:sp>
      <p:sp>
        <p:nvSpPr>
          <p:cNvPr id="5" name="Footer Placeholder 4">
            <a:extLst>
              <a:ext uri="{FF2B5EF4-FFF2-40B4-BE49-F238E27FC236}">
                <a16:creationId xmlns:a16="http://schemas.microsoft.com/office/drawing/2014/main" id="{0B0BEFBA-5CDD-284B-85A2-03FB5F7A0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FA37B-ED1E-0A4B-A109-2EA5A86975FC}"/>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229911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AFB1-4B6A-C74B-A59F-7621A22856D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43D270-4EA4-C64B-A2E6-333EF8EDE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FE71234-DDB8-9042-890A-799239B37531}"/>
              </a:ext>
            </a:extLst>
          </p:cNvPr>
          <p:cNvSpPr>
            <a:spLocks noGrp="1"/>
          </p:cNvSpPr>
          <p:nvPr>
            <p:ph type="dt" sz="half" idx="10"/>
          </p:nvPr>
        </p:nvSpPr>
        <p:spPr/>
        <p:txBody>
          <a:bodyPr/>
          <a:lstStyle/>
          <a:p>
            <a:fld id="{599C5887-2D12-CF4B-88F5-B3E62787C27E}" type="datetime1">
              <a:rPr lang="en-US" smtClean="0"/>
              <a:t>5/19/2022</a:t>
            </a:fld>
            <a:endParaRPr lang="en-US"/>
          </a:p>
        </p:txBody>
      </p:sp>
      <p:sp>
        <p:nvSpPr>
          <p:cNvPr id="5" name="Footer Placeholder 4">
            <a:extLst>
              <a:ext uri="{FF2B5EF4-FFF2-40B4-BE49-F238E27FC236}">
                <a16:creationId xmlns:a16="http://schemas.microsoft.com/office/drawing/2014/main" id="{50E41153-1329-914D-9EA7-F12344E1C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CA90D-1C1D-0641-B522-945EDA625AFC}"/>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312162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BE97-EF5D-2949-A6EC-3D597ED5E9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2A8154-C7B4-5949-9C55-2A57607079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67AE5-1A6A-864F-B1D5-548430F445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A45A08-5862-6E4D-A50D-D57639121E9F}"/>
              </a:ext>
            </a:extLst>
          </p:cNvPr>
          <p:cNvSpPr>
            <a:spLocks noGrp="1"/>
          </p:cNvSpPr>
          <p:nvPr>
            <p:ph type="dt" sz="half" idx="10"/>
          </p:nvPr>
        </p:nvSpPr>
        <p:spPr/>
        <p:txBody>
          <a:bodyPr/>
          <a:lstStyle/>
          <a:p>
            <a:fld id="{1E1729A9-0F6A-DB47-A78E-6D47A8E8D6FF}" type="datetime1">
              <a:rPr lang="en-US" smtClean="0"/>
              <a:t>5/19/2022</a:t>
            </a:fld>
            <a:endParaRPr lang="en-US"/>
          </a:p>
        </p:txBody>
      </p:sp>
      <p:sp>
        <p:nvSpPr>
          <p:cNvPr id="6" name="Footer Placeholder 5">
            <a:extLst>
              <a:ext uri="{FF2B5EF4-FFF2-40B4-BE49-F238E27FC236}">
                <a16:creationId xmlns:a16="http://schemas.microsoft.com/office/drawing/2014/main" id="{753C3DC2-17F6-F842-9530-12702D772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EDD41-7F6B-B54A-B8BE-1C4786D6A6A1}"/>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184870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E3D-F535-9D4D-A47A-A733F65A50D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7724B22-2C40-314E-82A0-C1A3E7575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33B5E9-D616-AC44-B7AF-0FC6440138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BFE65D9-E4FF-9A48-9669-5B7F7949FD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96EA46-6E3C-BD43-B30C-CEF27466DDC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FC1A53B-FA6F-7D4D-8A09-16FC248E5B4D}"/>
              </a:ext>
            </a:extLst>
          </p:cNvPr>
          <p:cNvSpPr>
            <a:spLocks noGrp="1"/>
          </p:cNvSpPr>
          <p:nvPr>
            <p:ph type="dt" sz="half" idx="10"/>
          </p:nvPr>
        </p:nvSpPr>
        <p:spPr/>
        <p:txBody>
          <a:bodyPr/>
          <a:lstStyle/>
          <a:p>
            <a:fld id="{06721BE4-BC31-EC40-BF67-FA9E25A2AE8D}" type="datetime1">
              <a:rPr lang="en-US" smtClean="0"/>
              <a:t>5/19/2022</a:t>
            </a:fld>
            <a:endParaRPr lang="en-US"/>
          </a:p>
        </p:txBody>
      </p:sp>
      <p:sp>
        <p:nvSpPr>
          <p:cNvPr id="8" name="Footer Placeholder 7">
            <a:extLst>
              <a:ext uri="{FF2B5EF4-FFF2-40B4-BE49-F238E27FC236}">
                <a16:creationId xmlns:a16="http://schemas.microsoft.com/office/drawing/2014/main" id="{2F05A650-442B-2947-B04A-300D8BBF4E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DA8CCE-195A-C64F-B041-FC38D772F64E}"/>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231548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B1B8-64CF-CF48-958E-E7EEC14AA34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565028C-7BFE-6540-8976-2744E8510504}"/>
              </a:ext>
            </a:extLst>
          </p:cNvPr>
          <p:cNvSpPr>
            <a:spLocks noGrp="1"/>
          </p:cNvSpPr>
          <p:nvPr>
            <p:ph type="dt" sz="half" idx="10"/>
          </p:nvPr>
        </p:nvSpPr>
        <p:spPr/>
        <p:txBody>
          <a:bodyPr/>
          <a:lstStyle/>
          <a:p>
            <a:fld id="{761097D8-5E22-2740-A7B0-BC86CD9E8FBF}" type="datetime1">
              <a:rPr lang="en-US" smtClean="0"/>
              <a:t>5/19/2022</a:t>
            </a:fld>
            <a:endParaRPr lang="en-US"/>
          </a:p>
        </p:txBody>
      </p:sp>
      <p:sp>
        <p:nvSpPr>
          <p:cNvPr id="4" name="Footer Placeholder 3">
            <a:extLst>
              <a:ext uri="{FF2B5EF4-FFF2-40B4-BE49-F238E27FC236}">
                <a16:creationId xmlns:a16="http://schemas.microsoft.com/office/drawing/2014/main" id="{39895AB0-8B15-6047-945C-87FED39B33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F779F5-8F07-B648-8721-A6B3B253FC5B}"/>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355673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4043F-C4B4-2447-9436-E9734922D738}"/>
              </a:ext>
            </a:extLst>
          </p:cNvPr>
          <p:cNvSpPr>
            <a:spLocks noGrp="1"/>
          </p:cNvSpPr>
          <p:nvPr>
            <p:ph type="dt" sz="half" idx="10"/>
          </p:nvPr>
        </p:nvSpPr>
        <p:spPr/>
        <p:txBody>
          <a:bodyPr/>
          <a:lstStyle/>
          <a:p>
            <a:fld id="{7597C260-1077-7A44-B22D-3D9077F21F10}" type="datetime1">
              <a:rPr lang="en-US" smtClean="0"/>
              <a:t>5/19/2022</a:t>
            </a:fld>
            <a:endParaRPr lang="en-US"/>
          </a:p>
        </p:txBody>
      </p:sp>
      <p:sp>
        <p:nvSpPr>
          <p:cNvPr id="3" name="Footer Placeholder 2">
            <a:extLst>
              <a:ext uri="{FF2B5EF4-FFF2-40B4-BE49-F238E27FC236}">
                <a16:creationId xmlns:a16="http://schemas.microsoft.com/office/drawing/2014/main" id="{AAD24154-691F-B64D-B6C7-236BB25690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E87793-8495-5F4E-BCF9-5F4B9A5CC358}"/>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54963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F244-6F40-F74B-AB09-83F9BC3E79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BB886D-0945-EC4B-AA19-5ACF7F7E7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34D42F9-15EB-6B4C-B133-E81CEC9C2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712FE-7657-7C4A-B662-91F57FA157F7}"/>
              </a:ext>
            </a:extLst>
          </p:cNvPr>
          <p:cNvSpPr>
            <a:spLocks noGrp="1"/>
          </p:cNvSpPr>
          <p:nvPr>
            <p:ph type="dt" sz="half" idx="10"/>
          </p:nvPr>
        </p:nvSpPr>
        <p:spPr/>
        <p:txBody>
          <a:bodyPr/>
          <a:lstStyle/>
          <a:p>
            <a:fld id="{6956ECA2-EC68-DA49-A41D-56AF10FBC8EA}" type="datetime1">
              <a:rPr lang="en-US" smtClean="0"/>
              <a:t>5/19/2022</a:t>
            </a:fld>
            <a:endParaRPr lang="en-US"/>
          </a:p>
        </p:txBody>
      </p:sp>
      <p:sp>
        <p:nvSpPr>
          <p:cNvPr id="6" name="Footer Placeholder 5">
            <a:extLst>
              <a:ext uri="{FF2B5EF4-FFF2-40B4-BE49-F238E27FC236}">
                <a16:creationId xmlns:a16="http://schemas.microsoft.com/office/drawing/2014/main" id="{F8DF9812-0B0E-8B4E-B974-AED246831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DD631-5A00-6741-95DE-47493F50E365}"/>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352846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338A-7485-C14F-8029-B22475D31D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E2F5063-BC7F-F54D-AD65-65F1B441F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286DC7-65E1-144A-B7D1-CB15C503F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C3682B-03EA-BF46-A546-DEB20FE4327D}"/>
              </a:ext>
            </a:extLst>
          </p:cNvPr>
          <p:cNvSpPr>
            <a:spLocks noGrp="1"/>
          </p:cNvSpPr>
          <p:nvPr>
            <p:ph type="dt" sz="half" idx="10"/>
          </p:nvPr>
        </p:nvSpPr>
        <p:spPr/>
        <p:txBody>
          <a:bodyPr/>
          <a:lstStyle/>
          <a:p>
            <a:fld id="{D01A9234-47D8-C64E-8DDA-FCD255B764A5}" type="datetime1">
              <a:rPr lang="en-US" smtClean="0"/>
              <a:t>5/19/2022</a:t>
            </a:fld>
            <a:endParaRPr lang="en-US"/>
          </a:p>
        </p:txBody>
      </p:sp>
      <p:sp>
        <p:nvSpPr>
          <p:cNvPr id="6" name="Footer Placeholder 5">
            <a:extLst>
              <a:ext uri="{FF2B5EF4-FFF2-40B4-BE49-F238E27FC236}">
                <a16:creationId xmlns:a16="http://schemas.microsoft.com/office/drawing/2014/main" id="{40F12F05-B6D2-0442-BC50-B76046EBF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7EEA1-EE6E-5641-BC9D-32F77ED4FCD2}"/>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128248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D30F0-8065-CF46-8C34-7633B0793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6404BAB-EEB7-2F41-A1EA-2D5AB5CCE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924CCB-3E7C-9D4F-9AAE-024F39AD57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93A48-CBE3-9846-8DF0-64A6B909FB25}" type="datetime1">
              <a:rPr lang="en-US" smtClean="0"/>
              <a:t>5/19/2022</a:t>
            </a:fld>
            <a:endParaRPr lang="en-US"/>
          </a:p>
        </p:txBody>
      </p:sp>
      <p:sp>
        <p:nvSpPr>
          <p:cNvPr id="5" name="Footer Placeholder 4">
            <a:extLst>
              <a:ext uri="{FF2B5EF4-FFF2-40B4-BE49-F238E27FC236}">
                <a16:creationId xmlns:a16="http://schemas.microsoft.com/office/drawing/2014/main" id="{E412962B-3F82-C740-BB6F-560916728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85D511-91F4-934A-8FCB-D48B79750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9052F-D4DD-D145-84E4-8EC3C66C4C00}" type="slidenum">
              <a:rPr lang="en-US" smtClean="0"/>
              <a:t>‹#›</a:t>
            </a:fld>
            <a:endParaRPr lang="en-US"/>
          </a:p>
        </p:txBody>
      </p:sp>
    </p:spTree>
    <p:extLst>
      <p:ext uri="{BB962C8B-B14F-4D97-AF65-F5344CB8AC3E}">
        <p14:creationId xmlns:p14="http://schemas.microsoft.com/office/powerpoint/2010/main" val="434619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customXml" Target="../ink/ink1.xml"/><Relationship Id="rId12"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2.png"/><Relationship Id="rId10" Type="http://schemas.openxmlformats.org/officeDocument/2006/relationships/image" Target="../media/image1.png"/><Relationship Id="rId9"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zenodo.org/record/6470233#.Yl61qOhBxPY"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doi.org/10.1016/j.catena.2022.106256" TargetMode="External"/><Relationship Id="rId5" Type="http://schemas.openxmlformats.org/officeDocument/2006/relationships/hyperlink" Target="https://hydrosense.iitd.ac.in/" TargetMode="External"/><Relationship Id="rId4" Type="http://schemas.openxmlformats.org/officeDocument/2006/relationships/hyperlink" Target="mailto:Ravi.Raj@civil.iitd.ac.i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DCFB13-08A7-DF42-B2AA-B071CB16DF18}"/>
              </a:ext>
            </a:extLst>
          </p:cNvPr>
          <p:cNvSpPr/>
          <p:nvPr/>
        </p:nvSpPr>
        <p:spPr>
          <a:xfrm>
            <a:off x="0" y="0"/>
            <a:ext cx="6444343"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7" name="TextBox 46">
            <a:extLst>
              <a:ext uri="{FF2B5EF4-FFF2-40B4-BE49-F238E27FC236}">
                <a16:creationId xmlns:a16="http://schemas.microsoft.com/office/drawing/2014/main" id="{1372613C-803D-EA4A-8A3F-09FE4BCB567A}"/>
              </a:ext>
            </a:extLst>
          </p:cNvPr>
          <p:cNvSpPr txBox="1"/>
          <p:nvPr/>
        </p:nvSpPr>
        <p:spPr>
          <a:xfrm>
            <a:off x="101599" y="3152802"/>
            <a:ext cx="6241143" cy="552395"/>
          </a:xfrm>
          <a:prstGeom prst="rect">
            <a:avLst/>
          </a:prstGeom>
          <a:noFill/>
        </p:spPr>
        <p:txBody>
          <a:bodyPr wrap="square" rtlCol="0">
            <a:spAutoFit/>
          </a:bodyPr>
          <a:lstStyle/>
          <a:p>
            <a:pPr algn="ctr">
              <a:lnSpc>
                <a:spcPct val="150000"/>
              </a:lnSpc>
            </a:pPr>
            <a:r>
              <a:rPr lang="en-US" sz="2200" b="1" dirty="0">
                <a:latin typeface="Garamond" panose="02020404030301010803" pitchFamily="18" charset="0"/>
                <a:ea typeface="Tahoma" panose="020B0604030504040204" pitchFamily="34" charset="0"/>
                <a:cs typeface="Tahoma" panose="020B0604030504040204" pitchFamily="34" charset="0"/>
              </a:rPr>
              <a:t>Spatial Variability of Rainfall Erosivity Over India</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873007F-3A66-4FAA-950B-F5E2C556813B}"/>
                  </a:ext>
                </a:extLst>
              </p14:cNvPr>
              <p14:cNvContentPartPr/>
              <p14:nvPr/>
            </p14:nvContentPartPr>
            <p14:xfrm>
              <a:off x="11775960" y="6475680"/>
              <a:ext cx="360" cy="360"/>
            </p14:xfrm>
          </p:contentPart>
        </mc:Choice>
        <mc:Fallback xmlns="">
          <p:pic>
            <p:nvPicPr>
              <p:cNvPr id="4" name="Ink 3">
                <a:extLst>
                  <a:ext uri="{FF2B5EF4-FFF2-40B4-BE49-F238E27FC236}">
                    <a16:creationId xmlns:a16="http://schemas.microsoft.com/office/drawing/2014/main" id="{1873007F-3A66-4FAA-950B-F5E2C556813B}"/>
                  </a:ext>
                </a:extLst>
              </p:cNvPr>
              <p:cNvPicPr/>
              <p:nvPr/>
            </p:nvPicPr>
            <p:blipFill>
              <a:blip r:embed="rId9"/>
              <a:stretch>
                <a:fillRect/>
              </a:stretch>
            </p:blipFill>
            <p:spPr>
              <a:xfrm>
                <a:off x="11766600" y="6466320"/>
                <a:ext cx="19080" cy="19080"/>
              </a:xfrm>
              <a:prstGeom prst="rect">
                <a:avLst/>
              </a:prstGeom>
            </p:spPr>
          </p:pic>
        </mc:Fallback>
      </mc:AlternateContent>
      <p:sp>
        <p:nvSpPr>
          <p:cNvPr id="2" name="TextBox 1">
            <a:extLst>
              <a:ext uri="{FF2B5EF4-FFF2-40B4-BE49-F238E27FC236}">
                <a16:creationId xmlns:a16="http://schemas.microsoft.com/office/drawing/2014/main" id="{FA2AC50C-3898-4528-BCA9-C7E35C5F9767}"/>
              </a:ext>
            </a:extLst>
          </p:cNvPr>
          <p:cNvSpPr txBox="1"/>
          <p:nvPr/>
        </p:nvSpPr>
        <p:spPr>
          <a:xfrm>
            <a:off x="87266" y="5050954"/>
            <a:ext cx="3221991" cy="1477328"/>
          </a:xfrm>
          <a:prstGeom prst="rect">
            <a:avLst/>
          </a:prstGeom>
          <a:noFill/>
        </p:spPr>
        <p:txBody>
          <a:bodyPr wrap="square" rtlCol="0">
            <a:spAutoFit/>
          </a:bodyPr>
          <a:lstStyle/>
          <a:p>
            <a:r>
              <a:rPr lang="en-US" b="1" dirty="0"/>
              <a:t>Ravi Raj</a:t>
            </a:r>
          </a:p>
          <a:p>
            <a:r>
              <a:rPr lang="en-US" dirty="0"/>
              <a:t>Research Scholar </a:t>
            </a:r>
          </a:p>
          <a:p>
            <a:r>
              <a:rPr lang="en-US" dirty="0"/>
              <a:t>HydroSense Lab</a:t>
            </a:r>
          </a:p>
          <a:p>
            <a:r>
              <a:rPr lang="en-US" dirty="0"/>
              <a:t>Civil Engineering Department</a:t>
            </a:r>
          </a:p>
          <a:p>
            <a:r>
              <a:rPr lang="en-US" dirty="0"/>
              <a:t>IIT Delhi, India - 110016</a:t>
            </a:r>
          </a:p>
        </p:txBody>
      </p:sp>
      <p:pic>
        <p:nvPicPr>
          <p:cNvPr id="17" name="Picture 16" descr="A picture containing room, drawing&#10;&#10;Description automatically generated">
            <a:extLst>
              <a:ext uri="{FF2B5EF4-FFF2-40B4-BE49-F238E27FC236}">
                <a16:creationId xmlns:a16="http://schemas.microsoft.com/office/drawing/2014/main" id="{C6FE212F-5838-0046-928D-26D3E43B1E7E}"/>
              </a:ext>
            </a:extLst>
          </p:cNvPr>
          <p:cNvPicPr>
            <a:picLocks noChangeAspect="1"/>
          </p:cNvPicPr>
          <p:nvPr/>
        </p:nvPicPr>
        <p:blipFill>
          <a:blip r:embed="rId10"/>
          <a:stretch>
            <a:fillRect/>
          </a:stretch>
        </p:blipFill>
        <p:spPr>
          <a:xfrm>
            <a:off x="3461674" y="5236076"/>
            <a:ext cx="1224027" cy="1107084"/>
          </a:xfrm>
          <a:prstGeom prst="rect">
            <a:avLst/>
          </a:prstGeom>
        </p:spPr>
      </p:pic>
      <p:pic>
        <p:nvPicPr>
          <p:cNvPr id="6" name="Picture 5" descr="Icon&#10;&#10;Description automatically generated">
            <a:extLst>
              <a:ext uri="{FF2B5EF4-FFF2-40B4-BE49-F238E27FC236}">
                <a16:creationId xmlns:a16="http://schemas.microsoft.com/office/drawing/2014/main" id="{60FE0798-5D65-CBE4-11CE-5B5847A8DEBB}"/>
              </a:ext>
            </a:extLst>
          </p:cNvPr>
          <p:cNvPicPr>
            <a:picLocks noChangeAspect="1"/>
          </p:cNvPicPr>
          <p:nvPr/>
        </p:nvPicPr>
        <p:blipFill>
          <a:blip r:embed="rId11"/>
          <a:stretch>
            <a:fillRect/>
          </a:stretch>
        </p:blipFill>
        <p:spPr>
          <a:xfrm>
            <a:off x="4953009" y="5208420"/>
            <a:ext cx="1142992" cy="1132031"/>
          </a:xfrm>
          <a:prstGeom prst="rect">
            <a:avLst/>
          </a:prstGeom>
        </p:spPr>
      </p:pic>
      <p:sp>
        <p:nvSpPr>
          <p:cNvPr id="19" name="TextBox 18">
            <a:extLst>
              <a:ext uri="{FF2B5EF4-FFF2-40B4-BE49-F238E27FC236}">
                <a16:creationId xmlns:a16="http://schemas.microsoft.com/office/drawing/2014/main" id="{89FA9467-2683-FBDF-3F9E-C67EF399C873}"/>
              </a:ext>
            </a:extLst>
          </p:cNvPr>
          <p:cNvSpPr txBox="1"/>
          <p:nvPr/>
        </p:nvSpPr>
        <p:spPr>
          <a:xfrm>
            <a:off x="203200" y="329718"/>
            <a:ext cx="6241143" cy="615168"/>
          </a:xfrm>
          <a:prstGeom prst="rect">
            <a:avLst/>
          </a:prstGeom>
          <a:noFill/>
        </p:spPr>
        <p:txBody>
          <a:bodyPr wrap="square" rtlCol="0">
            <a:spAutoFit/>
          </a:bodyPr>
          <a:lstStyle/>
          <a:p>
            <a:pPr algn="ctr">
              <a:lnSpc>
                <a:spcPct val="150000"/>
              </a:lnSpc>
            </a:pPr>
            <a:r>
              <a:rPr lang="en-US" sz="2500" b="1" dirty="0">
                <a:latin typeface="Garamond" panose="02020404030301010803" pitchFamily="18" charset="0"/>
                <a:ea typeface="Tahoma" panose="020B0604030504040204" pitchFamily="34" charset="0"/>
                <a:cs typeface="Tahoma" panose="020B0604030504040204" pitchFamily="34" charset="0"/>
              </a:rPr>
              <a:t>EGU General Assembly 2022</a:t>
            </a:r>
          </a:p>
        </p:txBody>
      </p:sp>
      <p:pic>
        <p:nvPicPr>
          <p:cNvPr id="9" name="Picture 8" descr="A picture containing grass, outdoor, ground, valley&#10;&#10;Description automatically generated">
            <a:extLst>
              <a:ext uri="{FF2B5EF4-FFF2-40B4-BE49-F238E27FC236}">
                <a16:creationId xmlns:a16="http://schemas.microsoft.com/office/drawing/2014/main" id="{F9BBC0C2-3AAB-F510-DB21-A01F665D1E53}"/>
              </a:ext>
            </a:extLst>
          </p:cNvPr>
          <p:cNvPicPr>
            <a:picLocks noChangeAspect="1"/>
          </p:cNvPicPr>
          <p:nvPr/>
        </p:nvPicPr>
        <p:blipFill>
          <a:blip r:embed="rId12"/>
          <a:stretch>
            <a:fillRect/>
          </a:stretch>
        </p:blipFill>
        <p:spPr>
          <a:xfrm>
            <a:off x="6444342" y="0"/>
            <a:ext cx="5747657" cy="6858000"/>
          </a:xfrm>
          <a:prstGeom prst="rect">
            <a:avLst/>
          </a:prstGeom>
        </p:spPr>
      </p:pic>
      <p:pic>
        <p:nvPicPr>
          <p:cNvPr id="5" name="Picture 4" descr="Logo&#10;&#10;Description automatically generated">
            <a:extLst>
              <a:ext uri="{FF2B5EF4-FFF2-40B4-BE49-F238E27FC236}">
                <a16:creationId xmlns:a16="http://schemas.microsoft.com/office/drawing/2014/main" id="{2CE5CC90-E06A-416C-A41D-CF7A3883A856}"/>
              </a:ext>
            </a:extLst>
          </p:cNvPr>
          <p:cNvPicPr>
            <a:picLocks noChangeAspect="1"/>
          </p:cNvPicPr>
          <p:nvPr/>
        </p:nvPicPr>
        <p:blipFill>
          <a:blip r:embed="rId13"/>
          <a:stretch>
            <a:fillRect/>
          </a:stretch>
        </p:blipFill>
        <p:spPr>
          <a:xfrm>
            <a:off x="2736176" y="1421813"/>
            <a:ext cx="1175190" cy="948857"/>
          </a:xfrm>
          <a:prstGeom prst="rect">
            <a:avLst/>
          </a:prstGeom>
        </p:spPr>
      </p:pic>
    </p:spTree>
    <p:extLst>
      <p:ext uri="{BB962C8B-B14F-4D97-AF65-F5344CB8AC3E}">
        <p14:creationId xmlns:p14="http://schemas.microsoft.com/office/powerpoint/2010/main" val="276729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10</a:t>
            </a:fld>
            <a:endParaRPr lang="en-US" dirty="0">
              <a:solidFill>
                <a:schemeClr val="accent2">
                  <a:lumMod val="75000"/>
                </a:schemeClr>
              </a:solidFill>
            </a:endParaRPr>
          </a:p>
        </p:txBody>
      </p:sp>
      <p:sp>
        <p:nvSpPr>
          <p:cNvPr id="10" name="TextBox 9">
            <a:extLst>
              <a:ext uri="{FF2B5EF4-FFF2-40B4-BE49-F238E27FC236}">
                <a16:creationId xmlns:a16="http://schemas.microsoft.com/office/drawing/2014/main" id="{6EC1C3B5-4392-EF44-F389-9F3BEA99259B}"/>
              </a:ext>
            </a:extLst>
          </p:cNvPr>
          <p:cNvSpPr txBox="1"/>
          <p:nvPr/>
        </p:nvSpPr>
        <p:spPr>
          <a:xfrm>
            <a:off x="304800" y="154983"/>
            <a:ext cx="1889759" cy="430887"/>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Conclusions</a:t>
            </a:r>
          </a:p>
        </p:txBody>
      </p:sp>
      <p:sp>
        <p:nvSpPr>
          <p:cNvPr id="2" name="TextBox 1">
            <a:extLst>
              <a:ext uri="{FF2B5EF4-FFF2-40B4-BE49-F238E27FC236}">
                <a16:creationId xmlns:a16="http://schemas.microsoft.com/office/drawing/2014/main" id="{64132FDE-DED3-D850-E2D6-300F4D134896}"/>
              </a:ext>
            </a:extLst>
          </p:cNvPr>
          <p:cNvSpPr txBox="1"/>
          <p:nvPr/>
        </p:nvSpPr>
        <p:spPr>
          <a:xfrm>
            <a:off x="94590" y="824149"/>
            <a:ext cx="11887200" cy="5714128"/>
          </a:xfrm>
          <a:prstGeom prst="rect">
            <a:avLst/>
          </a:prstGeom>
          <a:noFill/>
        </p:spPr>
        <p:txBody>
          <a:bodyPr wrap="square" rtlCol="0">
            <a:spAutoFit/>
          </a:bodyPr>
          <a:lstStyle/>
          <a:p>
            <a:pPr marL="342900" marR="0" lvl="0" indent="-342900" algn="just">
              <a:lnSpc>
                <a:spcPct val="12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The average R-factor value estimated for India is 1200 MJ-mm/ha/h/yr, while maximum value spotted was 23909.21 MJ-mm/ha/h/yr in the Laitknsew and Cherrapunji region of East Khasi Hills in Meghalaya state and minimum value in the Shahi Kangri mountain region of Ladakh area as 8.10 MJ-mm/ha/h/yr. </a:t>
            </a:r>
          </a:p>
          <a:p>
            <a:pPr marL="342900" marR="0" lvl="0" indent="-342900" algn="just">
              <a:lnSpc>
                <a:spcPct val="120000"/>
              </a:lnSpc>
              <a:spcBef>
                <a:spcPts val="0"/>
              </a:spcBef>
              <a:spcAft>
                <a:spcPts val="0"/>
              </a:spcAft>
              <a:buFont typeface="Symbol" panose="05050102010706020507" pitchFamily="18" charset="2"/>
              <a:buChar char=""/>
            </a:pPr>
            <a:endParaRPr lang="en-US" dirty="0">
              <a:latin typeface="Times New Roman" panose="02020603050405020304" pitchFamily="18" charset="0"/>
              <a:ea typeface="Calibri" panose="020F0502020204030204" pitchFamily="34" charset="0"/>
              <a:cs typeface="Vrinda" panose="020B0502040204020203" pitchFamily="34" charset="0"/>
            </a:endParaRPr>
          </a:p>
          <a:p>
            <a:pPr marL="342900" marR="0" lvl="0" indent="-342900" algn="just">
              <a:lnSpc>
                <a:spcPct val="12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Kokrajhar district of Assam &amp; Meghalaya sub-division is more vulnerable to rainfall erosivity having 17972.38 MJ-mm/ha/h/yr average R-factor value while </a:t>
            </a:r>
            <a:r>
              <a:rPr lang="en-US" sz="1800" dirty="0" err="1">
                <a:effectLst/>
                <a:latin typeface="Times New Roman" panose="02020603050405020304" pitchFamily="18" charset="0"/>
                <a:ea typeface="Calibri" panose="020F0502020204030204" pitchFamily="34" charset="0"/>
                <a:cs typeface="Vrinda" panose="020B0502040204020203" pitchFamily="34" charset="0"/>
              </a:rPr>
              <a:t>Leh</a:t>
            </a:r>
            <a:r>
              <a:rPr lang="en-US" sz="1800" dirty="0">
                <a:effectLst/>
                <a:latin typeface="Times New Roman" panose="02020603050405020304" pitchFamily="18" charset="0"/>
                <a:ea typeface="Calibri" panose="020F0502020204030204" pitchFamily="34" charset="0"/>
                <a:cs typeface="Vrinda" panose="020B0502040204020203" pitchFamily="34" charset="0"/>
              </a:rPr>
              <a:t> (Ladakh) district is least vulnerable with lowest (42.12 MJ-mm/ha/h/yr) rainfall erosivity factor.</a:t>
            </a:r>
          </a:p>
          <a:p>
            <a:pPr marL="342900" marR="0" lvl="0" indent="-342900" algn="just">
              <a:lnSpc>
                <a:spcPct val="12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Vrinda" panose="020B0502040204020203" pitchFamily="34" charset="0"/>
            </a:endParaRPr>
          </a:p>
          <a:p>
            <a:pPr marL="342900" marR="0" lvl="0" indent="-342900" algn="just">
              <a:lnSpc>
                <a:spcPct val="12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About 71.2% of the total point values taken into analysis are less than average value of R-factor (1200 MJ-mm/ha/h/yr). </a:t>
            </a:r>
          </a:p>
          <a:p>
            <a:pPr marL="342900" marR="0" lvl="0" indent="-342900" algn="just">
              <a:lnSpc>
                <a:spcPct val="120000"/>
              </a:lnSpc>
              <a:spcBef>
                <a:spcPts val="0"/>
              </a:spcBef>
              <a:spcAft>
                <a:spcPts val="0"/>
              </a:spcAft>
              <a:buFont typeface="Symbol" panose="05050102010706020507" pitchFamily="18" charset="2"/>
              <a:buChar char=""/>
            </a:pPr>
            <a:endParaRPr lang="en-US" dirty="0">
              <a:latin typeface="Times New Roman" panose="02020603050405020304" pitchFamily="18" charset="0"/>
              <a:ea typeface="Calibri" panose="020F0502020204030204" pitchFamily="34" charset="0"/>
              <a:cs typeface="Vrinda" panose="020B0502040204020203" pitchFamily="34" charset="0"/>
            </a:endParaRPr>
          </a:p>
          <a:p>
            <a:pPr marL="342900" marR="0" lvl="0" indent="-342900" algn="just">
              <a:lnSpc>
                <a:spcPct val="12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Four power law equations (R=α*MFI^β) were also recommended to estimate rainfall erosivity with the help of MFI in the absence of high-resolution precipitation datasets as an alternative method to estimate rainfall erosivity for each region identified by IMD.</a:t>
            </a:r>
          </a:p>
          <a:p>
            <a:pPr marL="342900" marR="0" lvl="0" indent="-342900" algn="just">
              <a:lnSpc>
                <a:spcPct val="120000"/>
              </a:lnSpc>
              <a:spcBef>
                <a:spcPts val="0"/>
              </a:spcBef>
              <a:spcAft>
                <a:spcPts val="0"/>
              </a:spcAft>
              <a:buFont typeface="Symbol" panose="05050102010706020507" pitchFamily="18" charset="2"/>
              <a:buChar char=""/>
            </a:pPr>
            <a:endParaRPr lang="en-US" dirty="0">
              <a:latin typeface="Times New Roman" panose="02020603050405020304" pitchFamily="18" charset="0"/>
              <a:ea typeface="Calibri" panose="020F0502020204030204" pitchFamily="34" charset="0"/>
              <a:cs typeface="Vrinda" panose="020B0502040204020203" pitchFamily="34" charset="0"/>
            </a:endParaRPr>
          </a:p>
          <a:p>
            <a:pPr marL="342900" indent="-342900" algn="just">
              <a:lnSpc>
                <a:spcPct val="120000"/>
              </a:lnSpc>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This is the first national-scale assessment of rainfall erosivity over India using gridded precipitation, which will be helpful for experts in soil conservational sector to apply this rainfall erosivity map of the country as an additional database for incorporating safety measures to minimize soil erosion. </a:t>
            </a:r>
          </a:p>
        </p:txBody>
      </p:sp>
    </p:spTree>
    <p:extLst>
      <p:ext uri="{BB962C8B-B14F-4D97-AF65-F5344CB8AC3E}">
        <p14:creationId xmlns:p14="http://schemas.microsoft.com/office/powerpoint/2010/main" val="306225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11</a:t>
            </a:fld>
            <a:endParaRPr lang="en-US" dirty="0">
              <a:solidFill>
                <a:schemeClr val="accent2">
                  <a:lumMod val="75000"/>
                </a:schemeClr>
              </a:solidFill>
            </a:endParaRPr>
          </a:p>
        </p:txBody>
      </p:sp>
      <p:sp>
        <p:nvSpPr>
          <p:cNvPr id="10" name="TextBox 9">
            <a:extLst>
              <a:ext uri="{FF2B5EF4-FFF2-40B4-BE49-F238E27FC236}">
                <a16:creationId xmlns:a16="http://schemas.microsoft.com/office/drawing/2014/main" id="{6EC1C3B5-4392-EF44-F389-9F3BEA99259B}"/>
              </a:ext>
            </a:extLst>
          </p:cNvPr>
          <p:cNvSpPr txBox="1"/>
          <p:nvPr/>
        </p:nvSpPr>
        <p:spPr>
          <a:xfrm>
            <a:off x="304801" y="154983"/>
            <a:ext cx="1508502" cy="430887"/>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References</a:t>
            </a:r>
          </a:p>
        </p:txBody>
      </p:sp>
      <p:sp>
        <p:nvSpPr>
          <p:cNvPr id="2" name="TextBox 1">
            <a:extLst>
              <a:ext uri="{FF2B5EF4-FFF2-40B4-BE49-F238E27FC236}">
                <a16:creationId xmlns:a16="http://schemas.microsoft.com/office/drawing/2014/main" id="{66747B5E-9769-99E7-C101-ED66A9491D0C}"/>
              </a:ext>
            </a:extLst>
          </p:cNvPr>
          <p:cNvSpPr txBox="1"/>
          <p:nvPr/>
        </p:nvSpPr>
        <p:spPr>
          <a:xfrm>
            <a:off x="304801" y="960120"/>
            <a:ext cx="11475719" cy="4524315"/>
          </a:xfrm>
          <a:prstGeom prst="rect">
            <a:avLst/>
          </a:prstGeom>
          <a:noFill/>
        </p:spPr>
        <p:txBody>
          <a:bodyPr wrap="square" rtlCol="0">
            <a:spAutoFit/>
          </a:bodyPr>
          <a:lstStyle/>
          <a:p>
            <a:pPr marL="285750" indent="-285750">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rPr>
              <a:t>Gomiero</a:t>
            </a:r>
            <a:r>
              <a:rPr lang="en-US" sz="1800" dirty="0">
                <a:effectLst/>
                <a:latin typeface="Times New Roman" panose="02020603050405020304" pitchFamily="18" charset="0"/>
                <a:ea typeface="Calibri" panose="020F0502020204030204" pitchFamily="34" charset="0"/>
              </a:rPr>
              <a:t>, T., 2016. Soil degradation, land scarcity and food security: Reviewing a complex challenge. Sustainability 8, 281</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Indirarani, 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Arulalan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 George, J.P., Rajagopal, E.N., Renshaw, 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Maycock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Barker, D.M.,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Rajeevan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 2021. IMDAA: High-resolution satellite-era reanalysis for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indian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monsoon region. J.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Clim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34, 5109–5133. https://doi.org/10.1175/JCLI-D-20-0412.1</a:t>
            </a:r>
            <a:endParaRPr lang="en-US" sz="1800" dirty="0">
              <a:effectLst/>
              <a:latin typeface="Times New Roman" panose="02020603050405020304" pitchFamily="18" charset="0"/>
              <a:ea typeface="Calibri" panose="020F0502020204030204" pitchFamily="34" charset="0"/>
              <a:cs typeface="Vrinda" panose="020B0502040204020203" pitchFamily="34"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Kazamias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Sapountzis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 2017. Spatial and temporal assessment of potential soil erosion over Greece 315–321.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Rahman, R., Shi, Z.H.,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Chongfa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 2009. Soil erosion hazard evaluation-An integrated use of remote sensing , GIS and statistical approaches with biophysical parameters towards management strategies Author ’ s personal copy Soil erosion hazard evaluation — An integrated use of remote sensing , G. https://doi.org/10.1016/j.ecolmodel.2009.04.004</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Razali, A., Ismail, S.N.S., Awang, 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Praveena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S.M., Abidin, E.Z., 2018. Land use change in highland area and its impact on river water quality: a review of case studies in Malaysia. Ecol. Process. 7, 1–17.</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65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156049-A74F-B240-94FF-9A11C79D2459}"/>
              </a:ext>
            </a:extLst>
          </p:cNvPr>
          <p:cNvSpPr/>
          <p:nvPr/>
        </p:nvSpPr>
        <p:spPr>
          <a:xfrm>
            <a:off x="13479" y="8169"/>
            <a:ext cx="6096004" cy="2447389"/>
          </a:xfrm>
          <a:prstGeom prst="rect">
            <a:avLst/>
          </a:prstGeom>
          <a:solidFill>
            <a:schemeClr val="bg1">
              <a:alpha val="54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2" name="Picture 11">
            <a:extLst>
              <a:ext uri="{FF2B5EF4-FFF2-40B4-BE49-F238E27FC236}">
                <a16:creationId xmlns:a16="http://schemas.microsoft.com/office/drawing/2014/main" id="{D7BF1BBC-99F2-AF4A-A661-EA27E75BFDF3}"/>
              </a:ext>
            </a:extLst>
          </p:cNvPr>
          <p:cNvPicPr>
            <a:picLocks noChangeAspect="1"/>
          </p:cNvPicPr>
          <p:nvPr/>
        </p:nvPicPr>
        <p:blipFill>
          <a:blip r:embed="rId3"/>
          <a:srcRect/>
          <a:stretch/>
        </p:blipFill>
        <p:spPr>
          <a:xfrm>
            <a:off x="5964651" y="5277401"/>
            <a:ext cx="6181228" cy="1600105"/>
          </a:xfrm>
          <a:prstGeom prst="rect">
            <a:avLst/>
          </a:prstGeom>
          <a:effectLst>
            <a:outerShdw blurRad="50800" dist="38100" dir="2700000" algn="tl" rotWithShape="0">
              <a:prstClr val="black">
                <a:alpha val="40000"/>
              </a:prstClr>
            </a:outerShdw>
          </a:effectLst>
        </p:spPr>
      </p:pic>
      <p:sp>
        <p:nvSpPr>
          <p:cNvPr id="16" name="Title 1">
            <a:extLst>
              <a:ext uri="{FF2B5EF4-FFF2-40B4-BE49-F238E27FC236}">
                <a16:creationId xmlns:a16="http://schemas.microsoft.com/office/drawing/2014/main" id="{E78DF7E6-127B-BF4A-B863-2F0F6F323F6B}"/>
              </a:ext>
            </a:extLst>
          </p:cNvPr>
          <p:cNvSpPr txBox="1">
            <a:spLocks/>
          </p:cNvSpPr>
          <p:nvPr/>
        </p:nvSpPr>
        <p:spPr>
          <a:xfrm>
            <a:off x="6090606" y="2376398"/>
            <a:ext cx="6106787" cy="299423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accent3"/>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US" sz="2667" dirty="0">
                <a:solidFill>
                  <a:schemeClr val="bg1"/>
                </a:solidFill>
                <a:highlight>
                  <a:srgbClr val="800000"/>
                </a:highlight>
                <a:latin typeface="Times New Roman" panose="02020603050405020304" pitchFamily="18" charset="0"/>
                <a:cs typeface="Times New Roman" panose="02020603050405020304" pitchFamily="18" charset="0"/>
              </a:rPr>
              <a:t>Contact</a:t>
            </a:r>
            <a:endParaRPr lang="en-US" sz="2667" dirty="0">
              <a:solidFill>
                <a:schemeClr val="bg2"/>
              </a:solidFill>
              <a:latin typeface="Times New Roman" panose="02020603050405020304" pitchFamily="18" charset="0"/>
              <a:cs typeface="Times New Roman" panose="02020603050405020304" pitchFamily="18" charset="0"/>
            </a:endParaRPr>
          </a:p>
          <a:p>
            <a:r>
              <a:rPr lang="en-US" sz="2133" b="0" dirty="0">
                <a:solidFill>
                  <a:schemeClr val="tx1"/>
                </a:solidFill>
                <a:latin typeface="Times New Roman" panose="02020603050405020304" pitchFamily="18" charset="0"/>
                <a:cs typeface="Times New Roman" panose="02020603050405020304" pitchFamily="18" charset="0"/>
              </a:rPr>
              <a:t>Ravi Raj</a:t>
            </a:r>
          </a:p>
          <a:p>
            <a:r>
              <a:rPr lang="en-US" sz="2133" b="0" dirty="0">
                <a:solidFill>
                  <a:schemeClr val="tx1"/>
                </a:solidFill>
                <a:latin typeface="Times New Roman" panose="02020603050405020304" pitchFamily="18" charset="0"/>
                <a:cs typeface="Times New Roman" panose="02020603050405020304" pitchFamily="18" charset="0"/>
              </a:rPr>
              <a:t>Research Scholar</a:t>
            </a:r>
          </a:p>
          <a:p>
            <a:r>
              <a:rPr lang="en-US" sz="2133" b="0" dirty="0">
                <a:solidFill>
                  <a:schemeClr val="tx1"/>
                </a:solidFill>
                <a:latin typeface="Times New Roman" panose="02020603050405020304" pitchFamily="18" charset="0"/>
                <a:cs typeface="Times New Roman" panose="02020603050405020304" pitchFamily="18" charset="0"/>
              </a:rPr>
              <a:t>HydroSense Lab</a:t>
            </a:r>
          </a:p>
          <a:p>
            <a:r>
              <a:rPr lang="en-US" sz="2133" b="0" dirty="0">
                <a:solidFill>
                  <a:schemeClr val="tx1"/>
                </a:solidFill>
                <a:latin typeface="Times New Roman" panose="02020603050405020304" pitchFamily="18" charset="0"/>
                <a:cs typeface="Times New Roman" panose="02020603050405020304" pitchFamily="18" charset="0"/>
              </a:rPr>
              <a:t>Department of Civil Engineering</a:t>
            </a:r>
          </a:p>
          <a:p>
            <a:r>
              <a:rPr lang="en-US" sz="2133" b="0" dirty="0">
                <a:solidFill>
                  <a:schemeClr val="tx1"/>
                </a:solidFill>
                <a:latin typeface="Times New Roman" panose="02020603050405020304" pitchFamily="18" charset="0"/>
                <a:cs typeface="Times New Roman" panose="02020603050405020304" pitchFamily="18" charset="0"/>
              </a:rPr>
              <a:t>Indian Institute of Technology Delhi</a:t>
            </a:r>
          </a:p>
          <a:p>
            <a:r>
              <a:rPr lang="en-US" sz="2133" b="0" dirty="0">
                <a:solidFill>
                  <a:schemeClr val="tx1"/>
                </a:solidFill>
                <a:latin typeface="Times New Roman" panose="02020603050405020304" pitchFamily="18" charset="0"/>
                <a:cs typeface="Times New Roman" panose="02020603050405020304" pitchFamily="18" charset="0"/>
              </a:rPr>
              <a:t>Email: </a:t>
            </a:r>
            <a:r>
              <a:rPr lang="en-US" sz="1600" b="1" i="0" dirty="0">
                <a:solidFill>
                  <a:srgbClr val="2C363A"/>
                </a:solidFill>
                <a:effectLst/>
                <a:latin typeface="Times New Roman" panose="02020603050405020304" pitchFamily="18" charset="0"/>
                <a:cs typeface="Times New Roman" panose="02020603050405020304" pitchFamily="18" charset="0"/>
                <a:hlinkClick r:id="rId4"/>
              </a:rPr>
              <a:t>Ravi.Raj@civil.iitd.ac.in</a:t>
            </a:r>
            <a:r>
              <a:rPr lang="en-US" sz="1600" b="1" i="0" dirty="0">
                <a:solidFill>
                  <a:srgbClr val="2C363A"/>
                </a:solidFill>
                <a:effectLst/>
                <a:latin typeface="Times New Roman" panose="02020603050405020304" pitchFamily="18" charset="0"/>
                <a:cs typeface="Times New Roman" panose="02020603050405020304" pitchFamily="18" charset="0"/>
              </a:rPr>
              <a:t> </a:t>
            </a:r>
            <a:endParaRPr lang="en-US" sz="2133" b="0" dirty="0">
              <a:solidFill>
                <a:schemeClr val="tx1"/>
              </a:solidFill>
              <a:latin typeface="Times New Roman" panose="02020603050405020304" pitchFamily="18" charset="0"/>
              <a:cs typeface="Times New Roman" panose="02020603050405020304" pitchFamily="18" charset="0"/>
            </a:endParaRPr>
          </a:p>
          <a:p>
            <a:r>
              <a:rPr lang="en-US" sz="2133" b="0" dirty="0">
                <a:solidFill>
                  <a:schemeClr val="tx2"/>
                </a:solidFill>
                <a:latin typeface="Times New Roman" panose="02020603050405020304" pitchFamily="18" charset="0"/>
                <a:cs typeface="Times New Roman" panose="02020603050405020304" pitchFamily="18" charset="0"/>
              </a:rPr>
              <a:t>Please visit us: </a:t>
            </a:r>
            <a:r>
              <a:rPr lang="en-US" sz="2133" b="0" dirty="0">
                <a:solidFill>
                  <a:schemeClr val="tx2"/>
                </a:solidFill>
                <a:latin typeface="Times New Roman" panose="02020603050405020304" pitchFamily="18" charset="0"/>
                <a:cs typeface="Times New Roman" panose="02020603050405020304" pitchFamily="18" charset="0"/>
                <a:hlinkClick r:id="rId5"/>
              </a:rPr>
              <a:t>https://hydrosense.iitd.ac.in/</a:t>
            </a:r>
            <a:r>
              <a:rPr lang="en-US" sz="2133" b="0" dirty="0">
                <a:solidFill>
                  <a:schemeClr val="tx2"/>
                </a:solidFill>
                <a:latin typeface="Times New Roman" panose="02020603050405020304" pitchFamily="18" charset="0"/>
                <a:cs typeface="Times New Roman" panose="02020603050405020304" pitchFamily="18" charset="0"/>
              </a:rPr>
              <a:t> </a:t>
            </a:r>
            <a:endParaRPr lang="en-US" sz="2133" dirty="0">
              <a:solidFill>
                <a:schemeClr val="tx2"/>
              </a:solidFill>
              <a:highlight>
                <a:srgbClr val="800000"/>
              </a:highlight>
              <a:latin typeface="Times New Roman" panose="02020603050405020304" pitchFamily="18" charset="0"/>
              <a:cs typeface="Times New Roman" panose="02020603050405020304" pitchFamily="18" charset="0"/>
            </a:endParaRPr>
          </a:p>
          <a:p>
            <a:endParaRPr lang="en-US" sz="2133" b="0" dirty="0">
              <a:solidFill>
                <a:schemeClr val="bg1"/>
              </a:solidFill>
              <a:latin typeface="Times New Roman" panose="020206030504050203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761F36FE-E554-124C-A9B8-6E6235AA4EE9}"/>
              </a:ext>
            </a:extLst>
          </p:cNvPr>
          <p:cNvSpPr txBox="1">
            <a:spLocks/>
          </p:cNvSpPr>
          <p:nvPr/>
        </p:nvSpPr>
        <p:spPr>
          <a:xfrm>
            <a:off x="6095997" y="34981"/>
            <a:ext cx="6096003" cy="8079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accent3"/>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lang="en-US" sz="3200" dirty="0">
              <a:solidFill>
                <a:schemeClr val="bg1"/>
              </a:solidFill>
              <a:highlight>
                <a:srgbClr val="800000"/>
              </a:highlight>
            </a:endParaRPr>
          </a:p>
        </p:txBody>
      </p:sp>
      <p:sp>
        <p:nvSpPr>
          <p:cNvPr id="4" name="TextBox 3">
            <a:extLst>
              <a:ext uri="{FF2B5EF4-FFF2-40B4-BE49-F238E27FC236}">
                <a16:creationId xmlns:a16="http://schemas.microsoft.com/office/drawing/2014/main" id="{158AF58D-77F9-7D91-75A9-FF14DEFE687F}"/>
              </a:ext>
            </a:extLst>
          </p:cNvPr>
          <p:cNvSpPr txBox="1"/>
          <p:nvPr/>
        </p:nvSpPr>
        <p:spPr>
          <a:xfrm>
            <a:off x="32355" y="123987"/>
            <a:ext cx="6079823"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study is a part of the Journal article published in CATENA.</a:t>
            </a: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Ravi Raj, Manabendra Saharia, Sumedha Chakma, Arezoo </a:t>
            </a:r>
            <a:r>
              <a:rPr lang="en-US" sz="1600" i="1" dirty="0" err="1">
                <a:latin typeface="Times New Roman" panose="02020603050405020304" pitchFamily="18" charset="0"/>
                <a:cs typeface="Times New Roman" panose="02020603050405020304" pitchFamily="18" charset="0"/>
              </a:rPr>
              <a:t>Rafieinasab</a:t>
            </a:r>
            <a:r>
              <a:rPr lang="en-US" sz="1600" i="1"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Mapping rainfall erosivity over India using multiple precipitation datasets</a:t>
            </a:r>
            <a:r>
              <a:rPr lang="en-US" sz="1600" i="1" dirty="0">
                <a:latin typeface="Times New Roman" panose="02020603050405020304" pitchFamily="18" charset="0"/>
                <a:cs typeface="Times New Roman" panose="02020603050405020304" pitchFamily="18" charset="0"/>
              </a:rPr>
              <a:t>,” CATENA, Volume 214, 2022, 106256, ISSN 0341-8162, </a:t>
            </a:r>
            <a:r>
              <a:rPr lang="en-US" sz="1600" i="1" dirty="0">
                <a:latin typeface="Times New Roman" panose="02020603050405020304" pitchFamily="18" charset="0"/>
                <a:cs typeface="Times New Roman" panose="02020603050405020304" pitchFamily="18" charset="0"/>
                <a:hlinkClick r:id="rId6"/>
              </a:rPr>
              <a:t>https://doi.org/10.1016/j.catena.2022.106256</a:t>
            </a:r>
            <a:endParaRPr lang="en-US" sz="1600" i="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600" i="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Indian Rainfall Erosivity Dataset (IRED) is released on Zenodo: </a:t>
            </a:r>
            <a:r>
              <a:rPr lang="en-US" sz="1600" i="1" dirty="0">
                <a:latin typeface="Times New Roman" panose="02020603050405020304" pitchFamily="18" charset="0"/>
                <a:cs typeface="Times New Roman" panose="02020603050405020304" pitchFamily="18" charset="0"/>
                <a:hlinkClick r:id="rId7"/>
              </a:rPr>
              <a:t>https://zenodo.org/record/6470233#.Yl61qOhBxPY</a:t>
            </a:r>
            <a:r>
              <a:rPr lang="en-US" sz="1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225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13</a:t>
            </a:fld>
            <a:endParaRPr lang="en-US" dirty="0">
              <a:solidFill>
                <a:schemeClr val="accent2">
                  <a:lumMod val="75000"/>
                </a:schemeClr>
              </a:solidFill>
            </a:endParaRPr>
          </a:p>
        </p:txBody>
      </p:sp>
      <p:sp>
        <p:nvSpPr>
          <p:cNvPr id="10" name="TextBox 9">
            <a:extLst>
              <a:ext uri="{FF2B5EF4-FFF2-40B4-BE49-F238E27FC236}">
                <a16:creationId xmlns:a16="http://schemas.microsoft.com/office/drawing/2014/main" id="{6EC1C3B5-4392-EF44-F389-9F3BEA99259B}"/>
              </a:ext>
            </a:extLst>
          </p:cNvPr>
          <p:cNvSpPr txBox="1"/>
          <p:nvPr/>
        </p:nvSpPr>
        <p:spPr>
          <a:xfrm>
            <a:off x="1125333" y="1974096"/>
            <a:ext cx="9941333" cy="2308324"/>
          </a:xfrm>
          <a:prstGeom prst="rect">
            <a:avLst/>
          </a:prstGeom>
          <a:noFill/>
        </p:spPr>
        <p:txBody>
          <a:bodyPr wrap="square" rtlCol="0">
            <a:spAutoFit/>
          </a:bodyPr>
          <a:lstStyle/>
          <a:p>
            <a:pPr algn="ctr"/>
            <a:r>
              <a:rPr lang="en-US" sz="14400" b="1" dirty="0">
                <a:solidFill>
                  <a:schemeClr val="accent2">
                    <a:lumMod val="75000"/>
                  </a:schemeClr>
                </a:solidFill>
                <a:latin typeface="Blackadder ITC" panose="04020505051007020D02" pitchFamily="82" charset="0"/>
                <a:cs typeface="Times New Roman" panose="02020603050405020304" pitchFamily="18" charset="0"/>
              </a:rPr>
              <a:t>Thank You!</a:t>
            </a:r>
          </a:p>
        </p:txBody>
      </p:sp>
    </p:spTree>
    <p:extLst>
      <p:ext uri="{BB962C8B-B14F-4D97-AF65-F5344CB8AC3E}">
        <p14:creationId xmlns:p14="http://schemas.microsoft.com/office/powerpoint/2010/main" val="303726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2</a:t>
            </a:fld>
            <a:endParaRPr lang="en-US" dirty="0">
              <a:solidFill>
                <a:schemeClr val="accent2">
                  <a:lumMod val="75000"/>
                </a:schemeClr>
              </a:solidFill>
            </a:endParaRPr>
          </a:p>
        </p:txBody>
      </p:sp>
      <p:sp>
        <p:nvSpPr>
          <p:cNvPr id="2" name="TextBox 1">
            <a:extLst>
              <a:ext uri="{FF2B5EF4-FFF2-40B4-BE49-F238E27FC236}">
                <a16:creationId xmlns:a16="http://schemas.microsoft.com/office/drawing/2014/main" id="{6277E8EE-56CC-E44A-C8F3-1491845F9F5F}"/>
              </a:ext>
            </a:extLst>
          </p:cNvPr>
          <p:cNvSpPr txBox="1"/>
          <p:nvPr/>
        </p:nvSpPr>
        <p:spPr>
          <a:xfrm>
            <a:off x="499819" y="197598"/>
            <a:ext cx="1508502" cy="430887"/>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Outline</a:t>
            </a:r>
          </a:p>
        </p:txBody>
      </p:sp>
      <p:sp>
        <p:nvSpPr>
          <p:cNvPr id="3" name="TextBox 2">
            <a:extLst>
              <a:ext uri="{FF2B5EF4-FFF2-40B4-BE49-F238E27FC236}">
                <a16:creationId xmlns:a16="http://schemas.microsoft.com/office/drawing/2014/main" id="{A66F7B00-4438-AC29-E5EA-4C16561EEFBC}"/>
              </a:ext>
            </a:extLst>
          </p:cNvPr>
          <p:cNvSpPr txBox="1"/>
          <p:nvPr/>
        </p:nvSpPr>
        <p:spPr>
          <a:xfrm>
            <a:off x="383583" y="1062741"/>
            <a:ext cx="340704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Introduction</a:t>
            </a:r>
          </a:p>
          <a:p>
            <a:endParaRPr lang="en-US" dirty="0"/>
          </a:p>
          <a:p>
            <a:endParaRPr lang="en-US" dirty="0"/>
          </a:p>
          <a:p>
            <a:pPr marL="285750" indent="-285750">
              <a:buFont typeface="Arial" panose="020B0604020202020204" pitchFamily="34" charset="0"/>
              <a:buChar char="•"/>
            </a:pPr>
            <a:r>
              <a:rPr lang="en-US" dirty="0"/>
              <a:t>Motivation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Materials and methodology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Results and Discussions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Conclusions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References</a:t>
            </a:r>
          </a:p>
        </p:txBody>
      </p:sp>
    </p:spTree>
    <p:extLst>
      <p:ext uri="{BB962C8B-B14F-4D97-AF65-F5344CB8AC3E}">
        <p14:creationId xmlns:p14="http://schemas.microsoft.com/office/powerpoint/2010/main" val="142867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3</a:t>
            </a:fld>
            <a:endParaRPr lang="en-US" dirty="0">
              <a:solidFill>
                <a:schemeClr val="accent2">
                  <a:lumMod val="75000"/>
                </a:schemeClr>
              </a:solidFill>
            </a:endParaRPr>
          </a:p>
        </p:txBody>
      </p:sp>
      <p:sp>
        <p:nvSpPr>
          <p:cNvPr id="8" name="TextBox 7">
            <a:extLst>
              <a:ext uri="{FF2B5EF4-FFF2-40B4-BE49-F238E27FC236}">
                <a16:creationId xmlns:a16="http://schemas.microsoft.com/office/drawing/2014/main" id="{65C83C9B-B4DD-0DD4-2FF5-FF33C6F4963E}"/>
              </a:ext>
            </a:extLst>
          </p:cNvPr>
          <p:cNvSpPr txBox="1"/>
          <p:nvPr/>
        </p:nvSpPr>
        <p:spPr>
          <a:xfrm>
            <a:off x="304800" y="154983"/>
            <a:ext cx="1828799" cy="430887"/>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Introduction</a:t>
            </a:r>
          </a:p>
        </p:txBody>
      </p:sp>
      <p:grpSp>
        <p:nvGrpSpPr>
          <p:cNvPr id="24" name="Group 23">
            <a:extLst>
              <a:ext uri="{FF2B5EF4-FFF2-40B4-BE49-F238E27FC236}">
                <a16:creationId xmlns:a16="http://schemas.microsoft.com/office/drawing/2014/main" id="{351E05FD-829A-4F03-3562-1493257FA665}"/>
              </a:ext>
            </a:extLst>
          </p:cNvPr>
          <p:cNvGrpSpPr/>
          <p:nvPr/>
        </p:nvGrpSpPr>
        <p:grpSpPr>
          <a:xfrm>
            <a:off x="6583768" y="916035"/>
            <a:ext cx="4938029" cy="4902698"/>
            <a:chOff x="5965041" y="657969"/>
            <a:chExt cx="5671289" cy="5648428"/>
          </a:xfrm>
        </p:grpSpPr>
        <p:grpSp>
          <p:nvGrpSpPr>
            <p:cNvPr id="22" name="Group 21">
              <a:extLst>
                <a:ext uri="{FF2B5EF4-FFF2-40B4-BE49-F238E27FC236}">
                  <a16:creationId xmlns:a16="http://schemas.microsoft.com/office/drawing/2014/main" id="{14B97486-32AD-56B7-0E08-0AFF463EB2F6}"/>
                </a:ext>
              </a:extLst>
            </p:cNvPr>
            <p:cNvGrpSpPr/>
            <p:nvPr/>
          </p:nvGrpSpPr>
          <p:grpSpPr>
            <a:xfrm>
              <a:off x="5965041" y="657969"/>
              <a:ext cx="5671289" cy="5648428"/>
              <a:chOff x="5956281" y="676095"/>
              <a:chExt cx="5671289" cy="5648428"/>
            </a:xfrm>
          </p:grpSpPr>
          <p:grpSp>
            <p:nvGrpSpPr>
              <p:cNvPr id="14" name="Group 13">
                <a:extLst>
                  <a:ext uri="{FF2B5EF4-FFF2-40B4-BE49-F238E27FC236}">
                    <a16:creationId xmlns:a16="http://schemas.microsoft.com/office/drawing/2014/main" id="{F0C24187-34E4-89F3-F615-9454E9BCB0D7}"/>
                  </a:ext>
                </a:extLst>
              </p:cNvPr>
              <p:cNvGrpSpPr/>
              <p:nvPr/>
            </p:nvGrpSpPr>
            <p:grpSpPr>
              <a:xfrm>
                <a:off x="5956281" y="676095"/>
                <a:ext cx="5671289" cy="5648428"/>
                <a:chOff x="5956281" y="676095"/>
                <a:chExt cx="5671289" cy="5648428"/>
              </a:xfrm>
            </p:grpSpPr>
            <p:grpSp>
              <p:nvGrpSpPr>
                <p:cNvPr id="5" name="Group 4">
                  <a:extLst>
                    <a:ext uri="{FF2B5EF4-FFF2-40B4-BE49-F238E27FC236}">
                      <a16:creationId xmlns:a16="http://schemas.microsoft.com/office/drawing/2014/main" id="{4037F3BA-5344-45D9-3A64-85F7F2923465}"/>
                    </a:ext>
                  </a:extLst>
                </p:cNvPr>
                <p:cNvGrpSpPr/>
                <p:nvPr/>
              </p:nvGrpSpPr>
              <p:grpSpPr>
                <a:xfrm>
                  <a:off x="5956282" y="3482183"/>
                  <a:ext cx="5670278" cy="2842340"/>
                  <a:chOff x="5957292" y="3372839"/>
                  <a:chExt cx="5437056" cy="2976741"/>
                </a:xfrm>
              </p:grpSpPr>
              <p:pic>
                <p:nvPicPr>
                  <p:cNvPr id="10" name="Picture 9" descr="Graphical user interface, website&#10;&#10;Description automatically generated">
                    <a:extLst>
                      <a:ext uri="{FF2B5EF4-FFF2-40B4-BE49-F238E27FC236}">
                        <a16:creationId xmlns:a16="http://schemas.microsoft.com/office/drawing/2014/main" id="{0AA38B7D-01F5-2430-329B-3B1D4FE05DF7}"/>
                      </a:ext>
                    </a:extLst>
                  </p:cNvPr>
                  <p:cNvPicPr>
                    <a:picLocks noChangeAspect="1"/>
                  </p:cNvPicPr>
                  <p:nvPr/>
                </p:nvPicPr>
                <p:blipFill rotWithShape="1">
                  <a:blip r:embed="rId2">
                    <a:extLst>
                      <a:ext uri="{28A0092B-C50C-407E-A947-70E740481C1C}">
                        <a14:useLocalDpi xmlns:a14="http://schemas.microsoft.com/office/drawing/2010/main" val="0"/>
                      </a:ext>
                    </a:extLst>
                  </a:blip>
                  <a:srcRect r="874"/>
                  <a:stretch/>
                </p:blipFill>
                <p:spPr>
                  <a:xfrm>
                    <a:off x="5957292" y="3372839"/>
                    <a:ext cx="5437056" cy="2976741"/>
                  </a:xfrm>
                  <a:prstGeom prst="rect">
                    <a:avLst/>
                  </a:prstGeom>
                  <a:ln w="9525">
                    <a:solidFill>
                      <a:schemeClr val="tx1"/>
                    </a:solidFill>
                  </a:ln>
                </p:spPr>
              </p:pic>
              <p:sp>
                <p:nvSpPr>
                  <p:cNvPr id="4" name="Rectangle 3">
                    <a:extLst>
                      <a:ext uri="{FF2B5EF4-FFF2-40B4-BE49-F238E27FC236}">
                        <a16:creationId xmlns:a16="http://schemas.microsoft.com/office/drawing/2014/main" id="{C98A8E44-003C-EB63-981C-DE6B1656FE34}"/>
                      </a:ext>
                    </a:extLst>
                  </p:cNvPr>
                  <p:cNvSpPr/>
                  <p:nvPr/>
                </p:nvSpPr>
                <p:spPr>
                  <a:xfrm>
                    <a:off x="11099880" y="4060556"/>
                    <a:ext cx="294468" cy="213876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8E98A49B-D912-F9D0-1D55-4F47531B2F3F}"/>
                    </a:ext>
                  </a:extLst>
                </p:cNvPr>
                <p:cNvPicPr>
                  <a:picLocks noChangeAspect="1"/>
                </p:cNvPicPr>
                <p:nvPr/>
              </p:nvPicPr>
              <p:blipFill>
                <a:blip r:embed="rId3"/>
                <a:stretch>
                  <a:fillRect/>
                </a:stretch>
              </p:blipFill>
              <p:spPr>
                <a:xfrm>
                  <a:off x="5956281" y="676095"/>
                  <a:ext cx="5671289" cy="2831145"/>
                </a:xfrm>
                <a:prstGeom prst="rect">
                  <a:avLst/>
                </a:prstGeom>
                <a:ln w="9525">
                  <a:solidFill>
                    <a:schemeClr val="tx1"/>
                  </a:solidFill>
                </a:ln>
              </p:spPr>
            </p:pic>
          </p:grpSp>
          <p:sp>
            <p:nvSpPr>
              <p:cNvPr id="21" name="Rectangle 20">
                <a:extLst>
                  <a:ext uri="{FF2B5EF4-FFF2-40B4-BE49-F238E27FC236}">
                    <a16:creationId xmlns:a16="http://schemas.microsoft.com/office/drawing/2014/main" id="{16F4ECF4-6595-06AD-1C6E-02E8AE2F942F}"/>
                  </a:ext>
                </a:extLst>
              </p:cNvPr>
              <p:cNvSpPr/>
              <p:nvPr/>
            </p:nvSpPr>
            <p:spPr>
              <a:xfrm>
                <a:off x="6599362" y="3507239"/>
                <a:ext cx="956062" cy="3053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noFill/>
                </a:endParaRPr>
              </a:p>
            </p:txBody>
          </p:sp>
        </p:grpSp>
        <p:sp>
          <p:nvSpPr>
            <p:cNvPr id="23" name="Rectangle 22">
              <a:extLst>
                <a:ext uri="{FF2B5EF4-FFF2-40B4-BE49-F238E27FC236}">
                  <a16:creationId xmlns:a16="http://schemas.microsoft.com/office/drawing/2014/main" id="{ABB7865A-48DA-C50A-4243-92D668E61510}"/>
                </a:ext>
              </a:extLst>
            </p:cNvPr>
            <p:cNvSpPr/>
            <p:nvPr/>
          </p:nvSpPr>
          <p:spPr>
            <a:xfrm>
              <a:off x="6153504" y="1083319"/>
              <a:ext cx="1410679" cy="224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noFill/>
              </a:endParaRPr>
            </a:p>
          </p:txBody>
        </p:sp>
      </p:grpSp>
      <p:sp>
        <p:nvSpPr>
          <p:cNvPr id="25" name="TextBox 24">
            <a:extLst>
              <a:ext uri="{FF2B5EF4-FFF2-40B4-BE49-F238E27FC236}">
                <a16:creationId xmlns:a16="http://schemas.microsoft.com/office/drawing/2014/main" id="{7FBA677B-64F4-0459-B522-E7C80D251444}"/>
              </a:ext>
            </a:extLst>
          </p:cNvPr>
          <p:cNvSpPr txBox="1"/>
          <p:nvPr/>
        </p:nvSpPr>
        <p:spPr>
          <a:xfrm>
            <a:off x="246872" y="682278"/>
            <a:ext cx="5835962" cy="5711820"/>
          </a:xfrm>
          <a:prstGeom prst="rect">
            <a:avLst/>
          </a:prstGeom>
          <a:noFill/>
        </p:spPr>
        <p:txBody>
          <a:bodyPr wrap="square" rtlCol="0">
            <a:spAutoFit/>
          </a:bodyPr>
          <a:lstStyle/>
          <a:p>
            <a:pPr marL="285750" indent="-228600" algn="just">
              <a:lnSpc>
                <a:spcPct val="110000"/>
              </a:lnSpc>
              <a:spcAft>
                <a:spcPts val="600"/>
              </a:spcAft>
              <a:buFont typeface="Arial" panose="020B0604020202020204" pitchFamily="34" charset="0"/>
              <a:buChar char="•"/>
            </a:pPr>
            <a:r>
              <a:rPr lang="en-US" sz="1800" b="0" i="0" dirty="0">
                <a:effectLst/>
                <a:latin typeface="Times New Roman" panose="02020603050405020304" pitchFamily="18" charset="0"/>
                <a:cs typeface="Times New Roman" panose="02020603050405020304" pitchFamily="18" charset="0"/>
              </a:rPr>
              <a:t>Soil erosion is removal of the upper layer of soil (topsoil) by different agents – particularly water, wind, and mass movement – causing its deterioration in the long term.</a:t>
            </a:r>
          </a:p>
          <a:p>
            <a:pPr marL="285750" indent="-228600" algn="just">
              <a:lnSpc>
                <a:spcPct val="110000"/>
              </a:lnSpc>
              <a:spcAft>
                <a:spcPts val="600"/>
              </a:spcAft>
              <a:buFont typeface="Arial" panose="020B0604020202020204" pitchFamily="34" charset="0"/>
              <a:buChar char="•"/>
            </a:pPr>
            <a:endParaRPr lang="en-US" sz="1800" dirty="0">
              <a:effectLst/>
              <a:latin typeface="Times New Roman" panose="02020603050405020304" pitchFamily="18" charset="0"/>
              <a:cs typeface="Times New Roman" panose="02020603050405020304" pitchFamily="18" charset="0"/>
            </a:endParaRPr>
          </a:p>
          <a:p>
            <a:pPr marL="285750" indent="-228600" algn="just">
              <a:lnSpc>
                <a:spcPct val="110000"/>
              </a:lnSpc>
              <a:spcAft>
                <a:spcPts val="600"/>
              </a:spcAft>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Soil erosion is a significant environmental problem, in agricultural productivity, soil fertility, landslides, and water resources (</a:t>
            </a:r>
            <a:r>
              <a:rPr lang="en-US" sz="1800" dirty="0" err="1">
                <a:effectLst/>
                <a:latin typeface="Times New Roman" panose="02020603050405020304" pitchFamily="18" charset="0"/>
                <a:cs typeface="Times New Roman" panose="02020603050405020304" pitchFamily="18" charset="0"/>
              </a:rPr>
              <a:t>Kazamias</a:t>
            </a:r>
            <a:r>
              <a:rPr lang="en-US" sz="1800" dirty="0">
                <a:effectLst/>
                <a:latin typeface="Times New Roman" panose="02020603050405020304" pitchFamily="18" charset="0"/>
                <a:cs typeface="Times New Roman" panose="02020603050405020304" pitchFamily="18" charset="0"/>
              </a:rPr>
              <a:t> and </a:t>
            </a:r>
            <a:r>
              <a:rPr lang="en-US" sz="1800" dirty="0" err="1">
                <a:effectLst/>
                <a:latin typeface="Times New Roman" panose="02020603050405020304" pitchFamily="18" charset="0"/>
                <a:cs typeface="Times New Roman" panose="02020603050405020304" pitchFamily="18" charset="0"/>
              </a:rPr>
              <a:t>Sapountzis</a:t>
            </a:r>
            <a:r>
              <a:rPr lang="en-US" sz="1800" dirty="0">
                <a:effectLst/>
                <a:latin typeface="Times New Roman" panose="02020603050405020304" pitchFamily="18" charset="0"/>
                <a:cs typeface="Times New Roman" panose="02020603050405020304" pitchFamily="18" charset="0"/>
              </a:rPr>
              <a:t>, 2017; Rahman et al., 2009).</a:t>
            </a:r>
          </a:p>
          <a:p>
            <a:pPr marL="285750" indent="-228600" algn="just">
              <a:lnSpc>
                <a:spcPct val="110000"/>
              </a:lnSpc>
              <a:spcAft>
                <a:spcPts val="600"/>
              </a:spcAf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28600" algn="just">
              <a:lnSpc>
                <a:spcPct val="110000"/>
              </a:lnSpc>
              <a:spcAft>
                <a:spcPts val="600"/>
              </a:spcAft>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Excessive variation in LULC configuration, infrastructural development and unplanned land utilization for increasing population exposed it to erosion induced by water (</a:t>
            </a:r>
            <a:r>
              <a:rPr lang="en-US" sz="1800" dirty="0" err="1">
                <a:effectLst/>
                <a:latin typeface="Times New Roman" panose="02020603050405020304" pitchFamily="18" charset="0"/>
                <a:cs typeface="Times New Roman" panose="02020603050405020304" pitchFamily="18" charset="0"/>
              </a:rPr>
              <a:t>Gomiero</a:t>
            </a:r>
            <a:r>
              <a:rPr lang="en-US" sz="1800" dirty="0">
                <a:effectLst/>
                <a:latin typeface="Times New Roman" panose="02020603050405020304" pitchFamily="18" charset="0"/>
                <a:cs typeface="Times New Roman" panose="02020603050405020304" pitchFamily="18" charset="0"/>
              </a:rPr>
              <a:t>, 2016, Razali et al., 2018)</a:t>
            </a:r>
            <a:r>
              <a:rPr lang="en-US" sz="1800" dirty="0">
                <a:latin typeface="Times New Roman" panose="02020603050405020304" pitchFamily="18" charset="0"/>
                <a:cs typeface="Times New Roman" panose="02020603050405020304" pitchFamily="18" charset="0"/>
              </a:rPr>
              <a:t>.</a:t>
            </a:r>
          </a:p>
          <a:p>
            <a:pPr marL="285750" indent="-228600" algn="just">
              <a:lnSpc>
                <a:spcPct val="110000"/>
              </a:lnSpc>
              <a:spcAft>
                <a:spcPts val="600"/>
              </a:spcAf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28600" algn="just">
              <a:lnSpc>
                <a:spcPct val="110000"/>
              </a:lnSpc>
              <a:spcAft>
                <a:spcPts val="600"/>
              </a:spcAft>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Monitoring and estimating soil erosion at the site are very tedious, costly, and restricted to small experimental in situ setups. </a:t>
            </a:r>
          </a:p>
        </p:txBody>
      </p:sp>
      <p:sp>
        <p:nvSpPr>
          <p:cNvPr id="27" name="TextBox 26">
            <a:extLst>
              <a:ext uri="{FF2B5EF4-FFF2-40B4-BE49-F238E27FC236}">
                <a16:creationId xmlns:a16="http://schemas.microsoft.com/office/drawing/2014/main" id="{0773E3C9-4154-D6C2-6B6B-1A2DB62C934E}"/>
              </a:ext>
            </a:extLst>
          </p:cNvPr>
          <p:cNvSpPr txBox="1"/>
          <p:nvPr/>
        </p:nvSpPr>
        <p:spPr>
          <a:xfrm>
            <a:off x="7051620" y="5818733"/>
            <a:ext cx="4205779" cy="369332"/>
          </a:xfrm>
          <a:prstGeom prst="rect">
            <a:avLst/>
          </a:prstGeom>
          <a:noFill/>
        </p:spPr>
        <p:txBody>
          <a:bodyPr wrap="square">
            <a:spAutoFit/>
          </a:bodyPr>
          <a:lstStyle/>
          <a:p>
            <a:pPr marL="0" marR="0" algn="ctr">
              <a:spcBef>
                <a:spcPts val="0"/>
              </a:spcBef>
              <a:spcAft>
                <a:spcPts val="800"/>
              </a:spcAft>
            </a:pPr>
            <a:r>
              <a:rPr lang="en-US" sz="1800" b="1" dirty="0">
                <a:effectLst/>
                <a:latin typeface="Times New Roman" panose="02020603050405020304" pitchFamily="18" charset="0"/>
                <a:ea typeface="Calibri" panose="020F0502020204030204" pitchFamily="34" charset="0"/>
                <a:cs typeface="Vrinda" panose="020B0502040204020203" pitchFamily="34" charset="0"/>
              </a:rPr>
              <a:t>Figure 1. </a:t>
            </a:r>
            <a:r>
              <a:rPr lang="en-US" b="1" dirty="0">
                <a:latin typeface="Times New Roman" panose="02020603050405020304" pitchFamily="18" charset="0"/>
                <a:ea typeface="Calibri" panose="020F0502020204030204" pitchFamily="34" charset="0"/>
                <a:cs typeface="Vrinda" panose="020B0502040204020203" pitchFamily="34" charset="0"/>
              </a:rPr>
              <a:t>Impact of Soil erosion</a:t>
            </a:r>
            <a:endParaRPr lang="en-US" sz="1800" dirty="0">
              <a:effectLst/>
              <a:latin typeface="Times New Roman" panose="02020603050405020304" pitchFamily="18"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429226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4</a:t>
            </a:fld>
            <a:endParaRPr lang="en-US" dirty="0">
              <a:solidFill>
                <a:schemeClr val="accent2">
                  <a:lumMod val="75000"/>
                </a:schemeClr>
              </a:solidFill>
            </a:endParaRPr>
          </a:p>
        </p:txBody>
      </p:sp>
      <p:sp>
        <p:nvSpPr>
          <p:cNvPr id="8" name="TextBox 7">
            <a:extLst>
              <a:ext uri="{FF2B5EF4-FFF2-40B4-BE49-F238E27FC236}">
                <a16:creationId xmlns:a16="http://schemas.microsoft.com/office/drawing/2014/main" id="{FCE022BF-264B-6068-BB0C-A76EBF0306DC}"/>
              </a:ext>
            </a:extLst>
          </p:cNvPr>
          <p:cNvSpPr txBox="1"/>
          <p:nvPr/>
        </p:nvSpPr>
        <p:spPr>
          <a:xfrm>
            <a:off x="304801" y="880399"/>
            <a:ext cx="11582399" cy="5381730"/>
          </a:xfrm>
          <a:prstGeom prst="rect">
            <a:avLst/>
          </a:prstGeom>
          <a:noFill/>
        </p:spPr>
        <p:txBody>
          <a:bodyPr wrap="square" rtlCol="0">
            <a:spAutoFit/>
          </a:bodyPr>
          <a:lstStyle/>
          <a:p>
            <a:pPr marL="285750" indent="-285750" algn="just">
              <a:lnSpc>
                <a:spcPct val="120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India is worst affected by soil erosion, especially due to erosion induced by rainfall. </a:t>
            </a:r>
          </a:p>
          <a:p>
            <a:pPr marL="285750" indent="-285750" algn="just">
              <a:lnSpc>
                <a:spcPct val="120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lgn="just">
              <a:lnSpc>
                <a:spcPct val="120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lgn="just">
              <a:lnSpc>
                <a:spcPct val="120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A factor of Universal Soil Loss Equation (rainfall erosivity factor) needs to be estimated throughout the country to assess the soil erosion in the country. </a:t>
            </a:r>
          </a:p>
          <a:p>
            <a:pPr marL="285750" indent="-285750" algn="just">
              <a:lnSpc>
                <a:spcPct val="120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lgn="just">
              <a:lnSpc>
                <a:spcPct val="120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lgn="just">
              <a:lnSpc>
                <a:spcPct val="120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Indian climate is dominated by monsoons, and their intensity and distribution vary significantly throughout the country. </a:t>
            </a:r>
          </a:p>
          <a:p>
            <a:pPr marL="285750" indent="-285750" algn="just">
              <a:lnSpc>
                <a:spcPct val="120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lgn="just">
              <a:lnSpc>
                <a:spcPct val="120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lgn="just">
              <a:lnSpc>
                <a:spcPct val="120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Rainfall erosivity is solely derived from the rainfall intensity, which is a function of climatic properties. </a:t>
            </a:r>
          </a:p>
          <a:p>
            <a:pPr marL="285750" indent="-285750" algn="just">
              <a:lnSpc>
                <a:spcPct val="120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lgn="just">
              <a:lnSpc>
                <a:spcPct val="120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lgn="just">
              <a:lnSpc>
                <a:spcPct val="120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In this study, the distribution and variability of the rainfall erosivity factor (R factor) had been analyzed in different regions and sub-divisions of India as classified by India Meteorological Department (IMD). </a:t>
            </a:r>
          </a:p>
          <a:p>
            <a:pPr marL="285750" indent="-285750" algn="just">
              <a:lnSpc>
                <a:spcPct val="120000"/>
              </a:lnSpc>
              <a:buFont typeface="Arial" panose="020B0604020202020204" pitchFamily="34" charset="0"/>
              <a:buChar char="•"/>
            </a:pPr>
            <a:endParaRPr lang="en-US" dirty="0">
              <a:latin typeface="Times New Roman" panose="02020603050405020304" pitchFamily="18" charset="0"/>
            </a:endParaRPr>
          </a:p>
        </p:txBody>
      </p:sp>
      <p:sp>
        <p:nvSpPr>
          <p:cNvPr id="9" name="TextBox 8">
            <a:extLst>
              <a:ext uri="{FF2B5EF4-FFF2-40B4-BE49-F238E27FC236}">
                <a16:creationId xmlns:a16="http://schemas.microsoft.com/office/drawing/2014/main" id="{99EC2A05-D5D5-E14D-08F6-8C367342376F}"/>
              </a:ext>
            </a:extLst>
          </p:cNvPr>
          <p:cNvSpPr txBox="1"/>
          <p:nvPr/>
        </p:nvSpPr>
        <p:spPr>
          <a:xfrm>
            <a:off x="304800" y="154983"/>
            <a:ext cx="1844039" cy="430887"/>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188563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5</a:t>
            </a:fld>
            <a:endParaRPr lang="en-US" dirty="0">
              <a:solidFill>
                <a:schemeClr val="accent2">
                  <a:lumMod val="75000"/>
                </a:schemeClr>
              </a:solidFill>
            </a:endParaRPr>
          </a:p>
        </p:txBody>
      </p:sp>
      <p:sp>
        <p:nvSpPr>
          <p:cNvPr id="10" name="TextBox 9">
            <a:extLst>
              <a:ext uri="{FF2B5EF4-FFF2-40B4-BE49-F238E27FC236}">
                <a16:creationId xmlns:a16="http://schemas.microsoft.com/office/drawing/2014/main" id="{6EC1C3B5-4392-EF44-F389-9F3BEA99259B}"/>
              </a:ext>
            </a:extLst>
          </p:cNvPr>
          <p:cNvSpPr txBox="1"/>
          <p:nvPr/>
        </p:nvSpPr>
        <p:spPr>
          <a:xfrm>
            <a:off x="304801" y="154983"/>
            <a:ext cx="1508502" cy="430887"/>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Motivation</a:t>
            </a:r>
          </a:p>
        </p:txBody>
      </p:sp>
      <p:sp>
        <p:nvSpPr>
          <p:cNvPr id="3" name="TextBox 2">
            <a:extLst>
              <a:ext uri="{FF2B5EF4-FFF2-40B4-BE49-F238E27FC236}">
                <a16:creationId xmlns:a16="http://schemas.microsoft.com/office/drawing/2014/main" id="{411491A0-C080-0957-6183-43E7688EC8AE}"/>
              </a:ext>
            </a:extLst>
          </p:cNvPr>
          <p:cNvSpPr txBox="1"/>
          <p:nvPr/>
        </p:nvSpPr>
        <p:spPr>
          <a:xfrm>
            <a:off x="472440" y="807720"/>
            <a:ext cx="11509350" cy="4382931"/>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Vrinda" panose="020B0502040204020203" pitchFamily="34" charset="0"/>
              </a:rPr>
              <a:t>Soil erosion is one of the leading environmental problems in India, and rainfall erosivity which leads to the erosion induced by water is affecting major portion of the total eroded soil. </a:t>
            </a:r>
          </a:p>
          <a:p>
            <a:pPr marL="285750" indent="-285750" algn="just">
              <a:lnSpc>
                <a:spcPct val="130000"/>
              </a:lnSpc>
              <a:buFont typeface="Arial" panose="020B0604020202020204" pitchFamily="34" charset="0"/>
              <a:buChar char="•"/>
            </a:pPr>
            <a:endParaRPr lang="en-US" dirty="0">
              <a:latin typeface="Times New Roman" panose="02020603050405020304" pitchFamily="18" charset="0"/>
              <a:ea typeface="Times New Roman" panose="02020603050405020304" pitchFamily="18" charset="0"/>
              <a:cs typeface="Vrinda" panose="020B0502040204020203" pitchFamily="34" charset="0"/>
            </a:endParaRPr>
          </a:p>
          <a:p>
            <a:pPr marL="285750" indent="-285750" algn="just">
              <a:lnSpc>
                <a:spcPct val="130000"/>
              </a:lnSpc>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Vrinda" panose="020B0502040204020203" pitchFamily="34" charset="0"/>
            </a:endParaRPr>
          </a:p>
          <a:p>
            <a:pPr marL="285750" indent="-285750" algn="just">
              <a:lnSpc>
                <a:spcPct val="130000"/>
              </a:lnSpc>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Vrinda" panose="020B0502040204020203" pitchFamily="34" charset="0"/>
              </a:rPr>
              <a:t>Soil erosion affects the farmers mostly where it erodes the topmost fertile layer of the soil. </a:t>
            </a:r>
          </a:p>
          <a:p>
            <a:pPr marL="285750" indent="-285750" algn="just">
              <a:lnSpc>
                <a:spcPct val="130000"/>
              </a:lnSpc>
              <a:buFont typeface="Arial" panose="020B0604020202020204" pitchFamily="34" charset="0"/>
              <a:buChar char="•"/>
            </a:pPr>
            <a:endParaRPr lang="en-US" dirty="0">
              <a:latin typeface="Times New Roman" panose="02020603050405020304" pitchFamily="18" charset="0"/>
              <a:ea typeface="Times New Roman" panose="02020603050405020304" pitchFamily="18" charset="0"/>
              <a:cs typeface="Vrinda" panose="020B0502040204020203" pitchFamily="34" charset="0"/>
            </a:endParaRPr>
          </a:p>
          <a:p>
            <a:pPr marL="285750" indent="-285750" algn="just">
              <a:lnSpc>
                <a:spcPct val="130000"/>
              </a:lnSpc>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Vrinda" panose="020B0502040204020203" pitchFamily="34" charset="0"/>
            </a:endParaRPr>
          </a:p>
          <a:p>
            <a:pPr marL="285750" indent="-285750" algn="just">
              <a:lnSpc>
                <a:spcPct val="130000"/>
              </a:lnSpc>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Vrinda" panose="020B0502040204020203" pitchFamily="34" charset="0"/>
              </a:rPr>
              <a:t>We could not find any national study or map of rainfall erosivity. </a:t>
            </a:r>
          </a:p>
          <a:p>
            <a:pPr marL="285750" indent="-285750" algn="just">
              <a:lnSpc>
                <a:spcPct val="130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Vrinda" panose="020B0502040204020203" pitchFamily="34" charset="0"/>
            </a:endParaRPr>
          </a:p>
          <a:p>
            <a:pPr marL="285750" indent="-285750" algn="just">
              <a:lnSpc>
                <a:spcPct val="130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Vrinda" panose="020B0502040204020203" pitchFamily="34" charset="0"/>
            </a:endParaRPr>
          </a:p>
          <a:p>
            <a:pPr marL="285750" indent="-285750" algn="just">
              <a:lnSpc>
                <a:spcPct val="130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National scale rainfall erosivity map will be helpful for policy makers and experts in soil management sector to prioritize the watershed management programs in the identified most vulnerable regions.</a:t>
            </a:r>
            <a:endParaRPr lang="en-US" sz="18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170300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6</a:t>
            </a:fld>
            <a:endParaRPr lang="en-US" dirty="0">
              <a:solidFill>
                <a:schemeClr val="accent2">
                  <a:lumMod val="75000"/>
                </a:schemeClr>
              </a:solidFill>
            </a:endParaRPr>
          </a:p>
        </p:txBody>
      </p:sp>
      <p:sp>
        <p:nvSpPr>
          <p:cNvPr id="10" name="TextBox 9">
            <a:extLst>
              <a:ext uri="{FF2B5EF4-FFF2-40B4-BE49-F238E27FC236}">
                <a16:creationId xmlns:a16="http://schemas.microsoft.com/office/drawing/2014/main" id="{6EC1C3B5-4392-EF44-F389-9F3BEA99259B}"/>
              </a:ext>
            </a:extLst>
          </p:cNvPr>
          <p:cNvSpPr txBox="1"/>
          <p:nvPr/>
        </p:nvSpPr>
        <p:spPr>
          <a:xfrm>
            <a:off x="304800" y="154983"/>
            <a:ext cx="3870959" cy="430887"/>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Materials and Methodology</a:t>
            </a:r>
          </a:p>
        </p:txBody>
      </p:sp>
      <p:sp>
        <p:nvSpPr>
          <p:cNvPr id="2" name="TextBox 1">
            <a:extLst>
              <a:ext uri="{FF2B5EF4-FFF2-40B4-BE49-F238E27FC236}">
                <a16:creationId xmlns:a16="http://schemas.microsoft.com/office/drawing/2014/main" id="{CA5456F6-A84A-7EF3-2394-B734CEA85A2D}"/>
              </a:ext>
            </a:extLst>
          </p:cNvPr>
          <p:cNvSpPr txBox="1"/>
          <p:nvPr/>
        </p:nvSpPr>
        <p:spPr>
          <a:xfrm>
            <a:off x="304800" y="1065133"/>
            <a:ext cx="11323781"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IMDAA (</a:t>
            </a:r>
            <a:r>
              <a:rPr lang="en-US" sz="1800" dirty="0">
                <a:effectLst/>
                <a:latin typeface="Times New Roman" panose="02020603050405020304" pitchFamily="18" charset="0"/>
                <a:ea typeface="Calibri" panose="020F0502020204030204" pitchFamily="34" charset="0"/>
              </a:rPr>
              <a:t>Indian Monsoon Data Assimilation and Analysis) (Indirarani et al., 2021)</a:t>
            </a:r>
            <a:r>
              <a:rPr lang="en-US" dirty="0">
                <a:latin typeface="Times New Roman" panose="02020603050405020304" pitchFamily="18" charset="0"/>
                <a:cs typeface="Times New Roman" panose="02020603050405020304" pitchFamily="18" charset="0"/>
              </a:rPr>
              <a:t> hourly rainfall data </a:t>
            </a:r>
            <a:r>
              <a:rPr lang="en-US" sz="1800" dirty="0">
                <a:solidFill>
                  <a:srgbClr val="1C1D1E"/>
                </a:solidFill>
                <a:effectLst/>
                <a:latin typeface="Times New Roman" panose="02020603050405020304" pitchFamily="18" charset="0"/>
                <a:ea typeface="Calibri" panose="020F0502020204030204" pitchFamily="34" charset="0"/>
              </a:rPr>
              <a:t>having 12 km spatial and 1 hour temporal resolution for 40 years (1979-2018)</a:t>
            </a:r>
            <a:r>
              <a:rPr lang="en-US" dirty="0">
                <a:latin typeface="Times New Roman" panose="02020603050405020304" pitchFamily="18" charset="0"/>
                <a:cs typeface="Times New Roman" panose="02020603050405020304" pitchFamily="18" charset="0"/>
              </a:rPr>
              <a:t> was processed to map rainfall erosivity over India.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Rainfall erosivity was estimated using</a:t>
            </a:r>
            <a:r>
              <a:rPr lang="en-US" sz="1800" dirty="0">
                <a:effectLst/>
                <a:latin typeface="Times New Roman" panose="02020603050405020304" pitchFamily="18" charset="0"/>
                <a:ea typeface="Calibri" panose="020F0502020204030204" pitchFamily="34" charset="0"/>
                <a:cs typeface="Vrinda" panose="020B0502040204020203" pitchFamily="34" charset="0"/>
              </a:rPr>
              <a:t> the concept that the product of total kinetic energy of a storm to its hourly maximum rainfall intensity (KE x I60) is expressed as rainfall erosivity (R-factor).</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known precipitation index MFI (Modified Fourier Index) was also calculated in this research.</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Relationships between R-factor and MFI over major regions defined by IMD (India Meteorological Division) were also proposed in Indian condition.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85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7</a:t>
            </a:fld>
            <a:endParaRPr lang="en-US" dirty="0">
              <a:solidFill>
                <a:schemeClr val="accent2">
                  <a:lumMod val="75000"/>
                </a:schemeClr>
              </a:solidFill>
            </a:endParaRPr>
          </a:p>
        </p:txBody>
      </p:sp>
      <p:sp>
        <p:nvSpPr>
          <p:cNvPr id="10" name="TextBox 9">
            <a:extLst>
              <a:ext uri="{FF2B5EF4-FFF2-40B4-BE49-F238E27FC236}">
                <a16:creationId xmlns:a16="http://schemas.microsoft.com/office/drawing/2014/main" id="{6EC1C3B5-4392-EF44-F389-9F3BEA99259B}"/>
              </a:ext>
            </a:extLst>
          </p:cNvPr>
          <p:cNvSpPr txBox="1"/>
          <p:nvPr/>
        </p:nvSpPr>
        <p:spPr>
          <a:xfrm>
            <a:off x="304800" y="154983"/>
            <a:ext cx="3886199" cy="430887"/>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Results and Discussions</a:t>
            </a:r>
          </a:p>
        </p:txBody>
      </p:sp>
      <p:sp>
        <p:nvSpPr>
          <p:cNvPr id="2" name="TextBox 1">
            <a:extLst>
              <a:ext uri="{FF2B5EF4-FFF2-40B4-BE49-F238E27FC236}">
                <a16:creationId xmlns:a16="http://schemas.microsoft.com/office/drawing/2014/main" id="{E450D73B-47E2-51F0-2F39-05FAB09A4C86}"/>
              </a:ext>
            </a:extLst>
          </p:cNvPr>
          <p:cNvSpPr txBox="1"/>
          <p:nvPr/>
        </p:nvSpPr>
        <p:spPr>
          <a:xfrm>
            <a:off x="304800" y="853440"/>
            <a:ext cx="5791200" cy="5078313"/>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The average R-factor value estimated for India is 1200 MJ-mm/ha/h/yr, while maximum rainfall erosivity value 23909.21 MJ-mm/ha/h/yr was spotted in the Laitknsew and Cherrapunji region of East Khasi Hills in Meghalaya state, and minimum value of 8.10 MJ-mm/ha/h/yr in the Shahi Kangri mountain region of Ladakh area.</a:t>
            </a:r>
          </a:p>
          <a:p>
            <a:pPr algn="just"/>
            <a:endParaRPr lang="en-US" sz="1800" dirty="0">
              <a:effectLst/>
              <a:latin typeface="Times New Roman" panose="02020603050405020304" pitchFamily="18" charset="0"/>
              <a:ea typeface="Calibri" panose="020F0502020204030204" pitchFamily="34" charset="0"/>
              <a:cs typeface="Vrinda" panose="020B0502040204020203" pitchFamily="34"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About 71.2% of the total point values taken into analysis are less than average value of R-factor (1200 MJ-mm/ha/h/yr). </a:t>
            </a:r>
          </a:p>
          <a:p>
            <a:pPr marL="285750" indent="-285750" algn="just">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Vrinda" panose="020B0502040204020203" pitchFamily="34"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Around 34.1% of total point samples had values less than 500 MJ-mm/ha/h/yr and 64% samples had values less than 1000 MJ-mm/ha/h/yr. </a:t>
            </a:r>
          </a:p>
          <a:p>
            <a:pPr marL="285750" indent="-285750" algn="just">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Vrinda" panose="020B0502040204020203" pitchFamily="34"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Only 1.95% R-values estimated were greater than 7000 MJ-mm/ha/h/yr and 0.5% values greater than 13000 MJ-mm/ha/h/yr.</a:t>
            </a:r>
          </a:p>
        </p:txBody>
      </p:sp>
      <p:pic>
        <p:nvPicPr>
          <p:cNvPr id="13" name="Picture 12" descr="Chart, pie chart&#10;&#10;Description automatically generated">
            <a:extLst>
              <a:ext uri="{FF2B5EF4-FFF2-40B4-BE49-F238E27FC236}">
                <a16:creationId xmlns:a16="http://schemas.microsoft.com/office/drawing/2014/main" id="{33D23E8A-0CCE-A998-8F8F-32F2C6C865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77" r="5799"/>
          <a:stretch/>
        </p:blipFill>
        <p:spPr>
          <a:xfrm>
            <a:off x="6954383" y="939882"/>
            <a:ext cx="4035965" cy="3851543"/>
          </a:xfrm>
          <a:prstGeom prst="rect">
            <a:avLst/>
          </a:prstGeom>
          <a:ln w="12700">
            <a:solidFill>
              <a:schemeClr val="tx1"/>
            </a:solidFill>
          </a:ln>
        </p:spPr>
      </p:pic>
      <p:sp>
        <p:nvSpPr>
          <p:cNvPr id="14" name="TextBox 13">
            <a:extLst>
              <a:ext uri="{FF2B5EF4-FFF2-40B4-BE49-F238E27FC236}">
                <a16:creationId xmlns:a16="http://schemas.microsoft.com/office/drawing/2014/main" id="{514285C3-DA0F-917C-8069-834D91B1ABDC}"/>
              </a:ext>
            </a:extLst>
          </p:cNvPr>
          <p:cNvSpPr txBox="1"/>
          <p:nvPr/>
        </p:nvSpPr>
        <p:spPr>
          <a:xfrm>
            <a:off x="6658281" y="5072180"/>
            <a:ext cx="4970300" cy="830997"/>
          </a:xfrm>
          <a:prstGeom prst="rect">
            <a:avLst/>
          </a:prstGeom>
          <a:noFill/>
        </p:spPr>
        <p:txBody>
          <a:bodyPr wrap="square">
            <a:spAutoFit/>
          </a:bodyPr>
          <a:lstStyle/>
          <a:p>
            <a:pPr marL="0" marR="0" algn="ctr">
              <a:spcBef>
                <a:spcPts val="0"/>
              </a:spcBef>
              <a:spcAft>
                <a:spcPts val="800"/>
              </a:spcAft>
            </a:pPr>
            <a:r>
              <a:rPr lang="en-US" sz="1600" b="1" dirty="0">
                <a:effectLst/>
                <a:latin typeface="Times New Roman" panose="02020603050405020304" pitchFamily="18" charset="0"/>
                <a:ea typeface="Calibri" panose="020F0502020204030204" pitchFamily="34" charset="0"/>
                <a:cs typeface="Vrinda" panose="020B0502040204020203" pitchFamily="34" charset="0"/>
              </a:rPr>
              <a:t>Figure2. A pie-chart showing the distribution of total point stations taken, grouped with the cumulative percentage of R-factor values </a:t>
            </a:r>
            <a:endParaRPr lang="en-US" sz="1600" dirty="0">
              <a:effectLst/>
              <a:latin typeface="Times New Roman" panose="02020603050405020304" pitchFamily="18"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322645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8</a:t>
            </a:fld>
            <a:endParaRPr lang="en-US" dirty="0">
              <a:solidFill>
                <a:schemeClr val="accent2">
                  <a:lumMod val="75000"/>
                </a:schemeClr>
              </a:solidFill>
            </a:endParaRPr>
          </a:p>
        </p:txBody>
      </p:sp>
      <p:sp>
        <p:nvSpPr>
          <p:cNvPr id="10" name="TextBox 9">
            <a:extLst>
              <a:ext uri="{FF2B5EF4-FFF2-40B4-BE49-F238E27FC236}">
                <a16:creationId xmlns:a16="http://schemas.microsoft.com/office/drawing/2014/main" id="{6EC1C3B5-4392-EF44-F389-9F3BEA99259B}"/>
              </a:ext>
            </a:extLst>
          </p:cNvPr>
          <p:cNvSpPr txBox="1"/>
          <p:nvPr/>
        </p:nvSpPr>
        <p:spPr>
          <a:xfrm>
            <a:off x="304800" y="154983"/>
            <a:ext cx="3886199" cy="430887"/>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Results and Discussions</a:t>
            </a:r>
          </a:p>
        </p:txBody>
      </p:sp>
      <p:pic>
        <p:nvPicPr>
          <p:cNvPr id="9" name="Picture 8" descr="Map&#10;&#10;Description automatically generated">
            <a:extLst>
              <a:ext uri="{FF2B5EF4-FFF2-40B4-BE49-F238E27FC236}">
                <a16:creationId xmlns:a16="http://schemas.microsoft.com/office/drawing/2014/main" id="{72D4655A-BA5D-4A0B-B458-78B5747F780B}"/>
              </a:ext>
            </a:extLst>
          </p:cNvPr>
          <p:cNvPicPr>
            <a:picLocks noChangeAspect="1"/>
          </p:cNvPicPr>
          <p:nvPr/>
        </p:nvPicPr>
        <p:blipFill>
          <a:blip r:embed="rId2"/>
          <a:stretch>
            <a:fillRect/>
          </a:stretch>
        </p:blipFill>
        <p:spPr>
          <a:xfrm>
            <a:off x="5211024" y="751996"/>
            <a:ext cx="6842760" cy="4709943"/>
          </a:xfrm>
          <a:prstGeom prst="rect">
            <a:avLst/>
          </a:prstGeom>
          <a:ln w="9525">
            <a:solidFill>
              <a:schemeClr val="tx1"/>
            </a:solidFill>
          </a:ln>
        </p:spPr>
      </p:pic>
      <p:sp>
        <p:nvSpPr>
          <p:cNvPr id="13" name="TextBox 12">
            <a:extLst>
              <a:ext uri="{FF2B5EF4-FFF2-40B4-BE49-F238E27FC236}">
                <a16:creationId xmlns:a16="http://schemas.microsoft.com/office/drawing/2014/main" id="{2B49545B-3D6E-715C-6070-A020CBC37FDA}"/>
              </a:ext>
            </a:extLst>
          </p:cNvPr>
          <p:cNvSpPr txBox="1"/>
          <p:nvPr/>
        </p:nvSpPr>
        <p:spPr>
          <a:xfrm>
            <a:off x="5532581" y="5564817"/>
            <a:ext cx="6096000" cy="646331"/>
          </a:xfrm>
          <a:prstGeom prst="rect">
            <a:avLst/>
          </a:prstGeom>
          <a:noFill/>
        </p:spPr>
        <p:txBody>
          <a:bodyPr wrap="square">
            <a:spAutoFit/>
          </a:bodyPr>
          <a:lstStyle/>
          <a:p>
            <a:pPr marL="0" marR="0" algn="ctr">
              <a:spcBef>
                <a:spcPts val="0"/>
              </a:spcBef>
              <a:spcAft>
                <a:spcPts val="800"/>
              </a:spcAft>
            </a:pPr>
            <a:r>
              <a:rPr lang="en-US" sz="1800" b="1" dirty="0">
                <a:effectLst/>
                <a:latin typeface="Times New Roman" panose="02020603050405020304" pitchFamily="18" charset="0"/>
                <a:ea typeface="Calibri" panose="020F0502020204030204" pitchFamily="34" charset="0"/>
                <a:cs typeface="Vrinda" panose="020B0502040204020203" pitchFamily="34" charset="0"/>
              </a:rPr>
              <a:t>Figure 3. Spatial distribution of average R-factor values in IMD subdivisions as well as districts of India respectively.</a:t>
            </a:r>
            <a:endParaRPr lang="en-US" sz="1800" dirty="0">
              <a:effectLst/>
              <a:latin typeface="Times New Roman" panose="02020603050405020304" pitchFamily="18" charset="0"/>
              <a:ea typeface="Calibri" panose="020F0502020204030204" pitchFamily="34" charset="0"/>
              <a:cs typeface="Vrinda" panose="020B0502040204020203" pitchFamily="34" charset="0"/>
            </a:endParaRPr>
          </a:p>
        </p:txBody>
      </p:sp>
      <p:sp>
        <p:nvSpPr>
          <p:cNvPr id="3" name="TextBox 2">
            <a:extLst>
              <a:ext uri="{FF2B5EF4-FFF2-40B4-BE49-F238E27FC236}">
                <a16:creationId xmlns:a16="http://schemas.microsoft.com/office/drawing/2014/main" id="{7ADF5329-1540-C00E-7C1A-F07C83804A97}"/>
              </a:ext>
            </a:extLst>
          </p:cNvPr>
          <p:cNvSpPr txBox="1"/>
          <p:nvPr/>
        </p:nvSpPr>
        <p:spPr>
          <a:xfrm>
            <a:off x="138216" y="693410"/>
            <a:ext cx="4736170" cy="5632311"/>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Assam &amp; Meghalaya sub-division has the highest average R-factor value (7643.09 MJ-mm/ha/h/yr) while Jammu and Kashmir have the lowest (318 MJ-mm/ha/h/yr). </a:t>
            </a:r>
          </a:p>
          <a:p>
            <a:pPr marL="285750" indent="-285750" algn="just">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Vrinda" panose="020B0502040204020203" pitchFamily="34"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Out of 36 sub-divisions defined by IMD only 13 have average R-factor values greater than national average rainfall erosivity value (1200 MJ-mm/ha/h/yr).</a:t>
            </a:r>
          </a:p>
          <a:p>
            <a:pPr marL="285750" indent="-285750" algn="just">
              <a:buFont typeface="Arial" panose="020B0604020202020204" pitchFamily="34" charset="0"/>
              <a:buChar char="•"/>
            </a:pPr>
            <a:endParaRPr lang="en-US" dirty="0">
              <a:latin typeface="Times New Roman" panose="02020603050405020304" pitchFamily="18" charset="0"/>
              <a:cs typeface="Vrinda" panose="020B0502040204020203" pitchFamily="34"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Kokrajhar district of Assam &amp; Meghalaya sub-division is more vulnerable having 17972.38 MJ-mm/ha/h/yr average R-factor value while </a:t>
            </a:r>
            <a:r>
              <a:rPr lang="en-US" sz="1800" dirty="0" err="1">
                <a:effectLst/>
                <a:latin typeface="Times New Roman" panose="02020603050405020304" pitchFamily="18" charset="0"/>
                <a:ea typeface="Calibri" panose="020F0502020204030204" pitchFamily="34" charset="0"/>
                <a:cs typeface="Vrinda" panose="020B0502040204020203" pitchFamily="34" charset="0"/>
              </a:rPr>
              <a:t>Leh</a:t>
            </a:r>
            <a:r>
              <a:rPr lang="en-US" sz="1800" dirty="0">
                <a:effectLst/>
                <a:latin typeface="Times New Roman" panose="02020603050405020304" pitchFamily="18" charset="0"/>
                <a:ea typeface="Calibri" panose="020F0502020204030204" pitchFamily="34" charset="0"/>
                <a:cs typeface="Vrinda" panose="020B0502040204020203" pitchFamily="34" charset="0"/>
              </a:rPr>
              <a:t> (Ladakh) district is least vulnerable with lowest (42.12 MJ-mm/ha/h/yr) rainfall erosivity factor.</a:t>
            </a:r>
          </a:p>
          <a:p>
            <a:pPr marL="285750" indent="-285750" algn="just">
              <a:buFont typeface="Arial" panose="020B0604020202020204" pitchFamily="34" charset="0"/>
              <a:buChar char="•"/>
            </a:pPr>
            <a:endParaRPr lang="en-US" dirty="0">
              <a:latin typeface="Times New Roman" panose="02020603050405020304" pitchFamily="18" charset="0"/>
              <a:cs typeface="Vrinda" panose="020B0502040204020203" pitchFamily="34"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A total of 265 districts have average R-factor values greater than the national average rainfall erosivity factor.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79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4098D6-7563-BE46-A309-CAA87612B421}"/>
              </a:ext>
            </a:extLst>
          </p:cNvPr>
          <p:cNvGrpSpPr/>
          <p:nvPr/>
        </p:nvGrpSpPr>
        <p:grpSpPr>
          <a:xfrm>
            <a:off x="304800" y="6499842"/>
            <a:ext cx="11582400" cy="205757"/>
            <a:chOff x="304800" y="6499842"/>
            <a:chExt cx="11582400" cy="205757"/>
          </a:xfrm>
        </p:grpSpPr>
        <p:cxnSp>
          <p:nvCxnSpPr>
            <p:cNvPr id="12" name="Straight Connector 11">
              <a:extLst>
                <a:ext uri="{FF2B5EF4-FFF2-40B4-BE49-F238E27FC236}">
                  <a16:creationId xmlns:a16="http://schemas.microsoft.com/office/drawing/2014/main" id="{510A97D7-F7C5-3E48-BE6F-3036DF8EF44A}"/>
                </a:ext>
              </a:extLst>
            </p:cNvPr>
            <p:cNvCxnSpPr>
              <a:cxnSpLocks/>
            </p:cNvCxnSpPr>
            <p:nvPr/>
          </p:nvCxnSpPr>
          <p:spPr>
            <a:xfrm>
              <a:off x="304800" y="6705597"/>
              <a:ext cx="884971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1B8651-C35F-1A4D-B306-7243C362DB88}"/>
                </a:ext>
              </a:extLst>
            </p:cNvPr>
            <p:cNvCxnSpPr>
              <a:cxnSpLocks/>
            </p:cNvCxnSpPr>
            <p:nvPr/>
          </p:nvCxnSpPr>
          <p:spPr>
            <a:xfrm flipV="1">
              <a:off x="9154510" y="6499842"/>
              <a:ext cx="242708" cy="2057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BCF681-6BAF-B44A-BBA6-DC4687E9CADF}"/>
                </a:ext>
              </a:extLst>
            </p:cNvPr>
            <p:cNvCxnSpPr>
              <a:cxnSpLocks/>
            </p:cNvCxnSpPr>
            <p:nvPr/>
          </p:nvCxnSpPr>
          <p:spPr>
            <a:xfrm>
              <a:off x="9397218" y="6499842"/>
              <a:ext cx="248998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7D4AB8-A092-F446-A789-985321F4888F}"/>
              </a:ext>
            </a:extLst>
          </p:cNvPr>
          <p:cNvSpPr txBox="1"/>
          <p:nvPr/>
        </p:nvSpPr>
        <p:spPr>
          <a:xfrm>
            <a:off x="9312649" y="6523037"/>
            <a:ext cx="1568058" cy="253916"/>
          </a:xfrm>
          <a:prstGeom prst="rect">
            <a:avLst/>
          </a:prstGeom>
          <a:noFill/>
        </p:spPr>
        <p:txBody>
          <a:bodyPr wrap="none" rtlCol="0">
            <a:spAutoFit/>
          </a:bodyPr>
          <a:lstStyle/>
          <a:p>
            <a:r>
              <a:rPr lang="en-US" sz="1050" dirty="0">
                <a:solidFill>
                  <a:schemeClr val="accent2">
                    <a:lumMod val="75000"/>
                  </a:schemeClr>
                </a:solidFill>
              </a:rPr>
              <a:t>HydroSense Lab, IIT Delhi</a:t>
            </a:r>
          </a:p>
        </p:txBody>
      </p:sp>
      <p:sp>
        <p:nvSpPr>
          <p:cNvPr id="18" name="Slide Number Placeholder 3">
            <a:extLst>
              <a:ext uri="{FF2B5EF4-FFF2-40B4-BE49-F238E27FC236}">
                <a16:creationId xmlns:a16="http://schemas.microsoft.com/office/drawing/2014/main" id="{2985F0DD-A1C3-3845-A845-413F5A00CD4D}"/>
              </a:ext>
            </a:extLst>
          </p:cNvPr>
          <p:cNvSpPr>
            <a:spLocks noGrp="1"/>
          </p:cNvSpPr>
          <p:nvPr>
            <p:ph type="sldNum" sz="quarter" idx="12"/>
          </p:nvPr>
        </p:nvSpPr>
        <p:spPr>
          <a:xfrm>
            <a:off x="11628581" y="6523037"/>
            <a:ext cx="353209" cy="235114"/>
          </a:xfrm>
        </p:spPr>
        <p:txBody>
          <a:bodyPr/>
          <a:lstStyle/>
          <a:p>
            <a:fld id="{1EF9052F-D4DD-D145-84E4-8EC3C66C4C00}" type="slidenum">
              <a:rPr lang="en-US" smtClean="0">
                <a:solidFill>
                  <a:schemeClr val="accent2">
                    <a:lumMod val="75000"/>
                  </a:schemeClr>
                </a:solidFill>
              </a:rPr>
              <a:t>9</a:t>
            </a:fld>
            <a:endParaRPr lang="en-US" dirty="0">
              <a:solidFill>
                <a:schemeClr val="accent2">
                  <a:lumMod val="75000"/>
                </a:schemeClr>
              </a:solidFill>
            </a:endParaRPr>
          </a:p>
        </p:txBody>
      </p:sp>
      <p:sp>
        <p:nvSpPr>
          <p:cNvPr id="10" name="TextBox 9">
            <a:extLst>
              <a:ext uri="{FF2B5EF4-FFF2-40B4-BE49-F238E27FC236}">
                <a16:creationId xmlns:a16="http://schemas.microsoft.com/office/drawing/2014/main" id="{6EC1C3B5-4392-EF44-F389-9F3BEA99259B}"/>
              </a:ext>
            </a:extLst>
          </p:cNvPr>
          <p:cNvSpPr txBox="1"/>
          <p:nvPr/>
        </p:nvSpPr>
        <p:spPr>
          <a:xfrm>
            <a:off x="304800" y="154983"/>
            <a:ext cx="3886199" cy="430887"/>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Results and Discussions</a:t>
            </a:r>
          </a:p>
        </p:txBody>
      </p:sp>
      <p:pic>
        <p:nvPicPr>
          <p:cNvPr id="9" name="Picture 8">
            <a:extLst>
              <a:ext uri="{FF2B5EF4-FFF2-40B4-BE49-F238E27FC236}">
                <a16:creationId xmlns:a16="http://schemas.microsoft.com/office/drawing/2014/main" id="{7B7F2499-384B-4C66-9F35-8E9ECC09C8FB}"/>
              </a:ext>
            </a:extLst>
          </p:cNvPr>
          <p:cNvPicPr>
            <a:picLocks noChangeAspect="1"/>
          </p:cNvPicPr>
          <p:nvPr/>
        </p:nvPicPr>
        <p:blipFill>
          <a:blip r:embed="rId2"/>
          <a:stretch>
            <a:fillRect/>
          </a:stretch>
        </p:blipFill>
        <p:spPr>
          <a:xfrm>
            <a:off x="5440722" y="526335"/>
            <a:ext cx="6568440" cy="4435145"/>
          </a:xfrm>
          <a:prstGeom prst="rect">
            <a:avLst/>
          </a:prstGeom>
        </p:spPr>
      </p:pic>
      <p:sp>
        <p:nvSpPr>
          <p:cNvPr id="13" name="TextBox 12">
            <a:extLst>
              <a:ext uri="{FF2B5EF4-FFF2-40B4-BE49-F238E27FC236}">
                <a16:creationId xmlns:a16="http://schemas.microsoft.com/office/drawing/2014/main" id="{F45B7812-86B8-6F8A-7AB3-300C77F65354}"/>
              </a:ext>
            </a:extLst>
          </p:cNvPr>
          <p:cNvSpPr txBox="1"/>
          <p:nvPr/>
        </p:nvSpPr>
        <p:spPr>
          <a:xfrm>
            <a:off x="5791200" y="4984674"/>
            <a:ext cx="6096000" cy="954107"/>
          </a:xfrm>
          <a:prstGeom prst="rect">
            <a:avLst/>
          </a:prstGeom>
          <a:noFill/>
        </p:spPr>
        <p:txBody>
          <a:bodyPr wrap="square">
            <a:spAutoFit/>
          </a:bodyPr>
          <a:lstStyle/>
          <a:p>
            <a:pPr marL="0" marR="0" algn="ctr">
              <a:spcBef>
                <a:spcPts val="0"/>
              </a:spcBef>
              <a:spcAft>
                <a:spcPts val="800"/>
              </a:spcAft>
            </a:pPr>
            <a:r>
              <a:rPr lang="en-US" sz="1400" b="1" dirty="0">
                <a:effectLst/>
                <a:latin typeface="Times New Roman" panose="02020603050405020304" pitchFamily="18" charset="0"/>
                <a:ea typeface="Calibri" panose="020F0502020204030204" pitchFamily="34" charset="0"/>
                <a:cs typeface="Vrinda" panose="020B0502040204020203" pitchFamily="34" charset="0"/>
              </a:rPr>
              <a:t>Figure 4. Relation between R-factors (MJ-mm/ha/h/yr) and Modified Fournier Index (MFI) based on IMDAA hourly data for 1979-2019 for East &amp; Northeast, Central, Northwest, and South Peninsula regions defined by IMD (n=171484)</a:t>
            </a:r>
            <a:endParaRPr lang="en-US" sz="1400" dirty="0">
              <a:effectLst/>
              <a:latin typeface="Times New Roman" panose="02020603050405020304" pitchFamily="18" charset="0"/>
              <a:ea typeface="Calibri" panose="020F0502020204030204" pitchFamily="34" charset="0"/>
              <a:cs typeface="Vrinda" panose="020B0502040204020203" pitchFamily="34" charset="0"/>
            </a:endParaRPr>
          </a:p>
        </p:txBody>
      </p:sp>
      <p:sp>
        <p:nvSpPr>
          <p:cNvPr id="3" name="TextBox 2">
            <a:extLst>
              <a:ext uri="{FF2B5EF4-FFF2-40B4-BE49-F238E27FC236}">
                <a16:creationId xmlns:a16="http://schemas.microsoft.com/office/drawing/2014/main" id="{634C17F0-45F9-505B-867C-D5035AFAE8D0}"/>
              </a:ext>
            </a:extLst>
          </p:cNvPr>
          <p:cNvSpPr txBox="1"/>
          <p:nvPr/>
        </p:nvSpPr>
        <p:spPr>
          <a:xfrm>
            <a:off x="304799" y="791625"/>
            <a:ext cx="4846320" cy="2390141"/>
          </a:xfrm>
          <a:prstGeom prst="rect">
            <a:avLst/>
          </a:prstGeom>
          <a:noFill/>
        </p:spPr>
        <p:txBody>
          <a:bodyPr wrap="square" rtlCol="0">
            <a:spAutoFit/>
          </a:bodyPr>
          <a:lstStyle/>
          <a:p>
            <a:pPr marL="285750" indent="-285750" algn="just">
              <a:lnSpc>
                <a:spcPct val="120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Vrinda" panose="020B0502040204020203" pitchFamily="34" charset="0"/>
              </a:rPr>
              <a:t>Considering variation in climate conditions of the nation, four equations were suggested to estimate rainfall erosivity factor with the help of MFI for each regions defined by IMD (Central, East and North-east, North-west, and Peninsula India) in the form of a simple power-law formula (R=α MFI^β)</a:t>
            </a:r>
          </a:p>
        </p:txBody>
      </p:sp>
      <p:graphicFrame>
        <p:nvGraphicFramePr>
          <p:cNvPr id="2" name="Table 1">
            <a:extLst>
              <a:ext uri="{FF2B5EF4-FFF2-40B4-BE49-F238E27FC236}">
                <a16:creationId xmlns:a16="http://schemas.microsoft.com/office/drawing/2014/main" id="{F8AA8C53-3C6D-45E4-A326-0B77C5C477A2}"/>
              </a:ext>
            </a:extLst>
          </p:cNvPr>
          <p:cNvGraphicFramePr>
            <a:graphicFrameLocks noGrp="1"/>
          </p:cNvGraphicFramePr>
          <p:nvPr>
            <p:extLst>
              <p:ext uri="{D42A27DB-BD31-4B8C-83A1-F6EECF244321}">
                <p14:modId xmlns:p14="http://schemas.microsoft.com/office/powerpoint/2010/main" val="3606388200"/>
              </p:ext>
            </p:extLst>
          </p:nvPr>
        </p:nvGraphicFramePr>
        <p:xfrm>
          <a:off x="146214" y="3453192"/>
          <a:ext cx="5004907" cy="3049125"/>
        </p:xfrm>
        <a:graphic>
          <a:graphicData uri="http://schemas.openxmlformats.org/drawingml/2006/table">
            <a:tbl>
              <a:tblPr firstRow="1" bandRow="1">
                <a:tableStyleId>{5C22544A-7EE6-4342-B048-85BDC9FD1C3A}</a:tableStyleId>
              </a:tblPr>
              <a:tblGrid>
                <a:gridCol w="583080">
                  <a:extLst>
                    <a:ext uri="{9D8B030D-6E8A-4147-A177-3AD203B41FA5}">
                      <a16:colId xmlns:a16="http://schemas.microsoft.com/office/drawing/2014/main" val="4009811994"/>
                    </a:ext>
                  </a:extLst>
                </a:gridCol>
                <a:gridCol w="958104">
                  <a:extLst>
                    <a:ext uri="{9D8B030D-6E8A-4147-A177-3AD203B41FA5}">
                      <a16:colId xmlns:a16="http://schemas.microsoft.com/office/drawing/2014/main" val="2531444989"/>
                    </a:ext>
                  </a:extLst>
                </a:gridCol>
                <a:gridCol w="565608">
                  <a:extLst>
                    <a:ext uri="{9D8B030D-6E8A-4147-A177-3AD203B41FA5}">
                      <a16:colId xmlns:a16="http://schemas.microsoft.com/office/drawing/2014/main" val="268433427"/>
                    </a:ext>
                  </a:extLst>
                </a:gridCol>
                <a:gridCol w="565608">
                  <a:extLst>
                    <a:ext uri="{9D8B030D-6E8A-4147-A177-3AD203B41FA5}">
                      <a16:colId xmlns:a16="http://schemas.microsoft.com/office/drawing/2014/main" val="41330948"/>
                    </a:ext>
                  </a:extLst>
                </a:gridCol>
                <a:gridCol w="575035">
                  <a:extLst>
                    <a:ext uri="{9D8B030D-6E8A-4147-A177-3AD203B41FA5}">
                      <a16:colId xmlns:a16="http://schemas.microsoft.com/office/drawing/2014/main" val="393455574"/>
                    </a:ext>
                  </a:extLst>
                </a:gridCol>
                <a:gridCol w="1008669">
                  <a:extLst>
                    <a:ext uri="{9D8B030D-6E8A-4147-A177-3AD203B41FA5}">
                      <a16:colId xmlns:a16="http://schemas.microsoft.com/office/drawing/2014/main" val="1713099996"/>
                    </a:ext>
                  </a:extLst>
                </a:gridCol>
                <a:gridCol w="748803">
                  <a:extLst>
                    <a:ext uri="{9D8B030D-6E8A-4147-A177-3AD203B41FA5}">
                      <a16:colId xmlns:a16="http://schemas.microsoft.com/office/drawing/2014/main" val="2211034350"/>
                    </a:ext>
                  </a:extLst>
                </a:gridCol>
              </a:tblGrid>
              <a:tr h="547220">
                <a:tc>
                  <a:txBody>
                    <a:bodyPr/>
                    <a:lstStyle/>
                    <a:p>
                      <a:pPr algn="ctr">
                        <a:lnSpc>
                          <a:spcPct val="150000"/>
                        </a:lnSpc>
                        <a:spcAft>
                          <a:spcPts val="800"/>
                        </a:spcAft>
                      </a:pPr>
                      <a:r>
                        <a:rPr lang="en-US" sz="1200">
                          <a:effectLst/>
                        </a:rPr>
                        <a:t>Sr No</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IMD Regions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α</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β</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r2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Error in α</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Error in β</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1342829"/>
                  </a:ext>
                </a:extLst>
              </a:tr>
              <a:tr h="367311">
                <a:tc>
                  <a:txBody>
                    <a:bodyPr/>
                    <a:lstStyle/>
                    <a:p>
                      <a:pPr algn="ctr">
                        <a:lnSpc>
                          <a:spcPct val="150000"/>
                        </a:lnSpc>
                        <a:spcAft>
                          <a:spcPts val="800"/>
                        </a:spcAft>
                      </a:pPr>
                      <a:r>
                        <a:rPr lang="en-US" sz="1200">
                          <a:effectLst/>
                        </a:rPr>
                        <a:t>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Central India</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3.371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0.984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0.56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0.0761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0.004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5793284"/>
                  </a:ext>
                </a:extLst>
              </a:tr>
              <a:tr h="547220">
                <a:tc>
                  <a:txBody>
                    <a:bodyPr/>
                    <a:lstStyle/>
                    <a:p>
                      <a:pPr algn="ctr">
                        <a:lnSpc>
                          <a:spcPct val="150000"/>
                        </a:lnSpc>
                        <a:spcAft>
                          <a:spcPts val="800"/>
                        </a:spcAft>
                      </a:pPr>
                      <a:r>
                        <a:rPr lang="en-US" sz="1200">
                          <a:effectLst/>
                        </a:rPr>
                        <a:t>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East and Northeast India</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0.041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1.785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0.89</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7.80 e^-04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0.003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8779322"/>
                  </a:ext>
                </a:extLst>
              </a:tr>
              <a:tr h="547220">
                <a:tc>
                  <a:txBody>
                    <a:bodyPr/>
                    <a:lstStyle/>
                    <a:p>
                      <a:pPr algn="ctr">
                        <a:lnSpc>
                          <a:spcPct val="150000"/>
                        </a:lnSpc>
                        <a:spcAft>
                          <a:spcPts val="800"/>
                        </a:spcAft>
                      </a:pPr>
                      <a:r>
                        <a:rPr lang="en-US" sz="1200">
                          <a:effectLst/>
                        </a:rPr>
                        <a:t>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Northwest India</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0.033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1.826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0.81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8.19 e^-04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0.004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9864567"/>
                  </a:ext>
                </a:extLst>
              </a:tr>
              <a:tr h="367311">
                <a:tc>
                  <a:txBody>
                    <a:bodyPr/>
                    <a:lstStyle/>
                    <a:p>
                      <a:pPr algn="ctr">
                        <a:lnSpc>
                          <a:spcPct val="150000"/>
                        </a:lnSpc>
                        <a:spcAft>
                          <a:spcPts val="800"/>
                        </a:spcAft>
                      </a:pPr>
                      <a:r>
                        <a:rPr lang="en-US" sz="1200">
                          <a:effectLst/>
                        </a:rPr>
                        <a:t>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South Peninsula India</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3.618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0.989</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0.62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a:effectLst/>
                        </a:rPr>
                        <a:t>0.0738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US" sz="1200" dirty="0">
                          <a:effectLst/>
                        </a:rPr>
                        <a:t>0.003</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9428431"/>
                  </a:ext>
                </a:extLst>
              </a:tr>
            </a:tbl>
          </a:graphicData>
        </a:graphic>
      </p:graphicFrame>
    </p:spTree>
    <p:extLst>
      <p:ext uri="{BB962C8B-B14F-4D97-AF65-F5344CB8AC3E}">
        <p14:creationId xmlns:p14="http://schemas.microsoft.com/office/powerpoint/2010/main" val="882652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1688</Words>
  <Application>Microsoft Office PowerPoint</Application>
  <PresentationFormat>Widescreen</PresentationFormat>
  <Paragraphs>182</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Blackadder ITC</vt:lpstr>
      <vt:lpstr>Calibri</vt:lpstr>
      <vt:lpstr>Calibri Light</vt:lpstr>
      <vt:lpstr>Garamond</vt:lpstr>
      <vt:lpstr>Raleway</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Manabendra Saharia</dc:creator>
  <cp:lastModifiedBy>Ravi Raj</cp:lastModifiedBy>
  <cp:revision>198</cp:revision>
  <dcterms:created xsi:type="dcterms:W3CDTF">2020-11-12T15:24:24Z</dcterms:created>
  <dcterms:modified xsi:type="dcterms:W3CDTF">2022-05-19T17:18:50Z</dcterms:modified>
</cp:coreProperties>
</file>