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6"/>
  </p:notes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0" r:id="rId9"/>
    <p:sldId id="275" r:id="rId10"/>
    <p:sldId id="271" r:id="rId11"/>
    <p:sldId id="272" r:id="rId12"/>
    <p:sldId id="273" r:id="rId13"/>
    <p:sldId id="276" r:id="rId14"/>
    <p:sldId id="27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>
        <p:scale>
          <a:sx n="62" d="100"/>
          <a:sy n="62" d="100"/>
        </p:scale>
        <p:origin x="-1014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A7FE8-691D-46CC-86A4-C74D38E411BD}" type="datetimeFigureOut">
              <a:rPr lang="fr-FR" smtClean="0"/>
              <a:t>15/05/2022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66D76-A406-4CA9-AE64-8A546E393B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01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CA97-B029-42D2-8846-6AA8D1C06E53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24B2-36BE-4F24-AD4E-68CFD0D7A2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40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CA97-B029-42D2-8846-6AA8D1C06E53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24B2-36BE-4F24-AD4E-68CFD0D7A2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60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CA97-B029-42D2-8846-6AA8D1C06E53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24B2-36BE-4F24-AD4E-68CFD0D7A2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6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CA97-B029-42D2-8846-6AA8D1C06E53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24B2-36BE-4F24-AD4E-68CFD0D7A2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03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CA97-B029-42D2-8846-6AA8D1C06E53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24B2-36BE-4F24-AD4E-68CFD0D7A2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93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CA97-B029-42D2-8846-6AA8D1C06E53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24B2-36BE-4F24-AD4E-68CFD0D7A2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4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CA97-B029-42D2-8846-6AA8D1C06E53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24B2-36BE-4F24-AD4E-68CFD0D7A2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22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CA97-B029-42D2-8846-6AA8D1C06E53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24B2-36BE-4F24-AD4E-68CFD0D7A2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26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CA97-B029-42D2-8846-6AA8D1C06E53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24B2-36BE-4F24-AD4E-68CFD0D7A2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43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CA97-B029-42D2-8846-6AA8D1C06E53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5AC24B2-36BE-4F24-AD4E-68CFD0D7A2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16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CA97-B029-42D2-8846-6AA8D1C06E53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24B2-36BE-4F24-AD4E-68CFD0D7A2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7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CA97-B029-42D2-8846-6AA8D1C06E53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24B2-36BE-4F24-AD4E-68CFD0D7A2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7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CA97-B029-42D2-8846-6AA8D1C06E53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24B2-36BE-4F24-AD4E-68CFD0D7A2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CA97-B029-42D2-8846-6AA8D1C06E53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24B2-36BE-4F24-AD4E-68CFD0D7A2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6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CA97-B029-42D2-8846-6AA8D1C06E53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24B2-36BE-4F24-AD4E-68CFD0D7A2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9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CA97-B029-42D2-8846-6AA8D1C06E53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24B2-36BE-4F24-AD4E-68CFD0D7A2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0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CA97-B029-42D2-8846-6AA8D1C06E53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24B2-36BE-4F24-AD4E-68CFD0D7A2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48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59CA97-B029-42D2-8846-6AA8D1C06E53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AC24B2-36BE-4F24-AD4E-68CFD0D7A2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m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736839" y="1275298"/>
            <a:ext cx="9088982" cy="2948966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Contribution of the analysis of borehole, gravity and VES data in the study of the geological structures of the Bahira basin (Morocco)</a:t>
            </a:r>
            <a:endParaRPr lang="fr-F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4176708" y="4468104"/>
            <a:ext cx="7985760" cy="954128"/>
          </a:xfrm>
        </p:spPr>
        <p:txBody>
          <a:bodyPr/>
          <a:lstStyle/>
          <a:p>
            <a:pPr algn="just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Charbaoui A.</a:t>
            </a:r>
            <a:r>
              <a:rPr lang="en-US" sz="18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18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1)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Jaffal M.</a:t>
            </a:r>
            <a:r>
              <a:rPr lang="en-US" sz="18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(1,2)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Kchikach A.</a:t>
            </a:r>
            <a:r>
              <a:rPr lang="en-US" sz="18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(1,2)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Eljabbar B.</a:t>
            </a:r>
            <a:r>
              <a:rPr lang="en-US" sz="18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(1)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Bodinier J., L.</a:t>
            </a:r>
            <a:r>
              <a:rPr lang="en-US" sz="18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(1,3)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Rochdane S.</a:t>
            </a:r>
            <a:r>
              <a:rPr lang="en-US" sz="18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 (1)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Khadiri O.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(4)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Jourani E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(4)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baseline="30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4938356" y="5328008"/>
            <a:ext cx="6462464" cy="87395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i="1" dirty="0">
                <a:solidFill>
                  <a:schemeClr val="tx1"/>
                </a:solidFill>
              </a:rPr>
              <a:t>(1) Mohammed VI Polytechnic University, Geology and Sustainable Mining (GSM), Benguerir, Morocco</a:t>
            </a:r>
            <a:endParaRPr lang="fr-FR" sz="900" dirty="0">
              <a:solidFill>
                <a:schemeClr val="tx1"/>
              </a:solidFill>
            </a:endParaRPr>
          </a:p>
          <a:p>
            <a:r>
              <a:rPr lang="en-GB" sz="900" i="1" dirty="0">
                <a:solidFill>
                  <a:schemeClr val="tx1"/>
                </a:solidFill>
              </a:rPr>
              <a:t>(2) Cadi Ayyad University, Georessources, Geoenvironment &amp; Civil Engineering Laboratory, Marrakech, Morocco</a:t>
            </a:r>
            <a:endParaRPr lang="fr-FR" sz="900" dirty="0">
              <a:solidFill>
                <a:schemeClr val="tx1"/>
              </a:solidFill>
            </a:endParaRPr>
          </a:p>
          <a:p>
            <a:r>
              <a:rPr lang="en-GB" sz="900" i="1" dirty="0">
                <a:solidFill>
                  <a:schemeClr val="tx1"/>
                </a:solidFill>
              </a:rPr>
              <a:t>(3) University of Montpellier &amp; CNRS, Geosciences Montpellier, Montpellier, France. </a:t>
            </a:r>
            <a:endParaRPr lang="fr-FR" sz="900" dirty="0">
              <a:solidFill>
                <a:schemeClr val="tx1"/>
              </a:solidFill>
            </a:endParaRPr>
          </a:p>
          <a:p>
            <a:r>
              <a:rPr lang="en-GB" sz="900" i="1" dirty="0">
                <a:solidFill>
                  <a:schemeClr val="tx1"/>
                </a:solidFill>
              </a:rPr>
              <a:t>(4) </a:t>
            </a:r>
            <a:r>
              <a:rPr lang="en-US" sz="900" i="1" dirty="0">
                <a:solidFill>
                  <a:schemeClr val="tx1"/>
                </a:solidFill>
              </a:rPr>
              <a:t>OCP Group, Casablanca, Morocco</a:t>
            </a:r>
            <a:endParaRPr lang="fr-FR" sz="900" dirty="0">
              <a:solidFill>
                <a:schemeClr val="tx1"/>
              </a:solidFill>
            </a:endParaRPr>
          </a:p>
          <a:p>
            <a:r>
              <a:rPr lang="en-US" sz="900" dirty="0">
                <a:solidFill>
                  <a:schemeClr val="tx1"/>
                </a:solidFill>
              </a:rPr>
              <a:t>*</a:t>
            </a:r>
            <a:r>
              <a:rPr lang="en-US" sz="900" b="0" dirty="0" smtClean="0">
                <a:solidFill>
                  <a:schemeClr val="tx1"/>
                </a:solidFill>
              </a:rPr>
              <a:t>Email: anas.charbaoui@um6p.ma</a:t>
            </a:r>
            <a:endParaRPr lang="fr-FR" sz="900" b="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31760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latin typeface="Agency FB" panose="020B0503020202020204" pitchFamily="34" charset="0"/>
                <a:cs typeface="Times New Roman" panose="02020603050405020304" pitchFamily="18" charset="0"/>
              </a:rPr>
              <a:t>EGU General Assembly 2022</a:t>
            </a:r>
            <a:r>
              <a:rPr lang="en-US" dirty="0">
                <a:latin typeface="Agency FB" panose="020B050302020202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Agency FB" panose="020B050302020202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Agency FB" panose="020B0503020202020204" pitchFamily="34" charset="0"/>
                <a:cs typeface="Times New Roman" panose="02020603050405020304" pitchFamily="18" charset="0"/>
              </a:rPr>
              <a:t>from </a:t>
            </a:r>
            <a:r>
              <a:rPr lang="en-US" dirty="0" smtClean="0">
                <a:latin typeface="Agency FB" panose="020B0503020202020204" pitchFamily="34" charset="0"/>
                <a:cs typeface="Times New Roman" panose="02020603050405020304" pitchFamily="18" charset="0"/>
              </a:rPr>
              <a:t>23 </a:t>
            </a:r>
            <a:r>
              <a:rPr lang="en-US" dirty="0">
                <a:latin typeface="Agency FB" panose="020B0503020202020204" pitchFamily="34" charset="0"/>
                <a:cs typeface="Times New Roman" panose="02020603050405020304" pitchFamily="18" charset="0"/>
              </a:rPr>
              <a:t>to </a:t>
            </a:r>
            <a:r>
              <a:rPr lang="en-US" dirty="0" smtClean="0">
                <a:latin typeface="Agency FB" panose="020B0503020202020204" pitchFamily="34" charset="0"/>
                <a:cs typeface="Times New Roman" panose="02020603050405020304" pitchFamily="18" charset="0"/>
              </a:rPr>
              <a:t>27  </a:t>
            </a:r>
            <a:r>
              <a:rPr lang="en-US" dirty="0">
                <a:latin typeface="Agency FB" panose="020B0503020202020204" pitchFamily="34" charset="0"/>
                <a:cs typeface="Times New Roman" panose="02020603050405020304" pitchFamily="18" charset="0"/>
              </a:rPr>
              <a:t>May 2022 in </a:t>
            </a:r>
            <a:r>
              <a:rPr lang="en-US" dirty="0" smtClean="0">
                <a:latin typeface="Agency FB" panose="020B0503020202020204" pitchFamily="34" charset="0"/>
                <a:cs typeface="Times New Roman" panose="02020603050405020304" pitchFamily="18" charset="0"/>
              </a:rPr>
              <a:t>Vienna, Austria</a:t>
            </a:r>
            <a:r>
              <a:rPr lang="en-US" dirty="0">
                <a:latin typeface="Agency FB" panose="020B0503020202020204" pitchFamily="34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latin typeface="Agency FB" panose="020B0503020202020204" pitchFamily="34" charset="0"/>
                <a:cs typeface="Times New Roman" panose="02020603050405020304" pitchFamily="18" charset="0"/>
              </a:rPr>
              <a:t>(HYBRID)</a:t>
            </a:r>
            <a:endParaRPr lang="fr-FR" dirty="0">
              <a:latin typeface="Agency FB" panose="020B05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840" y="835889"/>
            <a:ext cx="3291839" cy="1125136"/>
          </a:xfrm>
          <a:prstGeom prst="rect">
            <a:avLst/>
          </a:prstGeom>
        </p:spPr>
      </p:pic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443" y="903088"/>
            <a:ext cx="3667637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35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340307" y="92767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Results and discussion</a:t>
            </a: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1334228" y="5772551"/>
            <a:ext cx="609600" cy="5212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3FACEB6E-A9E6-46C8-A08A-ECFA30B5831F}" type="slidenum">
              <a:rPr lang="fr-FR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fld>
            <a:endParaRPr lang="fr-FR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796540" y="4990621"/>
            <a:ext cx="7178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Figure 8. Geoelectrical section from profile E.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188" y="1373349"/>
            <a:ext cx="9330744" cy="3410262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84" y="15692"/>
            <a:ext cx="2599695" cy="929188"/>
          </a:xfrm>
          <a:prstGeom prst="rect">
            <a:avLst/>
          </a:prstGeom>
        </p:spPr>
      </p:pic>
      <p:pic>
        <p:nvPicPr>
          <p:cNvPr id="10" name="Image 9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779" y="11065"/>
            <a:ext cx="2895979" cy="78229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518450" y="6550223"/>
            <a:ext cx="8809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accent5"/>
                </a:solidFill>
                <a:latin typeface="Bahnschrift SemiLight Condensed" panose="020B0502040204020203" pitchFamily="34" charset="0"/>
                <a:cs typeface="Calibri" panose="020F0502020204030204" pitchFamily="34" charset="0"/>
              </a:rPr>
              <a:t>The General Assembly of the European Geosciences Union 2022 (EGU22</a:t>
            </a:r>
            <a:r>
              <a:rPr lang="en-US" sz="1400" i="1" dirty="0">
                <a:solidFill>
                  <a:schemeClr val="accent5"/>
                </a:solidFill>
                <a:latin typeface="Bahnschrift SemiLight Condensed" panose="020B0502040204020203" pitchFamily="34" charset="0"/>
                <a:cs typeface="Calibri" panose="020F0502020204030204" pitchFamily="34" charset="0"/>
              </a:rPr>
              <a:t>’ )- https</a:t>
            </a:r>
            <a:r>
              <a:rPr lang="en-US" sz="1400" i="1" dirty="0" smtClean="0">
                <a:solidFill>
                  <a:schemeClr val="accent5"/>
                </a:solidFill>
                <a:latin typeface="Bahnschrift SemiLight Condensed" panose="020B0502040204020203" pitchFamily="34" charset="0"/>
                <a:cs typeface="Calibri" panose="020F0502020204030204" pitchFamily="34" charset="0"/>
              </a:rPr>
              <a:t>://egu22.eu/</a:t>
            </a:r>
            <a:endParaRPr lang="en-US" sz="1400" dirty="0">
              <a:solidFill>
                <a:schemeClr val="accent5"/>
              </a:solidFill>
              <a:latin typeface="Bahnschrift SemiLight Condensed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69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81228" y="1428809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1334228" y="5772551"/>
            <a:ext cx="609600" cy="5212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3FACEB6E-A9E6-46C8-A08A-ECFA30B5831F}" type="slidenum">
              <a:rPr lang="fr-FR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fld>
            <a:endParaRPr lang="fr-FR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322826" y="2406968"/>
            <a:ext cx="8255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fr-FR" dirty="0" smtClean="0"/>
              <a:t>This </a:t>
            </a:r>
            <a:r>
              <a:rPr lang="fr-FR" dirty="0" err="1" smtClean="0"/>
              <a:t>study</a:t>
            </a:r>
            <a:r>
              <a:rPr lang="fr-FR" dirty="0" smtClean="0"/>
              <a:t> </a:t>
            </a:r>
            <a:r>
              <a:rPr lang="fr-FR" dirty="0" err="1" smtClean="0"/>
              <a:t>provides</a:t>
            </a:r>
            <a:r>
              <a:rPr lang="fr-FR" dirty="0" smtClean="0"/>
              <a:t> a </a:t>
            </a:r>
            <a:r>
              <a:rPr lang="fr-FR" dirty="0" err="1" smtClean="0"/>
              <a:t>better</a:t>
            </a:r>
            <a:r>
              <a:rPr lang="fr-FR" dirty="0" smtClean="0"/>
              <a:t> </a:t>
            </a:r>
            <a:r>
              <a:rPr lang="fr-FR" dirty="0" err="1" smtClean="0"/>
              <a:t>understanding</a:t>
            </a:r>
            <a:r>
              <a:rPr lang="fr-FR" dirty="0" smtClean="0"/>
              <a:t> of the geological </a:t>
            </a:r>
            <a:r>
              <a:rPr lang="fr-FR" dirty="0" err="1" smtClean="0"/>
              <a:t>context</a:t>
            </a:r>
            <a:r>
              <a:rPr lang="fr-FR" dirty="0" smtClean="0"/>
              <a:t> of the Bahira basin, </a:t>
            </a:r>
            <a:r>
              <a:rPr lang="fr-FR" dirty="0" err="1" smtClean="0"/>
              <a:t>based</a:t>
            </a:r>
            <a:r>
              <a:rPr lang="fr-FR" dirty="0" smtClean="0"/>
              <a:t> on </a:t>
            </a:r>
            <a:r>
              <a:rPr lang="fr-FR" dirty="0" err="1" smtClean="0"/>
              <a:t>combined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r>
              <a:rPr lang="fr-FR" dirty="0" smtClean="0"/>
              <a:t> of gravity, electrical and boreholes data.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fr-FR" dirty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fr-FR" dirty="0" smtClean="0"/>
              <a:t>It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provides</a:t>
            </a:r>
            <a:r>
              <a:rPr lang="fr-FR" dirty="0" smtClean="0"/>
              <a:t> </a:t>
            </a:r>
            <a:r>
              <a:rPr lang="fr-FR" dirty="0" err="1" smtClean="0"/>
              <a:t>precisions</a:t>
            </a:r>
            <a:r>
              <a:rPr lang="fr-FR" dirty="0" smtClean="0"/>
              <a:t> about </a:t>
            </a:r>
            <a:r>
              <a:rPr lang="fr-FR" dirty="0" err="1" smtClean="0"/>
              <a:t>deep</a:t>
            </a:r>
            <a:r>
              <a:rPr lang="fr-FR" dirty="0" smtClean="0"/>
              <a:t> structure of the phosphatic series of the Bahira basin, in </a:t>
            </a:r>
            <a:r>
              <a:rPr lang="fr-FR" dirty="0" err="1" smtClean="0"/>
              <a:t>terms</a:t>
            </a:r>
            <a:r>
              <a:rPr lang="fr-FR" dirty="0" smtClean="0"/>
              <a:t> of </a:t>
            </a:r>
            <a:r>
              <a:rPr lang="fr-FR" dirty="0" err="1" smtClean="0"/>
              <a:t>deepening</a:t>
            </a:r>
            <a:r>
              <a:rPr lang="fr-FR" dirty="0" smtClean="0"/>
              <a:t> and thickness </a:t>
            </a:r>
            <a:r>
              <a:rPr lang="fr-FR" dirty="0" err="1" smtClean="0"/>
              <a:t>lateral</a:t>
            </a:r>
            <a:r>
              <a:rPr lang="fr-FR" dirty="0" smtClean="0"/>
              <a:t> change.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fr-FR" dirty="0" smtClean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 </a:t>
            </a:r>
            <a:r>
              <a:rPr lang="fr-FR" dirty="0" err="1" smtClean="0"/>
              <a:t>would</a:t>
            </a:r>
            <a:r>
              <a:rPr lang="fr-FR" dirty="0" smtClean="0"/>
              <a:t> help to </a:t>
            </a:r>
            <a:r>
              <a:rPr lang="fr-FR" dirty="0" err="1" smtClean="0"/>
              <a:t>identify</a:t>
            </a:r>
            <a:r>
              <a:rPr lang="fr-FR" dirty="0" smtClean="0"/>
              <a:t> the areas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targeted</a:t>
            </a:r>
            <a:r>
              <a:rPr lang="fr-FR" dirty="0" smtClean="0"/>
              <a:t> by the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resolution</a:t>
            </a:r>
            <a:r>
              <a:rPr lang="fr-FR" dirty="0" smtClean="0"/>
              <a:t> seismic surveys. </a:t>
            </a:r>
          </a:p>
        </p:txBody>
      </p:sp>
      <p:pic>
        <p:nvPicPr>
          <p:cNvPr id="13" name="Imag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84" y="107132"/>
            <a:ext cx="2599695" cy="929188"/>
          </a:xfrm>
          <a:prstGeom prst="rect">
            <a:avLst/>
          </a:prstGeom>
        </p:spPr>
      </p:pic>
      <p:pic>
        <p:nvPicPr>
          <p:cNvPr id="15" name="Image 14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779" y="72025"/>
            <a:ext cx="2895979" cy="782290"/>
          </a:xfrm>
          <a:prstGeom prst="rect">
            <a:avLst/>
          </a:prstGeom>
        </p:spPr>
      </p:pic>
      <p:sp>
        <p:nvSpPr>
          <p:cNvPr id="10" name="TextBox 8"/>
          <p:cNvSpPr txBox="1"/>
          <p:nvPr/>
        </p:nvSpPr>
        <p:spPr>
          <a:xfrm>
            <a:off x="2518450" y="6550223"/>
            <a:ext cx="8809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accent5"/>
                </a:solidFill>
                <a:latin typeface="Bahnschrift SemiLight Condensed" panose="020B0502040204020203" pitchFamily="34" charset="0"/>
                <a:cs typeface="Calibri" panose="020F0502020204030204" pitchFamily="34" charset="0"/>
              </a:rPr>
              <a:t>The General Assembly of the European Geosciences Union 2022 (EGU22</a:t>
            </a:r>
            <a:r>
              <a:rPr lang="en-US" sz="1400" i="1" dirty="0">
                <a:solidFill>
                  <a:schemeClr val="accent5"/>
                </a:solidFill>
                <a:latin typeface="Bahnschrift SemiLight Condensed" panose="020B0502040204020203" pitchFamily="34" charset="0"/>
                <a:cs typeface="Calibri" panose="020F0502020204030204" pitchFamily="34" charset="0"/>
              </a:rPr>
              <a:t>’ )- https</a:t>
            </a:r>
            <a:r>
              <a:rPr lang="en-US" sz="1400" i="1" dirty="0" smtClean="0">
                <a:solidFill>
                  <a:schemeClr val="accent5"/>
                </a:solidFill>
                <a:latin typeface="Bahnschrift SemiLight Condensed" panose="020B0502040204020203" pitchFamily="34" charset="0"/>
                <a:cs typeface="Calibri" panose="020F0502020204030204" pitchFamily="34" charset="0"/>
              </a:rPr>
              <a:t>://egu22.eu/</a:t>
            </a:r>
            <a:endParaRPr lang="en-US" sz="1400" dirty="0">
              <a:solidFill>
                <a:schemeClr val="accent5"/>
              </a:solidFill>
              <a:latin typeface="Bahnschrift SemiLight Condensed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43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91730" y="1321884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References</a:t>
            </a: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1334228" y="5772551"/>
            <a:ext cx="609600" cy="5212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3FACEB6E-A9E6-46C8-A08A-ECFA30B5831F}" type="slidenum">
              <a:rPr lang="fr-FR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fld>
            <a:endParaRPr lang="fr-FR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37361" y="2370742"/>
            <a:ext cx="94837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Ahokangas, E., Mäkinen, J., Artimo, A., Pasanen, A., &amp; Vanhala, H. 2020. </a:t>
            </a:r>
            <a:r>
              <a:rPr lang="en-US" i="1" dirty="0"/>
              <a:t>Interlobate esker aquifer characterization by high resolution seismic reflection method with landstreamer in SW Finland.</a:t>
            </a:r>
            <a:r>
              <a:rPr lang="en-US" b="1" dirty="0"/>
              <a:t> </a:t>
            </a:r>
            <a:r>
              <a:rPr lang="en-US" dirty="0"/>
              <a:t>Journal of Applied Geophysics, 177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fr-FR" b="1" dirty="0"/>
              <a:t>Michard, A. 1976.</a:t>
            </a:r>
            <a:r>
              <a:rPr lang="fr-FR" dirty="0"/>
              <a:t> </a:t>
            </a:r>
            <a:r>
              <a:rPr lang="fr-FR" i="1" dirty="0"/>
              <a:t>Eléments de géologie marocaine</a:t>
            </a:r>
            <a:r>
              <a:rPr lang="fr-FR" dirty="0"/>
              <a:t>, Note et mémoires du service géologique du Maroc, (399 pages).</a:t>
            </a:r>
          </a:p>
        </p:txBody>
      </p:sp>
      <p:pic>
        <p:nvPicPr>
          <p:cNvPr id="13" name="Imag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84" y="107132"/>
            <a:ext cx="2599695" cy="929188"/>
          </a:xfrm>
          <a:prstGeom prst="rect">
            <a:avLst/>
          </a:prstGeom>
        </p:spPr>
      </p:pic>
      <p:pic>
        <p:nvPicPr>
          <p:cNvPr id="15" name="Image 14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779" y="72025"/>
            <a:ext cx="2895979" cy="78229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518450" y="6550223"/>
            <a:ext cx="8809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accent5"/>
                </a:solidFill>
                <a:latin typeface="Bahnschrift SemiLight Condensed" panose="020B0502040204020203" pitchFamily="34" charset="0"/>
                <a:cs typeface="Calibri" panose="020F0502020204030204" pitchFamily="34" charset="0"/>
              </a:rPr>
              <a:t>The General Assembly of the European Geosciences Union 2022 (EGU22</a:t>
            </a:r>
            <a:r>
              <a:rPr lang="en-US" sz="1400" i="1" dirty="0">
                <a:solidFill>
                  <a:schemeClr val="accent5"/>
                </a:solidFill>
                <a:latin typeface="Bahnschrift SemiLight Condensed" panose="020B0502040204020203" pitchFamily="34" charset="0"/>
                <a:cs typeface="Calibri" panose="020F0502020204030204" pitchFamily="34" charset="0"/>
              </a:rPr>
              <a:t>’ )- https</a:t>
            </a:r>
            <a:r>
              <a:rPr lang="en-US" sz="1400" i="1" dirty="0" smtClean="0">
                <a:solidFill>
                  <a:schemeClr val="accent5"/>
                </a:solidFill>
                <a:latin typeface="Bahnschrift SemiLight Condensed" panose="020B0502040204020203" pitchFamily="34" charset="0"/>
                <a:cs typeface="Calibri" panose="020F0502020204030204" pitchFamily="34" charset="0"/>
              </a:rPr>
              <a:t>://egu22.eu/</a:t>
            </a:r>
            <a:endParaRPr lang="en-US" sz="1400" dirty="0">
              <a:solidFill>
                <a:schemeClr val="accent5"/>
              </a:solidFill>
              <a:latin typeface="Bahnschrift SemiLight Condensed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79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939330" y="2784924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Thank you for your attention</a:t>
            </a: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1334228" y="5772551"/>
            <a:ext cx="609600" cy="5212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3FACEB6E-A9E6-46C8-A08A-ECFA30B5831F}" type="slidenum">
              <a:rPr lang="fr-FR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fld>
            <a:endParaRPr lang="fr-FR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84" y="107132"/>
            <a:ext cx="2599695" cy="929188"/>
          </a:xfrm>
          <a:prstGeom prst="rect">
            <a:avLst/>
          </a:prstGeom>
        </p:spPr>
      </p:pic>
      <p:pic>
        <p:nvPicPr>
          <p:cNvPr id="12" name="Image 11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779" y="72025"/>
            <a:ext cx="2895979" cy="782290"/>
          </a:xfrm>
          <a:prstGeom prst="rect">
            <a:avLst/>
          </a:prstGeom>
        </p:spPr>
      </p:pic>
      <p:sp>
        <p:nvSpPr>
          <p:cNvPr id="7" name="TextBox 8"/>
          <p:cNvSpPr txBox="1"/>
          <p:nvPr/>
        </p:nvSpPr>
        <p:spPr>
          <a:xfrm>
            <a:off x="2518450" y="6550223"/>
            <a:ext cx="8809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accent5"/>
                </a:solidFill>
                <a:latin typeface="Bahnschrift SemiLight Condensed" panose="020B0502040204020203" pitchFamily="34" charset="0"/>
                <a:cs typeface="Calibri" panose="020F0502020204030204" pitchFamily="34" charset="0"/>
              </a:rPr>
              <a:t>The General Assembly of the European Geosciences Union 2022 (EGU22</a:t>
            </a:r>
            <a:r>
              <a:rPr lang="en-US" sz="1400" i="1" dirty="0">
                <a:solidFill>
                  <a:schemeClr val="accent5"/>
                </a:solidFill>
                <a:latin typeface="Bahnschrift SemiLight Condensed" panose="020B0502040204020203" pitchFamily="34" charset="0"/>
                <a:cs typeface="Calibri" panose="020F0502020204030204" pitchFamily="34" charset="0"/>
              </a:rPr>
              <a:t>’ )- https</a:t>
            </a:r>
            <a:r>
              <a:rPr lang="en-US" sz="1400" i="1" dirty="0" smtClean="0">
                <a:solidFill>
                  <a:schemeClr val="accent5"/>
                </a:solidFill>
                <a:latin typeface="Bahnschrift SemiLight Condensed" panose="020B0502040204020203" pitchFamily="34" charset="0"/>
                <a:cs typeface="Calibri" panose="020F0502020204030204" pitchFamily="34" charset="0"/>
              </a:rPr>
              <a:t>://egu22.eu/</a:t>
            </a:r>
            <a:endParaRPr lang="en-US" sz="1400" dirty="0">
              <a:solidFill>
                <a:schemeClr val="accent5"/>
              </a:solidFill>
              <a:latin typeface="Bahnschrift SemiLight Condensed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03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736839" y="1275298"/>
            <a:ext cx="9088982" cy="2948966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Contribution of the analysis of borehole, gravity and VES data in the study of the geological structures of the Bahira basin (Morocco)</a:t>
            </a:r>
            <a:endParaRPr lang="fr-F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4176708" y="4468104"/>
            <a:ext cx="7985760" cy="954128"/>
          </a:xfrm>
        </p:spPr>
        <p:txBody>
          <a:bodyPr/>
          <a:lstStyle/>
          <a:p>
            <a:pPr algn="just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Charbaoui A.</a:t>
            </a:r>
            <a:r>
              <a:rPr lang="en-US" sz="18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18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1)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Jaffal M.</a:t>
            </a:r>
            <a:r>
              <a:rPr lang="en-US" sz="18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(1,2)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Kchikach A.</a:t>
            </a:r>
            <a:r>
              <a:rPr lang="en-US" sz="18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(1,2)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Eljabbar B.</a:t>
            </a:r>
            <a:r>
              <a:rPr lang="en-US" sz="18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(1)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Bodinier J., L.</a:t>
            </a:r>
            <a:r>
              <a:rPr lang="en-US" sz="18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(1,3)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Rochdane S.</a:t>
            </a:r>
            <a:r>
              <a:rPr lang="en-US" sz="18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 (1)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Khadiri O.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(4)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Jourani E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(4)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baseline="30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4938356" y="5328008"/>
            <a:ext cx="6462464" cy="87395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i="1" dirty="0">
                <a:solidFill>
                  <a:schemeClr val="tx1"/>
                </a:solidFill>
              </a:rPr>
              <a:t>(1) Mohammed VI Polytechnic University, Geology and Sustainable Mining (GSM), Benguerir, Morocco</a:t>
            </a:r>
            <a:endParaRPr lang="fr-FR" sz="900" dirty="0">
              <a:solidFill>
                <a:schemeClr val="tx1"/>
              </a:solidFill>
            </a:endParaRPr>
          </a:p>
          <a:p>
            <a:r>
              <a:rPr lang="en-GB" sz="900" i="1" dirty="0">
                <a:solidFill>
                  <a:schemeClr val="tx1"/>
                </a:solidFill>
              </a:rPr>
              <a:t>(2) Cadi Ayyad University, Georessources, Geoenvironment &amp; Civil Engineering Laboratory, Marrakech, Morocco</a:t>
            </a:r>
            <a:endParaRPr lang="fr-FR" sz="900" dirty="0">
              <a:solidFill>
                <a:schemeClr val="tx1"/>
              </a:solidFill>
            </a:endParaRPr>
          </a:p>
          <a:p>
            <a:r>
              <a:rPr lang="en-GB" sz="900" i="1" dirty="0">
                <a:solidFill>
                  <a:schemeClr val="tx1"/>
                </a:solidFill>
              </a:rPr>
              <a:t>(3) University of Montpellier &amp; CNRS, Geosciences Montpellier, Montpellier, France. </a:t>
            </a:r>
            <a:endParaRPr lang="fr-FR" sz="900" dirty="0">
              <a:solidFill>
                <a:schemeClr val="tx1"/>
              </a:solidFill>
            </a:endParaRPr>
          </a:p>
          <a:p>
            <a:r>
              <a:rPr lang="en-GB" sz="900" i="1" dirty="0">
                <a:solidFill>
                  <a:schemeClr val="tx1"/>
                </a:solidFill>
              </a:rPr>
              <a:t>(4) </a:t>
            </a:r>
            <a:r>
              <a:rPr lang="en-US" sz="900" i="1" dirty="0">
                <a:solidFill>
                  <a:schemeClr val="tx1"/>
                </a:solidFill>
              </a:rPr>
              <a:t>OCP Group, Casablanca, Morocco</a:t>
            </a:r>
            <a:endParaRPr lang="fr-FR" sz="900" dirty="0">
              <a:solidFill>
                <a:schemeClr val="tx1"/>
              </a:solidFill>
            </a:endParaRPr>
          </a:p>
          <a:p>
            <a:r>
              <a:rPr lang="en-US" sz="900" dirty="0">
                <a:solidFill>
                  <a:schemeClr val="tx1"/>
                </a:solidFill>
              </a:rPr>
              <a:t>*</a:t>
            </a:r>
            <a:r>
              <a:rPr lang="en-US" sz="900" b="0" dirty="0" smtClean="0">
                <a:solidFill>
                  <a:schemeClr val="tx1"/>
                </a:solidFill>
              </a:rPr>
              <a:t>Email: anas.charbaoui@um6p.ma</a:t>
            </a:r>
            <a:endParaRPr lang="fr-FR" sz="900" b="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31760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latin typeface="Agency FB" panose="020B0503020202020204" pitchFamily="34" charset="0"/>
                <a:cs typeface="Times New Roman" panose="02020603050405020304" pitchFamily="18" charset="0"/>
              </a:rPr>
              <a:t>EGU General Assembly 2022</a:t>
            </a:r>
            <a:r>
              <a:rPr lang="en-US" dirty="0">
                <a:latin typeface="Agency FB" panose="020B050302020202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Agency FB" panose="020B050302020202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Agency FB" panose="020B0503020202020204" pitchFamily="34" charset="0"/>
                <a:cs typeface="Times New Roman" panose="02020603050405020304" pitchFamily="18" charset="0"/>
              </a:rPr>
              <a:t>from </a:t>
            </a:r>
            <a:r>
              <a:rPr lang="en-US" dirty="0" smtClean="0">
                <a:latin typeface="Agency FB" panose="020B0503020202020204" pitchFamily="34" charset="0"/>
                <a:cs typeface="Times New Roman" panose="02020603050405020304" pitchFamily="18" charset="0"/>
              </a:rPr>
              <a:t>23 </a:t>
            </a:r>
            <a:r>
              <a:rPr lang="en-US" dirty="0">
                <a:latin typeface="Agency FB" panose="020B0503020202020204" pitchFamily="34" charset="0"/>
                <a:cs typeface="Times New Roman" panose="02020603050405020304" pitchFamily="18" charset="0"/>
              </a:rPr>
              <a:t>to </a:t>
            </a:r>
            <a:r>
              <a:rPr lang="en-US" dirty="0" smtClean="0">
                <a:latin typeface="Agency FB" panose="020B0503020202020204" pitchFamily="34" charset="0"/>
                <a:cs typeface="Times New Roman" panose="02020603050405020304" pitchFamily="18" charset="0"/>
              </a:rPr>
              <a:t>27  </a:t>
            </a:r>
            <a:r>
              <a:rPr lang="en-US" dirty="0">
                <a:latin typeface="Agency FB" panose="020B0503020202020204" pitchFamily="34" charset="0"/>
                <a:cs typeface="Times New Roman" panose="02020603050405020304" pitchFamily="18" charset="0"/>
              </a:rPr>
              <a:t>May 2022 in </a:t>
            </a:r>
            <a:r>
              <a:rPr lang="en-US" dirty="0" smtClean="0">
                <a:latin typeface="Agency FB" panose="020B0503020202020204" pitchFamily="34" charset="0"/>
                <a:cs typeface="Times New Roman" panose="02020603050405020304" pitchFamily="18" charset="0"/>
              </a:rPr>
              <a:t>Vienna, Austria</a:t>
            </a:r>
            <a:r>
              <a:rPr lang="en-US" dirty="0">
                <a:latin typeface="Agency FB" panose="020B0503020202020204" pitchFamily="34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latin typeface="Agency FB" panose="020B0503020202020204" pitchFamily="34" charset="0"/>
                <a:cs typeface="Times New Roman" panose="02020603050405020304" pitchFamily="18" charset="0"/>
              </a:rPr>
              <a:t>(HYBRID)</a:t>
            </a:r>
            <a:endParaRPr lang="fr-FR" dirty="0">
              <a:latin typeface="Agency FB" panose="020B05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835889"/>
            <a:ext cx="3291839" cy="1125136"/>
          </a:xfrm>
          <a:prstGeom prst="rect">
            <a:avLst/>
          </a:prstGeom>
        </p:spPr>
      </p:pic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661" y="835889"/>
            <a:ext cx="3667637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8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518450" y="849689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1334228" y="5772551"/>
            <a:ext cx="609600" cy="5212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3FACEB6E-A9E6-46C8-A08A-ECFA30B5831F}" type="slidenum">
              <a:rPr lang="fr-FR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fld>
            <a:endParaRPr lang="fr-FR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8450" y="6550223"/>
            <a:ext cx="8809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accent5"/>
                </a:solidFill>
                <a:latin typeface="Bahnschrift SemiLight Condensed" panose="020B0502040204020203" pitchFamily="34" charset="0"/>
                <a:cs typeface="Calibri" panose="020F0502020204030204" pitchFamily="34" charset="0"/>
              </a:rPr>
              <a:t>The General Assembly of the European Geosciences Union 2022 (EGU22</a:t>
            </a:r>
            <a:r>
              <a:rPr lang="en-US" sz="1400" i="1" dirty="0">
                <a:solidFill>
                  <a:schemeClr val="accent5"/>
                </a:solidFill>
                <a:latin typeface="Bahnschrift SemiLight Condensed" panose="020B0502040204020203" pitchFamily="34" charset="0"/>
                <a:cs typeface="Calibri" panose="020F0502020204030204" pitchFamily="34" charset="0"/>
              </a:rPr>
              <a:t>’ )- https</a:t>
            </a:r>
            <a:r>
              <a:rPr lang="en-US" sz="1400" i="1" dirty="0" smtClean="0">
                <a:solidFill>
                  <a:schemeClr val="accent5"/>
                </a:solidFill>
                <a:latin typeface="Bahnschrift SemiLight Condensed" panose="020B0502040204020203" pitchFamily="34" charset="0"/>
                <a:cs typeface="Calibri" panose="020F0502020204030204" pitchFamily="34" charset="0"/>
              </a:rPr>
              <a:t>://egu22.eu/</a:t>
            </a:r>
            <a:endParaRPr lang="en-US" sz="1400" dirty="0">
              <a:solidFill>
                <a:schemeClr val="accent5"/>
              </a:solidFill>
              <a:latin typeface="Bahnschrift SemiLight Condensed" panose="020B0502040204020203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84" y="107132"/>
            <a:ext cx="2599695" cy="92918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621785" y="1645920"/>
            <a:ext cx="991489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fr-FR" dirty="0" smtClean="0"/>
              <a:t>Subsurface geophysical imaging is an efficient tool for the recognition of sedimentary basins at different scales. 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fr-FR" dirty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fr-FR" dirty="0" smtClean="0"/>
              <a:t>The </a:t>
            </a:r>
            <a:r>
              <a:rPr lang="fr-FR" dirty="0" err="1" smtClean="0"/>
              <a:t>integration</a:t>
            </a:r>
            <a:r>
              <a:rPr lang="fr-FR" dirty="0" smtClean="0"/>
              <a:t> of subsurface and surface geological information has </a:t>
            </a:r>
            <a:r>
              <a:rPr lang="fr-FR" dirty="0" err="1" smtClean="0"/>
              <a:t>clear</a:t>
            </a:r>
            <a:r>
              <a:rPr lang="fr-FR" dirty="0" smtClean="0"/>
              <a:t> </a:t>
            </a:r>
            <a:r>
              <a:rPr lang="fr-FR" dirty="0" err="1" smtClean="0"/>
              <a:t>implifications</a:t>
            </a:r>
            <a:r>
              <a:rPr lang="fr-FR" dirty="0" smtClean="0"/>
              <a:t> for geological </a:t>
            </a:r>
            <a:r>
              <a:rPr lang="fr-FR" dirty="0" err="1" smtClean="0"/>
              <a:t>modeling</a:t>
            </a:r>
            <a:r>
              <a:rPr lang="fr-FR" dirty="0" smtClean="0"/>
              <a:t> and </a:t>
            </a:r>
            <a:r>
              <a:rPr lang="fr-FR" dirty="0" err="1" smtClean="0"/>
              <a:t>resource</a:t>
            </a:r>
            <a:r>
              <a:rPr lang="fr-FR" dirty="0" smtClean="0"/>
              <a:t> exploration.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fr-FR" dirty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fr-FR" dirty="0" smtClean="0"/>
              <a:t>The High-</a:t>
            </a:r>
            <a:r>
              <a:rPr lang="fr-FR" dirty="0" err="1" smtClean="0"/>
              <a:t>resolution</a:t>
            </a:r>
            <a:r>
              <a:rPr lang="fr-FR" dirty="0" smtClean="0"/>
              <a:t> seismic (HRS) </a:t>
            </a:r>
            <a:r>
              <a:rPr lang="fr-FR" dirty="0" err="1" smtClean="0"/>
              <a:t>method</a:t>
            </a:r>
            <a:r>
              <a:rPr lang="fr-FR" dirty="0" smtClean="0"/>
              <a:t> is one of the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commonly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techniques for imaging the subsurface (Ahokangas et al., 2020).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fr-FR" dirty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fr-FR" dirty="0" smtClean="0"/>
              <a:t>This </a:t>
            </a:r>
            <a:r>
              <a:rPr lang="fr-FR" dirty="0" err="1" smtClean="0"/>
              <a:t>work</a:t>
            </a:r>
            <a:r>
              <a:rPr lang="fr-FR" dirty="0" smtClean="0"/>
              <a:t> is </a:t>
            </a:r>
            <a:r>
              <a:rPr lang="fr-FR" dirty="0" err="1" smtClean="0"/>
              <a:t>concerned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study</a:t>
            </a:r>
            <a:r>
              <a:rPr lang="fr-FR" dirty="0" smtClean="0"/>
              <a:t> of the Bahira basin </a:t>
            </a:r>
            <a:r>
              <a:rPr lang="fr-FR" dirty="0" err="1" smtClean="0"/>
              <a:t>which</a:t>
            </a:r>
            <a:r>
              <a:rPr lang="fr-FR" dirty="0" smtClean="0"/>
              <a:t> hosts </a:t>
            </a:r>
            <a:r>
              <a:rPr lang="fr-FR" dirty="0" err="1" smtClean="0"/>
              <a:t>some</a:t>
            </a:r>
            <a:r>
              <a:rPr lang="fr-FR" dirty="0" smtClean="0"/>
              <a:t> of the </a:t>
            </a:r>
            <a:r>
              <a:rPr lang="fr-FR" dirty="0" err="1" smtClean="0"/>
              <a:t>most</a:t>
            </a:r>
            <a:r>
              <a:rPr lang="fr-FR" dirty="0" smtClean="0"/>
              <a:t> important phosphate deposits of Morocco.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fr-FR" dirty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fr-FR" dirty="0" smtClean="0"/>
              <a:t>It is </a:t>
            </a:r>
            <a:r>
              <a:rPr lang="fr-FR" dirty="0" err="1" smtClean="0"/>
              <a:t>concerned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compilation of geophysical and geological information about the Bahira basin </a:t>
            </a:r>
            <a:r>
              <a:rPr lang="fr-FR" dirty="0" err="1" smtClean="0"/>
              <a:t>through</a:t>
            </a:r>
            <a:r>
              <a:rPr lang="fr-FR" dirty="0" smtClean="0"/>
              <a:t> the </a:t>
            </a:r>
            <a:r>
              <a:rPr lang="fr-FR" dirty="0" err="1" smtClean="0"/>
              <a:t>analysis</a:t>
            </a:r>
            <a:r>
              <a:rPr lang="fr-FR" dirty="0" smtClean="0"/>
              <a:t> of the </a:t>
            </a:r>
            <a:r>
              <a:rPr lang="fr-FR" dirty="0" err="1" smtClean="0"/>
              <a:t>available</a:t>
            </a:r>
            <a:r>
              <a:rPr lang="fr-FR" dirty="0" smtClean="0"/>
              <a:t> data to have a good </a:t>
            </a:r>
            <a:r>
              <a:rPr lang="fr-FR" dirty="0" err="1" smtClean="0"/>
              <a:t>knowledge</a:t>
            </a:r>
            <a:r>
              <a:rPr lang="fr-FR" dirty="0" smtClean="0"/>
              <a:t> of the </a:t>
            </a:r>
            <a:r>
              <a:rPr lang="fr-FR" dirty="0" err="1" smtClean="0"/>
              <a:t>geology</a:t>
            </a:r>
            <a:r>
              <a:rPr lang="fr-FR" dirty="0" smtClean="0"/>
              <a:t> of </a:t>
            </a:r>
            <a:r>
              <a:rPr lang="fr-FR" dirty="0" err="1" smtClean="0"/>
              <a:t>this</a:t>
            </a:r>
            <a:r>
              <a:rPr lang="fr-FR" dirty="0" smtClean="0"/>
              <a:t> basin.</a:t>
            </a:r>
          </a:p>
        </p:txBody>
      </p:sp>
      <p:pic>
        <p:nvPicPr>
          <p:cNvPr id="10" name="Image 9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779" y="72025"/>
            <a:ext cx="2895979" cy="78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4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1334228" y="5772551"/>
            <a:ext cx="609600" cy="5212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3FACEB6E-A9E6-46C8-A08A-ECFA30B5831F}" type="slidenum">
              <a:rPr lang="fr-FR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fld>
            <a:endParaRPr lang="fr-FR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992548" y="3087423"/>
            <a:ext cx="3688841" cy="648072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q"/>
            </a:pPr>
            <a:r>
              <a:rPr lang="fr-FR" sz="2400" dirty="0" smtClean="0"/>
              <a:t>Geographical situation</a:t>
            </a:r>
            <a:endParaRPr lang="fr-FR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899161" y="3733800"/>
            <a:ext cx="387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The Bahira plain is located in central Morocco. It extends over an area of about 5000 km² between</a:t>
            </a:r>
            <a:r>
              <a:rPr lang="fr-FR" dirty="0"/>
              <a:t> </a:t>
            </a:r>
            <a:r>
              <a:rPr lang="fr-FR" dirty="0" smtClean="0"/>
              <a:t>31°55’ and 32°20’ N Latitudes and between 7°15’ and 8°50’ W Longitudes (Fig. 1).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549" y="1063049"/>
            <a:ext cx="6467723" cy="500961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895263" y="6104691"/>
            <a:ext cx="6309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Figure 1. Location and geological map of the Bahira basin.</a:t>
            </a:r>
            <a:endParaRPr lang="fr-FR" dirty="0"/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84" y="107132"/>
            <a:ext cx="2599695" cy="929188"/>
          </a:xfrm>
          <a:prstGeom prst="rect">
            <a:avLst/>
          </a:prstGeom>
        </p:spPr>
      </p:pic>
      <p:pic>
        <p:nvPicPr>
          <p:cNvPr id="15" name="Image 14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779" y="72025"/>
            <a:ext cx="2895979" cy="782290"/>
          </a:xfrm>
          <a:prstGeom prst="rect">
            <a:avLst/>
          </a:prstGeom>
        </p:spPr>
      </p:pic>
      <p:sp>
        <p:nvSpPr>
          <p:cNvPr id="11" name="TextBox 8"/>
          <p:cNvSpPr txBox="1"/>
          <p:nvPr/>
        </p:nvSpPr>
        <p:spPr>
          <a:xfrm>
            <a:off x="2518450" y="6550223"/>
            <a:ext cx="8809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accent5"/>
                </a:solidFill>
                <a:latin typeface="Bahnschrift SemiLight Condensed" panose="020B0502040204020203" pitchFamily="34" charset="0"/>
                <a:cs typeface="Calibri" panose="020F0502020204030204" pitchFamily="34" charset="0"/>
              </a:rPr>
              <a:t>The General Assembly of the European Geosciences Union 2022 (EGU22</a:t>
            </a:r>
            <a:r>
              <a:rPr lang="en-US" sz="1400" i="1" dirty="0">
                <a:solidFill>
                  <a:schemeClr val="accent5"/>
                </a:solidFill>
                <a:latin typeface="Bahnschrift SemiLight Condensed" panose="020B0502040204020203" pitchFamily="34" charset="0"/>
                <a:cs typeface="Calibri" panose="020F0502020204030204" pitchFamily="34" charset="0"/>
              </a:rPr>
              <a:t>’ )- https</a:t>
            </a:r>
            <a:r>
              <a:rPr lang="en-US" sz="1400" i="1" dirty="0" smtClean="0">
                <a:solidFill>
                  <a:schemeClr val="accent5"/>
                </a:solidFill>
                <a:latin typeface="Bahnschrift SemiLight Condensed" panose="020B0502040204020203" pitchFamily="34" charset="0"/>
                <a:cs typeface="Calibri" panose="020F0502020204030204" pitchFamily="34" charset="0"/>
              </a:rPr>
              <a:t>://egu22.eu/</a:t>
            </a:r>
            <a:endParaRPr lang="en-US" sz="1400" dirty="0">
              <a:solidFill>
                <a:schemeClr val="accent5"/>
              </a:solidFill>
              <a:latin typeface="Bahnschrift SemiLight Condensed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84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1334228" y="5772551"/>
            <a:ext cx="609600" cy="5212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3FACEB6E-A9E6-46C8-A08A-ECFA30B5831F}" type="slidenum">
              <a:rPr lang="fr-FR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fld>
            <a:endParaRPr lang="fr-FR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449748" y="1090983"/>
            <a:ext cx="3688841" cy="648072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q"/>
            </a:pPr>
            <a:r>
              <a:rPr lang="fr-FR" sz="2400" dirty="0" smtClean="0"/>
              <a:t>Geological setting</a:t>
            </a:r>
            <a:endParaRPr lang="fr-FR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1621785" y="1661160"/>
            <a:ext cx="9705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The Bahira plain is part of the Western Meseta structural domain of Morocco. It constitues a sedimentary cover made of Secondary to Quaternary deposits laying on a Paleozoic bedrock (Michard, 1976) (Fig. 2).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320103" y="6091471"/>
            <a:ext cx="6309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Figure 2. Geological cross-section of the Bahira basin.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59" y="2713855"/>
            <a:ext cx="8864563" cy="3197431"/>
          </a:xfrm>
          <a:prstGeom prst="rect">
            <a:avLst/>
          </a:prstGeom>
        </p:spPr>
      </p:pic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84" y="107132"/>
            <a:ext cx="2599695" cy="929188"/>
          </a:xfrm>
          <a:prstGeom prst="rect">
            <a:avLst/>
          </a:prstGeom>
        </p:spPr>
      </p:pic>
      <p:pic>
        <p:nvPicPr>
          <p:cNvPr id="15" name="Image 14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779" y="72025"/>
            <a:ext cx="2895979" cy="782290"/>
          </a:xfrm>
          <a:prstGeom prst="rect">
            <a:avLst/>
          </a:prstGeom>
        </p:spPr>
      </p:pic>
      <p:sp>
        <p:nvSpPr>
          <p:cNvPr id="11" name="TextBox 8"/>
          <p:cNvSpPr txBox="1"/>
          <p:nvPr/>
        </p:nvSpPr>
        <p:spPr>
          <a:xfrm>
            <a:off x="2518450" y="6550223"/>
            <a:ext cx="8809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accent5"/>
                </a:solidFill>
                <a:latin typeface="Bahnschrift SemiLight Condensed" panose="020B0502040204020203" pitchFamily="34" charset="0"/>
                <a:cs typeface="Calibri" panose="020F0502020204030204" pitchFamily="34" charset="0"/>
              </a:rPr>
              <a:t>The General Assembly of the European Geosciences Union 2022 (EGU22</a:t>
            </a:r>
            <a:r>
              <a:rPr lang="en-US" sz="1400" i="1" dirty="0">
                <a:solidFill>
                  <a:schemeClr val="accent5"/>
                </a:solidFill>
                <a:latin typeface="Bahnschrift SemiLight Condensed" panose="020B0502040204020203" pitchFamily="34" charset="0"/>
                <a:cs typeface="Calibri" panose="020F0502020204030204" pitchFamily="34" charset="0"/>
              </a:rPr>
              <a:t>’ )- https</a:t>
            </a:r>
            <a:r>
              <a:rPr lang="en-US" sz="1400" i="1" dirty="0" smtClean="0">
                <a:solidFill>
                  <a:schemeClr val="accent5"/>
                </a:solidFill>
                <a:latin typeface="Bahnschrift SemiLight Condensed" panose="020B0502040204020203" pitchFamily="34" charset="0"/>
                <a:cs typeface="Calibri" panose="020F0502020204030204" pitchFamily="34" charset="0"/>
              </a:rPr>
              <a:t>://egu22.eu/</a:t>
            </a:r>
            <a:endParaRPr lang="en-US" sz="1400" dirty="0">
              <a:solidFill>
                <a:schemeClr val="accent5"/>
              </a:solidFill>
              <a:latin typeface="Bahnschrift SemiLight Condensed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15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1334228" y="5772551"/>
            <a:ext cx="609600" cy="5212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3FACEB6E-A9E6-46C8-A08A-ECFA30B5831F}" type="slidenum">
              <a:rPr lang="fr-FR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fld>
            <a:endParaRPr lang="fr-FR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251628" y="2552328"/>
            <a:ext cx="3688841" cy="648072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q"/>
            </a:pPr>
            <a:r>
              <a:rPr lang="fr-FR" sz="2400" dirty="0" smtClean="0"/>
              <a:t>Lithostratigraphy</a:t>
            </a:r>
            <a:endParaRPr lang="fr-FR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1301744" y="3098067"/>
            <a:ext cx="3696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The lithostratigraphic series if the Bahira basin presents a progressive transition from the Paleozoic to the Quaternary (Fig. 3).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438063" y="6072661"/>
            <a:ext cx="6309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Figure 3. Stratigraphic log of the Bahira basin.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597" y="1199070"/>
            <a:ext cx="4684292" cy="4838022"/>
          </a:xfrm>
          <a:prstGeom prst="rect">
            <a:avLst/>
          </a:prstGeom>
        </p:spPr>
      </p:pic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84" y="107132"/>
            <a:ext cx="2599695" cy="929188"/>
          </a:xfrm>
          <a:prstGeom prst="rect">
            <a:avLst/>
          </a:prstGeom>
        </p:spPr>
      </p:pic>
      <p:pic>
        <p:nvPicPr>
          <p:cNvPr id="15" name="Image 14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779" y="72025"/>
            <a:ext cx="2895979" cy="782290"/>
          </a:xfrm>
          <a:prstGeom prst="rect">
            <a:avLst/>
          </a:prstGeom>
        </p:spPr>
      </p:pic>
      <p:sp>
        <p:nvSpPr>
          <p:cNvPr id="11" name="TextBox 8"/>
          <p:cNvSpPr txBox="1"/>
          <p:nvPr/>
        </p:nvSpPr>
        <p:spPr>
          <a:xfrm>
            <a:off x="2518450" y="6550223"/>
            <a:ext cx="8809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accent5"/>
                </a:solidFill>
                <a:latin typeface="Bahnschrift SemiLight Condensed" panose="020B0502040204020203" pitchFamily="34" charset="0"/>
                <a:cs typeface="Calibri" panose="020F0502020204030204" pitchFamily="34" charset="0"/>
              </a:rPr>
              <a:t>The General Assembly of the European Geosciences Union 2022 (EGU22</a:t>
            </a:r>
            <a:r>
              <a:rPr lang="en-US" sz="1400" i="1" dirty="0">
                <a:solidFill>
                  <a:schemeClr val="accent5"/>
                </a:solidFill>
                <a:latin typeface="Bahnschrift SemiLight Condensed" panose="020B0502040204020203" pitchFamily="34" charset="0"/>
                <a:cs typeface="Calibri" panose="020F0502020204030204" pitchFamily="34" charset="0"/>
              </a:rPr>
              <a:t>’ )- https</a:t>
            </a:r>
            <a:r>
              <a:rPr lang="en-US" sz="1400" i="1" dirty="0" smtClean="0">
                <a:solidFill>
                  <a:schemeClr val="accent5"/>
                </a:solidFill>
                <a:latin typeface="Bahnschrift SemiLight Condensed" panose="020B0502040204020203" pitchFamily="34" charset="0"/>
                <a:cs typeface="Calibri" panose="020F0502020204030204" pitchFamily="34" charset="0"/>
              </a:rPr>
              <a:t>://egu22.eu/</a:t>
            </a:r>
            <a:endParaRPr lang="en-US" sz="1400" dirty="0">
              <a:solidFill>
                <a:schemeClr val="accent5"/>
              </a:solidFill>
              <a:latin typeface="Bahnschrift SemiLight Condensed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27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761187" y="201617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Methodology</a:t>
            </a: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1334228" y="5772551"/>
            <a:ext cx="609600" cy="5212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3FACEB6E-A9E6-46C8-A08A-ECFA30B5831F}" type="slidenum">
              <a:rPr lang="fr-FR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fld>
            <a:endParaRPr lang="fr-FR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678348" y="1517703"/>
            <a:ext cx="2695531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 algn="l">
              <a:buFont typeface="Wingdings" pitchFamily="2" charset="2"/>
              <a:buChar char="§"/>
            </a:pPr>
            <a:r>
              <a:rPr lang="fr-FR" sz="1800" b="1" dirty="0" smtClean="0"/>
              <a:t>Borehole data </a:t>
            </a:r>
            <a:r>
              <a:rPr lang="fr-FR" sz="1800" dirty="0"/>
              <a:t>(Fig. 4)</a:t>
            </a:r>
            <a:r>
              <a:rPr lang="fr-FR" sz="1800" b="1" dirty="0"/>
              <a:t>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928" y="1117668"/>
            <a:ext cx="6058694" cy="4914421"/>
          </a:xfrm>
          <a:prstGeom prst="rect">
            <a:avLst/>
          </a:prstGeom>
        </p:spPr>
      </p:pic>
      <p:sp>
        <p:nvSpPr>
          <p:cNvPr id="13" name="Titre 1"/>
          <p:cNvSpPr txBox="1">
            <a:spLocks/>
          </p:cNvSpPr>
          <p:nvPr/>
        </p:nvSpPr>
        <p:spPr>
          <a:xfrm>
            <a:off x="1668444" y="4683828"/>
            <a:ext cx="3688841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 algn="l">
              <a:buFont typeface="Wingdings" pitchFamily="2" charset="2"/>
              <a:buChar char="§"/>
            </a:pPr>
            <a:r>
              <a:rPr lang="fr-FR" sz="1800" b="1" dirty="0" smtClean="0"/>
              <a:t>Geophysical data </a:t>
            </a:r>
            <a:r>
              <a:rPr lang="fr-FR" sz="1800" dirty="0" smtClean="0"/>
              <a:t>(Fig. 4)</a:t>
            </a:r>
            <a:r>
              <a:rPr lang="fr-FR" sz="1800" b="1" dirty="0" smtClean="0"/>
              <a:t> </a:t>
            </a:r>
            <a:endParaRPr lang="fr-FR" sz="18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89" y="2066544"/>
            <a:ext cx="3297936" cy="2572512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346117" y="5192917"/>
            <a:ext cx="387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The regional gravity and vertical electrical sounding (VES).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169583" y="6096444"/>
            <a:ext cx="6309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Figure 4. Location of the geophysical surveys and the boreholes correlation profiles of the Eastern Bahira basin.</a:t>
            </a:r>
            <a:endParaRPr lang="fr-FR" dirty="0"/>
          </a:p>
        </p:txBody>
      </p:sp>
      <p:pic>
        <p:nvPicPr>
          <p:cNvPr id="17" name="Image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84" y="107132"/>
            <a:ext cx="2599695" cy="929188"/>
          </a:xfrm>
          <a:prstGeom prst="rect">
            <a:avLst/>
          </a:prstGeom>
        </p:spPr>
      </p:pic>
      <p:pic>
        <p:nvPicPr>
          <p:cNvPr id="18" name="Image 17" descr="Capture d’écra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779" y="72025"/>
            <a:ext cx="2895979" cy="78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4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253116" y="107132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Results and discussion</a:t>
            </a: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1334228" y="5772551"/>
            <a:ext cx="609600" cy="5212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3FACEB6E-A9E6-46C8-A08A-ECFA30B5831F}" type="slidenum">
              <a:rPr lang="fr-FR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fld>
            <a:endParaRPr lang="fr-FR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346908" y="5928803"/>
            <a:ext cx="6309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Figure 5. Gravity map of the Bahira basin: Residual anomaly (interval of 5 mGal).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033" y="1072827"/>
            <a:ext cx="6571109" cy="4779776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84" y="15692"/>
            <a:ext cx="2599695" cy="929188"/>
          </a:xfrm>
          <a:prstGeom prst="rect">
            <a:avLst/>
          </a:prstGeom>
        </p:spPr>
      </p:pic>
      <p:pic>
        <p:nvPicPr>
          <p:cNvPr id="12" name="Image 11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779" y="11065"/>
            <a:ext cx="2895979" cy="78229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518450" y="6550223"/>
            <a:ext cx="8809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accent5"/>
                </a:solidFill>
                <a:latin typeface="Bahnschrift SemiLight Condensed" panose="020B0502040204020203" pitchFamily="34" charset="0"/>
                <a:cs typeface="Calibri" panose="020F0502020204030204" pitchFamily="34" charset="0"/>
              </a:rPr>
              <a:t>The General Assembly of the European Geosciences Union 2022 (EGU22</a:t>
            </a:r>
            <a:r>
              <a:rPr lang="en-US" sz="1400" i="1" dirty="0">
                <a:solidFill>
                  <a:schemeClr val="accent5"/>
                </a:solidFill>
                <a:latin typeface="Bahnschrift SemiLight Condensed" panose="020B0502040204020203" pitchFamily="34" charset="0"/>
                <a:cs typeface="Calibri" panose="020F0502020204030204" pitchFamily="34" charset="0"/>
              </a:rPr>
              <a:t>’ )- https</a:t>
            </a:r>
            <a:r>
              <a:rPr lang="en-US" sz="1400" i="1" dirty="0" smtClean="0">
                <a:solidFill>
                  <a:schemeClr val="accent5"/>
                </a:solidFill>
                <a:latin typeface="Bahnschrift SemiLight Condensed" panose="020B0502040204020203" pitchFamily="34" charset="0"/>
                <a:cs typeface="Calibri" panose="020F0502020204030204" pitchFamily="34" charset="0"/>
              </a:rPr>
              <a:t>://egu22.eu/</a:t>
            </a:r>
            <a:endParaRPr lang="en-US" sz="1400" dirty="0">
              <a:solidFill>
                <a:schemeClr val="accent5"/>
              </a:solidFill>
              <a:latin typeface="Bahnschrift SemiLight Condensed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70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340307" y="145283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Results and discussion</a:t>
            </a: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1334228" y="5772551"/>
            <a:ext cx="609600" cy="5212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3FACEB6E-A9E6-46C8-A08A-ECFA30B5831F}" type="slidenum">
              <a:rPr lang="fr-FR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fld>
            <a:endParaRPr lang="fr-FR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801750" y="6072661"/>
            <a:ext cx="6309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Figure 6. Electrical map of the Bahira basin showing the Eocene thickness.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333" y="1060514"/>
            <a:ext cx="6510723" cy="4746367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84" y="15692"/>
            <a:ext cx="2599695" cy="929188"/>
          </a:xfrm>
          <a:prstGeom prst="rect">
            <a:avLst/>
          </a:prstGeom>
        </p:spPr>
      </p:pic>
      <p:pic>
        <p:nvPicPr>
          <p:cNvPr id="10" name="Image 9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779" y="11065"/>
            <a:ext cx="2895979" cy="78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0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231824" y="78174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Results and discussion</a:t>
            </a: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1334228" y="5772551"/>
            <a:ext cx="609600" cy="5212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3FACEB6E-A9E6-46C8-A08A-ECFA30B5831F}" type="slidenum">
              <a:rPr lang="fr-FR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fld>
            <a:endParaRPr lang="fr-FR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801750" y="6072661"/>
            <a:ext cx="6309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Figure 7. Correlation section A-C.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305" y="1060704"/>
            <a:ext cx="8885458" cy="4799237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84" y="15692"/>
            <a:ext cx="2599695" cy="929188"/>
          </a:xfrm>
          <a:prstGeom prst="rect">
            <a:avLst/>
          </a:prstGeom>
        </p:spPr>
      </p:pic>
      <p:pic>
        <p:nvPicPr>
          <p:cNvPr id="10" name="Image 9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779" y="11065"/>
            <a:ext cx="2895979" cy="78229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518450" y="6550223"/>
            <a:ext cx="8809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accent5"/>
                </a:solidFill>
                <a:latin typeface="Bahnschrift SemiLight Condensed" panose="020B0502040204020203" pitchFamily="34" charset="0"/>
                <a:cs typeface="Calibri" panose="020F0502020204030204" pitchFamily="34" charset="0"/>
              </a:rPr>
              <a:t>The General Assembly of the European Geosciences Union 2022 (EGU22</a:t>
            </a:r>
            <a:r>
              <a:rPr lang="en-US" sz="1400" i="1" dirty="0">
                <a:solidFill>
                  <a:schemeClr val="accent5"/>
                </a:solidFill>
                <a:latin typeface="Bahnschrift SemiLight Condensed" panose="020B0502040204020203" pitchFamily="34" charset="0"/>
                <a:cs typeface="Calibri" panose="020F0502020204030204" pitchFamily="34" charset="0"/>
              </a:rPr>
              <a:t>’ )- https</a:t>
            </a:r>
            <a:r>
              <a:rPr lang="en-US" sz="1400" i="1" dirty="0" smtClean="0">
                <a:solidFill>
                  <a:schemeClr val="accent5"/>
                </a:solidFill>
                <a:latin typeface="Bahnschrift SemiLight Condensed" panose="020B0502040204020203" pitchFamily="34" charset="0"/>
                <a:cs typeface="Calibri" panose="020F0502020204030204" pitchFamily="34" charset="0"/>
              </a:rPr>
              <a:t>://egu22.eu/</a:t>
            </a:r>
            <a:endParaRPr lang="en-US" sz="1400" dirty="0">
              <a:solidFill>
                <a:schemeClr val="accent5"/>
              </a:solidFill>
              <a:latin typeface="Bahnschrift SemiLight Condensed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23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294</TotalTime>
  <Words>921</Words>
  <Application>Microsoft Office PowerPoint</Application>
  <PresentationFormat>Personnalisé</PresentationFormat>
  <Paragraphs>83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Parallax</vt:lpstr>
      <vt:lpstr>Contribution of the analysis of borehole, gravity and VES data in the study of the geological structures of the Bahira basin (Morocco)</vt:lpstr>
      <vt:lpstr>Introduction</vt:lpstr>
      <vt:lpstr>Geographical situation</vt:lpstr>
      <vt:lpstr>Geological setting</vt:lpstr>
      <vt:lpstr>Lithostratigraphy</vt:lpstr>
      <vt:lpstr>Methodology</vt:lpstr>
      <vt:lpstr>Results and discussion</vt:lpstr>
      <vt:lpstr>Results and discussion</vt:lpstr>
      <vt:lpstr>Results and discussion</vt:lpstr>
      <vt:lpstr>Results and discussion</vt:lpstr>
      <vt:lpstr>Conclusion</vt:lpstr>
      <vt:lpstr>References</vt:lpstr>
      <vt:lpstr>Thank you for your attention</vt:lpstr>
      <vt:lpstr>Contribution of the analysis of borehole, gravity and VES data in the study of the geological structures of the Bahira basin (Morocco)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Nezha MEJJAD</dc:creator>
  <cp:lastModifiedBy>Anas CHARBAOUI</cp:lastModifiedBy>
  <cp:revision>39</cp:revision>
  <dcterms:created xsi:type="dcterms:W3CDTF">2021-07-04T14:29:20Z</dcterms:created>
  <dcterms:modified xsi:type="dcterms:W3CDTF">2022-05-15T12:44:40Z</dcterms:modified>
</cp:coreProperties>
</file>