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67" r:id="rId3"/>
    <p:sldId id="268" r:id="rId4"/>
    <p:sldId id="270" r:id="rId5"/>
    <p:sldId id="272" r:id="rId6"/>
    <p:sldId id="273" r:id="rId7"/>
    <p:sldId id="275" r:id="rId8"/>
    <p:sldId id="277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DF5"/>
    <a:srgbClr val="009999"/>
    <a:srgbClr val="2DA8DF"/>
    <a:srgbClr val="C2E0D2"/>
    <a:srgbClr val="006699"/>
    <a:srgbClr val="DE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18" autoAdjust="0"/>
    <p:restoredTop sz="94660"/>
  </p:normalViewPr>
  <p:slideViewPr>
    <p:cSldViewPr snapToGrid="0">
      <p:cViewPr>
        <p:scale>
          <a:sx n="70" d="100"/>
          <a:sy n="70" d="100"/>
        </p:scale>
        <p:origin x="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558FD-AB94-45EC-9CA7-8ED7DEE677C5}" type="datetimeFigureOut">
              <a:rPr lang="en-GB" smtClean="0"/>
              <a:t>22/05/2022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AD37A-E2FF-4B27-916F-F8A27FFB0F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1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ABE9-D468-4EA0-89C7-BBE846DD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E9862-5326-45D7-B6DA-6A68B451D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32AF7-ABBE-4C8B-B8F0-BFF64D8B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23/05/2022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27E9-FC5C-4BE8-8D44-3348CB24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DA324-F1C4-447D-AF2A-C8CF03F6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890" y="6354538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07B67-51A9-4038-ACCF-99814A53698C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6281669"/>
            <a:ext cx="8158199" cy="14289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FD56A0-61AF-41A5-983B-F8B9165ED4B4}"/>
              </a:ext>
            </a:extLst>
          </p:cNvPr>
          <p:cNvCxnSpPr>
            <a:cxnSpLocks/>
          </p:cNvCxnSpPr>
          <p:nvPr userDrawn="1"/>
        </p:nvCxnSpPr>
        <p:spPr>
          <a:xfrm>
            <a:off x="9905998" y="6305006"/>
            <a:ext cx="2286002" cy="0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26A0A-28E4-4B9E-AA38-74497133D953}"/>
              </a:ext>
            </a:extLst>
          </p:cNvPr>
          <p:cNvGrpSpPr/>
          <p:nvPr userDrawn="1"/>
        </p:nvGrpSpPr>
        <p:grpSpPr>
          <a:xfrm>
            <a:off x="8888045" y="5927993"/>
            <a:ext cx="1017953" cy="567730"/>
            <a:chOff x="9029821" y="6023690"/>
            <a:chExt cx="1017953" cy="567730"/>
          </a:xfrm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F46AFE-B27C-4334-A79A-89DECFF66C69}"/>
                </a:ext>
              </a:extLst>
            </p:cNvPr>
            <p:cNvGrpSpPr/>
            <p:nvPr/>
          </p:nvGrpSpPr>
          <p:grpSpPr>
            <a:xfrm>
              <a:off x="9029821" y="6023690"/>
              <a:ext cx="406400" cy="567730"/>
              <a:chOff x="2540000" y="3352800"/>
              <a:chExt cx="2159000" cy="3105945"/>
            </a:xfrm>
            <a:solidFill>
              <a:srgbClr val="7030A0"/>
            </a:solidFill>
          </p:grpSpPr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BB170252-FA0A-4FDC-9BE4-A536CAFAA3C9}"/>
                  </a:ext>
                </a:extLst>
              </p:cNvPr>
              <p:cNvSpPr/>
              <p:nvPr/>
            </p:nvSpPr>
            <p:spPr>
              <a:xfrm rot="15531060">
                <a:off x="2565400" y="3327400"/>
                <a:ext cx="2108200" cy="2159000"/>
              </a:xfrm>
              <a:prstGeom prst="blockArc">
                <a:avLst>
                  <a:gd name="adj1" fmla="val 10800000"/>
                  <a:gd name="adj2" fmla="val 1975672"/>
                  <a:gd name="adj3" fmla="val 12320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1B1DF5"/>
                  </a:solidFill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610DB251-893E-458B-836A-AE1DBDEDABD6}"/>
                  </a:ext>
                </a:extLst>
              </p:cNvPr>
              <p:cNvSpPr/>
              <p:nvPr/>
            </p:nvSpPr>
            <p:spPr>
              <a:xfrm rot="7757330" flipH="1">
                <a:off x="2565400" y="4325145"/>
                <a:ext cx="2108200" cy="2159000"/>
              </a:xfrm>
              <a:prstGeom prst="blockArc">
                <a:avLst>
                  <a:gd name="adj1" fmla="val 10800000"/>
                  <a:gd name="adj2" fmla="val 2512672"/>
                  <a:gd name="adj3" fmla="val 14805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B1DF5"/>
                  </a:solidFill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AFFFD5-ABBD-494B-84E8-8710CD349383}"/>
                </a:ext>
              </a:extLst>
            </p:cNvPr>
            <p:cNvCxnSpPr/>
            <p:nvPr/>
          </p:nvCxnSpPr>
          <p:spPr>
            <a:xfrm>
              <a:off x="9406270" y="6391655"/>
              <a:ext cx="177209" cy="0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4D3C2C-17A6-4E8F-8630-7F24819766C1}"/>
                </a:ext>
              </a:extLst>
            </p:cNvPr>
            <p:cNvCxnSpPr/>
            <p:nvPr/>
          </p:nvCxnSpPr>
          <p:spPr>
            <a:xfrm flipV="1">
              <a:off x="9583479" y="62163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B679BA-AA69-4741-9849-E1190640793E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05" y="621991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D1A086-7016-49DA-8AB0-5B27F0D745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9815" y="62234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DC35B-6AED-4A81-887A-7A1335AA47FE}"/>
                </a:ext>
              </a:extLst>
            </p:cNvPr>
            <p:cNvCxnSpPr>
              <a:cxnSpLocks/>
            </p:cNvCxnSpPr>
            <p:nvPr/>
          </p:nvCxnSpPr>
          <p:spPr>
            <a:xfrm>
              <a:off x="9746519" y="623055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36DB11-69C5-46E5-9056-35CB9723E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3520" y="6224843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0E2828-57A4-48AB-8193-97E32541A08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599" y="6209222"/>
              <a:ext cx="0" cy="189521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C7BE23-4EE2-4B66-A104-C3FD72555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447" y="6391657"/>
              <a:ext cx="105400" cy="934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F9C42-42F6-456A-908C-9840569F8226}"/>
                </a:ext>
              </a:extLst>
            </p:cNvPr>
            <p:cNvCxnSpPr/>
            <p:nvPr/>
          </p:nvCxnSpPr>
          <p:spPr>
            <a:xfrm flipV="1">
              <a:off x="9966085" y="622139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366333-F52B-416C-8321-67349FBA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3879" y="6227007"/>
              <a:ext cx="0" cy="17883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4C3694-639B-4AC0-9EBC-1FD9FA697D89}"/>
                </a:ext>
              </a:extLst>
            </p:cNvPr>
            <p:cNvSpPr/>
            <p:nvPr/>
          </p:nvSpPr>
          <p:spPr>
            <a:xfrm>
              <a:off x="9991067" y="6135121"/>
              <a:ext cx="56707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22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B1DF5"/>
                </a:solidFill>
              </a:endParaRPr>
            </a:p>
          </p:txBody>
        </p:sp>
      </p:grpSp>
      <p:pic>
        <p:nvPicPr>
          <p:cNvPr id="25" name="Picture 2" descr="D:\CGMLI master slides\CGM Lab LOGO Final3.png">
            <a:extLst>
              <a:ext uri="{FF2B5EF4-FFF2-40B4-BE49-F238E27FC236}">
                <a16:creationId xmlns:a16="http://schemas.microsoft.com/office/drawing/2014/main" id="{4A8F4040-2A07-4375-BD2A-DD31C68C4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9638"/>
            <a:ext cx="989486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alf Frame 25">
            <a:extLst>
              <a:ext uri="{FF2B5EF4-FFF2-40B4-BE49-F238E27FC236}">
                <a16:creationId xmlns:a16="http://schemas.microsoft.com/office/drawing/2014/main" id="{2BDDC5FE-07F1-46DF-842C-58495A41310E}"/>
              </a:ext>
            </a:extLst>
          </p:cNvPr>
          <p:cNvSpPr/>
          <p:nvPr userDrawn="1"/>
        </p:nvSpPr>
        <p:spPr>
          <a:xfrm>
            <a:off x="0" y="-1"/>
            <a:ext cx="6692900" cy="2120901"/>
          </a:xfrm>
          <a:prstGeom prst="halfFrame">
            <a:avLst>
              <a:gd name="adj1" fmla="val 6144"/>
              <a:gd name="adj2" fmla="val 6691"/>
            </a:avLst>
          </a:prstGeom>
          <a:solidFill>
            <a:srgbClr val="0099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EF7F3-A98B-4279-94B0-54CAED6C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7A5CC-1228-40ED-89A0-6CA7B7ABC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53E8C-C981-4A21-B572-E11356B3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1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0B30-823B-493F-86E1-F2AC1E66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1065-7CE2-4713-B9C7-647D2E92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03882-D465-471D-92A7-B5707A725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3A8C0-CA8F-4C9B-9DBE-3E44C258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3910E-E471-41D6-BE89-B25BC2A8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AA729-D9FF-44ED-BE54-F08971B7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0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1C3F-54CA-4520-8D0A-5040BA51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4FB77-96A0-4E32-B679-AACF630A3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78D80-79C4-4FD8-880A-1AF4C6377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4C4CD-B8F3-4B28-B9BE-CEDDB9CA0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E5471-3F4D-4773-BB3B-781D5A2D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3DB0A-1F7E-411E-A6B7-4D8FA708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80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35C2-C1BD-42D1-ABFC-C412F8D0C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1A6E5-1E47-43AA-9970-2E088CEDE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5F74A-0DD0-42C9-8AC5-CD80B140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388BF-9D7A-4684-9784-318238D6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29334-CAE1-4BE8-AEA0-EC2F8D8A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9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FFBD6-04FC-470B-8215-A26662147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F10E5-ABB0-4CA3-AA30-B9C09BCBF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B5859-7812-4B23-BF40-58B98797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4827F-1ED0-44AB-966D-72A023AF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5F728-54B5-40A6-9421-0A471A20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29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ABE9-D468-4EA0-89C7-BBE846DD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E9862-5326-45D7-B6DA-6A68B451D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DA324-F1C4-447D-AF2A-C8CF03F6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388" y="6356758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07B67-51A9-4038-ACCF-99814A53698C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6281669"/>
            <a:ext cx="8158199" cy="14289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FD56A0-61AF-41A5-983B-F8B9165ED4B4}"/>
              </a:ext>
            </a:extLst>
          </p:cNvPr>
          <p:cNvCxnSpPr>
            <a:cxnSpLocks/>
          </p:cNvCxnSpPr>
          <p:nvPr userDrawn="1"/>
        </p:nvCxnSpPr>
        <p:spPr>
          <a:xfrm>
            <a:off x="9905998" y="6305006"/>
            <a:ext cx="2286002" cy="0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26A0A-28E4-4B9E-AA38-74497133D953}"/>
              </a:ext>
            </a:extLst>
          </p:cNvPr>
          <p:cNvGrpSpPr/>
          <p:nvPr userDrawn="1"/>
        </p:nvGrpSpPr>
        <p:grpSpPr>
          <a:xfrm>
            <a:off x="8888045" y="5927993"/>
            <a:ext cx="1017953" cy="567730"/>
            <a:chOff x="9029821" y="6023690"/>
            <a:chExt cx="1017953" cy="567730"/>
          </a:xfrm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F46AFE-B27C-4334-A79A-89DECFF66C69}"/>
                </a:ext>
              </a:extLst>
            </p:cNvPr>
            <p:cNvGrpSpPr/>
            <p:nvPr/>
          </p:nvGrpSpPr>
          <p:grpSpPr>
            <a:xfrm>
              <a:off x="9029821" y="6023690"/>
              <a:ext cx="406400" cy="567730"/>
              <a:chOff x="2540000" y="3352800"/>
              <a:chExt cx="2159000" cy="3105945"/>
            </a:xfrm>
            <a:solidFill>
              <a:srgbClr val="7030A0"/>
            </a:solidFill>
          </p:grpSpPr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BB170252-FA0A-4FDC-9BE4-A536CAFAA3C9}"/>
                  </a:ext>
                </a:extLst>
              </p:cNvPr>
              <p:cNvSpPr/>
              <p:nvPr/>
            </p:nvSpPr>
            <p:spPr>
              <a:xfrm rot="15531060">
                <a:off x="2565400" y="3327400"/>
                <a:ext cx="2108200" cy="2159000"/>
              </a:xfrm>
              <a:prstGeom prst="blockArc">
                <a:avLst>
                  <a:gd name="adj1" fmla="val 10800000"/>
                  <a:gd name="adj2" fmla="val 1975672"/>
                  <a:gd name="adj3" fmla="val 12320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1B1DF5"/>
                  </a:solidFill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610DB251-893E-458B-836A-AE1DBDEDABD6}"/>
                  </a:ext>
                </a:extLst>
              </p:cNvPr>
              <p:cNvSpPr/>
              <p:nvPr/>
            </p:nvSpPr>
            <p:spPr>
              <a:xfrm rot="7757330" flipH="1">
                <a:off x="2565400" y="4325145"/>
                <a:ext cx="2108200" cy="2159000"/>
              </a:xfrm>
              <a:prstGeom prst="blockArc">
                <a:avLst>
                  <a:gd name="adj1" fmla="val 10800000"/>
                  <a:gd name="adj2" fmla="val 2512672"/>
                  <a:gd name="adj3" fmla="val 14805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B1DF5"/>
                  </a:solidFill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AFFFD5-ABBD-494B-84E8-8710CD349383}"/>
                </a:ext>
              </a:extLst>
            </p:cNvPr>
            <p:cNvCxnSpPr/>
            <p:nvPr/>
          </p:nvCxnSpPr>
          <p:spPr>
            <a:xfrm>
              <a:off x="9406270" y="6391655"/>
              <a:ext cx="177209" cy="0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4D3C2C-17A6-4E8F-8630-7F24819766C1}"/>
                </a:ext>
              </a:extLst>
            </p:cNvPr>
            <p:cNvCxnSpPr/>
            <p:nvPr/>
          </p:nvCxnSpPr>
          <p:spPr>
            <a:xfrm flipV="1">
              <a:off x="9583479" y="62163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B679BA-AA69-4741-9849-E1190640793E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05" y="621991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D1A086-7016-49DA-8AB0-5B27F0D745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9815" y="62234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DC35B-6AED-4A81-887A-7A1335AA47FE}"/>
                </a:ext>
              </a:extLst>
            </p:cNvPr>
            <p:cNvCxnSpPr>
              <a:cxnSpLocks/>
            </p:cNvCxnSpPr>
            <p:nvPr/>
          </p:nvCxnSpPr>
          <p:spPr>
            <a:xfrm>
              <a:off x="9746519" y="623055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36DB11-69C5-46E5-9056-35CB9723E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3520" y="6224843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0E2828-57A4-48AB-8193-97E32541A08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599" y="6209222"/>
              <a:ext cx="0" cy="189521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C7BE23-4EE2-4B66-A104-C3FD72555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447" y="6391657"/>
              <a:ext cx="105400" cy="934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F9C42-42F6-456A-908C-9840569F8226}"/>
                </a:ext>
              </a:extLst>
            </p:cNvPr>
            <p:cNvCxnSpPr/>
            <p:nvPr/>
          </p:nvCxnSpPr>
          <p:spPr>
            <a:xfrm flipV="1">
              <a:off x="9966085" y="622139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366333-F52B-416C-8321-67349FBA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3879" y="6227007"/>
              <a:ext cx="0" cy="17883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4C3694-639B-4AC0-9EBC-1FD9FA697D89}"/>
                </a:ext>
              </a:extLst>
            </p:cNvPr>
            <p:cNvSpPr/>
            <p:nvPr/>
          </p:nvSpPr>
          <p:spPr>
            <a:xfrm>
              <a:off x="9991067" y="6135121"/>
              <a:ext cx="56707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22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B1DF5"/>
                </a:solidFill>
              </a:endParaRPr>
            </a:p>
          </p:txBody>
        </p:sp>
      </p:grpSp>
      <p:pic>
        <p:nvPicPr>
          <p:cNvPr id="25" name="Picture 2" descr="D:\CGMLI master slides\CGM Lab LOGO Final3.png">
            <a:extLst>
              <a:ext uri="{FF2B5EF4-FFF2-40B4-BE49-F238E27FC236}">
                <a16:creationId xmlns:a16="http://schemas.microsoft.com/office/drawing/2014/main" id="{4A8F4040-2A07-4375-BD2A-DD31C68C4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9638"/>
            <a:ext cx="989486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4539EE-89D9-4BCB-B7F0-9D32D38FAA86}"/>
              </a:ext>
            </a:extLst>
          </p:cNvPr>
          <p:cNvCxnSpPr>
            <a:cxnSpLocks/>
          </p:cNvCxnSpPr>
          <p:nvPr userDrawn="1"/>
        </p:nvCxnSpPr>
        <p:spPr>
          <a:xfrm>
            <a:off x="723900" y="3403600"/>
            <a:ext cx="10718800" cy="0"/>
          </a:xfrm>
          <a:prstGeom prst="line">
            <a:avLst/>
          </a:prstGeom>
          <a:ln w="76200" cmpd="thickThin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32AF7-ABBE-4C8B-B8F0-BFF64D8B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23/05/2022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27E9-FC5C-4BE8-8D44-3348CB24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aaquib17@iiserb.ac.in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38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ABE9-D468-4EA0-89C7-BBE846DD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E9862-5326-45D7-B6DA-6A68B451D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DA324-F1C4-447D-AF2A-C8CF03F6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703" y="6369978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07B67-51A9-4038-ACCF-99814A53698C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6281669"/>
            <a:ext cx="8158199" cy="14289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FD56A0-61AF-41A5-983B-F8B9165ED4B4}"/>
              </a:ext>
            </a:extLst>
          </p:cNvPr>
          <p:cNvCxnSpPr>
            <a:cxnSpLocks/>
          </p:cNvCxnSpPr>
          <p:nvPr userDrawn="1"/>
        </p:nvCxnSpPr>
        <p:spPr>
          <a:xfrm>
            <a:off x="9905998" y="6305006"/>
            <a:ext cx="2286002" cy="0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26A0A-28E4-4B9E-AA38-74497133D953}"/>
              </a:ext>
            </a:extLst>
          </p:cNvPr>
          <p:cNvGrpSpPr/>
          <p:nvPr userDrawn="1"/>
        </p:nvGrpSpPr>
        <p:grpSpPr>
          <a:xfrm>
            <a:off x="8888045" y="5927993"/>
            <a:ext cx="1017953" cy="567730"/>
            <a:chOff x="9029821" y="6023690"/>
            <a:chExt cx="1017953" cy="567730"/>
          </a:xfrm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F46AFE-B27C-4334-A79A-89DECFF66C69}"/>
                </a:ext>
              </a:extLst>
            </p:cNvPr>
            <p:cNvGrpSpPr/>
            <p:nvPr/>
          </p:nvGrpSpPr>
          <p:grpSpPr>
            <a:xfrm>
              <a:off x="9029821" y="6023690"/>
              <a:ext cx="406400" cy="567730"/>
              <a:chOff x="2540000" y="3352800"/>
              <a:chExt cx="2159000" cy="3105945"/>
            </a:xfrm>
            <a:solidFill>
              <a:srgbClr val="7030A0"/>
            </a:solidFill>
          </p:grpSpPr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BB170252-FA0A-4FDC-9BE4-A536CAFAA3C9}"/>
                  </a:ext>
                </a:extLst>
              </p:cNvPr>
              <p:cNvSpPr/>
              <p:nvPr/>
            </p:nvSpPr>
            <p:spPr>
              <a:xfrm rot="15531060">
                <a:off x="2565400" y="3327400"/>
                <a:ext cx="2108200" cy="2159000"/>
              </a:xfrm>
              <a:prstGeom prst="blockArc">
                <a:avLst>
                  <a:gd name="adj1" fmla="val 10800000"/>
                  <a:gd name="adj2" fmla="val 1975672"/>
                  <a:gd name="adj3" fmla="val 12320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1B1DF5"/>
                  </a:solidFill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610DB251-893E-458B-836A-AE1DBDEDABD6}"/>
                  </a:ext>
                </a:extLst>
              </p:cNvPr>
              <p:cNvSpPr/>
              <p:nvPr/>
            </p:nvSpPr>
            <p:spPr>
              <a:xfrm rot="7757330" flipH="1">
                <a:off x="2565400" y="4325145"/>
                <a:ext cx="2108200" cy="2159000"/>
              </a:xfrm>
              <a:prstGeom prst="blockArc">
                <a:avLst>
                  <a:gd name="adj1" fmla="val 10800000"/>
                  <a:gd name="adj2" fmla="val 2512672"/>
                  <a:gd name="adj3" fmla="val 14805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B1DF5"/>
                  </a:solidFill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AFFFD5-ABBD-494B-84E8-8710CD349383}"/>
                </a:ext>
              </a:extLst>
            </p:cNvPr>
            <p:cNvCxnSpPr/>
            <p:nvPr/>
          </p:nvCxnSpPr>
          <p:spPr>
            <a:xfrm>
              <a:off x="9406270" y="6391655"/>
              <a:ext cx="177209" cy="0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4D3C2C-17A6-4E8F-8630-7F24819766C1}"/>
                </a:ext>
              </a:extLst>
            </p:cNvPr>
            <p:cNvCxnSpPr/>
            <p:nvPr/>
          </p:nvCxnSpPr>
          <p:spPr>
            <a:xfrm flipV="1">
              <a:off x="9583479" y="62163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B679BA-AA69-4741-9849-E1190640793E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05" y="621991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D1A086-7016-49DA-8AB0-5B27F0D745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9815" y="62234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DC35B-6AED-4A81-887A-7A1335AA47FE}"/>
                </a:ext>
              </a:extLst>
            </p:cNvPr>
            <p:cNvCxnSpPr>
              <a:cxnSpLocks/>
            </p:cNvCxnSpPr>
            <p:nvPr/>
          </p:nvCxnSpPr>
          <p:spPr>
            <a:xfrm>
              <a:off x="9746519" y="623055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36DB11-69C5-46E5-9056-35CB9723E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3520" y="6224843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0E2828-57A4-48AB-8193-97E32541A08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599" y="6209222"/>
              <a:ext cx="0" cy="189521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C7BE23-4EE2-4B66-A104-C3FD72555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447" y="6391657"/>
              <a:ext cx="105400" cy="934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F9C42-42F6-456A-908C-9840569F8226}"/>
                </a:ext>
              </a:extLst>
            </p:cNvPr>
            <p:cNvCxnSpPr/>
            <p:nvPr/>
          </p:nvCxnSpPr>
          <p:spPr>
            <a:xfrm flipV="1">
              <a:off x="9966085" y="622139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366333-F52B-416C-8321-67349FBA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3879" y="6227007"/>
              <a:ext cx="0" cy="17883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4C3694-639B-4AC0-9EBC-1FD9FA697D89}"/>
                </a:ext>
              </a:extLst>
            </p:cNvPr>
            <p:cNvSpPr/>
            <p:nvPr/>
          </p:nvSpPr>
          <p:spPr>
            <a:xfrm>
              <a:off x="9991067" y="6135121"/>
              <a:ext cx="56707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22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B1DF5"/>
                </a:solidFill>
              </a:endParaRPr>
            </a:p>
          </p:txBody>
        </p:sp>
      </p:grpSp>
      <p:pic>
        <p:nvPicPr>
          <p:cNvPr id="25" name="Picture 2" descr="D:\CGMLI master slides\CGM Lab LOGO Final3.png">
            <a:extLst>
              <a:ext uri="{FF2B5EF4-FFF2-40B4-BE49-F238E27FC236}">
                <a16:creationId xmlns:a16="http://schemas.microsoft.com/office/drawing/2014/main" id="{4A8F4040-2A07-4375-BD2A-DD31C68C4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9638"/>
            <a:ext cx="989486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126F4B3-7816-4C9C-AC9C-18F4247654E0}"/>
              </a:ext>
            </a:extLst>
          </p:cNvPr>
          <p:cNvSpPr/>
          <p:nvPr userDrawn="1"/>
        </p:nvSpPr>
        <p:spPr>
          <a:xfrm rot="1620000">
            <a:off x="-27346" y="-182198"/>
            <a:ext cx="13721724" cy="3486458"/>
          </a:xfrm>
          <a:prstGeom prst="triangle">
            <a:avLst/>
          </a:prstGeom>
          <a:solidFill>
            <a:srgbClr val="009999">
              <a:alpha val="40000"/>
            </a:srgbClr>
          </a:solidFill>
          <a:ln>
            <a:solidFill>
              <a:srgbClr val="009999">
                <a:alpha val="4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32AF7-ABBE-4C8B-B8F0-BFF64D8B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" y="6356350"/>
            <a:ext cx="2743200" cy="365125"/>
          </a:xfrm>
        </p:spPr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27E9-FC5C-4BE8-8D44-3348CB24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6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26F4B3-7816-4C9C-AC9C-18F4247654E0}"/>
              </a:ext>
            </a:extLst>
          </p:cNvPr>
          <p:cNvSpPr/>
          <p:nvPr userDrawn="1"/>
        </p:nvSpPr>
        <p:spPr>
          <a:xfrm>
            <a:off x="0" y="799020"/>
            <a:ext cx="12192000" cy="2852061"/>
          </a:xfrm>
          <a:prstGeom prst="rect">
            <a:avLst/>
          </a:prstGeom>
          <a:solidFill>
            <a:srgbClr val="009999">
              <a:alpha val="40000"/>
            </a:srgbClr>
          </a:solidFill>
          <a:ln>
            <a:solidFill>
              <a:srgbClr val="009999">
                <a:alpha val="40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BABE9-D468-4EA0-89C7-BBE846DD4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075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E9862-5326-45D7-B6DA-6A68B451D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32AF7-ABBE-4C8B-B8F0-BFF64D8B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" y="6356350"/>
            <a:ext cx="2743200" cy="365125"/>
          </a:xfrm>
        </p:spPr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27E9-FC5C-4BE8-8D44-3348CB24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DA324-F1C4-447D-AF2A-C8CF03F6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2765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007B67-51A9-4038-ACCF-99814A53698C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6281669"/>
            <a:ext cx="8158199" cy="14289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FD56A0-61AF-41A5-983B-F8B9165ED4B4}"/>
              </a:ext>
            </a:extLst>
          </p:cNvPr>
          <p:cNvCxnSpPr>
            <a:cxnSpLocks/>
          </p:cNvCxnSpPr>
          <p:nvPr userDrawn="1"/>
        </p:nvCxnSpPr>
        <p:spPr>
          <a:xfrm>
            <a:off x="9905998" y="6305006"/>
            <a:ext cx="2286002" cy="0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1726A0A-28E4-4B9E-AA38-74497133D953}"/>
              </a:ext>
            </a:extLst>
          </p:cNvPr>
          <p:cNvGrpSpPr/>
          <p:nvPr userDrawn="1"/>
        </p:nvGrpSpPr>
        <p:grpSpPr>
          <a:xfrm>
            <a:off x="8888045" y="5927993"/>
            <a:ext cx="1017953" cy="567730"/>
            <a:chOff x="9029821" y="6023690"/>
            <a:chExt cx="1017953" cy="567730"/>
          </a:xfrm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F46AFE-B27C-4334-A79A-89DECFF66C69}"/>
                </a:ext>
              </a:extLst>
            </p:cNvPr>
            <p:cNvGrpSpPr/>
            <p:nvPr/>
          </p:nvGrpSpPr>
          <p:grpSpPr>
            <a:xfrm>
              <a:off x="9029821" y="6023690"/>
              <a:ext cx="406400" cy="567730"/>
              <a:chOff x="2540000" y="3352800"/>
              <a:chExt cx="2159000" cy="3105945"/>
            </a:xfrm>
            <a:solidFill>
              <a:srgbClr val="7030A0"/>
            </a:solidFill>
          </p:grpSpPr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BB170252-FA0A-4FDC-9BE4-A536CAFAA3C9}"/>
                  </a:ext>
                </a:extLst>
              </p:cNvPr>
              <p:cNvSpPr/>
              <p:nvPr/>
            </p:nvSpPr>
            <p:spPr>
              <a:xfrm rot="15531060">
                <a:off x="2565400" y="3327400"/>
                <a:ext cx="2108200" cy="2159000"/>
              </a:xfrm>
              <a:prstGeom prst="blockArc">
                <a:avLst>
                  <a:gd name="adj1" fmla="val 10800000"/>
                  <a:gd name="adj2" fmla="val 1975672"/>
                  <a:gd name="adj3" fmla="val 12320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1B1DF5"/>
                  </a:solidFill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610DB251-893E-458B-836A-AE1DBDEDABD6}"/>
                  </a:ext>
                </a:extLst>
              </p:cNvPr>
              <p:cNvSpPr/>
              <p:nvPr/>
            </p:nvSpPr>
            <p:spPr>
              <a:xfrm rot="7757330" flipH="1">
                <a:off x="2565400" y="4325145"/>
                <a:ext cx="2108200" cy="2159000"/>
              </a:xfrm>
              <a:prstGeom prst="blockArc">
                <a:avLst>
                  <a:gd name="adj1" fmla="val 10800000"/>
                  <a:gd name="adj2" fmla="val 2512672"/>
                  <a:gd name="adj3" fmla="val 14805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B1DF5"/>
                  </a:solidFill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AFFFD5-ABBD-494B-84E8-8710CD349383}"/>
                </a:ext>
              </a:extLst>
            </p:cNvPr>
            <p:cNvCxnSpPr/>
            <p:nvPr/>
          </p:nvCxnSpPr>
          <p:spPr>
            <a:xfrm>
              <a:off x="9406270" y="6391655"/>
              <a:ext cx="177209" cy="0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4D3C2C-17A6-4E8F-8630-7F24819766C1}"/>
                </a:ext>
              </a:extLst>
            </p:cNvPr>
            <p:cNvCxnSpPr/>
            <p:nvPr/>
          </p:nvCxnSpPr>
          <p:spPr>
            <a:xfrm flipV="1">
              <a:off x="9583479" y="62163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FB679BA-AA69-4741-9849-E1190640793E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05" y="621991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4D1A086-7016-49DA-8AB0-5B27F0D745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9815" y="62234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DC35B-6AED-4A81-887A-7A1335AA47FE}"/>
                </a:ext>
              </a:extLst>
            </p:cNvPr>
            <p:cNvCxnSpPr>
              <a:cxnSpLocks/>
            </p:cNvCxnSpPr>
            <p:nvPr/>
          </p:nvCxnSpPr>
          <p:spPr>
            <a:xfrm>
              <a:off x="9746519" y="623055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E36DB11-69C5-46E5-9056-35CB9723E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3520" y="6224843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A0E2828-57A4-48AB-8193-97E32541A085}"/>
                </a:ext>
              </a:extLst>
            </p:cNvPr>
            <p:cNvCxnSpPr>
              <a:cxnSpLocks/>
            </p:cNvCxnSpPr>
            <p:nvPr/>
          </p:nvCxnSpPr>
          <p:spPr>
            <a:xfrm>
              <a:off x="9863599" y="6209222"/>
              <a:ext cx="0" cy="189521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C7BE23-4EE2-4B66-A104-C3FD72555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447" y="6391657"/>
              <a:ext cx="105400" cy="934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CF9C42-42F6-456A-908C-9840569F8226}"/>
                </a:ext>
              </a:extLst>
            </p:cNvPr>
            <p:cNvCxnSpPr/>
            <p:nvPr/>
          </p:nvCxnSpPr>
          <p:spPr>
            <a:xfrm flipV="1">
              <a:off x="9966085" y="622139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366333-F52B-416C-8321-67349FBAE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3879" y="6227007"/>
              <a:ext cx="0" cy="17883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E4C3694-639B-4AC0-9EBC-1FD9FA697D89}"/>
                </a:ext>
              </a:extLst>
            </p:cNvPr>
            <p:cNvSpPr/>
            <p:nvPr/>
          </p:nvSpPr>
          <p:spPr>
            <a:xfrm>
              <a:off x="9991067" y="6135121"/>
              <a:ext cx="56707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22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B1DF5"/>
                </a:solidFill>
              </a:endParaRPr>
            </a:p>
          </p:txBody>
        </p:sp>
      </p:grpSp>
      <p:pic>
        <p:nvPicPr>
          <p:cNvPr id="25" name="Picture 2" descr="D:\CGMLI master slides\CGM Lab LOGO Final3.png">
            <a:extLst>
              <a:ext uri="{FF2B5EF4-FFF2-40B4-BE49-F238E27FC236}">
                <a16:creationId xmlns:a16="http://schemas.microsoft.com/office/drawing/2014/main" id="{4A8F4040-2A07-4375-BD2A-DD31C68C45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9638"/>
            <a:ext cx="989486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F4E62A-83F3-9606-F53C-4F25F36133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5925" y="6362720"/>
            <a:ext cx="1467784" cy="4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3DA60-B831-45C0-BAAD-96FA89A6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6"/>
            <a:ext cx="10515600" cy="6715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739B1-78D2-4CB9-9808-6069BD94F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001"/>
            <a:ext cx="10515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827ED-8B5C-45C4-AE44-239ECF21D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425AB-D805-4E07-BC1B-845912A2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199E1-71F4-4977-9F12-50D1B41F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61464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36B028-08EB-4090-9849-2AC054443BD9}"/>
              </a:ext>
            </a:extLst>
          </p:cNvPr>
          <p:cNvCxnSpPr>
            <a:cxnSpLocks/>
          </p:cNvCxnSpPr>
          <p:nvPr userDrawn="1"/>
        </p:nvCxnSpPr>
        <p:spPr>
          <a:xfrm>
            <a:off x="736600" y="719727"/>
            <a:ext cx="10718800" cy="0"/>
          </a:xfrm>
          <a:prstGeom prst="line">
            <a:avLst/>
          </a:prstGeom>
          <a:ln w="76200" cmpd="thickThin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9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1DB0-75C3-4B00-B6E0-0870C775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661A4-D502-45EB-B109-3E89CE39B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AC69-86E5-456D-87FD-AB6F1F3C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450A0-630C-4F22-9FD9-6C5F5317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4BC61-0286-45AA-B7D6-B8D0F0DA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53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87E9-82B0-4318-9958-72934FD5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9D6F-EB40-4266-A1D4-4340AFC21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A712D-4D83-410D-91B5-37E89E57B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CA82-09BB-4C4E-9238-BE022939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18912-5487-4996-9929-98BEF7F5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B2AE2-BC6E-4EB6-BCCB-C4FCBF51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5E25F5-351F-45AB-B637-D719C50A2C50}"/>
              </a:ext>
            </a:extLst>
          </p:cNvPr>
          <p:cNvCxnSpPr>
            <a:cxnSpLocks/>
          </p:cNvCxnSpPr>
          <p:nvPr userDrawn="1"/>
        </p:nvCxnSpPr>
        <p:spPr>
          <a:xfrm>
            <a:off x="736600" y="1347788"/>
            <a:ext cx="10718800" cy="0"/>
          </a:xfrm>
          <a:prstGeom prst="line">
            <a:avLst/>
          </a:prstGeom>
          <a:ln w="76200" cmpd="thickThin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96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482B4-F81D-4674-A816-07A8CE50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5CA40-2D04-4641-B905-06CEF7CEF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830DF-73DC-40DE-888C-23A430ACD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B8416-88F6-4C05-916C-726E9B927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16136-AAD4-49EA-83AA-E1304ECF9F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05ADF-56D1-4029-85A1-DA6F232EF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7D515-890A-4617-8943-B56D68F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B22FF-9CAF-4ECD-B507-4CE40B34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25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C0D4-D1C5-4628-B0A7-366DB459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55"/>
            <a:ext cx="10515600" cy="6878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0B1B1-468B-4E0D-B826-1CB844E4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21EC1-D1DA-4DE9-B785-5DA5833D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D792B-5F49-410A-A5D9-D9B74F25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EBE9B6-7B91-4022-B8D5-EAB7C5335F24}"/>
              </a:ext>
            </a:extLst>
          </p:cNvPr>
          <p:cNvCxnSpPr>
            <a:cxnSpLocks/>
          </p:cNvCxnSpPr>
          <p:nvPr userDrawn="1"/>
        </p:nvCxnSpPr>
        <p:spPr>
          <a:xfrm>
            <a:off x="736600" y="711201"/>
            <a:ext cx="10718800" cy="0"/>
          </a:xfrm>
          <a:prstGeom prst="line">
            <a:avLst/>
          </a:prstGeom>
          <a:ln w="76200" cmpd="thickThin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F574D-CBC9-4BDE-BFAB-6E3A0B71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41416-318C-47D7-845E-C016BFBE0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F1A680-CAC3-4A55-A120-B193A0BB7327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6281669"/>
            <a:ext cx="8158199" cy="14289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0FB86F-16A3-4378-84C0-09206D93DF02}"/>
              </a:ext>
            </a:extLst>
          </p:cNvPr>
          <p:cNvCxnSpPr>
            <a:cxnSpLocks/>
          </p:cNvCxnSpPr>
          <p:nvPr userDrawn="1"/>
        </p:nvCxnSpPr>
        <p:spPr>
          <a:xfrm>
            <a:off x="9905998" y="6305006"/>
            <a:ext cx="2286002" cy="0"/>
          </a:xfrm>
          <a:prstGeom prst="line">
            <a:avLst/>
          </a:prstGeom>
          <a:ln w="50800" cap="rnd" cmpd="dbl">
            <a:solidFill>
              <a:schemeClr val="accent2">
                <a:lumMod val="75000"/>
                <a:alpha val="91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A6A1ACC-A9CD-4A72-B780-C978CDB28BC3}"/>
              </a:ext>
            </a:extLst>
          </p:cNvPr>
          <p:cNvGrpSpPr/>
          <p:nvPr userDrawn="1"/>
        </p:nvGrpSpPr>
        <p:grpSpPr>
          <a:xfrm>
            <a:off x="8888045" y="5927993"/>
            <a:ext cx="1017953" cy="567730"/>
            <a:chOff x="9029821" y="6023690"/>
            <a:chExt cx="1017953" cy="567730"/>
          </a:xfrm>
          <a:effectLst/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653D1F-1D0A-49FD-8FB4-0758C705EDAF}"/>
                </a:ext>
              </a:extLst>
            </p:cNvPr>
            <p:cNvGrpSpPr/>
            <p:nvPr/>
          </p:nvGrpSpPr>
          <p:grpSpPr>
            <a:xfrm>
              <a:off x="9029821" y="6023690"/>
              <a:ext cx="406400" cy="567730"/>
              <a:chOff x="2540000" y="3352800"/>
              <a:chExt cx="2159000" cy="3105945"/>
            </a:xfrm>
            <a:solidFill>
              <a:srgbClr val="7030A0"/>
            </a:solidFill>
          </p:grpSpPr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F4350D00-0364-4F05-9EF7-3AB25D225A42}"/>
                  </a:ext>
                </a:extLst>
              </p:cNvPr>
              <p:cNvSpPr/>
              <p:nvPr/>
            </p:nvSpPr>
            <p:spPr>
              <a:xfrm rot="15531060">
                <a:off x="2565400" y="3327400"/>
                <a:ext cx="2108200" cy="2159000"/>
              </a:xfrm>
              <a:prstGeom prst="blockArc">
                <a:avLst>
                  <a:gd name="adj1" fmla="val 10800000"/>
                  <a:gd name="adj2" fmla="val 1975672"/>
                  <a:gd name="adj3" fmla="val 12320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1B1DF5"/>
                  </a:solidFill>
                </a:endParaRPr>
              </a:p>
            </p:txBody>
          </p:sp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5CD4E6F9-931C-4E8C-BED8-4B770B2A2D8C}"/>
                  </a:ext>
                </a:extLst>
              </p:cNvPr>
              <p:cNvSpPr/>
              <p:nvPr/>
            </p:nvSpPr>
            <p:spPr>
              <a:xfrm rot="7757330" flipH="1">
                <a:off x="2565400" y="4325145"/>
                <a:ext cx="2108200" cy="2159000"/>
              </a:xfrm>
              <a:prstGeom prst="blockArc">
                <a:avLst>
                  <a:gd name="adj1" fmla="val 10800000"/>
                  <a:gd name="adj2" fmla="val 2512672"/>
                  <a:gd name="adj3" fmla="val 14805"/>
                </a:avLst>
              </a:prstGeom>
              <a:solidFill>
                <a:srgbClr val="009999"/>
              </a:solidFill>
              <a:ln w="31750">
                <a:solidFill>
                  <a:srgbClr val="0099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1B1DF5"/>
                  </a:solidFill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2AA97A-5CF8-43BC-BC20-59A8CAF79CAF}"/>
                </a:ext>
              </a:extLst>
            </p:cNvPr>
            <p:cNvCxnSpPr/>
            <p:nvPr/>
          </p:nvCxnSpPr>
          <p:spPr>
            <a:xfrm>
              <a:off x="9406270" y="6391655"/>
              <a:ext cx="177209" cy="0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A8F26C-DF18-45A5-9ED4-7A728C5B2EEF}"/>
                </a:ext>
              </a:extLst>
            </p:cNvPr>
            <p:cNvCxnSpPr/>
            <p:nvPr/>
          </p:nvCxnSpPr>
          <p:spPr>
            <a:xfrm flipV="1">
              <a:off x="9583479" y="62163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C35A33-465F-4620-808C-4ECC403E7404}"/>
                </a:ext>
              </a:extLst>
            </p:cNvPr>
            <p:cNvCxnSpPr>
              <a:cxnSpLocks/>
            </p:cNvCxnSpPr>
            <p:nvPr/>
          </p:nvCxnSpPr>
          <p:spPr>
            <a:xfrm>
              <a:off x="9633605" y="621991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9B9D2D1-F388-408E-A63B-B912A313A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9815" y="6223467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65CA4E2-2954-4310-9D25-CB5A61AAE22E}"/>
                </a:ext>
              </a:extLst>
            </p:cNvPr>
            <p:cNvCxnSpPr>
              <a:cxnSpLocks/>
            </p:cNvCxnSpPr>
            <p:nvPr/>
          </p:nvCxnSpPr>
          <p:spPr>
            <a:xfrm>
              <a:off x="9746519" y="623055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508F4-098D-4ACA-A934-B42723E40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3520" y="6224843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362F2FA-679B-4414-87DC-A77A7988B309}"/>
                </a:ext>
              </a:extLst>
            </p:cNvPr>
            <p:cNvCxnSpPr>
              <a:cxnSpLocks/>
            </p:cNvCxnSpPr>
            <p:nvPr/>
          </p:nvCxnSpPr>
          <p:spPr>
            <a:xfrm>
              <a:off x="9863599" y="6209222"/>
              <a:ext cx="0" cy="189521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CF7720-3969-43FC-8B49-02BFE28C6F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447" y="6391657"/>
              <a:ext cx="105400" cy="934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F3A941-A50D-43A9-86AC-2F1A4B7E5E5D}"/>
                </a:ext>
              </a:extLst>
            </p:cNvPr>
            <p:cNvCxnSpPr/>
            <p:nvPr/>
          </p:nvCxnSpPr>
          <p:spPr>
            <a:xfrm flipV="1">
              <a:off x="9966085" y="6221399"/>
              <a:ext cx="56707" cy="18237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7DC147A-2EFB-4C4C-8A73-391D05F786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3879" y="6227007"/>
              <a:ext cx="0" cy="178836"/>
            </a:xfrm>
            <a:prstGeom prst="line">
              <a:avLst/>
            </a:prstGeom>
            <a:ln w="31750">
              <a:solidFill>
                <a:srgbClr val="0099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BA61106-CC2A-474A-BA4D-6A5DF80476B9}"/>
                </a:ext>
              </a:extLst>
            </p:cNvPr>
            <p:cNvSpPr/>
            <p:nvPr/>
          </p:nvSpPr>
          <p:spPr>
            <a:xfrm>
              <a:off x="9991067" y="6135121"/>
              <a:ext cx="56707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2225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1B1DF5"/>
                </a:solidFill>
              </a:endParaRPr>
            </a:p>
          </p:txBody>
        </p:sp>
      </p:grpSp>
      <p:pic>
        <p:nvPicPr>
          <p:cNvPr id="24" name="Picture 2" descr="D:\CGMLI master slides\CGM Lab LOGO Final3.png">
            <a:extLst>
              <a:ext uri="{FF2B5EF4-FFF2-40B4-BE49-F238E27FC236}">
                <a16:creationId xmlns:a16="http://schemas.microsoft.com/office/drawing/2014/main" id="{07B2A3FE-C90F-4C9B-80C2-F416F873C8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9638"/>
            <a:ext cx="989486" cy="9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5D73F-F517-4DDC-A39C-FEF39306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2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23/05/2022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D9B-90F8-4ECA-A36C-1AE5A0AE1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BA946E-0778-440F-BE25-2DCEF82A9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04743" y="6361731"/>
            <a:ext cx="1153764" cy="349902"/>
          </a:xfrm>
          <a:prstGeom prst="rect">
            <a:avLst/>
          </a:prstGeom>
        </p:spPr>
        <p:txBody>
          <a:bodyPr/>
          <a:lstStyle/>
          <a:p>
            <a:fld id="{360D0E98-7B0F-4072-921A-540184057987}" type="slidenum">
              <a:rPr lang="en-GB" smtClean="0"/>
              <a:t>‹#›</a:t>
            </a:fld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12B9C6-7492-1810-CE1F-B96FB750F64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652536" y="6377790"/>
            <a:ext cx="1402528" cy="46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4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ametsoc.org/view/journals/clim/aop/JCLI-D-21-0129.1/JCLI-D-21-0129.1.x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279AA-438F-412A-BF20-87D567FF3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2F163-8CCA-4DD8-B76D-71114C58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78AEC-99CB-491A-ABB3-0D46CA65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1</a:t>
            </a:fld>
            <a:endParaRPr lang="en-GB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612D640-6057-4D1B-B480-F71D535D1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79" y="1585005"/>
            <a:ext cx="12113442" cy="1343581"/>
          </a:xfrm>
        </p:spPr>
        <p:txBody>
          <a:bodyPr>
            <a:noAutofit/>
          </a:bodyPr>
          <a:lstStyle/>
          <a:p>
            <a:r>
              <a:rPr lang="en-US" sz="4400" b="1" dirty="0"/>
              <a:t>Deciphering the changes associated with </a:t>
            </a:r>
            <a:r>
              <a:rPr lang="en-US" sz="4400" b="1" dirty="0">
                <a:solidFill>
                  <a:srgbClr val="C00000"/>
                </a:solidFill>
              </a:rPr>
              <a:t>Western Disturbances</a:t>
            </a:r>
            <a:br>
              <a:rPr lang="en-US" sz="4400" b="1" dirty="0"/>
            </a:br>
            <a:r>
              <a:rPr lang="en-US" sz="4400" b="1" dirty="0"/>
              <a:t>impacting </a:t>
            </a:r>
            <a:r>
              <a:rPr lang="en-US" sz="4400" b="1" dirty="0">
                <a:solidFill>
                  <a:srgbClr val="1B1DF5"/>
                </a:solidFill>
              </a:rPr>
              <a:t>“Karakoram Anomaly”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81401BC7-FF2A-44E0-BDA5-54B6BC09B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7662" y="3825301"/>
            <a:ext cx="5536676" cy="905283"/>
          </a:xfrm>
        </p:spPr>
        <p:txBody>
          <a:bodyPr>
            <a:normAutofit/>
          </a:bodyPr>
          <a:lstStyle/>
          <a:p>
            <a:r>
              <a:rPr lang="en-US" sz="2000" b="1" dirty="0"/>
              <a:t>EGU General Assembly 2022</a:t>
            </a:r>
          </a:p>
          <a:p>
            <a:r>
              <a:rPr lang="en-US" sz="2000" b="1" dirty="0"/>
              <a:t>23</a:t>
            </a:r>
            <a:r>
              <a:rPr lang="en-US" sz="2000" b="1" baseline="30000" dirty="0"/>
              <a:t>rd</a:t>
            </a:r>
            <a:r>
              <a:rPr lang="en-US" sz="2000" b="1" dirty="0"/>
              <a:t> May 2022</a:t>
            </a:r>
            <a:endParaRPr lang="en-GB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A2F9F-7463-4F7B-B036-4361629911B4}"/>
              </a:ext>
            </a:extLst>
          </p:cNvPr>
          <p:cNvSpPr txBox="1"/>
          <p:nvPr/>
        </p:nvSpPr>
        <p:spPr>
          <a:xfrm>
            <a:off x="4624539" y="4860060"/>
            <a:ext cx="29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ilyUPC" panose="020B0502040204020203" pitchFamily="34" charset="-34"/>
              </a:rPr>
              <a:t>Aaquib Javed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F3642-911B-48FC-8505-64C369B9579E}"/>
              </a:ext>
            </a:extLst>
          </p:cNvPr>
          <p:cNvSpPr txBox="1"/>
          <p:nvPr/>
        </p:nvSpPr>
        <p:spPr>
          <a:xfrm>
            <a:off x="2051463" y="5506391"/>
            <a:ext cx="8089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Climate and Glacier Modeling Lab, IISER Bhopal, India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43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7AD32-CB09-4C20-BAD1-5C7E491F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6087E-FCD7-40C4-8627-460C6674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B0279-ADCF-46D9-8251-B0CACA6F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2</a:t>
            </a:fld>
            <a:endParaRPr lang="en-GB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C72103D-5523-4327-A8C8-66F34419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64" y="9525"/>
            <a:ext cx="10515600" cy="671512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C00000"/>
                </a:solidFill>
              </a:rPr>
              <a:t>Objectives</a:t>
            </a:r>
            <a:r>
              <a:rPr lang="en-IN" dirty="0"/>
              <a:t> of the study?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A1599-BD72-4916-B64F-E6C713681FD7}"/>
              </a:ext>
            </a:extLst>
          </p:cNvPr>
          <p:cNvSpPr txBox="1"/>
          <p:nvPr/>
        </p:nvSpPr>
        <p:spPr>
          <a:xfrm>
            <a:off x="344864" y="993134"/>
            <a:ext cx="1112519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To examine the </a:t>
            </a: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role of WDs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 controlling the overall regional glacier mass-balance variability.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Understand the influence of WDs behind the emergence and continual presence of the </a:t>
            </a: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"Karakoram Anomaly"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 recent decades.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Quantify the </a:t>
            </a: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contribution of WDs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to regional precipitation regimes during the accumulation period.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Identify the </a:t>
            </a: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key behavioral changes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in WD frequency and intensity (in terms of precipitation and wind-speed), along with their subsequent </a:t>
            </a: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impact in modulating the eventual mass-balance estimates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and</a:t>
            </a:r>
          </a:p>
          <a:p>
            <a:pPr marL="457200" indent="-457200" algn="just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Explore the </a:t>
            </a:r>
            <a:r>
              <a:rPr lang="en-US" sz="2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possible dynamical changes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controlling the formation and propagation of WDs in recent decades.</a:t>
            </a:r>
            <a:endParaRPr lang="en-I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15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D12F-3464-4B79-9531-D9C3DB72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Study Region and </a:t>
            </a:r>
            <a:r>
              <a:rPr lang="en-IN" dirty="0">
                <a:solidFill>
                  <a:srgbClr val="C00000"/>
                </a:solidFill>
              </a:rPr>
              <a:t>Boxes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00FD5-E00C-4014-B2A3-87881945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9D911-9B80-4913-BCF5-B27AD0C5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0E571-8AA9-4961-9FCB-BA11E239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36880-351B-4A4D-84DA-1E4A27E3A2E4}"/>
              </a:ext>
            </a:extLst>
          </p:cNvPr>
          <p:cNvSpPr txBox="1"/>
          <p:nvPr/>
        </p:nvSpPr>
        <p:spPr>
          <a:xfrm>
            <a:off x="8534400" y="4587045"/>
            <a:ext cx="33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Javed et al., 2022;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 Journal of Climate</a:t>
            </a:r>
            <a:endParaRPr lang="en-IN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26929-B91F-4CD6-B0BA-277F7422C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5"/>
          <a:stretch/>
        </p:blipFill>
        <p:spPr>
          <a:xfrm>
            <a:off x="76200" y="1033111"/>
            <a:ext cx="6858000" cy="482159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B95EBA-C1F7-4231-B80A-A3328854E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114483"/>
              </p:ext>
            </p:extLst>
          </p:nvPr>
        </p:nvGraphicFramePr>
        <p:xfrm>
          <a:off x="7185259" y="1176610"/>
          <a:ext cx="4648200" cy="1540256"/>
        </p:xfrm>
        <a:graphic>
          <a:graphicData uri="http://schemas.openxmlformats.org/drawingml/2006/table">
            <a:tbl>
              <a:tblPr firstRow="1" firstCol="1" bandRow="1"/>
              <a:tblGrid>
                <a:gridCol w="4648200">
                  <a:extLst>
                    <a:ext uri="{9D8B030D-6E8A-4147-A177-3AD203B41FA5}">
                      <a16:colId xmlns:a16="http://schemas.microsoft.com/office/drawing/2014/main" val="3656105152"/>
                    </a:ext>
                  </a:extLst>
                </a:gridCol>
              </a:tblGrid>
              <a:tr h="279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Extent of Impact Boxes:</a:t>
                      </a:r>
                      <a:endParaRPr lang="en-IN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70649"/>
                  </a:ext>
                </a:extLst>
              </a:tr>
              <a:tr h="116866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IN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KR:   </a:t>
                      </a:r>
                      <a:r>
                        <a:rPr lang="en-IN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33°N-37.5°N and 72.3°E-80°E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IN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WH:</a:t>
                      </a:r>
                      <a:r>
                        <a:rPr lang="en-IN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30.2°N-36°N and 72.6°E-82.2°E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IN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CH:</a:t>
                      </a:r>
                      <a:r>
                        <a:rPr lang="en-IN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27°N-31.7°N and 76.8°E-86.5°E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IN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EH:</a:t>
                      </a:r>
                      <a:r>
                        <a:rPr lang="en-IN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26°N-30°N and 84.3°E-95.6°E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4576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D2ED0BB-DA4C-4249-9378-DD58C9AB5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324292"/>
              </p:ext>
            </p:extLst>
          </p:nvPr>
        </p:nvGraphicFramePr>
        <p:xfrm>
          <a:off x="7185259" y="3124200"/>
          <a:ext cx="3200400" cy="1224788"/>
        </p:xfrm>
        <a:graphic>
          <a:graphicData uri="http://schemas.openxmlformats.org/drawingml/2006/table">
            <a:tbl>
              <a:tblPr firstRow="1" firstCol="1" bandRow="1"/>
              <a:tblGrid>
                <a:gridCol w="3200400">
                  <a:extLst>
                    <a:ext uri="{9D8B030D-6E8A-4147-A177-3AD203B41FA5}">
                      <a16:colId xmlns:a16="http://schemas.microsoft.com/office/drawing/2014/main" val="1131425792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Extent of Genesis Box:</a:t>
                      </a:r>
                      <a:r>
                        <a:rPr lang="en-IN" sz="1800" b="1" dirty="0">
                          <a:solidFill>
                            <a:srgbClr val="C050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20°N-50°N and 20°W-60°E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697667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Extent of Himalayan Box:</a:t>
                      </a:r>
                      <a:r>
                        <a:rPr lang="en-IN" sz="1800" b="1" dirty="0">
                          <a:solidFill>
                            <a:srgbClr val="C0504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26°N-37.5°N and 72.3°E-95.6°E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35881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A58538BE-7F9D-4E6B-BDF6-47E093C0EED5}"/>
              </a:ext>
            </a:extLst>
          </p:cNvPr>
          <p:cNvSpPr/>
          <p:nvPr/>
        </p:nvSpPr>
        <p:spPr>
          <a:xfrm>
            <a:off x="533400" y="2362200"/>
            <a:ext cx="1905000" cy="1152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0D8F98-E459-4F98-8179-8E6DC311F90C}"/>
              </a:ext>
            </a:extLst>
          </p:cNvPr>
          <p:cNvSpPr/>
          <p:nvPr/>
        </p:nvSpPr>
        <p:spPr>
          <a:xfrm>
            <a:off x="587141" y="2794500"/>
            <a:ext cx="2438400" cy="14394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77DC6-5A11-4645-965F-E3297CA4A690}"/>
              </a:ext>
            </a:extLst>
          </p:cNvPr>
          <p:cNvSpPr/>
          <p:nvPr/>
        </p:nvSpPr>
        <p:spPr>
          <a:xfrm>
            <a:off x="1676400" y="3892304"/>
            <a:ext cx="2362200" cy="1116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C51D6-4E1D-476D-9076-B59816D0B9B0}"/>
              </a:ext>
            </a:extLst>
          </p:cNvPr>
          <p:cNvSpPr/>
          <p:nvPr/>
        </p:nvSpPr>
        <p:spPr>
          <a:xfrm>
            <a:off x="3581400" y="4299788"/>
            <a:ext cx="2850682" cy="95801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1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62B5-8AF8-43F3-BD13-D52A7A40B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Methodology – </a:t>
            </a:r>
            <a:r>
              <a:rPr lang="en-IN" dirty="0">
                <a:solidFill>
                  <a:srgbClr val="C00000"/>
                </a:solidFill>
              </a:rPr>
              <a:t>WDs Tracking Algorithm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47260-3662-48D8-9134-23677C07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808E7-D117-465C-979E-FD5BE0B7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FED45-2BE9-4519-96C7-6165D9ED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411ED-A6E3-4BBF-A362-774F15FC0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12" y="859065"/>
            <a:ext cx="4658276" cy="5356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C98BD-6F8E-4BC5-AC71-E10E5DE086A9}"/>
              </a:ext>
            </a:extLst>
          </p:cNvPr>
          <p:cNvSpPr txBox="1"/>
          <p:nvPr/>
        </p:nvSpPr>
        <p:spPr>
          <a:xfrm>
            <a:off x="284512" y="859065"/>
            <a:ext cx="6663043" cy="5324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The study period (1980-2019) has been divided into two sub-periods: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P1 (1980-2000, </a:t>
            </a:r>
            <a:r>
              <a:rPr lang="en-IN" sz="2000" dirty="0">
                <a:solidFill>
                  <a:srgbClr val="FF0000"/>
                </a:solidFill>
                <a:highlight>
                  <a:srgbClr val="C0C0C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red dots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P2 (2001-2019, </a:t>
            </a:r>
            <a:r>
              <a:rPr lang="en-IN" sz="2000" dirty="0">
                <a:solidFill>
                  <a:srgbClr val="FFFF00"/>
                </a:solidFill>
                <a:highlight>
                  <a:srgbClr val="C0C0C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yellow dots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. After tracking, the following 3-level filtering criteria was applied:</a:t>
            </a:r>
          </a:p>
          <a:p>
            <a:pPr marL="228600" indent="-2286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Firstly, only those tracks that sustained themselves for at least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day 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and travelled a minimum distance of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 Kms 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are considered for the study.</a:t>
            </a:r>
          </a:p>
          <a:p>
            <a:pPr marL="228600" indent="-2286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The filtered tracks obtained at level-1 then go through the second round of filtering, which involves identifying those tracks which pass through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Impact Boxes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28600" indent="-228600" algn="just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The tracks from level-2 having their genesis in and around primary moisture source for these storms, i.e., the Mediterranean Sea, the Black Sea, and the Caspian Sea,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(Genesis Box)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 are filtered out to obtain the final product.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57DB3-B335-4E39-B16D-86D8C76B43B3}"/>
              </a:ext>
            </a:extLst>
          </p:cNvPr>
          <p:cNvSpPr txBox="1"/>
          <p:nvPr/>
        </p:nvSpPr>
        <p:spPr>
          <a:xfrm>
            <a:off x="3579366" y="5947228"/>
            <a:ext cx="33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Javed et al., 2022;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 Journal of Climate</a:t>
            </a:r>
            <a:endParaRPr lang="en-IN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D66D9-DBA2-A636-5086-3B73257D77DE}"/>
              </a:ext>
            </a:extLst>
          </p:cNvPr>
          <p:cNvSpPr txBox="1"/>
          <p:nvPr/>
        </p:nvSpPr>
        <p:spPr>
          <a:xfrm>
            <a:off x="284512" y="2255492"/>
            <a:ext cx="11907488" cy="186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 present study uses three independent reanalysis datasets 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viz.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ERA5, MERRA2 and NCEP-CFSR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generate WD storm tracks and their associated statistics using a tracking algorithm for the period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1980-2019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(Nov-Mar).</a:t>
            </a:r>
            <a:endParaRPr lang="en-IN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This tracking algorithm called 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“TRACK” 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has been developed by </a:t>
            </a:r>
            <a:r>
              <a:rPr lang="en-IN" sz="2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Dr.</a:t>
            </a:r>
            <a:r>
              <a:rPr lang="en-IN" sz="2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Kevin Hodges 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IN" sz="2000" i="1" dirty="0">
                <a:latin typeface="Cambria" panose="02040503050406030204" pitchFamily="18" charset="0"/>
                <a:ea typeface="Cambria" panose="02040503050406030204" pitchFamily="18" charset="0"/>
              </a:rPr>
              <a:t>University of Reading</a:t>
            </a:r>
            <a:r>
              <a:rPr lang="en-IN" sz="2000" dirty="0">
                <a:latin typeface="Cambria" panose="02040503050406030204" pitchFamily="18" charset="0"/>
                <a:ea typeface="Cambria" panose="02040503050406030204" pitchFamily="18" charset="0"/>
              </a:rPr>
              <a:t>) and has been extensively used in various tracking studies.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97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A1DC-2801-4F2F-BB5F-91CBE314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Frequency &amp; Intensity of WD associated </a:t>
            </a:r>
            <a:r>
              <a:rPr lang="en-US" sz="3200" dirty="0">
                <a:solidFill>
                  <a:srgbClr val="C00000"/>
                </a:solidFill>
              </a:rPr>
              <a:t>precipitation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12D55-93B1-4D14-9BC8-6E12A5BA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6804-B4AE-411F-8DE0-CE1AC50C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5E77A-0A13-4182-88DE-D503D3FC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AFC35-3E92-44F8-BC6F-E9542211246F}"/>
              </a:ext>
            </a:extLst>
          </p:cNvPr>
          <p:cNvSpPr txBox="1"/>
          <p:nvPr/>
        </p:nvSpPr>
        <p:spPr>
          <a:xfrm>
            <a:off x="7209933" y="4486642"/>
            <a:ext cx="447773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IN" b="1" dirty="0">
                <a:cs typeface="Tahoma"/>
              </a:rPr>
              <a:t>Difference in mean precipitation intensity between P1 and P2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D165C-0252-41FF-A4CE-2796DCFF2EF0}"/>
              </a:ext>
            </a:extLst>
          </p:cNvPr>
          <p:cNvSpPr txBox="1"/>
          <p:nvPr/>
        </p:nvSpPr>
        <p:spPr>
          <a:xfrm>
            <a:off x="650449" y="843647"/>
            <a:ext cx="601976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IN" b="1" dirty="0">
                <a:cs typeface="Tahoma"/>
              </a:rPr>
              <a:t>Mean precipitation intensity is found to be increasing in P2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1582C-6B70-4286-AE4E-82C3DE38F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58" y="1366510"/>
            <a:ext cx="6509807" cy="24824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933D39-91ED-497F-A5BC-35D50AE7970F}"/>
              </a:ext>
            </a:extLst>
          </p:cNvPr>
          <p:cNvSpPr txBox="1"/>
          <p:nvPr/>
        </p:nvSpPr>
        <p:spPr>
          <a:xfrm>
            <a:off x="1028157" y="5485160"/>
            <a:ext cx="749367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IN" sz="2400" b="1" dirty="0">
                <a:cs typeface="Tahoma"/>
              </a:rPr>
              <a:t>Completely dominated by significant positive differences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6052D5-9312-4F5B-A2BE-350573F2F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965" y="859096"/>
            <a:ext cx="5207683" cy="3525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C80FAC-1CA8-4516-8A9A-FA4C1582FCA2}"/>
              </a:ext>
            </a:extLst>
          </p:cNvPr>
          <p:cNvSpPr txBox="1"/>
          <p:nvPr/>
        </p:nvSpPr>
        <p:spPr>
          <a:xfrm>
            <a:off x="650449" y="4078709"/>
            <a:ext cx="60516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>
                <a:cs typeface="Tahoma"/>
              </a:rPr>
              <a:t>KR saw a rise of about </a:t>
            </a:r>
            <a:r>
              <a:rPr lang="en-IN" sz="2400" b="1" dirty="0">
                <a:solidFill>
                  <a:srgbClr val="FF0000"/>
                </a:solidFill>
                <a:cs typeface="Tahoma"/>
              </a:rPr>
              <a:t>~10% </a:t>
            </a:r>
            <a:r>
              <a:rPr lang="en-IN" sz="2400" b="1" dirty="0">
                <a:cs typeface="Tahoma"/>
              </a:rPr>
              <a:t>in mean precipitation intensity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503FE-7D4A-45C4-A1C7-9563617498E9}"/>
              </a:ext>
            </a:extLst>
          </p:cNvPr>
          <p:cNvSpPr txBox="1"/>
          <p:nvPr/>
        </p:nvSpPr>
        <p:spPr>
          <a:xfrm>
            <a:off x="8700940" y="5315883"/>
            <a:ext cx="33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Javed et al., 2022;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 Journal of Climate</a:t>
            </a:r>
            <a:endParaRPr lang="en-IN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CEDB0B-AEBA-483A-4E52-FAF9018247E0}"/>
              </a:ext>
            </a:extLst>
          </p:cNvPr>
          <p:cNvSpPr txBox="1"/>
          <p:nvPr/>
        </p:nvSpPr>
        <p:spPr>
          <a:xfrm>
            <a:off x="2839036" y="4053434"/>
            <a:ext cx="64639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spcAft>
                <a:spcPts val="600"/>
              </a:spcAft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en-I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Depicts little to no change in the frequencies of WDs impacting KR.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4AB9AC-BD13-6646-A5AC-B5B48EC2E5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r="3124" b="75555"/>
          <a:stretch/>
        </p:blipFill>
        <p:spPr>
          <a:xfrm>
            <a:off x="2839036" y="1714760"/>
            <a:ext cx="6463900" cy="2257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30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0EDA-FC1F-438E-B0B0-AA6BF10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Volume</a:t>
            </a:r>
            <a:r>
              <a:rPr lang="en-US" dirty="0"/>
              <a:t> of WD associated precipitation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2F15D-52AB-49EA-8AF8-D9283595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0C096-15BB-426B-89FB-D194AF7C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BF2C3-CCFC-4E15-9537-CA9BD6CD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98784-BA13-4D80-B167-66B503DD146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6096000" y="832946"/>
            <a:ext cx="4387206" cy="3739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C79E1-D1BF-4A65-934B-77CB97870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 b="50134"/>
          <a:stretch/>
        </p:blipFill>
        <p:spPr>
          <a:xfrm>
            <a:off x="1245776" y="796432"/>
            <a:ext cx="4245561" cy="3775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4733F0-1004-4737-8673-590DDB8D4A72}"/>
              </a:ext>
            </a:extLst>
          </p:cNvPr>
          <p:cNvSpPr txBox="1"/>
          <p:nvPr/>
        </p:nvSpPr>
        <p:spPr>
          <a:xfrm>
            <a:off x="722376" y="4783158"/>
            <a:ext cx="1089659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A noticeable rise in the contribution of WDs in total precipitation and snowfall was observed for KR along with an statistically significant decline in contribution from non-WD sources. </a:t>
            </a:r>
            <a:r>
              <a:rPr lang="en-IN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This key finding coincides with the Karakoram Anomaly period.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34D67-09A1-4D09-ACE2-32624B4976EB}"/>
              </a:ext>
            </a:extLst>
          </p:cNvPr>
          <p:cNvSpPr txBox="1"/>
          <p:nvPr/>
        </p:nvSpPr>
        <p:spPr>
          <a:xfrm>
            <a:off x="2011605" y="5865888"/>
            <a:ext cx="33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Javed et al., 2022;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 Journal of Climate</a:t>
            </a:r>
            <a:endParaRPr lang="en-IN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67DD-FE8D-46B4-8021-88002821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Dynamics</a:t>
            </a:r>
            <a:r>
              <a:rPr lang="en-US" dirty="0"/>
              <a:t> controlling the genesis of WDs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E1241-83F6-4CB6-8DB9-41415323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68B6F-F105-4C8A-A86B-F0459351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A50CF-61C2-4F6E-A30C-1FEE983F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9E0E9-6367-42FF-9E41-B8867CB9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08" y="839856"/>
            <a:ext cx="6913799" cy="24577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542360-2AE5-4DB1-A57A-478BEC91797F}"/>
              </a:ext>
            </a:extLst>
          </p:cNvPr>
          <p:cNvSpPr txBox="1"/>
          <p:nvPr/>
        </p:nvSpPr>
        <p:spPr>
          <a:xfrm>
            <a:off x="4318867" y="5914186"/>
            <a:ext cx="33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Javed et al., 2022;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 Journal of Climate</a:t>
            </a:r>
            <a:endParaRPr lang="en-IN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5EE717-44AF-0549-AC06-BD6B39930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1" b="65686"/>
          <a:stretch/>
        </p:blipFill>
        <p:spPr>
          <a:xfrm>
            <a:off x="304521" y="3444401"/>
            <a:ext cx="6783286" cy="2322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FCAFE3-2462-4EDE-949E-C63E1AFF441E}"/>
              </a:ext>
            </a:extLst>
          </p:cNvPr>
          <p:cNvSpPr txBox="1"/>
          <p:nvPr/>
        </p:nvSpPr>
        <p:spPr>
          <a:xfrm>
            <a:off x="7379728" y="1213800"/>
            <a:ext cx="4315448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An increase in the upper tropospheric </a:t>
            </a:r>
            <a:r>
              <a:rPr lang="en-US" sz="2000" b="1" dirty="0">
                <a:solidFill>
                  <a:srgbClr val="1B1DF5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baroclinic instability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over Mediterranean Sea has been linked to increased genesis activity over the region. </a:t>
            </a:r>
          </a:p>
          <a:p>
            <a:pPr algn="just"/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Tahoma"/>
            </a:endParaRPr>
          </a:p>
          <a:p>
            <a:pPr algn="just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A significant </a:t>
            </a:r>
            <a:r>
              <a:rPr lang="en-IN" sz="2000" b="1" dirty="0">
                <a:solidFill>
                  <a:srgbClr val="1B1DF5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poleward shift</a:t>
            </a: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 of the jet stream has facilitated the genesis of stronger WDs, impacting their intensity if not frequency.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0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E872-80BC-4ED2-BB81-5E8EB3D85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The </a:t>
            </a:r>
            <a:r>
              <a:rPr lang="en-IN" dirty="0">
                <a:solidFill>
                  <a:srgbClr val="C00000"/>
                </a:solidFill>
              </a:rPr>
              <a:t>“Karakoram Anomaly” </a:t>
            </a:r>
            <a:r>
              <a:rPr lang="en-IN" dirty="0"/>
              <a:t>connection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08EE-0BB0-4F07-828D-74C1960A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A5661-20D1-4EBE-B9A2-43294D9B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aaquib17@iiserb.ac.in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F91B-1DC8-48F4-B17F-9F62A9BB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8</a:t>
            </a:fld>
            <a:endParaRPr lang="en-GB"/>
          </a:p>
        </p:txBody>
      </p:sp>
      <p:pic>
        <p:nvPicPr>
          <p:cNvPr id="7" name="image10.png">
            <a:extLst>
              <a:ext uri="{FF2B5EF4-FFF2-40B4-BE49-F238E27FC236}">
                <a16:creationId xmlns:a16="http://schemas.microsoft.com/office/drawing/2014/main" id="{344A7692-64BE-4F5E-BB3E-A80E970D4B85}"/>
              </a:ext>
            </a:extLst>
          </p:cNvPr>
          <p:cNvPicPr/>
          <p:nvPr/>
        </p:nvPicPr>
        <p:blipFill rotWithShape="1">
          <a:blip r:embed="rId3"/>
          <a:srcRect r="65896" b="78345"/>
          <a:stretch/>
        </p:blipFill>
        <p:spPr>
          <a:xfrm>
            <a:off x="375920" y="1153495"/>
            <a:ext cx="3657600" cy="3266103"/>
          </a:xfrm>
          <a:prstGeom prst="rect">
            <a:avLst/>
          </a:prstGeom>
          <a:ln/>
        </p:spPr>
      </p:pic>
      <p:pic>
        <p:nvPicPr>
          <p:cNvPr id="8" name="image10.png">
            <a:extLst>
              <a:ext uri="{FF2B5EF4-FFF2-40B4-BE49-F238E27FC236}">
                <a16:creationId xmlns:a16="http://schemas.microsoft.com/office/drawing/2014/main" id="{6C9EE038-365D-445B-A4E6-2E026EA4D376}"/>
              </a:ext>
            </a:extLst>
          </p:cNvPr>
          <p:cNvPicPr/>
          <p:nvPr/>
        </p:nvPicPr>
        <p:blipFill rotWithShape="1">
          <a:blip r:embed="rId3"/>
          <a:srcRect t="22789" r="67341" b="55669"/>
          <a:stretch/>
        </p:blipFill>
        <p:spPr>
          <a:xfrm>
            <a:off x="4267200" y="1153495"/>
            <a:ext cx="3657600" cy="3266103"/>
          </a:xfrm>
          <a:prstGeom prst="rect">
            <a:avLst/>
          </a:prstGeom>
          <a:ln/>
        </p:spPr>
      </p:pic>
      <p:pic>
        <p:nvPicPr>
          <p:cNvPr id="9" name="image10.png">
            <a:extLst>
              <a:ext uri="{FF2B5EF4-FFF2-40B4-BE49-F238E27FC236}">
                <a16:creationId xmlns:a16="http://schemas.microsoft.com/office/drawing/2014/main" id="{DD28A57F-245B-4D98-81C3-953EB0CE9AEC}"/>
              </a:ext>
            </a:extLst>
          </p:cNvPr>
          <p:cNvPicPr/>
          <p:nvPr/>
        </p:nvPicPr>
        <p:blipFill rotWithShape="1">
          <a:blip r:embed="rId3"/>
          <a:srcRect t="45465" r="67341" b="32921"/>
          <a:stretch/>
        </p:blipFill>
        <p:spPr>
          <a:xfrm>
            <a:off x="8138160" y="1153495"/>
            <a:ext cx="3657600" cy="3266103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9A952F-5D6B-4E86-AACA-DD873A40462A}"/>
              </a:ext>
            </a:extLst>
          </p:cNvPr>
          <p:cNvSpPr txBox="1"/>
          <p:nvPr/>
        </p:nvSpPr>
        <p:spPr>
          <a:xfrm>
            <a:off x="133350" y="4587038"/>
            <a:ext cx="119253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I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ccumulation during the NDJFM season plays a vital role in the annual mass budget estimation for </a:t>
            </a: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Karakoram</a:t>
            </a:r>
            <a:r>
              <a:rPr lang="en-I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age10.png">
            <a:extLst>
              <a:ext uri="{FF2B5EF4-FFF2-40B4-BE49-F238E27FC236}">
                <a16:creationId xmlns:a16="http://schemas.microsoft.com/office/drawing/2014/main" id="{65367F2C-6A90-48A8-8457-8EDD6BBFD6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80"/>
          <a:stretch/>
        </p:blipFill>
        <p:spPr>
          <a:xfrm>
            <a:off x="1926156" y="1232456"/>
            <a:ext cx="8667748" cy="3636945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4E20C1-6FA5-4487-9804-F7BC43E288A5}"/>
              </a:ext>
            </a:extLst>
          </p:cNvPr>
          <p:cNvSpPr txBox="1"/>
          <p:nvPr/>
        </p:nvSpPr>
        <p:spPr>
          <a:xfrm>
            <a:off x="617621" y="4953121"/>
            <a:ext cx="1128481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 ensemble mean contribution of WDs over the glaciated region rose from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~37%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 P1 to about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~47%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 P2, a relative jump of about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~27%. 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FB602-0D98-4383-9C23-0C97A37A788D}"/>
              </a:ext>
            </a:extLst>
          </p:cNvPr>
          <p:cNvSpPr txBox="1"/>
          <p:nvPr/>
        </p:nvSpPr>
        <p:spPr>
          <a:xfrm>
            <a:off x="1121790" y="5900886"/>
            <a:ext cx="3368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Javed et al., 2022;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 Journal of Climate</a:t>
            </a:r>
            <a:endParaRPr lang="en-IN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7FFAB-D482-4EB2-89BF-8D5270C7EF18}"/>
              </a:ext>
            </a:extLst>
          </p:cNvPr>
          <p:cNvSpPr txBox="1"/>
          <p:nvPr/>
        </p:nvSpPr>
        <p:spPr>
          <a:xfrm>
            <a:off x="1230615" y="3244334"/>
            <a:ext cx="1507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1989-2016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A2C26C-F0C5-A47C-7FD0-111905F91902}"/>
              </a:ext>
            </a:extLst>
          </p:cNvPr>
          <p:cNvSpPr txBox="1"/>
          <p:nvPr/>
        </p:nvSpPr>
        <p:spPr>
          <a:xfrm>
            <a:off x="1230615" y="2894625"/>
            <a:ext cx="232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REMO</a:t>
            </a:r>
            <a:r>
              <a:rPr lang="en-IN" sz="2000" baseline="-25000" dirty="0"/>
              <a:t>glacier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9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9B601-5318-4878-93A7-38FA7BA03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5143"/>
            <a:ext cx="9144000" cy="910019"/>
          </a:xfrm>
        </p:spPr>
        <p:txBody>
          <a:bodyPr>
            <a:normAutofit fontScale="90000"/>
          </a:bodyPr>
          <a:lstStyle/>
          <a:p>
            <a:r>
              <a:rPr lang="en-IN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4C6BA-BE43-4ACB-953E-89C5A2942C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6001D-D70C-41BC-8637-CF839A28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0E98-7B0F-4072-921A-540184057987}" type="slidenum">
              <a:rPr lang="en-GB" smtClean="0"/>
              <a:t>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F0EE5-9B5C-4BC9-8156-DF177FF1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23/05/2022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FA589-03C7-4CD6-85A8-23F3FC74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aaquib17@iiserb.ac.in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884E5-18E5-0107-17D8-DFF412ED5FBA}"/>
              </a:ext>
            </a:extLst>
          </p:cNvPr>
          <p:cNvSpPr txBox="1"/>
          <p:nvPr/>
        </p:nvSpPr>
        <p:spPr>
          <a:xfrm>
            <a:off x="530352" y="372974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Javed, A.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Kumar, P., Hodges, K. I., Sein, D. V., Dubey, A. K., &amp; Tiwari, G. (2022). </a:t>
            </a:r>
            <a:r>
              <a:rPr 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Does the recent revival of Western Disturbances govern the Karakoram Anomaly?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 </a:t>
            </a:r>
            <a:r>
              <a:rPr lang="en-US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Journal of Climate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(published online ahead of print 2022). Retrieved May 22, 2022, from </a:t>
            </a:r>
            <a:r>
              <a:rPr lang="en-US" b="0" i="0" dirty="0">
                <a:effectLst/>
                <a:latin typeface="Times New Roman" panose="02020603050405020304" pitchFamily="18" charset="0"/>
                <a:hlinkClick r:id="rId2"/>
              </a:rPr>
              <a:t>https://journals.ametsoc.org/view/journals/clim/aop/JCLI-D-21-0129.1/JCLI-D-21-0129.1.xml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91032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2|2.5|7.6|1.5|0.8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0.9|11.1|0.8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0.7|5.5|8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4.3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6|0.3|33.6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873</Words>
  <Application>Microsoft Office PowerPoint</Application>
  <PresentationFormat>Widescreen</PresentationFormat>
  <Paragraphs>81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</vt:lpstr>
      <vt:lpstr>Symbol</vt:lpstr>
      <vt:lpstr>Times New Roman</vt:lpstr>
      <vt:lpstr>Office Theme</vt:lpstr>
      <vt:lpstr>Deciphering the changes associated with Western Disturbances impacting “Karakoram Anomaly”</vt:lpstr>
      <vt:lpstr>Objectives of the study? </vt:lpstr>
      <vt:lpstr>Study Region and Boxes</vt:lpstr>
      <vt:lpstr>Methodology – WDs Tracking Algorithm</vt:lpstr>
      <vt:lpstr>Frequency &amp; Intensity of WD associated precipitation</vt:lpstr>
      <vt:lpstr>Volume of WD associated precipitation</vt:lpstr>
      <vt:lpstr>Dynamics controlling the genesis of WDs</vt:lpstr>
      <vt:lpstr>The “Karakoram Anomaly” connection !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Disha Sachan</dc:creator>
  <cp:lastModifiedBy>AAQUIB JAVED</cp:lastModifiedBy>
  <cp:revision>38</cp:revision>
  <dcterms:created xsi:type="dcterms:W3CDTF">2022-03-01T17:11:38Z</dcterms:created>
  <dcterms:modified xsi:type="dcterms:W3CDTF">2022-05-22T06:09:53Z</dcterms:modified>
</cp:coreProperties>
</file>