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"/>
  </p:notesMasterIdLst>
  <p:sldIdLst>
    <p:sldId id="267" r:id="rId2"/>
    <p:sldId id="259" r:id="rId3"/>
    <p:sldId id="260" r:id="rId4"/>
    <p:sldId id="261" r:id="rId5"/>
    <p:sldId id="268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08" autoAdjust="0"/>
    <p:restoredTop sz="94660"/>
  </p:normalViewPr>
  <p:slideViewPr>
    <p:cSldViewPr snapToGrid="0">
      <p:cViewPr varScale="1">
        <p:scale>
          <a:sx n="99" d="100"/>
          <a:sy n="99" d="100"/>
        </p:scale>
        <p:origin x="74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DE7C8-A08A-43E1-A268-6E31D57ADB5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6FA10-D674-4308-A241-CD4E9291F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38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27D4-C42C-44A5-9253-5F27CD930415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53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3D47-F574-4FF7-BDB5-D8C9F400DC94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2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195A-E3D1-4A3F-84A4-0ABCE61CE66E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34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E824-5E46-4635-9515-8A4FA5D4F3BE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4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C436-FE19-4863-8970-940CCF370B28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450DB-5A62-4767-AEB2-3804B29237E4}" type="datetime1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7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50C3-F89B-45EF-97DC-17F43C63B64C}" type="datetime1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5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52CE-9189-4294-B6CF-ED7B61B829C3}" type="datetime1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0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7801-3ACD-46E1-BA01-C407EE7065B7}" type="datetime1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3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E1E9-04E7-4AB6-93F5-2EF0F81CD0E0}" type="datetime1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18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AA99-097B-42AA-A3B3-22D50E0C0B57}" type="datetime1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2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9BCAC-C681-4678-8A2E-4CFEAEC66EE5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E42D4-866F-491F-A2CD-102CB488B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7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"/><Relationship Id="rId5" Type="http://schemas.openxmlformats.org/officeDocument/2006/relationships/image" Target="../media/image5.em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kyushu university logo">
            <a:extLst>
              <a:ext uri="{FF2B5EF4-FFF2-40B4-BE49-F238E27FC236}">
                <a16:creationId xmlns:a16="http://schemas.microsoft.com/office/drawing/2014/main" id="{375CB8A6-EFDD-4A33-A6BC-0EA15F41C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6" y="688016"/>
            <a:ext cx="4277247" cy="75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サブタイトル 2">
            <a:extLst>
              <a:ext uri="{FF2B5EF4-FFF2-40B4-BE49-F238E27FC236}">
                <a16:creationId xmlns:a16="http://schemas.microsoft.com/office/drawing/2014/main" id="{32695453-ED75-4AC3-B81A-14812CC4406B}"/>
              </a:ext>
            </a:extLst>
          </p:cNvPr>
          <p:cNvSpPr txBox="1">
            <a:spLocks/>
          </p:cNvSpPr>
          <p:nvPr/>
        </p:nvSpPr>
        <p:spPr>
          <a:xfrm>
            <a:off x="953130" y="3935694"/>
            <a:ext cx="4191715" cy="11812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Chanmaly Chhun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(Kyushu Univ.) </a:t>
            </a:r>
          </a:p>
          <a:p>
            <a:pPr marL="171450" marR="0" lvl="0" indent="-171450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 pitchFamily="34" charset="0"/>
              </a:rPr>
              <a:t>Takeshi Tsuji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 pitchFamily="34" charset="0"/>
              </a:rPr>
              <a:t>(Kyushu &amp; Tokyo Univ.) </a:t>
            </a:r>
            <a:endParaRPr kumimoji="0" lang="en-US" sz="200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Arial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pitchFamily="34" charset="0"/>
              </a:rPr>
              <a:t>Tatsunori Ikeda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pitchFamily="34" charset="0"/>
              </a:rPr>
              <a:t>(Kyushu Univ.)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9A8D6F1-0E4D-499F-6D11-50843DF10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1" r="-2434" b="-101"/>
          <a:stretch/>
        </p:blipFill>
        <p:spPr bwMode="auto">
          <a:xfrm>
            <a:off x="5042937" y="1204904"/>
            <a:ext cx="4053992" cy="489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517A7698-36F2-44BE-B658-DAE1F318A502}"/>
              </a:ext>
            </a:extLst>
          </p:cNvPr>
          <p:cNvSpPr txBox="1"/>
          <p:nvPr/>
        </p:nvSpPr>
        <p:spPr>
          <a:xfrm>
            <a:off x="-186573" y="2313423"/>
            <a:ext cx="5393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S-wave velocity structure in Kenyan potential geothermal fields inferred from ambient seismic noise data analysis</a:t>
            </a:r>
            <a:endParaRPr lang="en-US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A9818A-B1CC-280F-8CF4-32F9A36D280B}"/>
              </a:ext>
            </a:extLst>
          </p:cNvPr>
          <p:cNvSpPr txBox="1"/>
          <p:nvPr/>
        </p:nvSpPr>
        <p:spPr>
          <a:xfrm>
            <a:off x="47071" y="6177801"/>
            <a:ext cx="9096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  <a:cs typeface="DaunPenh" panose="01010101010101010101" pitchFamily="2" charset="0"/>
              </a:rPr>
              <a:t>Leading Enhanced Notable Geothermal Optimization (LENGO) of SATREPS (JICA-JST)</a:t>
            </a:r>
          </a:p>
          <a:p>
            <a:pPr algn="just"/>
            <a:r>
              <a:rPr lang="en-US" sz="1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  <a:cs typeface="MS PGothic" panose="020B0600070205080204" pitchFamily="34" charset="-128"/>
              </a:rPr>
              <a:t>Japan Society for the Promotion of Science (KAKENHI grant JP20H01997)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  <a:cs typeface="DaunPenh" panose="01010101010101010101" pitchFamily="2" charset="0"/>
              </a:rPr>
              <a:t> </a:t>
            </a:r>
            <a:endParaRPr lang="en-US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5BCC12-7BA0-29A6-B00F-A7300D6E2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067" y="169144"/>
            <a:ext cx="2719092" cy="7201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85700F-4341-3695-FB58-54D396676C72}"/>
              </a:ext>
            </a:extLst>
          </p:cNvPr>
          <p:cNvSpPr txBox="1"/>
          <p:nvPr/>
        </p:nvSpPr>
        <p:spPr>
          <a:xfrm>
            <a:off x="47071" y="5914316"/>
            <a:ext cx="4695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Yu Mincho" panose="02020400000000000000" pitchFamily="18" charset="-128"/>
                <a:cs typeface="DaunPenh" panose="01010101010101010101" pitchFamily="2" charset="0"/>
              </a:rPr>
              <a:t>Supported by: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79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B675788-345D-442F-A9F4-16C992B3C740}"/>
              </a:ext>
            </a:extLst>
          </p:cNvPr>
          <p:cNvGrpSpPr/>
          <p:nvPr/>
        </p:nvGrpSpPr>
        <p:grpSpPr>
          <a:xfrm>
            <a:off x="496273" y="831161"/>
            <a:ext cx="8513305" cy="5970579"/>
            <a:chOff x="355600" y="565688"/>
            <a:chExt cx="8513305" cy="5970579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7F6893BF-B7FD-462A-805F-59C7AC632B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13"/>
            <a:stretch/>
          </p:blipFill>
          <p:spPr bwMode="auto">
            <a:xfrm>
              <a:off x="479156" y="565688"/>
              <a:ext cx="8389749" cy="597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8DD980-3A9E-4134-AEA0-F84FCEF189BC}"/>
                </a:ext>
              </a:extLst>
            </p:cNvPr>
            <p:cNvSpPr/>
            <p:nvPr/>
          </p:nvSpPr>
          <p:spPr>
            <a:xfrm>
              <a:off x="355600" y="3329126"/>
              <a:ext cx="3691354" cy="32071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9">
                <a:extLst>
                  <a:ext uri="{FF2B5EF4-FFF2-40B4-BE49-F238E27FC236}">
                    <a16:creationId xmlns:a16="http://schemas.microsoft.com/office/drawing/2014/main" id="{74243B9D-BF05-41E9-BF02-A1AC4B5187FF}"/>
                  </a:ext>
                </a:extLst>
              </p:cNvPr>
              <p:cNvSpPr txBox="1"/>
              <p:nvPr/>
            </p:nvSpPr>
            <p:spPr>
              <a:xfrm>
                <a:off x="4280004" y="5244844"/>
                <a:ext cx="494987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kumimoji="1" lang="en-US" altLang="ja-JP" sz="1400" b="0" i="1" dirty="0">
                    <a:latin typeface="Cambria Math" panose="02040503050406030204" pitchFamily="18" charset="0"/>
                  </a:rPr>
                  <a:t>       </a:t>
                </a:r>
                <a:r>
                  <a:rPr kumimoji="1" lang="en-US" altLang="ja-JP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1" lang="en-US" altLang="ja-JP" sz="14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Phase Velocity</a:t>
                </a:r>
                <a:endParaRPr kumimoji="1" lang="en-US" altLang="ja-JP" sz="1400" b="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kumimoji="1" lang="en-US" altLang="ja-JP" sz="1400" b="0" i="0" smtClean="0">
                        <a:latin typeface="Cambria Math" panose="02040503050406030204" pitchFamily="18" charset="0"/>
                      </a:rPr>
                      <m:t>        :</m:t>
                    </m:r>
                  </m:oMath>
                </a14:m>
                <a:r>
                  <a:rPr kumimoji="1" lang="en-US" altLang="ja-JP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nth</a:t>
                </a:r>
                <a:r>
                  <a:rPr kumimoji="1" lang="en-US" altLang="ja-JP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frequency of observed</a:t>
                </a:r>
                <a:r>
                  <a:rPr lang="ja-JP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ja-JP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zero on a cross spectrum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kumimoji="1" lang="en-US" altLang="ja-JP" sz="14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ja-JP" sz="1400" dirty="0"/>
                  <a:t> </a:t>
                </a:r>
                <a:r>
                  <a:rPr lang="en-US" altLang="ja-JP" sz="1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nth</a:t>
                </a:r>
                <a:r>
                  <a:rPr lang="en-US" altLang="ja-JP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zero of the theoretical cross-spectrum and </a:t>
                </a:r>
              </a:p>
              <a:p>
                <a:r>
                  <a:rPr lang="en-US" altLang="ja-JP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altLang="ja-JP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(=0,</a:t>
                </a:r>
                <a14:m>
                  <m:oMath xmlns:m="http://schemas.openxmlformats.org/officeDocument/2006/math">
                    <m:r>
                      <a:rPr lang="en-US" altLang="ja-JP" sz="1200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ja-JP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1, </a:t>
                </a:r>
                <a14:m>
                  <m:oMath xmlns:m="http://schemas.openxmlformats.org/officeDocument/2006/math">
                    <m:r>
                      <a:rPr lang="en-US" altLang="ja-JP" sz="1200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ja-JP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2) </a:t>
                </a:r>
                <a:r>
                  <a:rPr kumimoji="1" lang="en-US" altLang="ja-JP" sz="1400" b="0" dirty="0">
                    <a:cs typeface="Arial" panose="020B0604020202020204" pitchFamily="34" charset="0"/>
                  </a:rPr>
                  <a:t>is the number of missed or extra zero points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       </m:t>
                    </m:r>
                  </m:oMath>
                </a14:m>
                <a:r>
                  <a:rPr kumimoji="1" lang="en-US" altLang="ja-JP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1" lang="en-US" altLang="ja-JP" sz="1400" dirty="0">
                    <a:cs typeface="Arial" panose="020B0604020202020204" pitchFamily="34" charset="0"/>
                  </a:rPr>
                  <a:t>interstation distance</a:t>
                </a:r>
                <a:endParaRPr kumimoji="1" lang="ja-JP" altLang="en-US" sz="1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テキスト ボックス 9">
                <a:extLst>
                  <a:ext uri="{FF2B5EF4-FFF2-40B4-BE49-F238E27FC236}">
                    <a16:creationId xmlns:a16="http://schemas.microsoft.com/office/drawing/2014/main" id="{74243B9D-BF05-41E9-BF02-A1AC4B518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004" y="5244844"/>
                <a:ext cx="4949876" cy="1169551"/>
              </a:xfrm>
              <a:prstGeom prst="rect">
                <a:avLst/>
              </a:prstGeom>
              <a:blipFill>
                <a:blip r:embed="rId3"/>
                <a:stretch>
                  <a:fillRect t="-521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8">
                <a:extLst>
                  <a:ext uri="{FF2B5EF4-FFF2-40B4-BE49-F238E27FC236}">
                    <a16:creationId xmlns:a16="http://schemas.microsoft.com/office/drawing/2014/main" id="{481CE47E-0CCF-4003-B985-572520F66A3F}"/>
                  </a:ext>
                </a:extLst>
              </p:cNvPr>
              <p:cNvSpPr txBox="1"/>
              <p:nvPr/>
            </p:nvSpPr>
            <p:spPr>
              <a:xfrm>
                <a:off x="5649982" y="4958163"/>
                <a:ext cx="2726594" cy="5733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en-US" altLang="ja-JP" b="0" dirty="0"/>
              </a:p>
            </p:txBody>
          </p:sp>
        </mc:Choice>
        <mc:Fallback xmlns="">
          <p:sp>
            <p:nvSpPr>
              <p:cNvPr id="5" name="テキスト ボックス 8">
                <a:extLst>
                  <a:ext uri="{FF2B5EF4-FFF2-40B4-BE49-F238E27FC236}">
                    <a16:creationId xmlns:a16="http://schemas.microsoft.com/office/drawing/2014/main" id="{481CE47E-0CCF-4003-B985-572520F66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982" y="4958163"/>
                <a:ext cx="2726594" cy="5733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21739770-EF61-4D2C-9F6E-01C5517200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41" r="34896"/>
          <a:stretch/>
        </p:blipFill>
        <p:spPr>
          <a:xfrm>
            <a:off x="2317392" y="1478217"/>
            <a:ext cx="1697181" cy="4312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619E1-E4F0-4181-83D6-F8E80FFA3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z="1800" b="1" smtClean="0">
                <a:solidFill>
                  <a:srgbClr val="C00000"/>
                </a:solidFill>
                <a:latin typeface="+mj-lt"/>
              </a:rPr>
              <a:t>2</a:t>
            </a:fld>
            <a:endParaRPr lang="en-US" sz="1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968C18-A427-4B46-9125-90CAF924FF65}"/>
              </a:ext>
            </a:extLst>
          </p:cNvPr>
          <p:cNvSpPr/>
          <p:nvPr/>
        </p:nvSpPr>
        <p:spPr>
          <a:xfrm>
            <a:off x="0" y="0"/>
            <a:ext cx="9144000" cy="723569"/>
          </a:xfrm>
          <a:custGeom>
            <a:avLst/>
            <a:gdLst>
              <a:gd name="connsiteX0" fmla="*/ 0 w 9144000"/>
              <a:gd name="connsiteY0" fmla="*/ 0 h 723569"/>
              <a:gd name="connsiteX1" fmla="*/ 9144000 w 9144000"/>
              <a:gd name="connsiteY1" fmla="*/ 0 h 723569"/>
              <a:gd name="connsiteX2" fmla="*/ 9144000 w 9144000"/>
              <a:gd name="connsiteY2" fmla="*/ 723569 h 723569"/>
              <a:gd name="connsiteX3" fmla="*/ 0 w 9144000"/>
              <a:gd name="connsiteY3" fmla="*/ 723569 h 723569"/>
              <a:gd name="connsiteX4" fmla="*/ 0 w 9144000"/>
              <a:gd name="connsiteY4" fmla="*/ 0 h 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723569" extrusionOk="0">
                <a:moveTo>
                  <a:pt x="0" y="0"/>
                </a:moveTo>
                <a:cubicBezTo>
                  <a:pt x="3955622" y="-30253"/>
                  <a:pt x="5622542" y="-44622"/>
                  <a:pt x="9144000" y="0"/>
                </a:cubicBezTo>
                <a:cubicBezTo>
                  <a:pt x="9172728" y="80578"/>
                  <a:pt x="9129462" y="622742"/>
                  <a:pt x="9144000" y="723569"/>
                </a:cubicBezTo>
                <a:cubicBezTo>
                  <a:pt x="7992955" y="810767"/>
                  <a:pt x="1906142" y="619049"/>
                  <a:pt x="0" y="723569"/>
                </a:cubicBezTo>
                <a:cubicBezTo>
                  <a:pt x="-29050" y="559746"/>
                  <a:pt x="37558" y="27148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189929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000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Methods: Surface wave dispersion measurement &amp; S-wave inversion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234343D-C2CB-41CA-B038-3FAB65670856}"/>
              </a:ext>
            </a:extLst>
          </p:cNvPr>
          <p:cNvSpPr txBox="1"/>
          <p:nvPr/>
        </p:nvSpPr>
        <p:spPr>
          <a:xfrm>
            <a:off x="4318214" y="6468336"/>
            <a:ext cx="4614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effectLst/>
                <a:ea typeface="MS PGothic" panose="020B0600070205080204" pitchFamily="34" charset="-128"/>
              </a:rPr>
              <a:t>(</a:t>
            </a:r>
            <a:r>
              <a:rPr lang="en-US" sz="1200" dirty="0" err="1">
                <a:solidFill>
                  <a:srgbClr val="002060"/>
                </a:solidFill>
                <a:effectLst/>
                <a:ea typeface="MS PGothic" panose="020B0600070205080204" pitchFamily="34" charset="-128"/>
              </a:rPr>
              <a:t>Ekström</a:t>
            </a:r>
            <a:r>
              <a:rPr lang="en-US" sz="1200" dirty="0">
                <a:solidFill>
                  <a:srgbClr val="002060"/>
                </a:solidFill>
                <a:effectLst/>
                <a:ea typeface="MS PGothic" panose="020B0600070205080204" pitchFamily="34" charset="-128"/>
              </a:rPr>
              <a:t> et al., 2009; </a:t>
            </a:r>
            <a:r>
              <a:rPr lang="en-US" sz="1200" dirty="0" err="1">
                <a:solidFill>
                  <a:srgbClr val="002060"/>
                </a:solidFill>
                <a:effectLst/>
                <a:ea typeface="MS PGothic" panose="020B0600070205080204" pitchFamily="34" charset="-128"/>
              </a:rPr>
              <a:t>Sadeghisorkhani</a:t>
            </a:r>
            <a:r>
              <a:rPr lang="en-US" sz="1200" dirty="0">
                <a:solidFill>
                  <a:srgbClr val="002060"/>
                </a:solidFill>
                <a:effectLst/>
                <a:ea typeface="MS PGothic" panose="020B0600070205080204" pitchFamily="34" charset="-128"/>
              </a:rPr>
              <a:t> et al., 2018)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1972A-239F-9044-3649-61F08B2DDB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4" t="864" r="-2751"/>
          <a:stretch/>
        </p:blipFill>
        <p:spPr>
          <a:xfrm>
            <a:off x="331919" y="3735817"/>
            <a:ext cx="3616626" cy="22549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CBBD91-47A2-4B15-BA37-31376CB1136E}"/>
              </a:ext>
            </a:extLst>
          </p:cNvPr>
          <p:cNvSpPr txBox="1"/>
          <p:nvPr/>
        </p:nvSpPr>
        <p:spPr>
          <a:xfrm>
            <a:off x="1305764" y="5990767"/>
            <a:ext cx="27088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cs typeface="Calibri" panose="020F0502020204030204" pitchFamily="34" charset="0"/>
              </a:rPr>
              <a:t>(</a:t>
            </a:r>
            <a:r>
              <a:rPr lang="en-US" sz="1200" dirty="0" err="1">
                <a:solidFill>
                  <a:srgbClr val="002060"/>
                </a:solidFill>
                <a:cs typeface="Calibri" panose="020F0502020204030204" pitchFamily="34" charset="0"/>
              </a:rPr>
              <a:t>DSurfTomo</a:t>
            </a:r>
            <a:r>
              <a:rPr lang="en-US" sz="1200" dirty="0">
                <a:solidFill>
                  <a:srgbClr val="002060"/>
                </a:solidFill>
                <a:cs typeface="Calibri" panose="020F0502020204030204" pitchFamily="34" charset="0"/>
              </a:rPr>
              <a:t>, Fang et al., 2015)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0B6CFD-5848-7B7A-5691-DCBF62FC901E}"/>
              </a:ext>
            </a:extLst>
          </p:cNvPr>
          <p:cNvSpPr txBox="1"/>
          <p:nvPr/>
        </p:nvSpPr>
        <p:spPr>
          <a:xfrm>
            <a:off x="298483" y="604678"/>
            <a:ext cx="89088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locate heat source and geothermal energy accumulations controlled by structure</a:t>
            </a:r>
          </a:p>
          <a:p>
            <a:pPr algn="just"/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from ambient noise data analysis.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1782C2F4-8CA7-4E5A-B34D-0686B5AAFDAE}"/>
              </a:ext>
            </a:extLst>
          </p:cNvPr>
          <p:cNvSpPr/>
          <p:nvPr/>
        </p:nvSpPr>
        <p:spPr>
          <a:xfrm rot="19569860">
            <a:off x="3804054" y="3797575"/>
            <a:ext cx="263471" cy="136920"/>
          </a:xfrm>
          <a:prstGeom prst="leftArrow">
            <a:avLst/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10AD3A-6D10-43DB-C631-54A7ABFEC871}"/>
              </a:ext>
            </a:extLst>
          </p:cNvPr>
          <p:cNvSpPr txBox="1"/>
          <p:nvPr/>
        </p:nvSpPr>
        <p:spPr>
          <a:xfrm>
            <a:off x="712963" y="3105849"/>
            <a:ext cx="15222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DaunPenh" panose="01010101010101010101" pitchFamily="2" charset="0"/>
              </a:rPr>
              <a:t>(Velasco et al., 2011) 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62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968C18-A427-4B46-9125-90CAF924FF65}"/>
              </a:ext>
            </a:extLst>
          </p:cNvPr>
          <p:cNvSpPr/>
          <p:nvPr/>
        </p:nvSpPr>
        <p:spPr>
          <a:xfrm>
            <a:off x="0" y="0"/>
            <a:ext cx="9144000" cy="723569"/>
          </a:xfrm>
          <a:custGeom>
            <a:avLst/>
            <a:gdLst>
              <a:gd name="connsiteX0" fmla="*/ 0 w 9144000"/>
              <a:gd name="connsiteY0" fmla="*/ 0 h 723569"/>
              <a:gd name="connsiteX1" fmla="*/ 9144000 w 9144000"/>
              <a:gd name="connsiteY1" fmla="*/ 0 h 723569"/>
              <a:gd name="connsiteX2" fmla="*/ 9144000 w 9144000"/>
              <a:gd name="connsiteY2" fmla="*/ 723569 h 723569"/>
              <a:gd name="connsiteX3" fmla="*/ 0 w 9144000"/>
              <a:gd name="connsiteY3" fmla="*/ 723569 h 723569"/>
              <a:gd name="connsiteX4" fmla="*/ 0 w 9144000"/>
              <a:gd name="connsiteY4" fmla="*/ 0 h 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723569" extrusionOk="0">
                <a:moveTo>
                  <a:pt x="0" y="0"/>
                </a:moveTo>
                <a:cubicBezTo>
                  <a:pt x="3955622" y="-30253"/>
                  <a:pt x="5622542" y="-44622"/>
                  <a:pt x="9144000" y="0"/>
                </a:cubicBezTo>
                <a:cubicBezTo>
                  <a:pt x="9172728" y="80578"/>
                  <a:pt x="9129462" y="622742"/>
                  <a:pt x="9144000" y="723569"/>
                </a:cubicBezTo>
                <a:cubicBezTo>
                  <a:pt x="7992955" y="810767"/>
                  <a:pt x="1906142" y="619049"/>
                  <a:pt x="0" y="723569"/>
                </a:cubicBezTo>
                <a:cubicBezTo>
                  <a:pt x="-29050" y="559746"/>
                  <a:pt x="37558" y="27148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189929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000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Results: Rayleigh Wave Phase Velocity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F54318C-5371-48A6-92B6-41FDD9D9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60564" y="723569"/>
            <a:ext cx="6470142" cy="604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9BB4D-0163-4E09-85A7-853016AA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z="1800" b="1" smtClean="0">
                <a:solidFill>
                  <a:srgbClr val="C00000"/>
                </a:solidFill>
                <a:latin typeface="+mj-lt"/>
              </a:rPr>
              <a:t>3</a:t>
            </a:fld>
            <a:endParaRPr lang="en-US" sz="1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DE51A6B-FF28-D2A9-FEBC-A98900122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-1532"/>
          <a:stretch/>
        </p:blipFill>
        <p:spPr bwMode="auto">
          <a:xfrm>
            <a:off x="29288" y="3470980"/>
            <a:ext cx="2412031" cy="301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231DD-E4AB-5D1A-C623-F193F7AD5BC0}"/>
              </a:ext>
            </a:extLst>
          </p:cNvPr>
          <p:cNvSpPr txBox="1"/>
          <p:nvPr/>
        </p:nvSpPr>
        <p:spPr>
          <a:xfrm>
            <a:off x="-9786" y="6393919"/>
            <a:ext cx="4614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effectLst/>
              </a:rPr>
              <a:t>(Data: October 13, 2012 - April 09, 2013)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4084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968C18-A427-4B46-9125-90CAF924FF65}"/>
              </a:ext>
            </a:extLst>
          </p:cNvPr>
          <p:cNvSpPr/>
          <p:nvPr/>
        </p:nvSpPr>
        <p:spPr>
          <a:xfrm>
            <a:off x="0" y="7033"/>
            <a:ext cx="9143999" cy="723569"/>
          </a:xfrm>
          <a:custGeom>
            <a:avLst/>
            <a:gdLst>
              <a:gd name="connsiteX0" fmla="*/ 0 w 9143999"/>
              <a:gd name="connsiteY0" fmla="*/ 0 h 723569"/>
              <a:gd name="connsiteX1" fmla="*/ 9143999 w 9143999"/>
              <a:gd name="connsiteY1" fmla="*/ 0 h 723569"/>
              <a:gd name="connsiteX2" fmla="*/ 9143999 w 9143999"/>
              <a:gd name="connsiteY2" fmla="*/ 723569 h 723569"/>
              <a:gd name="connsiteX3" fmla="*/ 0 w 9143999"/>
              <a:gd name="connsiteY3" fmla="*/ 723569 h 723569"/>
              <a:gd name="connsiteX4" fmla="*/ 0 w 9143999"/>
              <a:gd name="connsiteY4" fmla="*/ 0 h 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9" h="723569" extrusionOk="0">
                <a:moveTo>
                  <a:pt x="0" y="0"/>
                </a:moveTo>
                <a:cubicBezTo>
                  <a:pt x="3955799" y="-30253"/>
                  <a:pt x="5622991" y="-44622"/>
                  <a:pt x="9143999" y="0"/>
                </a:cubicBezTo>
                <a:cubicBezTo>
                  <a:pt x="9172727" y="80578"/>
                  <a:pt x="9129461" y="622742"/>
                  <a:pt x="9143999" y="723569"/>
                </a:cubicBezTo>
                <a:cubicBezTo>
                  <a:pt x="7992903" y="810767"/>
                  <a:pt x="1906122" y="619049"/>
                  <a:pt x="0" y="723569"/>
                </a:cubicBezTo>
                <a:cubicBezTo>
                  <a:pt x="-29050" y="559746"/>
                  <a:pt x="37558" y="27148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189929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000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Results: S-wave Velocity Structure (</a:t>
            </a:r>
            <a:r>
              <a:rPr kumimoji="0" lang="en-US" sz="2000" b="1" i="1" u="none" strike="noStrike" kern="1200" cap="none" spc="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000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Vs</a:t>
            </a:r>
            <a:r>
              <a:rPr kumimoji="0" lang="en-US" sz="2000" b="1" i="0" u="none" strike="noStrike" kern="1200" cap="none" spc="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000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44CEE1C-50C2-4038-86D4-D3D772CF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z="1800" b="1" smtClean="0">
                <a:solidFill>
                  <a:srgbClr val="C00000"/>
                </a:solidFill>
                <a:latin typeface="+mj-lt"/>
              </a:rPr>
              <a:t>4</a:t>
            </a:fld>
            <a:endParaRPr lang="en-US" sz="1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CFA8BD-38DD-4939-822E-EE1BBF15134C}"/>
              </a:ext>
            </a:extLst>
          </p:cNvPr>
          <p:cNvSpPr txBox="1"/>
          <p:nvPr/>
        </p:nvSpPr>
        <p:spPr>
          <a:xfrm>
            <a:off x="933450" y="6289302"/>
            <a:ext cx="896089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+mj-lt"/>
              </a:rPr>
              <a:t>Low velocity anomalies &gt;&gt; potential geothermal pathways &gt;&gt; Geothermal fluid accumulations 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5FBB5F-AC47-45A6-5ED1-67353421E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39" y="628821"/>
            <a:ext cx="7040722" cy="558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78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679E4FD-D370-F01D-6F95-4B2CD14C2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6" t="84121" r="15396"/>
          <a:stretch/>
        </p:blipFill>
        <p:spPr bwMode="auto">
          <a:xfrm>
            <a:off x="926945" y="6065765"/>
            <a:ext cx="3852028" cy="7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968C18-A427-4B46-9125-90CAF924FF65}"/>
              </a:ext>
            </a:extLst>
          </p:cNvPr>
          <p:cNvSpPr/>
          <p:nvPr/>
        </p:nvSpPr>
        <p:spPr>
          <a:xfrm>
            <a:off x="0" y="0"/>
            <a:ext cx="9144000" cy="723569"/>
          </a:xfrm>
          <a:custGeom>
            <a:avLst/>
            <a:gdLst>
              <a:gd name="connsiteX0" fmla="*/ 0 w 9144000"/>
              <a:gd name="connsiteY0" fmla="*/ 0 h 723569"/>
              <a:gd name="connsiteX1" fmla="*/ 9144000 w 9144000"/>
              <a:gd name="connsiteY1" fmla="*/ 0 h 723569"/>
              <a:gd name="connsiteX2" fmla="*/ 9144000 w 9144000"/>
              <a:gd name="connsiteY2" fmla="*/ 723569 h 723569"/>
              <a:gd name="connsiteX3" fmla="*/ 0 w 9144000"/>
              <a:gd name="connsiteY3" fmla="*/ 723569 h 723569"/>
              <a:gd name="connsiteX4" fmla="*/ 0 w 9144000"/>
              <a:gd name="connsiteY4" fmla="*/ 0 h 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723569" extrusionOk="0">
                <a:moveTo>
                  <a:pt x="0" y="0"/>
                </a:moveTo>
                <a:cubicBezTo>
                  <a:pt x="3955622" y="-30253"/>
                  <a:pt x="5622542" y="-44622"/>
                  <a:pt x="9144000" y="0"/>
                </a:cubicBezTo>
                <a:cubicBezTo>
                  <a:pt x="9172728" y="80578"/>
                  <a:pt x="9129462" y="622742"/>
                  <a:pt x="9144000" y="723569"/>
                </a:cubicBezTo>
                <a:cubicBezTo>
                  <a:pt x="7992955" y="810767"/>
                  <a:pt x="1906142" y="619049"/>
                  <a:pt x="0" y="723569"/>
                </a:cubicBezTo>
                <a:cubicBezTo>
                  <a:pt x="-29050" y="559746"/>
                  <a:pt x="37558" y="27148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189929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000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Results &amp; Discussions: Magma and Geothermal Fluid Accumulations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B3DB9-04C6-4C1A-8BC4-70CA32CF79B5}"/>
              </a:ext>
            </a:extLst>
          </p:cNvPr>
          <p:cNvSpPr txBox="1"/>
          <p:nvPr/>
        </p:nvSpPr>
        <p:spPr>
          <a:xfrm>
            <a:off x="0" y="4938051"/>
            <a:ext cx="8960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b="1" dirty="0">
                <a:solidFill>
                  <a:srgbClr val="002060"/>
                </a:solidFill>
                <a:latin typeface="+mj-lt"/>
              </a:rPr>
              <a:t>Top of magma chambers (3-4km beneath </a:t>
            </a:r>
            <a:r>
              <a:rPr lang="en-US" sz="1500" b="1" dirty="0" err="1">
                <a:solidFill>
                  <a:srgbClr val="002060"/>
                </a:solidFill>
                <a:latin typeface="+mj-lt"/>
              </a:rPr>
              <a:t>Silali</a:t>
            </a:r>
            <a:r>
              <a:rPr lang="en-US" sz="1500" b="1" dirty="0">
                <a:solidFill>
                  <a:srgbClr val="002060"/>
                </a:solidFill>
                <a:latin typeface="+mj-lt"/>
              </a:rPr>
              <a:t>, and</a:t>
            </a:r>
          </a:p>
          <a:p>
            <a:r>
              <a:rPr lang="en-US" sz="1500" b="1" dirty="0">
                <a:solidFill>
                  <a:srgbClr val="002060"/>
                </a:solidFill>
                <a:latin typeface="+mj-lt"/>
              </a:rPr>
              <a:t>probably ~3km beneath </a:t>
            </a:r>
            <a:r>
              <a:rPr lang="en-US" sz="1500" b="1" dirty="0" err="1">
                <a:solidFill>
                  <a:srgbClr val="002060"/>
                </a:solidFill>
                <a:latin typeface="+mj-lt"/>
              </a:rPr>
              <a:t>Paka</a:t>
            </a:r>
            <a:r>
              <a:rPr lang="en-US" sz="1500" b="1" dirty="0">
                <a:solidFill>
                  <a:srgbClr val="002060"/>
                </a:solidFill>
                <a:latin typeface="+mj-lt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b="1" dirty="0">
                <a:solidFill>
                  <a:srgbClr val="002060"/>
                </a:solidFill>
                <a:latin typeface="+mj-lt"/>
              </a:rPr>
              <a:t>Potential geothermal fluid accumulations mostly at </a:t>
            </a:r>
          </a:p>
          <a:p>
            <a:r>
              <a:rPr lang="en-US" sz="1500" b="1" dirty="0">
                <a:solidFill>
                  <a:srgbClr val="002060"/>
                </a:solidFill>
                <a:latin typeface="+mj-lt"/>
              </a:rPr>
              <a:t>depths &lt; 3-4km beneath calderas and below rift floors. 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E56183DF-71B3-8F28-AEE7-67585607A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31"/>
          <a:stretch/>
        </p:blipFill>
        <p:spPr>
          <a:xfrm>
            <a:off x="196920" y="889001"/>
            <a:ext cx="4559161" cy="393700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B19193E-D2B9-7E76-D3C1-E514B8F882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1"/>
          <a:stretch/>
        </p:blipFill>
        <p:spPr>
          <a:xfrm>
            <a:off x="4756081" y="554556"/>
            <a:ext cx="4191000" cy="393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AB94B-F5F2-8C42-F388-625AC4AD8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72" y="3989376"/>
            <a:ext cx="4425671" cy="2730654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44CEE1C-50C2-4038-86D4-D3D772CF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42D4-866F-491F-A2CD-102CB488B1EB}" type="slidenum">
              <a:rPr lang="en-US" sz="1800" b="1" smtClean="0">
                <a:solidFill>
                  <a:srgbClr val="C00000"/>
                </a:solidFill>
                <a:latin typeface="+mj-lt"/>
              </a:rPr>
              <a:t>5</a:t>
            </a:fld>
            <a:endParaRPr lang="en-US" sz="1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0537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12824</TotalTime>
  <Words>253</Words>
  <Application>Microsoft Office PowerPoint</Application>
  <PresentationFormat>On-screen Show (4:3)</PresentationFormat>
  <Paragraphs>33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游ゴシック</vt:lpstr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CHHUN CHANMALY</dc:creator>
  <cp:lastModifiedBy>CHHUN CHANMALY</cp:lastModifiedBy>
  <cp:revision>261</cp:revision>
  <dcterms:created xsi:type="dcterms:W3CDTF">2022-02-07T01:47:44Z</dcterms:created>
  <dcterms:modified xsi:type="dcterms:W3CDTF">2022-05-23T10:18:50Z</dcterms:modified>
</cp:coreProperties>
</file>