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0" r:id="rId2"/>
    <p:sldId id="285" r:id="rId3"/>
    <p:sldId id="284" r:id="rId4"/>
    <p:sldId id="281" r:id="rId5"/>
    <p:sldId id="28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çois Oehler, DOPS/STM/GEOPHY" initials="JOD" lastIdx="13" clrIdx="0">
    <p:extLst>
      <p:ext uri="{19B8F6BF-5375-455C-9EA6-DF929625EA0E}">
        <p15:presenceInfo xmlns:p15="http://schemas.microsoft.com/office/powerpoint/2012/main" userId="Jean-François Oehler, DOPS/STM/GEO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EA4DD-B0EA-41BE-9B4D-C856F90D7B98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8C29-15F8-4453-94B0-1AD93547C22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3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8C29-15F8-4453-94B0-1AD93547C2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4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8C29-15F8-4453-94B0-1AD93547C2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8C29-15F8-4453-94B0-1AD93547C2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0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8C29-15F8-4453-94B0-1AD93547C2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6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8C29-15F8-4453-94B0-1AD93547C2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6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1ADB6-95ED-4DA4-A382-2C15ADB4A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9F3A33-62C6-429A-A3A8-FCB345409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8F7D8-2311-4515-9353-D2D49FAC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FDCA0-23CB-4649-96DB-F8E7D352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8A730-742C-4616-9410-5FA85702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9017B-CF3B-4B18-ABCA-C896A565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921984-564A-4148-A61E-7325DB45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1E59B3-561C-4B12-95EB-685B6F8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7F299-992B-491A-8673-471E3DC3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622936-E764-44D8-8FCC-2DE19E10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4046F4-5A89-4013-A350-C2E5BF8B5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F50E52-758F-478D-BD7F-5A9CCC58E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B5C74-A346-4860-BC60-75CA03B4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7520C-57E6-42C3-B584-900B7EEB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B7B20-A6E1-49CF-BA81-2AE6A894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5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69787-605C-4A02-A6E5-9DB0B8DE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0929A-24F4-427A-B4F2-455470B8F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EDBD2-D5D7-419C-B015-C8256DEB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823EF-9B75-481D-85D7-82322AB7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25394-2AFF-4384-867F-2457A78E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C2873-673A-4034-812A-369B3C03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C742E0-4B50-401B-B834-EE6CADA4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8474D0-61F9-48A5-9F7B-964973FC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B853C8-DA94-4FC5-AF3A-AE14756F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FC9CB1-D856-4E9B-84FE-764541C7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5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4F022-EF9F-40DE-9A95-7910D28E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096BBB-A319-4052-807F-2BBF58189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0D9C03-61D4-45D2-994E-DC4AB312C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7A15B-DA8E-442E-BEAB-37D04F8E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104A6-10B3-4E2C-9E70-F477E546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67E62-F257-435D-AF78-6C8EB3F8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5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85259-97A5-4FCD-A4FF-5D7E6100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134E39-6C73-4ED5-8523-E36AC929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E4EEAB-DC2E-4C55-896C-CC2E26D42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583E2F-9A77-437D-95A8-E7E720A5F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A35351-838E-4041-9672-B606FB26C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67AD83-EA21-4F38-BB3F-47B732BF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50CEAF-CD8B-4BD7-AA9B-2DA78B3D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5D3353-2029-4CF0-9FC6-87765F54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60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99588-648D-46D7-B5A5-5E2242B2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251DA6-42C4-4D2F-94C6-884CFB38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7E4ADF-C8F7-4E22-993B-8223CF81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EE2D5C-10E5-4D72-933B-320A06AC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6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D92AC3-0E83-4BEE-BFFB-A95B222C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9449ED-2C56-4EE3-8B90-E3B6362E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E5262A-6685-4FC3-AD4D-5A4F278B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53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ADBC4-56B9-4B0A-96F4-7BA0A120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71560-CEAC-4B7F-921B-17B78795A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E48CCF-0F72-4E99-8159-95EF2E110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5AEF62-F4F8-4646-A495-B9B999A9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F51248-19FE-4B75-82B6-FC07895D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5FC158-429D-495E-913F-B4797CFF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2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AB15C-B6B8-4280-A7C8-26FABAEC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6569EC-DDB4-4B89-B72C-C169F3E24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EA2C6D-700E-4B55-8A53-3A2414D3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C8B169-B472-4F5B-A02E-D6F95B69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C185D0-4045-49D8-887C-A850DC48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2E263E-7A4E-4CFC-B6EB-B7424622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02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9C8809-3094-43FD-AE9F-1B269696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214076-B11D-4430-B986-573B7DF1F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3CE03B-EC34-417D-89C2-BC1BE983E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6C89-880C-49CF-B4CC-85901746E91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2797A-6E9C-4CE1-8749-0FA91B7EC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DDD1A-5CED-49AB-805B-EF6317777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1532-FA4B-4476-A978-6CF3C7E1E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29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4.png"/><Relationship Id="rId5" Type="http://schemas.openxmlformats.org/officeDocument/2006/relationships/image" Target="../media/image20.jpeg"/><Relationship Id="rId10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jpg"/><Relationship Id="rId5" Type="http://schemas.openxmlformats.org/officeDocument/2006/relationships/hyperlink" Target="http://www.kongsberg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5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kongsberg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5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 descr="Une image contenant eau, ciel, extérieur, bateau&#10;&#10;Description générée automatiquement">
            <a:extLst>
              <a:ext uri="{FF2B5EF4-FFF2-40B4-BE49-F238E27FC236}">
                <a16:creationId xmlns:a16="http://schemas.microsoft.com/office/drawing/2014/main" id="{02D54765-85DC-496B-A1C5-35188CB9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09" y="1"/>
            <a:ext cx="12209323" cy="6860196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B698359-346A-4795-BC30-0B091786699B}"/>
              </a:ext>
            </a:extLst>
          </p:cNvPr>
          <p:cNvSpPr txBox="1"/>
          <p:nvPr/>
        </p:nvSpPr>
        <p:spPr>
          <a:xfrm>
            <a:off x="612648" y="2478057"/>
            <a:ext cx="10936224" cy="176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" marR="11430" algn="ctr">
              <a:lnSpc>
                <a:spcPct val="107000"/>
              </a:lnSpc>
              <a:spcAft>
                <a:spcPts val="280"/>
              </a:spcAft>
            </a:pP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Comparison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between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towed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absolute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and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shipborne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3C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fluxgate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magnetic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measurements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in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shallow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waters. Applications for marine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geophysical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 </a:t>
            </a:r>
            <a:r>
              <a:rPr lang="fr-FR" sz="2800" b="1" dirty="0" err="1">
                <a:effectLst/>
                <a:latin typeface="Marianne" panose="02000000000000000000" pitchFamily="50" charset="0"/>
                <a:ea typeface="Liberation Serif"/>
              </a:rPr>
              <a:t>survey</a:t>
            </a:r>
            <a:r>
              <a:rPr lang="fr-FR" sz="2800" b="1" dirty="0">
                <a:effectLst/>
                <a:latin typeface="Marianne" panose="02000000000000000000" pitchFamily="50" charset="0"/>
                <a:ea typeface="Liberation Serif"/>
              </a:rPr>
              <a:t>.</a:t>
            </a:r>
            <a:endParaRPr lang="fr-FR" sz="2800" dirty="0">
              <a:effectLst/>
              <a:latin typeface="Marianne" panose="02000000000000000000" pitchFamily="50" charset="0"/>
              <a:ea typeface="Calibri" panose="020F0502020204030204" pitchFamily="34" charset="0"/>
            </a:endParaRPr>
          </a:p>
          <a:p>
            <a:pPr marL="6350" indent="-6350" algn="ctr">
              <a:lnSpc>
                <a:spcPct val="107000"/>
              </a:lnSpc>
              <a:spcAft>
                <a:spcPts val="735"/>
              </a:spcAft>
            </a:pPr>
            <a:r>
              <a:rPr lang="fr-FR" sz="1600" dirty="0">
                <a:effectLst/>
                <a:latin typeface="Marianne" panose="02000000000000000000" pitchFamily="50" charset="0"/>
                <a:ea typeface="Liberation Serif"/>
              </a:rPr>
              <a:t>Hugo REILLER</a:t>
            </a:r>
            <a:r>
              <a:rPr lang="fr-FR" sz="1600" baseline="30000" dirty="0">
                <a:effectLst/>
                <a:latin typeface="Marianne" panose="02000000000000000000" pitchFamily="50" charset="0"/>
                <a:ea typeface="Liberation Serif"/>
              </a:rPr>
              <a:t>1</a:t>
            </a:r>
            <a:r>
              <a:rPr lang="fr-FR" sz="1600" dirty="0">
                <a:effectLst/>
                <a:latin typeface="Marianne" panose="02000000000000000000" pitchFamily="50" charset="0"/>
                <a:ea typeface="Liberation Serif"/>
              </a:rPr>
              <a:t>, Jean François OEHLER</a:t>
            </a:r>
            <a:r>
              <a:rPr lang="fr-FR" sz="1600" baseline="30000" dirty="0">
                <a:effectLst/>
                <a:latin typeface="Marianne" panose="02000000000000000000" pitchFamily="50" charset="0"/>
                <a:ea typeface="Liberation Serif"/>
              </a:rPr>
              <a:t>2</a:t>
            </a:r>
            <a:r>
              <a:rPr lang="fr-FR" sz="1600" dirty="0">
                <a:effectLst/>
                <a:latin typeface="Marianne" panose="02000000000000000000" pitchFamily="50" charset="0"/>
                <a:ea typeface="Liberation Serif"/>
              </a:rPr>
              <a:t>, Guy MARQUIS</a:t>
            </a:r>
            <a:r>
              <a:rPr lang="fr-FR" sz="1600" baseline="30000" dirty="0">
                <a:effectLst/>
                <a:latin typeface="Marianne" panose="02000000000000000000" pitchFamily="50" charset="0"/>
                <a:ea typeface="Liberation Serif"/>
              </a:rPr>
              <a:t>1</a:t>
            </a:r>
            <a:r>
              <a:rPr lang="fr-FR" sz="1600" dirty="0">
                <a:effectLst/>
                <a:latin typeface="Marianne" panose="02000000000000000000" pitchFamily="50" charset="0"/>
                <a:ea typeface="Liberation Serif"/>
              </a:rPr>
              <a:t>, Sylvain LUCAS</a:t>
            </a:r>
            <a:r>
              <a:rPr lang="fr-FR" sz="1600" baseline="30000" dirty="0">
                <a:effectLst/>
                <a:latin typeface="Marianne" panose="02000000000000000000" pitchFamily="50" charset="0"/>
                <a:ea typeface="Liberation Serif"/>
              </a:rPr>
              <a:t>2</a:t>
            </a:r>
            <a:r>
              <a:rPr lang="fr-FR" sz="1600" dirty="0">
                <a:effectLst/>
                <a:latin typeface="Marianne" panose="02000000000000000000" pitchFamily="50" charset="0"/>
                <a:ea typeface="Liberation Serif"/>
              </a:rPr>
              <a:t>, Didier ROUXEL</a:t>
            </a:r>
            <a:r>
              <a:rPr lang="fr-FR" sz="1600" baseline="30000" dirty="0">
                <a:effectLst/>
                <a:latin typeface="Marianne" panose="02000000000000000000" pitchFamily="50" charset="0"/>
                <a:ea typeface="Liberation Serif"/>
              </a:rPr>
              <a:t>2</a:t>
            </a:r>
            <a:r>
              <a:rPr lang="fr-FR" sz="1600" dirty="0">
                <a:effectLst/>
                <a:latin typeface="Marianne" panose="02000000000000000000" pitchFamily="50" charset="0"/>
                <a:ea typeface="Liberation Serif"/>
              </a:rPr>
              <a:t>, Marc MUNSCHY</a:t>
            </a:r>
            <a:r>
              <a:rPr lang="fr-FR" sz="2400" baseline="30000" dirty="0"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†</a:t>
            </a:r>
            <a:endParaRPr lang="fr-FR" sz="1600" baseline="30000" dirty="0">
              <a:effectLst/>
              <a:latin typeface="Marianne" panose="02000000000000000000" pitchFamily="50" charset="0"/>
              <a:ea typeface="Liberation Serif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C4BCCA0F-2F4F-4F81-BE18-11BE8B4823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15" y="656884"/>
            <a:ext cx="2092100" cy="76028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6137E25-4D67-475B-B2C2-843438BF8EBA}"/>
              </a:ext>
            </a:extLst>
          </p:cNvPr>
          <p:cNvSpPr/>
          <p:nvPr/>
        </p:nvSpPr>
        <p:spPr>
          <a:xfrm>
            <a:off x="10765081" y="447186"/>
            <a:ext cx="1026536" cy="969983"/>
          </a:xfrm>
          <a:prstGeom prst="rect">
            <a:avLst/>
          </a:prstGeom>
          <a:blipFill dpi="0" rotWithShape="1">
            <a:blip r:embed="rId5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0C683A-4F73-4C61-96F5-361A5E20E91A}"/>
              </a:ext>
            </a:extLst>
          </p:cNvPr>
          <p:cNvSpPr txBox="1"/>
          <p:nvPr/>
        </p:nvSpPr>
        <p:spPr>
          <a:xfrm>
            <a:off x="2808396" y="6504278"/>
            <a:ext cx="9337666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zxx-none" sz="700" b="0" i="1" strike="noStrike" cap="none" baseline="3300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1</a:t>
            </a:r>
            <a:r>
              <a:rPr lang="zxx-none" sz="700" b="0" i="1" strike="noStrike" cap="none" baseline="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 </a:t>
            </a:r>
            <a:r>
              <a:rPr lang="zxx-none" sz="700" b="0" i="1" strike="noStrike" cap="none" baseline="0" dirty="0">
                <a:ln>
                  <a:noFill/>
                </a:ln>
                <a:uFillTx/>
                <a:latin typeface="Arial" pitchFamily="18"/>
                <a:ea typeface="Noto Sans CJK SC" pitchFamily="2"/>
                <a:cs typeface="Noto Sans CJK SC" pitchFamily="2"/>
              </a:rPr>
              <a:t>Institut Terre et Environnement de Strasbourg (ITES), UMR 7063, Université de Strasbourg/EOST, CNRS, Strasbourg, France</a:t>
            </a:r>
            <a:r>
              <a:rPr lang="fr-FR" sz="700" b="0" i="1" strike="noStrike" cap="none" baseline="0" dirty="0">
                <a:ln>
                  <a:noFill/>
                </a:ln>
                <a:uFillTx/>
                <a:latin typeface="Arial" pitchFamily="18"/>
                <a:ea typeface="Noto Sans CJK SC" pitchFamily="2"/>
                <a:cs typeface="Noto Sans CJK SC" pitchFamily="2"/>
              </a:rPr>
              <a:t>;</a:t>
            </a:r>
            <a:r>
              <a:rPr lang="fr-FR" sz="700" i="1" dirty="0">
                <a:latin typeface="Arial" pitchFamily="18"/>
                <a:ea typeface="Noto Sans CJK SC" pitchFamily="2"/>
                <a:cs typeface="Noto Sans CJK SC" pitchFamily="2"/>
              </a:rPr>
              <a:t>   </a:t>
            </a:r>
            <a:r>
              <a:rPr lang="zxx-none" sz="700" b="0" i="1" strike="noStrike" cap="none" baseline="3300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2</a:t>
            </a:r>
            <a:r>
              <a:rPr lang="zxx-none" sz="700" b="0" i="1" strike="noStrike" cap="none" baseline="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 </a:t>
            </a:r>
            <a:r>
              <a:rPr lang="fr-FR" sz="700" b="0" i="1" strike="noStrike" cap="none" baseline="0" dirty="0" err="1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Shom</a:t>
            </a:r>
            <a:r>
              <a:rPr lang="fr-FR" sz="700" b="0" i="1" strike="noStrike" cap="none" baseline="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 (French </a:t>
            </a:r>
            <a:r>
              <a:rPr lang="fr-FR" sz="700" i="1" dirty="0" err="1">
                <a:latin typeface="Arial" pitchFamily="18"/>
                <a:ea typeface="Noto Sans CJK SC" pitchFamily="2"/>
                <a:cs typeface="Noto Sans CJK SC" pitchFamily="2"/>
              </a:rPr>
              <a:t>H</a:t>
            </a:r>
            <a:r>
              <a:rPr lang="fr-FR" sz="700" b="0" i="1" strike="noStrike" cap="none" baseline="0" dirty="0" err="1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ydrographic</a:t>
            </a:r>
            <a:r>
              <a:rPr lang="fr-FR" sz="700" b="0" i="1" strike="noStrike" cap="none" baseline="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 and </a:t>
            </a:r>
            <a:r>
              <a:rPr lang="fr-FR" sz="700" b="0" i="1" strike="noStrike" cap="none" baseline="0" dirty="0" err="1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Oceanographic</a:t>
            </a:r>
            <a:r>
              <a:rPr lang="fr-FR" sz="700" b="0" i="1" strike="noStrike" cap="none" baseline="0" dirty="0">
                <a:ln>
                  <a:noFill/>
                </a:ln>
                <a:latin typeface="Arial" pitchFamily="18"/>
                <a:ea typeface="Noto Sans CJK SC" pitchFamily="2"/>
                <a:cs typeface="Noto Sans CJK SC" pitchFamily="2"/>
              </a:rPr>
              <a:t>  Service), Brest, France</a:t>
            </a:r>
            <a:endParaRPr lang="zxx-none" sz="700" i="1" dirty="0">
              <a:latin typeface="Arial" pitchFamily="18"/>
              <a:ea typeface="Noto Sans CJK SC" pitchFamily="2"/>
              <a:cs typeface="Noto Sans CJK SC" pitchFamily="2"/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B1CCD2-C542-4B96-91E0-53BB77E272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943" y="682173"/>
            <a:ext cx="2937155" cy="669383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180D0B0-42B4-4206-9949-1EDCB1DCB9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41985" y="402236"/>
            <a:ext cx="1317038" cy="116470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01DE017F-C854-4A9E-BFE5-4FA076BE80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4" y="131320"/>
            <a:ext cx="3871117" cy="18911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803AF4-F6B1-4710-99E7-F843B4575F49}"/>
              </a:ext>
            </a:extLst>
          </p:cNvPr>
          <p:cNvSpPr txBox="1"/>
          <p:nvPr/>
        </p:nvSpPr>
        <p:spPr>
          <a:xfrm>
            <a:off x="10570916" y="6653992"/>
            <a:ext cx="1828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Contact : h.reiller@unistra.fr</a:t>
            </a:r>
          </a:p>
        </p:txBody>
      </p:sp>
      <p:pic>
        <p:nvPicPr>
          <p:cNvPr id="60" name="Graphique 6">
            <a:extLst>
              <a:ext uri="{FF2B5EF4-FFF2-40B4-BE49-F238E27FC236}">
                <a16:creationId xmlns:a16="http://schemas.microsoft.com/office/drawing/2014/main" id="{65B6C4D4-8F64-4E8D-8581-CC77C9A18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333" y="6036347"/>
            <a:ext cx="2487792" cy="6445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D6DCC5-BCAA-9186-50F0-FF78199C5B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23" y="4140252"/>
            <a:ext cx="2322198" cy="23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eau, ciel, extérieur, bateau&#10;&#10;Description générée automatiquement">
            <a:extLst>
              <a:ext uri="{FF2B5EF4-FFF2-40B4-BE49-F238E27FC236}">
                <a16:creationId xmlns:a16="http://schemas.microsoft.com/office/drawing/2014/main" id="{566EBC6A-1C81-5DE1-0F39-57F4EB03F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323" y="10337"/>
            <a:ext cx="12209323" cy="6860196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B50966-9A7C-469B-BAA4-55DB37E070C3}"/>
              </a:ext>
            </a:extLst>
          </p:cNvPr>
          <p:cNvSpPr/>
          <p:nvPr/>
        </p:nvSpPr>
        <p:spPr>
          <a:xfrm>
            <a:off x="0" y="-1272"/>
            <a:ext cx="12192000" cy="1147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137E25-4D67-475B-B2C2-843438BF8EBA}"/>
              </a:ext>
            </a:extLst>
          </p:cNvPr>
          <p:cNvSpPr/>
          <p:nvPr/>
        </p:nvSpPr>
        <p:spPr>
          <a:xfrm>
            <a:off x="11429311" y="193692"/>
            <a:ext cx="691906" cy="653788"/>
          </a:xfrm>
          <a:prstGeom prst="rect">
            <a:avLst/>
          </a:prstGeom>
          <a:blipFill dpi="0" rotWithShape="1">
            <a:blip r:embed="rId4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C4BCCA0F-2F4F-4F81-BE18-11BE8B4823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52" y="289837"/>
            <a:ext cx="1300548" cy="4726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8AD5894-D0FD-49CA-B02A-0597A3AC27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1" y="0"/>
            <a:ext cx="2110211" cy="1030915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B1CCD2-C542-4B96-91E0-53BB77E272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351" y="273243"/>
            <a:ext cx="1802809" cy="4108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E68189-E179-4C46-8EA0-B8D7A9B08B76}"/>
              </a:ext>
            </a:extLst>
          </p:cNvPr>
          <p:cNvSpPr txBox="1"/>
          <p:nvPr/>
        </p:nvSpPr>
        <p:spPr>
          <a:xfrm>
            <a:off x="365239" y="393134"/>
            <a:ext cx="2304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 pitchFamily="50" charset="0"/>
              </a:rPr>
              <a:t>INTRODUCTION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2C1202EB-EC10-4698-98BC-E8DB9A5250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454041" y="220266"/>
            <a:ext cx="667600" cy="5903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EE11B37-6149-48F8-88CE-8E505D912EC6}"/>
              </a:ext>
            </a:extLst>
          </p:cNvPr>
          <p:cNvSpPr txBox="1"/>
          <p:nvPr/>
        </p:nvSpPr>
        <p:spPr>
          <a:xfrm>
            <a:off x="35496" y="1137440"/>
            <a:ext cx="702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MAGIDRO project (</a:t>
            </a:r>
            <a:r>
              <a:rPr lang="en-GB" sz="1800" dirty="0" err="1">
                <a:solidFill>
                  <a:srgbClr val="FF0000"/>
                </a:solidFill>
              </a:rPr>
              <a:t>Mesures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MAGnétiques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Innovantes</a:t>
            </a:r>
            <a:r>
              <a:rPr lang="en-GB" sz="1800" dirty="0">
                <a:solidFill>
                  <a:srgbClr val="FF0000"/>
                </a:solidFill>
              </a:rPr>
              <a:t> par </a:t>
            </a:r>
            <a:r>
              <a:rPr lang="en-GB" sz="1800" dirty="0" err="1">
                <a:solidFill>
                  <a:srgbClr val="FF0000"/>
                </a:solidFill>
              </a:rPr>
              <a:t>DROnes</a:t>
            </a:r>
            <a:r>
              <a:rPr lang="en-GB" sz="1800" dirty="0">
                <a:solidFill>
                  <a:srgbClr val="FF0000"/>
                </a:solidFill>
              </a:rPr>
              <a:t>) 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2B068F-9F13-4F6F-2460-3118385520D1}"/>
              </a:ext>
            </a:extLst>
          </p:cNvPr>
          <p:cNvSpPr txBox="1"/>
          <p:nvPr/>
        </p:nvSpPr>
        <p:spPr>
          <a:xfrm>
            <a:off x="5362265" y="1892847"/>
            <a:ext cx="14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Partnership</a:t>
            </a:r>
            <a:endParaRPr lang="en-GB" b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FFDE6EF-C31F-8808-B373-65B2ED259791}"/>
              </a:ext>
            </a:extLst>
          </p:cNvPr>
          <p:cNvCxnSpPr>
            <a:cxnSpLocks/>
          </p:cNvCxnSpPr>
          <p:nvPr/>
        </p:nvCxnSpPr>
        <p:spPr>
          <a:xfrm>
            <a:off x="3222594" y="2066585"/>
            <a:ext cx="21396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9B675A5-8886-000B-E42A-D80B4451F982}"/>
              </a:ext>
            </a:extLst>
          </p:cNvPr>
          <p:cNvCxnSpPr>
            <a:cxnSpLocks/>
          </p:cNvCxnSpPr>
          <p:nvPr/>
        </p:nvCxnSpPr>
        <p:spPr>
          <a:xfrm>
            <a:off x="6792936" y="2088863"/>
            <a:ext cx="23155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4F6E5F2-57D2-7ABF-FA54-6561D6BE936A}"/>
              </a:ext>
            </a:extLst>
          </p:cNvPr>
          <p:cNvSpPr txBox="1"/>
          <p:nvPr/>
        </p:nvSpPr>
        <p:spPr>
          <a:xfrm>
            <a:off x="35496" y="2607292"/>
            <a:ext cx="4474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Expertise in vector magnetic measurement </a:t>
            </a:r>
          </a:p>
          <a:p>
            <a:pPr algn="ctr"/>
            <a:r>
              <a:rPr lang="en-GB" sz="1600" dirty="0"/>
              <a:t>(calibration of fluxgate and compensation of magnetic perturbation due to operator).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D7382FB-3FC6-FA63-CC1C-281143CB1C68}"/>
              </a:ext>
            </a:extLst>
          </p:cNvPr>
          <p:cNvSpPr txBox="1"/>
          <p:nvPr/>
        </p:nvSpPr>
        <p:spPr>
          <a:xfrm>
            <a:off x="8651410" y="2598991"/>
            <a:ext cx="3102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Expertise in marine geophysics measurements.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9726DA8-1CCF-CF0E-2A46-44818D6D7005}"/>
              </a:ext>
            </a:extLst>
          </p:cNvPr>
          <p:cNvCxnSpPr>
            <a:cxnSpLocks/>
            <a:stCxn id="25" idx="2"/>
            <a:endCxn id="34" idx="1"/>
          </p:cNvCxnSpPr>
          <p:nvPr/>
        </p:nvCxnSpPr>
        <p:spPr>
          <a:xfrm>
            <a:off x="2272676" y="3438289"/>
            <a:ext cx="3080928" cy="609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889748E-4ECC-949F-0867-E68F7ED63078}"/>
              </a:ext>
            </a:extLst>
          </p:cNvPr>
          <p:cNvCxnSpPr>
            <a:cxnSpLocks/>
            <a:stCxn id="27" idx="2"/>
            <a:endCxn id="34" idx="3"/>
          </p:cNvCxnSpPr>
          <p:nvPr/>
        </p:nvCxnSpPr>
        <p:spPr>
          <a:xfrm flipH="1">
            <a:off x="6838395" y="3183766"/>
            <a:ext cx="3364093" cy="86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7BA023F-80AE-AE17-EFCA-C511FF08F9A7}"/>
              </a:ext>
            </a:extLst>
          </p:cNvPr>
          <p:cNvSpPr txBox="1"/>
          <p:nvPr/>
        </p:nvSpPr>
        <p:spPr>
          <a:xfrm>
            <a:off x="5353604" y="3863162"/>
            <a:ext cx="14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u="sng" dirty="0"/>
              <a:t>Objective :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EE029A-FA85-95A5-6627-5B8C7185499C}"/>
              </a:ext>
            </a:extLst>
          </p:cNvPr>
          <p:cNvSpPr txBox="1"/>
          <p:nvPr/>
        </p:nvSpPr>
        <p:spPr>
          <a:xfrm>
            <a:off x="3388382" y="4211579"/>
            <a:ext cx="54531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Develop new marine magnetic measurement methods. </a:t>
            </a:r>
          </a:p>
        </p:txBody>
      </p:sp>
      <p:pic>
        <p:nvPicPr>
          <p:cNvPr id="36" name="Image 35" descr="Une image contenant eau, ciel, extérieur, bateau&#10;&#10;Description générée automatiquement">
            <a:extLst>
              <a:ext uri="{FF2B5EF4-FFF2-40B4-BE49-F238E27FC236}">
                <a16:creationId xmlns:a16="http://schemas.microsoft.com/office/drawing/2014/main" id="{7638A686-5737-BF84-3300-D822C43213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472" y="5157008"/>
            <a:ext cx="2302565" cy="1079764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02356D5-0492-A03E-7F76-51767256C150}"/>
              </a:ext>
            </a:extLst>
          </p:cNvPr>
          <p:cNvSpPr txBox="1"/>
          <p:nvPr/>
        </p:nvSpPr>
        <p:spPr>
          <a:xfrm>
            <a:off x="4283114" y="5356495"/>
            <a:ext cx="52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B6B744F-257F-8C9C-9F0F-7FBFC411E17E}"/>
              </a:ext>
            </a:extLst>
          </p:cNvPr>
          <p:cNvSpPr txBox="1"/>
          <p:nvPr/>
        </p:nvSpPr>
        <p:spPr>
          <a:xfrm>
            <a:off x="9456001" y="5326587"/>
            <a:ext cx="59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=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C1F6E95-6193-1B99-EF09-DF08B1CA3C8A}"/>
              </a:ext>
            </a:extLst>
          </p:cNvPr>
          <p:cNvSpPr txBox="1"/>
          <p:nvPr/>
        </p:nvSpPr>
        <p:spPr>
          <a:xfrm>
            <a:off x="9781307" y="5151915"/>
            <a:ext cx="2141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u="sng" dirty="0"/>
              <a:t>Efficient marine magnetic survey</a:t>
            </a:r>
          </a:p>
          <a:p>
            <a:pPr algn="ctr"/>
            <a:r>
              <a:rPr lang="en-GB" b="1" u="sng" dirty="0"/>
              <a:t>with ships and drones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8AA3037-95C5-A1BB-ABB7-8FB76688C625}"/>
              </a:ext>
            </a:extLst>
          </p:cNvPr>
          <p:cNvSpPr txBox="1"/>
          <p:nvPr/>
        </p:nvSpPr>
        <p:spPr>
          <a:xfrm>
            <a:off x="4643814" y="4644876"/>
            <a:ext cx="5097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u="sng" dirty="0"/>
              <a:t>Shom’s marine magnetic survey experience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0F518E-F923-1A03-FE8A-86DA4196091C}"/>
              </a:ext>
            </a:extLst>
          </p:cNvPr>
          <p:cNvSpPr txBox="1"/>
          <p:nvPr/>
        </p:nvSpPr>
        <p:spPr>
          <a:xfrm>
            <a:off x="-276303" y="4668743"/>
            <a:ext cx="5097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u="sng" dirty="0"/>
              <a:t>ITES’s </a:t>
            </a:r>
            <a:r>
              <a:rPr lang="en-GB" sz="1800" b="1" u="sng" dirty="0"/>
              <a:t>magnetic survey </a:t>
            </a:r>
            <a:r>
              <a:rPr lang="en-GB" b="1" u="sng" dirty="0"/>
              <a:t>experience</a:t>
            </a:r>
            <a:endParaRPr lang="en-GB" sz="1800" b="1" u="sng" dirty="0"/>
          </a:p>
        </p:txBody>
      </p:sp>
      <p:pic>
        <p:nvPicPr>
          <p:cNvPr id="48" name="Image 47" descr="Une image contenant texte, intérieur, carrelé&#10;&#10;Description générée automatiquement">
            <a:extLst>
              <a:ext uri="{FF2B5EF4-FFF2-40B4-BE49-F238E27FC236}">
                <a16:creationId xmlns:a16="http://schemas.microsoft.com/office/drawing/2014/main" id="{6159C25E-85ED-B4F2-CD9B-6EB8AD4732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875" r="2794"/>
          <a:stretch/>
        </p:blipFill>
        <p:spPr>
          <a:xfrm>
            <a:off x="431819" y="5164143"/>
            <a:ext cx="1409446" cy="1079764"/>
          </a:xfrm>
          <a:prstGeom prst="rect">
            <a:avLst/>
          </a:prstGeom>
        </p:spPr>
      </p:pic>
      <p:pic>
        <p:nvPicPr>
          <p:cNvPr id="50" name="Image 49" descr="Une image contenant ciel, extérieur, herbe, futur&#10;&#10;Description générée automatiquement">
            <a:extLst>
              <a:ext uri="{FF2B5EF4-FFF2-40B4-BE49-F238E27FC236}">
                <a16:creationId xmlns:a16="http://schemas.microsoft.com/office/drawing/2014/main" id="{45E50343-2FBE-8702-D3BE-E22EAFEAB7C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42" y="5161186"/>
            <a:ext cx="1836021" cy="108112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18408FC2-6C55-8EB3-D0D8-10E820EEA56B}"/>
              </a:ext>
            </a:extLst>
          </p:cNvPr>
          <p:cNvSpPr txBox="1"/>
          <p:nvPr/>
        </p:nvSpPr>
        <p:spPr>
          <a:xfrm>
            <a:off x="365239" y="6232453"/>
            <a:ext cx="146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Bartington</a:t>
            </a:r>
            <a:r>
              <a:rPr lang="en-GB" sz="800" i="1" dirty="0">
                <a:latin typeface="Arial" panose="020B0604020202020204" pitchFamily="34" charset="0"/>
                <a:cs typeface="Times New Roman" panose="02020603050405020304" pitchFamily="18" charset="0"/>
              </a:rPr>
              <a:t> 3C fluxgate magnetic sensor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73CD2A0-27C6-AB5A-3932-8DF59277107C}"/>
              </a:ext>
            </a:extLst>
          </p:cNvPr>
          <p:cNvSpPr txBox="1"/>
          <p:nvPr/>
        </p:nvSpPr>
        <p:spPr>
          <a:xfrm>
            <a:off x="2045872" y="6242306"/>
            <a:ext cx="146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latin typeface="Arial" panose="020B0604020202020204" pitchFamily="34" charset="0"/>
                <a:cs typeface="Times New Roman" panose="02020603050405020304" pitchFamily="18" charset="0"/>
              </a:rPr>
              <a:t>DJI M210 RTK AUV with SENSYS 3C fluxgate sensor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37DE3A6-9A97-1DD6-5FA8-BFDC33F6C868}"/>
              </a:ext>
            </a:extLst>
          </p:cNvPr>
          <p:cNvSpPr txBox="1"/>
          <p:nvPr/>
        </p:nvSpPr>
        <p:spPr>
          <a:xfrm>
            <a:off x="5044400" y="6292648"/>
            <a:ext cx="2361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latin typeface="Arial" panose="020B0604020202020204" pitchFamily="34" charset="0"/>
                <a:cs typeface="Times New Roman" panose="02020603050405020304" pitchFamily="18" charset="0"/>
              </a:rPr>
              <a:t>BH2 Laplace during </a:t>
            </a:r>
            <a:r>
              <a:rPr lang="en-GB" sz="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Shom’s</a:t>
            </a:r>
            <a:r>
              <a:rPr lang="en-GB" sz="800" i="1" dirty="0">
                <a:latin typeface="Arial" panose="020B0604020202020204" pitchFamily="34" charset="0"/>
                <a:cs typeface="Times New Roman" panose="02020603050405020304" pitchFamily="18" charset="0"/>
              </a:rPr>
              <a:t> DETEX1 survey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393214" y="1558077"/>
            <a:ext cx="1743764" cy="1044000"/>
            <a:chOff x="1474494" y="1534548"/>
            <a:chExt cx="1743764" cy="104400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B1B33EE-15A5-06DA-CE7C-1EBD5E414809}"/>
                </a:ext>
              </a:extLst>
            </p:cNvPr>
            <p:cNvSpPr txBox="1"/>
            <p:nvPr/>
          </p:nvSpPr>
          <p:spPr>
            <a:xfrm>
              <a:off x="1474494" y="1871882"/>
              <a:ext cx="6519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u="sng" dirty="0"/>
                <a:t>ITES</a:t>
              </a: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0" t="13930" b="11789"/>
            <a:stretch/>
          </p:blipFill>
          <p:spPr>
            <a:xfrm>
              <a:off x="2128657" y="1534548"/>
              <a:ext cx="1089601" cy="1044000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491B882-264B-4B1D-98C6-1169A6BFF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66" y="1499018"/>
            <a:ext cx="2412338" cy="12063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5FF332-7EBB-4B4B-BB99-24FF1017B8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4" y="5161186"/>
            <a:ext cx="1800360" cy="1346754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27CAED2E-DEAD-407E-BEC0-0F3859886FFF}"/>
              </a:ext>
            </a:extLst>
          </p:cNvPr>
          <p:cNvSpPr txBox="1"/>
          <p:nvPr/>
        </p:nvSpPr>
        <p:spPr>
          <a:xfrm>
            <a:off x="7391766" y="6488527"/>
            <a:ext cx="2361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SeaSPY</a:t>
            </a:r>
            <a:r>
              <a:rPr lang="en-GB" sz="800" i="1" dirty="0">
                <a:latin typeface="Arial" panose="020B0604020202020204" pitchFamily="34" charset="0"/>
                <a:cs typeface="Times New Roman" panose="02020603050405020304" pitchFamily="18" charset="0"/>
              </a:rPr>
              <a:t> (Marine Magnetics)</a:t>
            </a:r>
          </a:p>
        </p:txBody>
      </p:sp>
    </p:spTree>
    <p:extLst>
      <p:ext uri="{BB962C8B-B14F-4D97-AF65-F5344CB8AC3E}">
        <p14:creationId xmlns:p14="http://schemas.microsoft.com/office/powerpoint/2010/main" val="129385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 descr="Une image contenant eau, ciel, extérieur, bateau&#10;&#10;Description générée automatiquement">
            <a:extLst>
              <a:ext uri="{FF2B5EF4-FFF2-40B4-BE49-F238E27FC236}">
                <a16:creationId xmlns:a16="http://schemas.microsoft.com/office/drawing/2014/main" id="{EAA28CB5-BC85-871E-B97E-ADC5A162B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" y="1137317"/>
            <a:ext cx="12209323" cy="5725431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434C82F-569C-A299-1E81-9AE7B836D825}"/>
              </a:ext>
            </a:extLst>
          </p:cNvPr>
          <p:cNvSpPr txBox="1"/>
          <p:nvPr/>
        </p:nvSpPr>
        <p:spPr>
          <a:xfrm>
            <a:off x="-15298" y="1140749"/>
            <a:ext cx="825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</a:rPr>
              <a:t>Comparison of absolute and 3C fluxgate anomaly maps:  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Shom’s DETEX1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(2021) survey on BH2 Laplace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59410"/>
              </p:ext>
            </p:extLst>
          </p:nvPr>
        </p:nvGraphicFramePr>
        <p:xfrm>
          <a:off x="98907" y="1653236"/>
          <a:ext cx="4748660" cy="50030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4330">
                  <a:extLst>
                    <a:ext uri="{9D8B030D-6E8A-4147-A177-3AD203B41FA5}">
                      <a16:colId xmlns:a16="http://schemas.microsoft.com/office/drawing/2014/main" val="2746857978"/>
                    </a:ext>
                  </a:extLst>
                </a:gridCol>
                <a:gridCol w="2374330">
                  <a:extLst>
                    <a:ext uri="{9D8B030D-6E8A-4147-A177-3AD203B41FA5}">
                      <a16:colId xmlns:a16="http://schemas.microsoft.com/office/drawing/2014/main" val="1491417589"/>
                    </a:ext>
                  </a:extLst>
                </a:gridCol>
              </a:tblGrid>
              <a:tr h="556126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/>
                        <a:t>Towed absolute sensor </a:t>
                      </a:r>
                    </a:p>
                    <a:p>
                      <a:pPr algn="ctr"/>
                      <a:r>
                        <a:rPr lang="en-GB" sz="1400" u="sng" dirty="0"/>
                        <a:t>(</a:t>
                      </a:r>
                      <a:r>
                        <a:rPr lang="en-GB" sz="1400" u="sng" dirty="0" err="1"/>
                        <a:t>SeaSpy</a:t>
                      </a:r>
                      <a:r>
                        <a:rPr lang="en-GB" sz="1400" u="sng" dirty="0"/>
                        <a:t>, Marine Magnetics)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/>
                        <a:t>Marinized shipborne 3C fluxgate system (</a:t>
                      </a:r>
                      <a:r>
                        <a:rPr lang="en-GB" sz="1400" u="sng" dirty="0" err="1"/>
                        <a:t>Sensys</a:t>
                      </a:r>
                      <a:r>
                        <a:rPr lang="en-GB" sz="1400" u="sng" dirty="0"/>
                        <a:t>)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58666"/>
                  </a:ext>
                </a:extLst>
              </a:tr>
              <a:tr h="1742306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53655"/>
                  </a:ext>
                </a:extLst>
              </a:tr>
              <a:tr h="372682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/>
                        <a:t>Scalar</a:t>
                      </a:r>
                      <a:r>
                        <a:rPr lang="fr-FR" sz="1400" b="0" dirty="0"/>
                        <a:t> </a:t>
                      </a:r>
                      <a:r>
                        <a:rPr lang="fr-FR" sz="1400" b="0" dirty="0" err="1"/>
                        <a:t>sensor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Vector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sensor</a:t>
                      </a:r>
                      <a:r>
                        <a:rPr lang="fr-FR" sz="1400" dirty="0"/>
                        <a:t> </a:t>
                      </a:r>
                      <a:r>
                        <a:rPr lang="fr-FR" sz="1000" dirty="0"/>
                        <a:t>(3 components)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444270"/>
                  </a:ext>
                </a:extLst>
              </a:tr>
              <a:tr h="37268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No calibration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Need of calibration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226528"/>
                  </a:ext>
                </a:extLst>
              </a:tr>
              <a:tr h="37268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No </a:t>
                      </a:r>
                      <a:r>
                        <a:rPr lang="fr-FR" sz="1400" b="1" dirty="0" err="1"/>
                        <a:t>filtering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Low-pass filtering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01749"/>
                  </a:ext>
                </a:extLst>
              </a:tr>
              <a:tr h="39599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Std dev.: 3,4 </a:t>
                      </a:r>
                      <a:r>
                        <a:rPr lang="en-GB" sz="1400" b="1" dirty="0" err="1"/>
                        <a:t>nT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 dev. : 3,7 </a:t>
                      </a:r>
                      <a:r>
                        <a:rPr lang="en-GB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3446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Positioning by layback correction/</a:t>
                      </a:r>
                      <a:r>
                        <a:rPr lang="en-GB" sz="1400" dirty="0" err="1"/>
                        <a:t>adjustement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GNSS positioning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7461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Measurements at sub-surface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Measurements in mast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996914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Constraining to set up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(Relatively) Easy to set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78625"/>
                  </a:ext>
                </a:extLst>
              </a:tr>
            </a:tbl>
          </a:graphicData>
        </a:graphic>
      </p:graphicFrame>
      <p:pic>
        <p:nvPicPr>
          <p:cNvPr id="26" name="Image 25">
            <a:extLst>
              <a:ext uri="{FF2B5EF4-FFF2-40B4-BE49-F238E27FC236}">
                <a16:creationId xmlns:a16="http://schemas.microsoft.com/office/drawing/2014/main" id="{28A28175-F98F-BEC2-2386-514278FC6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4472" y="2241876"/>
            <a:ext cx="2372069" cy="166852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AutoShape 4" descr="Accueil">
            <a:extLst>
              <a:ext uri="{FF2B5EF4-FFF2-40B4-BE49-F238E27FC236}">
                <a16:creationId xmlns:a16="http://schemas.microsoft.com/office/drawing/2014/main" id="{BD4F79FC-53AB-4DC0-B1A4-640E86143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8B5134-79F3-5103-CA07-7B7CAF290835}"/>
              </a:ext>
            </a:extLst>
          </p:cNvPr>
          <p:cNvSpPr txBox="1"/>
          <p:nvPr/>
        </p:nvSpPr>
        <p:spPr>
          <a:xfrm>
            <a:off x="7046865" y="1404109"/>
            <a:ext cx="234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rgbClr val="FF0000"/>
                </a:solidFill>
              </a:rPr>
              <a:t>Vector magnetic anomaly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3D377F1-5D10-D782-159E-77C219C687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648" y="1764892"/>
            <a:ext cx="1982841" cy="4047351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F056CB-32C7-9932-777C-CB6F995B82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220" y="1764892"/>
            <a:ext cx="2078490" cy="4023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Image 24" descr="Une image contenant extérieur, eau&#10;&#10;Description générée automatiquement">
            <a:extLst>
              <a:ext uri="{FF2B5EF4-FFF2-40B4-BE49-F238E27FC236}">
                <a16:creationId xmlns:a16="http://schemas.microsoft.com/office/drawing/2014/main" id="{2127C4B5-4C2E-48FC-CF41-B8111A29D4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2"/>
          <a:stretch/>
        </p:blipFill>
        <p:spPr bwMode="auto">
          <a:xfrm>
            <a:off x="98907" y="2241876"/>
            <a:ext cx="2244462" cy="168320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D54D2664-D72B-F3E3-5B0E-2A3E0CA0393A}"/>
              </a:ext>
            </a:extLst>
          </p:cNvPr>
          <p:cNvSpPr/>
          <p:nvPr/>
        </p:nvSpPr>
        <p:spPr>
          <a:xfrm>
            <a:off x="2901248" y="2845391"/>
            <a:ext cx="375305" cy="5864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98588E9-E35A-0EEF-2062-8CA88C724565}"/>
              </a:ext>
            </a:extLst>
          </p:cNvPr>
          <p:cNvSpPr txBox="1"/>
          <p:nvPr/>
        </p:nvSpPr>
        <p:spPr>
          <a:xfrm>
            <a:off x="4718388" y="1409198"/>
            <a:ext cx="265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rgbClr val="FF0000"/>
                </a:solidFill>
              </a:rPr>
              <a:t>Scalar magnetic anomaly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1A1C7FA-0BD0-79BD-4448-56491C16F514}"/>
              </a:ext>
            </a:extLst>
          </p:cNvPr>
          <p:cNvSpPr txBox="1"/>
          <p:nvPr/>
        </p:nvSpPr>
        <p:spPr>
          <a:xfrm>
            <a:off x="9586648" y="5649694"/>
            <a:ext cx="71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- 100 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251C279-6968-0EF4-3582-73C6B673DFFC}"/>
              </a:ext>
            </a:extLst>
          </p:cNvPr>
          <p:cNvSpPr txBox="1"/>
          <p:nvPr/>
        </p:nvSpPr>
        <p:spPr>
          <a:xfrm>
            <a:off x="9604434" y="1612555"/>
            <a:ext cx="71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400 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1C4BF96-1CF8-2AAC-07E0-FA24B028E7B8}"/>
              </a:ext>
            </a:extLst>
          </p:cNvPr>
          <p:cNvSpPr txBox="1"/>
          <p:nvPr/>
        </p:nvSpPr>
        <p:spPr>
          <a:xfrm>
            <a:off x="4946400" y="6261433"/>
            <a:ext cx="7146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GB" sz="1500" b="1" dirty="0">
                <a:solidFill>
                  <a:srgbClr val="FF0000"/>
                </a:solidFill>
              </a:rPr>
              <a:t>Same magnetization contrasts with vector and upward-continued scalar data 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GB" sz="1500" b="1" dirty="0">
                <a:solidFill>
                  <a:srgbClr val="FF0000"/>
                </a:solidFill>
              </a:rPr>
              <a:t>Same precision for both systems (according to the wavelength of the signal)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2670516A-7CE8-AA9E-F80C-F4545566ACEE}"/>
              </a:ext>
            </a:extLst>
          </p:cNvPr>
          <p:cNvCxnSpPr>
            <a:cxnSpLocks/>
          </p:cNvCxnSpPr>
          <p:nvPr/>
        </p:nvCxnSpPr>
        <p:spPr>
          <a:xfrm flipH="1">
            <a:off x="6713515" y="6015484"/>
            <a:ext cx="98443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E0BA7EF9-F7BB-75FC-0095-1329D8F4C991}"/>
              </a:ext>
            </a:extLst>
          </p:cNvPr>
          <p:cNvSpPr txBox="1"/>
          <p:nvPr/>
        </p:nvSpPr>
        <p:spPr>
          <a:xfrm>
            <a:off x="6897264" y="6066712"/>
            <a:ext cx="640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1 000 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A08469-5C9F-4FD8-9FB3-FF404CA4472C}"/>
              </a:ext>
            </a:extLst>
          </p:cNvPr>
          <p:cNvSpPr/>
          <p:nvPr/>
        </p:nvSpPr>
        <p:spPr>
          <a:xfrm>
            <a:off x="0" y="-1272"/>
            <a:ext cx="12192000" cy="1147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6B11AC-2107-4101-A8B1-F1369E7E9039}"/>
              </a:ext>
            </a:extLst>
          </p:cNvPr>
          <p:cNvSpPr/>
          <p:nvPr/>
        </p:nvSpPr>
        <p:spPr>
          <a:xfrm>
            <a:off x="11429311" y="193692"/>
            <a:ext cx="691906" cy="653788"/>
          </a:xfrm>
          <a:prstGeom prst="rect">
            <a:avLst/>
          </a:prstGeom>
          <a:blipFill dpi="0" rotWithShape="1">
            <a:blip r:embed="rId8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13180539-55F7-4483-88DF-22B3A34AAE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52" y="289837"/>
            <a:ext cx="1300548" cy="472629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75C3A8AC-6EEC-4CD7-B0C7-9BB0DB9BA74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1" y="0"/>
            <a:ext cx="2110211" cy="1030915"/>
          </a:xfrm>
          <a:prstGeom prst="rect">
            <a:avLst/>
          </a:prstGeom>
        </p:spPr>
      </p:pic>
      <p:pic>
        <p:nvPicPr>
          <p:cNvPr id="61" name="Image 6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5345D1-349F-4FE4-9D7D-79AFF1E300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351" y="273243"/>
            <a:ext cx="1802809" cy="410863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2572C21A-6B7E-438D-B448-8E4AACB7AE09}"/>
              </a:ext>
            </a:extLst>
          </p:cNvPr>
          <p:cNvSpPr txBox="1"/>
          <p:nvPr/>
        </p:nvSpPr>
        <p:spPr>
          <a:xfrm>
            <a:off x="365239" y="393134"/>
            <a:ext cx="199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 pitchFamily="50" charset="0"/>
              </a:rPr>
              <a:t>CASE STUDY 1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FE6A652C-CF90-449F-AB59-42CB535FE9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454041" y="220266"/>
            <a:ext cx="667600" cy="590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652579-8AE9-4BC9-BBDF-F702B8B21239}"/>
              </a:ext>
            </a:extLst>
          </p:cNvPr>
          <p:cNvSpPr/>
          <p:nvPr/>
        </p:nvSpPr>
        <p:spPr>
          <a:xfrm>
            <a:off x="5080153" y="1725604"/>
            <a:ext cx="1982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Upward-continued to the altitude of the mast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8B4D70-6B8A-6559-4CE0-4E1A8012F4A5}"/>
              </a:ext>
            </a:extLst>
          </p:cNvPr>
          <p:cNvSpPr txBox="1"/>
          <p:nvPr/>
        </p:nvSpPr>
        <p:spPr>
          <a:xfrm>
            <a:off x="9607471" y="4898995"/>
            <a:ext cx="71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0 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3A3AA6D-4EAE-1E62-5A8D-820D669BE476}"/>
              </a:ext>
            </a:extLst>
          </p:cNvPr>
          <p:cNvSpPr txBox="1"/>
          <p:nvPr/>
        </p:nvSpPr>
        <p:spPr>
          <a:xfrm>
            <a:off x="9607471" y="4102172"/>
            <a:ext cx="71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100 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1F7354-EF61-D529-1B92-37F5CB34AA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7559" r="39760" b="11841"/>
          <a:stretch/>
        </p:blipFill>
        <p:spPr>
          <a:xfrm>
            <a:off x="9442693" y="1738520"/>
            <a:ext cx="167905" cy="407643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4DCD05B7-7720-EEB3-0B2D-9ED5525BD5B4}"/>
              </a:ext>
            </a:extLst>
          </p:cNvPr>
          <p:cNvSpPr txBox="1"/>
          <p:nvPr/>
        </p:nvSpPr>
        <p:spPr>
          <a:xfrm>
            <a:off x="9607471" y="3271268"/>
            <a:ext cx="71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200 nT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E09AB2C-4F16-E43B-833F-A318637711D6}"/>
              </a:ext>
            </a:extLst>
          </p:cNvPr>
          <p:cNvSpPr txBox="1"/>
          <p:nvPr/>
        </p:nvSpPr>
        <p:spPr>
          <a:xfrm>
            <a:off x="9598593" y="2420027"/>
            <a:ext cx="71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300 nT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4DF54A4-6C36-4EEE-9308-4AC5FFD2D80E}"/>
              </a:ext>
            </a:extLst>
          </p:cNvPr>
          <p:cNvSpPr/>
          <p:nvPr/>
        </p:nvSpPr>
        <p:spPr>
          <a:xfrm>
            <a:off x="10121320" y="3595900"/>
            <a:ext cx="2070680" cy="23761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2347CE-01B3-3C01-B36F-1342359D2242}"/>
              </a:ext>
            </a:extLst>
          </p:cNvPr>
          <p:cNvSpPr txBox="1"/>
          <p:nvPr/>
        </p:nvSpPr>
        <p:spPr>
          <a:xfrm>
            <a:off x="10121320" y="3657670"/>
            <a:ext cx="2070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u="sng" dirty="0"/>
              <a:t>Vector data processing </a:t>
            </a:r>
            <a:endParaRPr lang="en-GB" sz="1300" dirty="0"/>
          </a:p>
          <a:p>
            <a:pPr marL="342900" indent="-342900"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Scalar calibration (</a:t>
            </a:r>
            <a:r>
              <a:rPr lang="en-GB" sz="1100" dirty="0" err="1">
                <a:latin typeface="Marianne" panose="02000000000000000000" pitchFamily="50" charset="0"/>
              </a:rPr>
              <a:t>Leliak</a:t>
            </a:r>
            <a:r>
              <a:rPr lang="en-GB" sz="1100" dirty="0">
                <a:latin typeface="Marianne" panose="02000000000000000000" pitchFamily="50" charset="0"/>
              </a:rPr>
              <a:t>, 1961)</a:t>
            </a:r>
          </a:p>
          <a:p>
            <a:pPr marL="342900" indent="-342900">
              <a:buFontTx/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Reducing external variations from local reference station</a:t>
            </a:r>
          </a:p>
          <a:p>
            <a:pPr marL="342900" indent="-342900"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Reducing high frequency residuals due to ship’s attitude with a low-pass (20s, ~80m)</a:t>
            </a:r>
          </a:p>
          <a:p>
            <a:pPr marL="342900" indent="-342900"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Levelling and removing the median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2E927F7D-DF3E-4BAC-85F1-B9BA599C0889}"/>
              </a:ext>
            </a:extLst>
          </p:cNvPr>
          <p:cNvSpPr/>
          <p:nvPr/>
        </p:nvSpPr>
        <p:spPr>
          <a:xfrm>
            <a:off x="10121246" y="1636331"/>
            <a:ext cx="2070680" cy="1747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C68316-2705-432A-986C-8C8A49E5AAA5}"/>
              </a:ext>
            </a:extLst>
          </p:cNvPr>
          <p:cNvSpPr txBox="1"/>
          <p:nvPr/>
        </p:nvSpPr>
        <p:spPr>
          <a:xfrm>
            <a:off x="10121246" y="1679813"/>
            <a:ext cx="20706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Scalar data processing</a:t>
            </a:r>
          </a:p>
          <a:p>
            <a:pPr algn="ctr"/>
            <a:r>
              <a:rPr lang="en-GB" sz="1200" b="1" dirty="0"/>
              <a:t>(</a:t>
            </a:r>
            <a:r>
              <a:rPr lang="en-GB" sz="1200" b="1" dirty="0" err="1"/>
              <a:t>Shom’s</a:t>
            </a:r>
            <a:r>
              <a:rPr lang="en-GB" sz="1200" b="1" dirty="0"/>
              <a:t> methodology) </a:t>
            </a:r>
            <a:endParaRPr lang="en-GB" sz="1100" dirty="0"/>
          </a:p>
          <a:p>
            <a:pPr marL="342900" indent="-342900"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Shifting to sensor position and layback adjustments</a:t>
            </a:r>
          </a:p>
          <a:p>
            <a:pPr marL="342900" indent="-342900">
              <a:buFontTx/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Correcting from IGRF</a:t>
            </a:r>
          </a:p>
          <a:p>
            <a:pPr marL="342900" indent="-342900">
              <a:buFontTx/>
              <a:buAutoNum type="arabicParenR"/>
            </a:pPr>
            <a:r>
              <a:rPr lang="en-GB" sz="1100" dirty="0">
                <a:latin typeface="Marianne" panose="02000000000000000000" pitchFamily="50" charset="0"/>
              </a:rPr>
              <a:t>Reducing external variations from local reference station</a:t>
            </a:r>
          </a:p>
        </p:txBody>
      </p:sp>
    </p:spTree>
    <p:extLst>
      <p:ext uri="{BB962C8B-B14F-4D97-AF65-F5344CB8AC3E}">
        <p14:creationId xmlns:p14="http://schemas.microsoft.com/office/powerpoint/2010/main" val="2981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E065B0-7F18-6E0B-BA2F-9A2087B048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113" r="8385" b="5178"/>
          <a:stretch/>
        </p:blipFill>
        <p:spPr>
          <a:xfrm>
            <a:off x="3989211" y="1898346"/>
            <a:ext cx="7980317" cy="4346356"/>
          </a:xfrm>
          <a:prstGeom prst="rect">
            <a:avLst/>
          </a:prstGeom>
        </p:spPr>
      </p:pic>
      <p:sp>
        <p:nvSpPr>
          <p:cNvPr id="29" name="AutoShape 4" descr="Accueil">
            <a:extLst>
              <a:ext uri="{FF2B5EF4-FFF2-40B4-BE49-F238E27FC236}">
                <a16:creationId xmlns:a16="http://schemas.microsoft.com/office/drawing/2014/main" id="{BD4F79FC-53AB-4DC0-B1A4-640E86143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797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34C82F-569C-A299-1E81-9AE7B836D825}"/>
              </a:ext>
            </a:extLst>
          </p:cNvPr>
          <p:cNvSpPr txBox="1"/>
          <p:nvPr/>
        </p:nvSpPr>
        <p:spPr>
          <a:xfrm>
            <a:off x="-15298" y="1140749"/>
            <a:ext cx="39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</a:rPr>
              <a:t>Benefits of using an UUV:  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Shom’s </a:t>
            </a:r>
            <a:r>
              <a:rPr lang="en-GB" sz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survey (2021) </a:t>
            </a:r>
            <a:r>
              <a:rPr lang="en-GB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 Hugin UUV system (Kongsberg)</a:t>
            </a:r>
            <a:endParaRPr lang="en-GB" sz="12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1C4BF96-1CF8-2AAC-07E0-FA24B028E7B8}"/>
              </a:ext>
            </a:extLst>
          </p:cNvPr>
          <p:cNvSpPr txBox="1"/>
          <p:nvPr/>
        </p:nvSpPr>
        <p:spPr>
          <a:xfrm>
            <a:off x="8952" y="6285337"/>
            <a:ext cx="1218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600" b="1" dirty="0">
                <a:solidFill>
                  <a:srgbClr val="FF0000"/>
                </a:solidFill>
              </a:rPr>
              <a:t>UUV brings the magnetometer closer to sources : new targets are potentially detected.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600" b="1" dirty="0">
                <a:solidFill>
                  <a:srgbClr val="FF0000"/>
                </a:solidFill>
              </a:rPr>
              <a:t>Vector magnetometers allow to correct for magnetic effects of the UUV. 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B849E7B8-CFBC-5014-5AAD-D44D611C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4" y="1789300"/>
            <a:ext cx="3107957" cy="19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24508F26-9DF6-420F-BEE9-5D12AFFC0639}"/>
              </a:ext>
            </a:extLst>
          </p:cNvPr>
          <p:cNvSpPr txBox="1"/>
          <p:nvPr/>
        </p:nvSpPr>
        <p:spPr>
          <a:xfrm>
            <a:off x="460580" y="1766734"/>
            <a:ext cx="321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www.kongsberg.com</a:t>
            </a:r>
            <a:r>
              <a:rPr lang="en-GB" sz="8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06/05/2022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3D09EB-7021-6CE2-C7BB-470347669B1D}"/>
              </a:ext>
            </a:extLst>
          </p:cNvPr>
          <p:cNvSpPr/>
          <p:nvPr/>
        </p:nvSpPr>
        <p:spPr>
          <a:xfrm>
            <a:off x="494579" y="1775425"/>
            <a:ext cx="3101664" cy="1984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F07739-D937-8D58-1DE2-9A1A78041C72}"/>
              </a:ext>
            </a:extLst>
          </p:cNvPr>
          <p:cNvSpPr txBox="1"/>
          <p:nvPr/>
        </p:nvSpPr>
        <p:spPr>
          <a:xfrm>
            <a:off x="6080521" y="4993175"/>
            <a:ext cx="247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Known wreck </a:t>
            </a:r>
          </a:p>
          <a:p>
            <a:pPr algn="ctr"/>
            <a:r>
              <a:rPr lang="en-GB" sz="1400" b="1" i="1" dirty="0">
                <a:sym typeface="Wingdings" panose="05000000000000000000" pitchFamily="2" charset="2"/>
              </a:rPr>
              <a:t> visible with all systems but </a:t>
            </a:r>
            <a:r>
              <a:rPr lang="en-GB" sz="1400" b="1" i="1" dirty="0"/>
              <a:t>best detection with UUV data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4537DAF-586E-2572-DE64-807C651A0E07}"/>
              </a:ext>
            </a:extLst>
          </p:cNvPr>
          <p:cNvSpPr txBox="1"/>
          <p:nvPr/>
        </p:nvSpPr>
        <p:spPr>
          <a:xfrm>
            <a:off x="7248762" y="4182687"/>
            <a:ext cx="247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Geological </a:t>
            </a:r>
          </a:p>
          <a:p>
            <a:pPr algn="ctr"/>
            <a:r>
              <a:rPr lang="en-GB" sz="1400" b="1" i="1" dirty="0"/>
              <a:t>anomaly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B3F4912-C932-0443-4CAE-C358A9931BAC}"/>
              </a:ext>
            </a:extLst>
          </p:cNvPr>
          <p:cNvSpPr txBox="1"/>
          <p:nvPr/>
        </p:nvSpPr>
        <p:spPr>
          <a:xfrm>
            <a:off x="10096861" y="2801336"/>
            <a:ext cx="16784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Highlighted potential wreck?</a:t>
            </a:r>
          </a:p>
          <a:p>
            <a:pPr algn="ctr"/>
            <a:r>
              <a:rPr lang="en-GB" sz="1000" b="1" i="1" dirty="0"/>
              <a:t>(only visible on UUV data)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608AF05-BA55-6E84-4AD2-FBCC28EF0425}"/>
              </a:ext>
            </a:extLst>
          </p:cNvPr>
          <p:cNvSpPr txBox="1"/>
          <p:nvPr/>
        </p:nvSpPr>
        <p:spPr>
          <a:xfrm>
            <a:off x="54781" y="3957103"/>
            <a:ext cx="401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Vector data allow to compensate </a:t>
            </a:r>
          </a:p>
          <a:p>
            <a:pPr algn="ctr"/>
            <a:r>
              <a:rPr lang="en-GB" sz="1400" b="1" i="1" dirty="0"/>
              <a:t>the magnetic effect of the UUV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8DC9AFF-FEA7-E3A6-A1CF-A0E185E832EF}"/>
              </a:ext>
            </a:extLst>
          </p:cNvPr>
          <p:cNvSpPr txBox="1"/>
          <p:nvPr/>
        </p:nvSpPr>
        <p:spPr>
          <a:xfrm>
            <a:off x="460580" y="4811152"/>
            <a:ext cx="3210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Navigation closer to the seafloor </a:t>
            </a:r>
          </a:p>
          <a:p>
            <a:pPr algn="ctr"/>
            <a:r>
              <a:rPr lang="en-GB" sz="1400" b="1" i="1" dirty="0"/>
              <a:t>(10</a:t>
            </a:r>
            <a:r>
              <a:rPr lang="en-GB" sz="1400" b="1" i="1" baseline="30000" dirty="0"/>
              <a:t>th</a:t>
            </a:r>
            <a:r>
              <a:rPr lang="en-GB" sz="1400" b="1" i="1" dirty="0"/>
              <a:t> of meters in altitude), also at great depths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0C1097B-6484-7C57-76B4-C53D179AB790}"/>
              </a:ext>
            </a:extLst>
          </p:cNvPr>
          <p:cNvSpPr txBox="1"/>
          <p:nvPr/>
        </p:nvSpPr>
        <p:spPr>
          <a:xfrm>
            <a:off x="41205" y="5926244"/>
            <a:ext cx="4017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Best magnetic detection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D1D60AFA-52D5-5F18-2CB5-F7CAF4E1FDB6}"/>
              </a:ext>
            </a:extLst>
          </p:cNvPr>
          <p:cNvSpPr/>
          <p:nvPr/>
        </p:nvSpPr>
        <p:spPr>
          <a:xfrm>
            <a:off x="1792529" y="4523473"/>
            <a:ext cx="541866" cy="2821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èche : bas 48">
            <a:extLst>
              <a:ext uri="{FF2B5EF4-FFF2-40B4-BE49-F238E27FC236}">
                <a16:creationId xmlns:a16="http://schemas.microsoft.com/office/drawing/2014/main" id="{3F31FF8C-824F-651C-674B-85CE9BA1A687}"/>
              </a:ext>
            </a:extLst>
          </p:cNvPr>
          <p:cNvSpPr/>
          <p:nvPr/>
        </p:nvSpPr>
        <p:spPr>
          <a:xfrm>
            <a:off x="1822947" y="5673634"/>
            <a:ext cx="541866" cy="2821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D65EAE-AF1D-470E-B535-2DA8E0650058}"/>
              </a:ext>
            </a:extLst>
          </p:cNvPr>
          <p:cNvSpPr/>
          <p:nvPr/>
        </p:nvSpPr>
        <p:spPr>
          <a:xfrm>
            <a:off x="0" y="-1272"/>
            <a:ext cx="12192000" cy="1147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16357-2F08-4181-AF61-A68747FB08E0}"/>
              </a:ext>
            </a:extLst>
          </p:cNvPr>
          <p:cNvSpPr/>
          <p:nvPr/>
        </p:nvSpPr>
        <p:spPr>
          <a:xfrm>
            <a:off x="11429311" y="193692"/>
            <a:ext cx="691906" cy="653788"/>
          </a:xfrm>
          <a:prstGeom prst="rect">
            <a:avLst/>
          </a:prstGeom>
          <a:blipFill dpi="0" rotWithShape="1">
            <a:blip r:embed="rId6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035428F-F0A8-424A-B603-DD1C09F4317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52" y="289837"/>
            <a:ext cx="1300548" cy="47262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B13CD3A-6564-4AA3-B59D-4B233C4A16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1" y="0"/>
            <a:ext cx="2110211" cy="1030915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E4B389-19E5-4EB9-B295-1D0E4E5B44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351" y="273243"/>
            <a:ext cx="1802809" cy="41086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7D9F555-E6B8-4025-A972-052CB9F0AA47}"/>
              </a:ext>
            </a:extLst>
          </p:cNvPr>
          <p:cNvSpPr txBox="1"/>
          <p:nvPr/>
        </p:nvSpPr>
        <p:spPr>
          <a:xfrm>
            <a:off x="365239" y="393134"/>
            <a:ext cx="20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 pitchFamily="50" charset="0"/>
              </a:rPr>
              <a:t>CASE STUDY 2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0165E33-983D-4186-AA95-B10BA4497C7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454041" y="220266"/>
            <a:ext cx="667600" cy="5903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E52ACE-7E6A-4127-9041-9E7AD5DC3CC3}"/>
              </a:ext>
            </a:extLst>
          </p:cNvPr>
          <p:cNvSpPr/>
          <p:nvPr/>
        </p:nvSpPr>
        <p:spPr>
          <a:xfrm>
            <a:off x="4249976" y="1313155"/>
            <a:ext cx="7737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Times New Roman" panose="02020603050405020304" pitchFamily="18" charset="0"/>
              </a:rPr>
              <a:t>Magnetic reference profile for comparison between data acquired during Shom’s DETEX1 (2021) survey on BH2 Laplace and with the OFG-SCM vector sensor embedded in a Hugin UUV. 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BE23EB2-65C4-4567-99BD-F27DE591578E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4226134"/>
            <a:ext cx="1343465" cy="738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11A4DCDD-7277-4868-99DF-093680EF44E2}"/>
              </a:ext>
            </a:extLst>
          </p:cNvPr>
          <p:cNvSpPr txBox="1"/>
          <p:nvPr/>
        </p:nvSpPr>
        <p:spPr>
          <a:xfrm>
            <a:off x="10561288" y="5688075"/>
            <a:ext cx="1408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Average depths: 50 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E33C22-D4B3-3184-30C0-0817BCAF2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5500" r="8217" b="4683"/>
          <a:stretch/>
        </p:blipFill>
        <p:spPr>
          <a:xfrm>
            <a:off x="6910600" y="2176836"/>
            <a:ext cx="3000376" cy="165380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67E8E6A-CAC7-4E70-957D-3F5B4F5D0553}"/>
              </a:ext>
            </a:extLst>
          </p:cNvPr>
          <p:cNvCxnSpPr>
            <a:cxnSpLocks/>
          </p:cNvCxnSpPr>
          <p:nvPr/>
        </p:nvCxnSpPr>
        <p:spPr>
          <a:xfrm flipH="1" flipV="1">
            <a:off x="9100289" y="2801336"/>
            <a:ext cx="1140636" cy="278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0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1DB21217-B7A1-9CB9-FCB4-BCD5C27E6AAC}"/>
              </a:ext>
            </a:extLst>
          </p:cNvPr>
          <p:cNvSpPr txBox="1"/>
          <p:nvPr/>
        </p:nvSpPr>
        <p:spPr>
          <a:xfrm>
            <a:off x="365239" y="1580343"/>
            <a:ext cx="693756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1" dirty="0"/>
              <a:t>Unexpectedly high performance of shipborne 3C fluxgate magnetometers after calibration and post-processing </a:t>
            </a:r>
            <a:r>
              <a:rPr lang="en-GB" sz="2000" dirty="0"/>
              <a:t>:</a:t>
            </a:r>
          </a:p>
          <a:p>
            <a:pPr marL="358775" indent="-358775" algn="just"/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</a:t>
            </a:r>
            <a:r>
              <a:rPr lang="en-GB" dirty="0">
                <a:sym typeface="Symbol" panose="05050102010706020507" pitchFamily="18" charset="2"/>
              </a:rPr>
              <a:t> Equivalent precision than scalar absolute towed systems after filtering and levelling</a:t>
            </a:r>
          </a:p>
          <a:p>
            <a:pPr marL="358775" indent="-358775" algn="just"/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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Highly beneficial for magnetic mapping in deep-sea areas with strong benefits in operational aspects</a:t>
            </a:r>
          </a:p>
          <a:p>
            <a:pPr algn="just"/>
            <a:endParaRPr lang="en-GB" sz="2000" b="1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 algn="just"/>
            <a:endParaRPr lang="en-GB" sz="16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1" dirty="0"/>
              <a:t>Pros/cons of magnetic surveys with UUV systems :</a:t>
            </a:r>
            <a:endParaRPr lang="en-GB" sz="2000" b="1" dirty="0">
              <a:sym typeface="Symbol" panose="05050102010706020507" pitchFamily="18" charset="2"/>
            </a:endParaRPr>
          </a:p>
          <a:p>
            <a:pPr algn="just"/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</a:t>
            </a:r>
            <a:r>
              <a:rPr lang="en-GB" dirty="0">
                <a:sym typeface="Symbol" panose="05050102010706020507" pitchFamily="18" charset="2"/>
              </a:rPr>
              <a:t>  Greater power of detection as the system is closer to the sea bottom</a:t>
            </a:r>
          </a:p>
          <a:p>
            <a:pPr marL="358775" indent="-358775" algn="just"/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</a:t>
            </a:r>
            <a:r>
              <a:rPr lang="en-GB" dirty="0">
                <a:sym typeface="Symbol" panose="05050102010706020507" pitchFamily="18" charset="2"/>
              </a:rPr>
              <a:t> Only embedded </a:t>
            </a:r>
            <a:r>
              <a:rPr lang="en-GB" dirty="0"/>
              <a:t>3C fluxgate magnetometer allow to efficiently compensate UUV effects of the drone</a:t>
            </a:r>
            <a:endParaRPr lang="en-GB" dirty="0">
              <a:sym typeface="Symbol" panose="05050102010706020507" pitchFamily="18" charset="2"/>
            </a:endParaRPr>
          </a:p>
          <a:p>
            <a:pPr marL="358775" indent="-358775" algn="just"/>
            <a:r>
              <a:rPr lang="en-GB" sz="2000" b="1" dirty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r>
              <a:rPr lang="en-GB" dirty="0">
                <a:sym typeface="Symbol" panose="05050102010706020507" pitchFamily="18" charset="2"/>
              </a:rPr>
              <a:t> Limitations: operational constraints, positioning, power supply, data storage, high pressure…</a:t>
            </a:r>
            <a:endParaRPr lang="en-GB" dirty="0"/>
          </a:p>
        </p:txBody>
      </p:sp>
      <p:pic>
        <p:nvPicPr>
          <p:cNvPr id="68" name="Image 67" descr="Une image contenant eau, ciel, extérieur, bateau&#10;&#10;Description générée automatiquement">
            <a:extLst>
              <a:ext uri="{FF2B5EF4-FFF2-40B4-BE49-F238E27FC236}">
                <a16:creationId xmlns:a16="http://schemas.microsoft.com/office/drawing/2014/main" id="{EAA28CB5-BC85-871E-B97E-ADC5A162B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7901" y="1498543"/>
            <a:ext cx="4131600" cy="193747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9" name="AutoShape 4" descr="Accueil">
            <a:extLst>
              <a:ext uri="{FF2B5EF4-FFF2-40B4-BE49-F238E27FC236}">
                <a16:creationId xmlns:a16="http://schemas.microsoft.com/office/drawing/2014/main" id="{BD4F79FC-53AB-4DC0-B1A4-640E86143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FF49DF-6750-C372-2E4F-28089DB9E395}"/>
              </a:ext>
            </a:extLst>
          </p:cNvPr>
          <p:cNvSpPr txBox="1"/>
          <p:nvPr/>
        </p:nvSpPr>
        <p:spPr>
          <a:xfrm>
            <a:off x="0" y="6189728"/>
            <a:ext cx="1218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/>
              <a:t>Acknowledgements :</a:t>
            </a:r>
            <a:endParaRPr lang="en-GB" sz="1400" dirty="0"/>
          </a:p>
          <a:p>
            <a:pPr algn="just"/>
            <a:r>
              <a:rPr lang="en-US" sz="1100" dirty="0"/>
              <a:t>This study was carried out as part of the research contract  MAGIDRO funded by the French Ministry of Defense / DGA through the project “EA APOGE”, CNRS and ITES and led by </a:t>
            </a:r>
            <a:r>
              <a:rPr lang="en-US" sz="1100" dirty="0" err="1"/>
              <a:t>Shom</a:t>
            </a:r>
            <a:r>
              <a:rPr lang="en-US" sz="1100" dirty="0"/>
              <a:t>.</a:t>
            </a:r>
          </a:p>
          <a:p>
            <a:pPr algn="just"/>
            <a:r>
              <a:rPr lang="en-US" sz="1100" dirty="0" err="1"/>
              <a:t>Shom’s</a:t>
            </a:r>
            <a:r>
              <a:rPr lang="en-US" sz="1100" dirty="0"/>
              <a:t> survey performed with </a:t>
            </a:r>
            <a:r>
              <a:rPr lang="en-US" sz="1100" dirty="0" err="1"/>
              <a:t>Hugin</a:t>
            </a:r>
            <a:r>
              <a:rPr lang="en-US" sz="1100" dirty="0"/>
              <a:t> UUV in 2021 was funded by the French Navy.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EDB2573-185B-5501-2CB9-6E87C03B2D48}"/>
              </a:ext>
            </a:extLst>
          </p:cNvPr>
          <p:cNvSpPr txBox="1"/>
          <p:nvPr/>
        </p:nvSpPr>
        <p:spPr>
          <a:xfrm>
            <a:off x="10514479" y="1749249"/>
            <a:ext cx="704851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Sensor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B52ED77-EB4E-45D6-AC95-D1DE32FBFA1B}"/>
              </a:ext>
            </a:extLst>
          </p:cNvPr>
          <p:cNvCxnSpPr>
            <a:cxnSpLocks/>
          </p:cNvCxnSpPr>
          <p:nvPr/>
        </p:nvCxnSpPr>
        <p:spPr>
          <a:xfrm flipH="1">
            <a:off x="10007374" y="2026248"/>
            <a:ext cx="507105" cy="1902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Picture 4">
            <a:extLst>
              <a:ext uri="{FF2B5EF4-FFF2-40B4-BE49-F238E27FC236}">
                <a16:creationId xmlns:a16="http://schemas.microsoft.com/office/drawing/2014/main" id="{052F5FFD-CB73-4FEB-168E-572FE1A59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54" y="3835049"/>
            <a:ext cx="3107957" cy="19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8085B206-FA15-9FE2-F733-CEB1276B28E9}"/>
              </a:ext>
            </a:extLst>
          </p:cNvPr>
          <p:cNvSpPr txBox="1"/>
          <p:nvPr/>
        </p:nvSpPr>
        <p:spPr>
          <a:xfrm>
            <a:off x="8318244" y="3805818"/>
            <a:ext cx="321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Hugin UUV System</a:t>
            </a:r>
          </a:p>
          <a:p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www.kongsberg.com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06/05/2022)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393C14-E178-4236-81BB-17E9D300F5C1}"/>
              </a:ext>
            </a:extLst>
          </p:cNvPr>
          <p:cNvSpPr/>
          <p:nvPr/>
        </p:nvSpPr>
        <p:spPr>
          <a:xfrm>
            <a:off x="0" y="-1272"/>
            <a:ext cx="12192000" cy="1147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6D63DA-0804-47BE-A8F9-3C8040EC2E7E}"/>
              </a:ext>
            </a:extLst>
          </p:cNvPr>
          <p:cNvSpPr/>
          <p:nvPr/>
        </p:nvSpPr>
        <p:spPr>
          <a:xfrm>
            <a:off x="11429311" y="193692"/>
            <a:ext cx="691906" cy="653788"/>
          </a:xfrm>
          <a:prstGeom prst="rect">
            <a:avLst/>
          </a:prstGeom>
          <a:blipFill dpi="0" rotWithShape="1">
            <a:blip r:embed="rId6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A1F6FC4-A641-42E4-B0B5-6EDDFA59EF4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52" y="289837"/>
            <a:ext cx="1300548" cy="47262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4409880-175A-4906-B360-B1CD8A59362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1" y="0"/>
            <a:ext cx="2110211" cy="1030915"/>
          </a:xfrm>
          <a:prstGeom prst="rect">
            <a:avLst/>
          </a:prstGeom>
        </p:spPr>
      </p:pic>
      <p:pic>
        <p:nvPicPr>
          <p:cNvPr id="27" name="Image 2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4830F6-0956-477F-B8A2-6B7823F0DB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351" y="273243"/>
            <a:ext cx="1802809" cy="41086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A03B2B-7BDD-4933-B19B-56BFBF71C1CB}"/>
              </a:ext>
            </a:extLst>
          </p:cNvPr>
          <p:cNvSpPr txBox="1"/>
          <p:nvPr/>
        </p:nvSpPr>
        <p:spPr>
          <a:xfrm>
            <a:off x="365239" y="393134"/>
            <a:ext cx="213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 pitchFamily="50" charset="0"/>
              </a:rPr>
              <a:t>CONCLUSIONS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F2B0BA-070F-4D38-A050-924FDAB19E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454041" y="220266"/>
            <a:ext cx="667600" cy="5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0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8992</TotalTime>
  <Words>693</Words>
  <Application>Microsoft Office PowerPoint</Application>
  <PresentationFormat>Grand écran</PresentationFormat>
  <Paragraphs>105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Marianne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 reiller</dc:creator>
  <cp:lastModifiedBy>hugo reiller</cp:lastModifiedBy>
  <cp:revision>255</cp:revision>
  <dcterms:created xsi:type="dcterms:W3CDTF">2021-04-12T09:17:42Z</dcterms:created>
  <dcterms:modified xsi:type="dcterms:W3CDTF">2022-05-19T11:42:03Z</dcterms:modified>
</cp:coreProperties>
</file>