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0"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wluo" initials="s" lastIdx="2" clrIdx="0">
    <p:extLst>
      <p:ext uri="{19B8F6BF-5375-455C-9EA6-DF929625EA0E}">
        <p15:presenceInfo xmlns:p15="http://schemas.microsoft.com/office/powerpoint/2012/main" userId="swluo" providerId="None"/>
      </p:ext>
    </p:extLst>
  </p:cmAuthor>
  <p:cmAuthor id="2" name="User" initials="U" lastIdx="5" clrIdx="1">
    <p:extLst>
      <p:ext uri="{19B8F6BF-5375-455C-9EA6-DF929625EA0E}">
        <p15:presenceInfo xmlns:p15="http://schemas.microsoft.com/office/powerpoint/2012/main" userId="d0de5800c230e93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1BC"/>
    <a:srgbClr val="FFD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75" autoAdjust="0"/>
  </p:normalViewPr>
  <p:slideViewPr>
    <p:cSldViewPr snapToGrid="0">
      <p:cViewPr varScale="1">
        <p:scale>
          <a:sx n="63" d="100"/>
          <a:sy n="63" d="100"/>
        </p:scale>
        <p:origin x="620" y="60"/>
      </p:cViewPr>
      <p:guideLst>
        <p:guide orient="horz" pos="2160"/>
        <p:guide pos="3840"/>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AE0FA-1EB2-4B1E-BD2A-BA47C9991986}" type="datetimeFigureOut">
              <a:rPr lang="zh-CN" altLang="en-US" smtClean="0"/>
              <a:t>2022/5/24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BF9077-F365-42CC-8919-5B3275351151}" type="slidenum">
              <a:rPr lang="zh-CN" altLang="en-US" smtClean="0"/>
              <a:t>‹#›</a:t>
            </a:fld>
            <a:endParaRPr lang="zh-CN" altLang="en-US"/>
          </a:p>
        </p:txBody>
      </p:sp>
    </p:spTree>
    <p:extLst>
      <p:ext uri="{BB962C8B-B14F-4D97-AF65-F5344CB8AC3E}">
        <p14:creationId xmlns:p14="http://schemas.microsoft.com/office/powerpoint/2010/main" val="4289912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5BF9077-F365-42CC-8919-5B3275351151}" type="slidenum">
              <a:rPr lang="zh-CN" altLang="en-US" smtClean="0"/>
              <a:t>1</a:t>
            </a:fld>
            <a:endParaRPr lang="zh-CN" altLang="en-US"/>
          </a:p>
        </p:txBody>
      </p:sp>
    </p:spTree>
    <p:extLst>
      <p:ext uri="{BB962C8B-B14F-4D97-AF65-F5344CB8AC3E}">
        <p14:creationId xmlns:p14="http://schemas.microsoft.com/office/powerpoint/2010/main" val="278488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118546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3366296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1047071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385713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2168522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3927027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724567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2982636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831638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2558941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26B5F92-4444-4CFB-A414-ED5C047E6653}" type="datetimeFigureOut">
              <a:rPr lang="zh-CN" altLang="en-US" smtClean="0"/>
              <a:t>2022/5/24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121811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6B5F92-4444-4CFB-A414-ED5C047E6653}" type="datetimeFigureOut">
              <a:rPr lang="zh-CN" altLang="en-US" smtClean="0"/>
              <a:t>2022/5/24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03088-44B3-40BB-B452-458051A6E4C7}" type="slidenum">
              <a:rPr lang="zh-CN" altLang="en-US" smtClean="0"/>
              <a:t>‹#›</a:t>
            </a:fld>
            <a:endParaRPr lang="zh-CN" altLang="en-US"/>
          </a:p>
        </p:txBody>
      </p:sp>
    </p:spTree>
    <p:extLst>
      <p:ext uri="{BB962C8B-B14F-4D97-AF65-F5344CB8AC3E}">
        <p14:creationId xmlns:p14="http://schemas.microsoft.com/office/powerpoint/2010/main" val="48398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文本框 82"/>
          <p:cNvSpPr txBox="1"/>
          <p:nvPr/>
        </p:nvSpPr>
        <p:spPr>
          <a:xfrm>
            <a:off x="8947593" y="6010883"/>
            <a:ext cx="3122219" cy="762037"/>
          </a:xfrm>
          <a:prstGeom prst="roundRect">
            <a:avLst>
              <a:gd name="adj" fmla="val 4065"/>
            </a:avLst>
          </a:prstGeom>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200" b="1">
                <a:latin typeface="Times New Roman" panose="02020603050405020304" pitchFamily="18" charset="0"/>
                <a:cs typeface="Times New Roman" panose="02020603050405020304" pitchFamily="18" charset="0"/>
              </a:defRPr>
            </a:lvl1pPr>
          </a:lstStyle>
          <a:p>
            <a:endParaRPr lang="en-US" altLang="zh-CN" sz="1000" b="0" dirty="0"/>
          </a:p>
          <a:p>
            <a:endParaRPr lang="en-US" altLang="zh-CN" sz="1000" b="0" dirty="0"/>
          </a:p>
          <a:p>
            <a:endParaRPr lang="en-US" altLang="zh-CN" sz="1000" b="0" dirty="0"/>
          </a:p>
          <a:p>
            <a:endParaRPr lang="en-US" altLang="zh-CN" sz="1000" b="0" dirty="0"/>
          </a:p>
        </p:txBody>
      </p:sp>
      <p:sp>
        <p:nvSpPr>
          <p:cNvPr id="6" name="矩形 5"/>
          <p:cNvSpPr/>
          <p:nvPr/>
        </p:nvSpPr>
        <p:spPr>
          <a:xfrm>
            <a:off x="0" y="0"/>
            <a:ext cx="12192000" cy="6858000"/>
          </a:xfrm>
          <a:prstGeom prst="rect">
            <a:avLst/>
          </a:prstGeom>
          <a:solidFill>
            <a:srgbClr val="0071B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latin typeface="Times New Roman" panose="02020603050405020304" pitchFamily="18" charset="0"/>
              <a:cs typeface="Times New Roman" panose="02020603050405020304" pitchFamily="18" charset="0"/>
            </a:endParaRPr>
          </a:p>
        </p:txBody>
      </p:sp>
      <p:grpSp>
        <p:nvGrpSpPr>
          <p:cNvPr id="29" name="组合 28"/>
          <p:cNvGrpSpPr/>
          <p:nvPr/>
        </p:nvGrpSpPr>
        <p:grpSpPr>
          <a:xfrm>
            <a:off x="136261" y="145534"/>
            <a:ext cx="1705706" cy="1028915"/>
            <a:chOff x="120266" y="128190"/>
            <a:chExt cx="1720052" cy="1037569"/>
          </a:xfrm>
        </p:grpSpPr>
        <p:pic>
          <p:nvPicPr>
            <p:cNvPr id="4" name="图片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0266" y="128190"/>
              <a:ext cx="1470368" cy="945236"/>
            </a:xfrm>
            <a:prstGeom prst="rect">
              <a:avLst/>
            </a:prstGeom>
          </p:spPr>
        </p:pic>
        <p:sp>
          <p:nvSpPr>
            <p:cNvPr id="7" name="文本框 6"/>
            <p:cNvSpPr txBox="1"/>
            <p:nvPr/>
          </p:nvSpPr>
          <p:spPr>
            <a:xfrm>
              <a:off x="1014408" y="796427"/>
              <a:ext cx="825910" cy="369332"/>
            </a:xfrm>
            <a:prstGeom prst="rect">
              <a:avLst/>
            </a:prstGeom>
            <a:noFill/>
          </p:spPr>
          <p:txBody>
            <a:bodyPr wrap="square" rtlCol="0">
              <a:spAutoFit/>
            </a:bodyPr>
            <a:lstStyle/>
            <a:p>
              <a:r>
                <a:rPr lang="en-US" altLang="zh-CN" b="1">
                  <a:solidFill>
                    <a:srgbClr val="FFDD00"/>
                  </a:solidFill>
                  <a:latin typeface="Times New Roman" panose="02020603050405020304" pitchFamily="18" charset="0"/>
                  <a:cs typeface="Times New Roman" panose="02020603050405020304" pitchFamily="18" charset="0"/>
                </a:rPr>
                <a:t>2022</a:t>
              </a:r>
              <a:endParaRPr lang="zh-CN" altLang="en-US" b="1" dirty="0">
                <a:solidFill>
                  <a:srgbClr val="FFDD00"/>
                </a:solidFill>
                <a:latin typeface="Times New Roman" panose="02020603050405020304" pitchFamily="18" charset="0"/>
                <a:cs typeface="Times New Roman" panose="02020603050405020304" pitchFamily="18" charset="0"/>
              </a:endParaRPr>
            </a:p>
          </p:txBody>
        </p:sp>
      </p:grpSp>
      <p:sp>
        <p:nvSpPr>
          <p:cNvPr id="8" name="文本框 7"/>
          <p:cNvSpPr txBox="1"/>
          <p:nvPr/>
        </p:nvSpPr>
        <p:spPr>
          <a:xfrm>
            <a:off x="1681737" y="179090"/>
            <a:ext cx="6730742" cy="993670"/>
          </a:xfrm>
          <a:prstGeom prst="rect">
            <a:avLst/>
          </a:prstGeom>
          <a:noFill/>
        </p:spPr>
        <p:txBody>
          <a:bodyPr wrap="square" rtlCol="0">
            <a:spAutoFit/>
          </a:bodyPr>
          <a:lstStyle/>
          <a:p>
            <a:pPr algn="ctr">
              <a:lnSpc>
                <a:spcPts val="2600"/>
              </a:lnSpc>
            </a:pPr>
            <a:r>
              <a:rPr lang="en-US" altLang="zh-CN" sz="2400" b="1">
                <a:solidFill>
                  <a:schemeClr val="bg1"/>
                </a:solidFill>
                <a:latin typeface="Times New Roman" panose="02020603050405020304" pitchFamily="18" charset="0"/>
                <a:cs typeface="Times New Roman" panose="02020603050405020304" pitchFamily="18" charset="0"/>
              </a:rPr>
              <a:t>Effects of tunnel engineering construction on soil organic carbon stability</a:t>
            </a:r>
            <a:endParaRPr lang="en-US" altLang="zh-CN" sz="2400" b="1" dirty="0">
              <a:solidFill>
                <a:schemeClr val="bg1"/>
              </a:solidFill>
              <a:latin typeface="Times New Roman" panose="02020603050405020304" pitchFamily="18" charset="0"/>
              <a:cs typeface="Times New Roman" panose="02020603050405020304" pitchFamily="18" charset="0"/>
            </a:endParaRPr>
          </a:p>
          <a:p>
            <a:pPr algn="ctr">
              <a:lnSpc>
                <a:spcPts val="2000"/>
              </a:lnSpc>
            </a:pPr>
            <a:r>
              <a:rPr lang="en-US" altLang="zh-CN" sz="1400" dirty="0" err="1">
                <a:solidFill>
                  <a:schemeClr val="bg1"/>
                </a:solidFill>
                <a:latin typeface="Times New Roman" panose="02020603050405020304" pitchFamily="18" charset="0"/>
                <a:cs typeface="Times New Roman" panose="02020603050405020304" pitchFamily="18" charset="0"/>
              </a:rPr>
              <a:t>Runying</a:t>
            </a:r>
            <a:r>
              <a:rPr lang="en-US" altLang="zh-CN" sz="1400" dirty="0">
                <a:solidFill>
                  <a:schemeClr val="bg1"/>
                </a:solidFill>
                <a:latin typeface="Times New Roman" panose="02020603050405020304" pitchFamily="18" charset="0"/>
                <a:cs typeface="Times New Roman" panose="02020603050405020304" pitchFamily="18" charset="0"/>
              </a:rPr>
              <a:t> Zhao</a:t>
            </a:r>
            <a:r>
              <a:rPr lang="en-US" altLang="zh-CN" sz="1400" baseline="30000" dirty="0">
                <a:solidFill>
                  <a:schemeClr val="bg1"/>
                </a:solidFill>
                <a:latin typeface="Times New Roman" panose="02020603050405020304" pitchFamily="18" charset="0"/>
                <a:cs typeface="Times New Roman" panose="02020603050405020304" pitchFamily="18" charset="0"/>
              </a:rPr>
              <a:t>1</a:t>
            </a:r>
            <a:r>
              <a:rPr lang="en-US" altLang="zh-CN" sz="1400">
                <a:solidFill>
                  <a:schemeClr val="bg1"/>
                </a:solidFill>
                <a:latin typeface="Times New Roman" panose="02020603050405020304" pitchFamily="18" charset="0"/>
                <a:cs typeface="Times New Roman" panose="02020603050405020304" pitchFamily="18" charset="0"/>
              </a:rPr>
              <a:t>, Xiaolu Tang</a:t>
            </a:r>
            <a:r>
              <a:rPr lang="en-US" altLang="zh-CN" sz="1400" baseline="30000">
                <a:solidFill>
                  <a:schemeClr val="bg1"/>
                </a:solidFill>
                <a:latin typeface="Times New Roman" panose="02020603050405020304" pitchFamily="18" charset="0"/>
                <a:cs typeface="Times New Roman" panose="02020603050405020304" pitchFamily="18" charset="0"/>
              </a:rPr>
              <a:t>1</a:t>
            </a:r>
            <a:r>
              <a:rPr lang="en-US" altLang="zh-CN" sz="1400">
                <a:solidFill>
                  <a:schemeClr val="bg1"/>
                </a:solidFill>
                <a:latin typeface="Times New Roman" panose="02020603050405020304" pitchFamily="18" charset="0"/>
                <a:cs typeface="Times New Roman" panose="02020603050405020304" pitchFamily="18" charset="0"/>
              </a:rPr>
              <a:t> , Xiangjun Pei</a:t>
            </a:r>
            <a:r>
              <a:rPr lang="en-US" altLang="zh-CN" sz="1400" baseline="30000">
                <a:solidFill>
                  <a:schemeClr val="bg1"/>
                </a:solidFill>
                <a:latin typeface="Times New Roman" panose="02020603050405020304" pitchFamily="18" charset="0"/>
                <a:cs typeface="Times New Roman" panose="02020603050405020304" pitchFamily="18" charset="0"/>
              </a:rPr>
              <a:t>1</a:t>
            </a:r>
            <a:r>
              <a:rPr lang="en-US" altLang="zh-CN" sz="1400">
                <a:solidFill>
                  <a:schemeClr val="bg1"/>
                </a:solidFill>
                <a:latin typeface="Times New Roman" panose="02020603050405020304" pitchFamily="18" charset="0"/>
                <a:cs typeface="Times New Roman" panose="02020603050405020304" pitchFamily="18" charset="0"/>
              </a:rPr>
              <a:t> , Lin Li</a:t>
            </a:r>
            <a:r>
              <a:rPr lang="en-US" altLang="zh-CN" sz="1400" baseline="30000">
                <a:solidFill>
                  <a:schemeClr val="bg1"/>
                </a:solidFill>
                <a:latin typeface="Times New Roman" panose="02020603050405020304" pitchFamily="18" charset="0"/>
                <a:cs typeface="Times New Roman" panose="02020603050405020304" pitchFamily="18" charset="0"/>
              </a:rPr>
              <a:t>1</a:t>
            </a:r>
            <a:endParaRPr lang="zh-CN" altLang="en-US" sz="1400" dirty="0">
              <a:solidFill>
                <a:schemeClr val="bg1"/>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8499851" y="206095"/>
            <a:ext cx="2378577" cy="507831"/>
          </a:xfrm>
          <a:prstGeom prst="rect">
            <a:avLst/>
          </a:prstGeom>
          <a:noFill/>
        </p:spPr>
        <p:txBody>
          <a:bodyPr wrap="square" rtlCol="0">
            <a:spAutoFit/>
          </a:bodyPr>
          <a:lstStyle/>
          <a:p>
            <a:pPr algn="just"/>
            <a:r>
              <a:rPr lang="en-US" altLang="zh-CN" sz="900">
                <a:solidFill>
                  <a:schemeClr val="bg1"/>
                </a:solidFill>
                <a:latin typeface="Times New Roman" panose="02020603050405020304" pitchFamily="18" charset="0"/>
                <a:cs typeface="Times New Roman" panose="02020603050405020304" pitchFamily="18" charset="0"/>
              </a:rPr>
              <a:t>1 College of Ecology and Environment, Chengdu University of Technology, Chengdu, China</a:t>
            </a:r>
          </a:p>
        </p:txBody>
      </p:sp>
      <p:sp>
        <p:nvSpPr>
          <p:cNvPr id="19" name="文本框 18"/>
          <p:cNvSpPr txBox="1"/>
          <p:nvPr/>
        </p:nvSpPr>
        <p:spPr>
          <a:xfrm>
            <a:off x="58767" y="1295756"/>
            <a:ext cx="1710343" cy="2734628"/>
          </a:xfrm>
          <a:prstGeom prst="roundRect">
            <a:avLst>
              <a:gd name="adj" fmla="val 4065"/>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ts val="1150"/>
              </a:lnSpc>
            </a:pPr>
            <a:r>
              <a:rPr lang="en-US" altLang="zh-CN" sz="1200" b="1" dirty="0">
                <a:latin typeface="Times New Roman" panose="02020603050405020304" pitchFamily="18" charset="0"/>
                <a:cs typeface="Times New Roman" panose="02020603050405020304" pitchFamily="18" charset="0"/>
              </a:rPr>
              <a:t>Introduction</a:t>
            </a:r>
            <a:r>
              <a:rPr lang="en-US" altLang="zh-CN" sz="1200" dirty="0"/>
              <a:t> </a:t>
            </a:r>
          </a:p>
          <a:p>
            <a:pPr algn="just">
              <a:lnSpc>
                <a:spcPts val="1150"/>
              </a:lnSpc>
            </a:pPr>
            <a:r>
              <a:rPr lang="en-US" altLang="zh-CN" sz="1200" dirty="0">
                <a:latin typeface="Times New Roman" panose="02020603050405020304" pitchFamily="18" charset="0"/>
                <a:cs typeface="Times New Roman" panose="02020603050405020304" pitchFamily="18" charset="0"/>
              </a:rPr>
              <a:t> </a:t>
            </a:r>
            <a:r>
              <a:rPr lang="en-US" altLang="zh-CN" sz="1200" dirty="0">
                <a:solidFill>
                  <a:schemeClr val="tx1"/>
                </a:solidFill>
                <a:latin typeface="Times New Roman" panose="02020603050405020304" pitchFamily="18" charset="0"/>
                <a:cs typeface="Times New Roman" panose="02020603050405020304" pitchFamily="18" charset="0"/>
              </a:rPr>
              <a:t>Soil organic carbon (SOC) stability is a sensitive index to evaluate the response of soil ecosystem to environmental changes.</a:t>
            </a:r>
          </a:p>
          <a:p>
            <a:pPr algn="just">
              <a:lnSpc>
                <a:spcPts val="1150"/>
              </a:lnSpc>
            </a:pPr>
            <a:r>
              <a:rPr lang="en-US" altLang="zh-CN" sz="1200">
                <a:latin typeface="Times New Roman" panose="02020603050405020304" pitchFamily="18" charset="0"/>
                <a:cs typeface="Times New Roman" panose="02020603050405020304" pitchFamily="18" charset="0"/>
              </a:rPr>
              <a:t>Rectunnel construction ently</a:t>
            </a:r>
            <a:r>
              <a:rPr lang="en-US" altLang="zh-CN" sz="1200" dirty="0">
                <a:latin typeface="Times New Roman" panose="02020603050405020304" pitchFamily="18" charset="0"/>
                <a:cs typeface="Times New Roman" panose="02020603050405020304" pitchFamily="18" charset="0"/>
              </a:rPr>
              <a:t>, the impacts </a:t>
            </a:r>
            <a:r>
              <a:rPr lang="en-US" altLang="zh-CN" sz="1200">
                <a:latin typeface="Times New Roman" panose="02020603050405020304" pitchFamily="18" charset="0"/>
                <a:cs typeface="Times New Roman" panose="02020603050405020304" pitchFamily="18" charset="0"/>
              </a:rPr>
              <a:t>of  on </a:t>
            </a:r>
            <a:r>
              <a:rPr lang="en-US" altLang="zh-CN" sz="1200" dirty="0">
                <a:latin typeface="Times New Roman" panose="02020603050405020304" pitchFamily="18" charset="0"/>
                <a:cs typeface="Times New Roman" panose="02020603050405020304" pitchFamily="18" charset="0"/>
              </a:rPr>
              <a:t>ecological environment have received increasing attention. However, there are few researches on the impact of tunnel construction on soil organic carbon stability.</a:t>
            </a:r>
          </a:p>
        </p:txBody>
      </p:sp>
      <p:sp>
        <p:nvSpPr>
          <p:cNvPr id="22" name="文本框 21"/>
          <p:cNvSpPr txBox="1"/>
          <p:nvPr/>
        </p:nvSpPr>
        <p:spPr>
          <a:xfrm>
            <a:off x="49976" y="4098780"/>
            <a:ext cx="1745190" cy="2734628"/>
          </a:xfrm>
          <a:prstGeom prst="roundRect">
            <a:avLst>
              <a:gd name="adj" fmla="val 4065"/>
            </a:avLst>
          </a:prstGeom>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200" b="1">
                <a:latin typeface="Times New Roman" panose="02020603050405020304" pitchFamily="18" charset="0"/>
                <a:cs typeface="Times New Roman" panose="02020603050405020304" pitchFamily="18" charset="0"/>
              </a:defRPr>
            </a:lvl1pPr>
          </a:lstStyle>
          <a:p>
            <a:pPr>
              <a:lnSpc>
                <a:spcPts val="1155"/>
              </a:lnSpc>
            </a:pPr>
            <a:r>
              <a:rPr lang="en-US" altLang="zh-CN" dirty="0"/>
              <a:t>Methods</a:t>
            </a:r>
          </a:p>
          <a:p>
            <a:pPr>
              <a:lnSpc>
                <a:spcPts val="1155"/>
              </a:lnSpc>
            </a:pPr>
            <a:r>
              <a:rPr lang="en-US" altLang="zh-CN" b="0" dirty="0"/>
              <a:t>Engineering impacted area (ED) and non-impacted area (CK) monitoring sample plots were set up to investigate the effects </a:t>
            </a:r>
            <a:r>
              <a:rPr lang="en-US" altLang="zh-CN" b="0"/>
              <a:t>of the tunnel engineering construction on </a:t>
            </a:r>
            <a:r>
              <a:rPr lang="en-US" altLang="zh-CN" b="0" dirty="0"/>
              <a:t>SOC stability from the perspectives of soil reactive organic carbon (LOC), agglomerates and soil enzyme activity. The EOC, MBC, DOC was used to characterize LOC in the experiment.</a:t>
            </a:r>
          </a:p>
        </p:txBody>
      </p:sp>
      <p:sp>
        <p:nvSpPr>
          <p:cNvPr id="23" name="文本框 22"/>
          <p:cNvSpPr txBox="1"/>
          <p:nvPr/>
        </p:nvSpPr>
        <p:spPr>
          <a:xfrm>
            <a:off x="1864475" y="1298370"/>
            <a:ext cx="8196797" cy="5509200"/>
          </a:xfrm>
          <a:prstGeom prst="roundRect">
            <a:avLst>
              <a:gd name="adj" fmla="val 1373"/>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4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a:p>
            <a:endParaRPr lang="en-US" altLang="zh-CN" sz="1200" b="1" dirty="0">
              <a:latin typeface="Times New Roman" panose="02020603050405020304" pitchFamily="18" charset="0"/>
              <a:cs typeface="Times New Roman" panose="02020603050405020304" pitchFamily="18" charset="0"/>
            </a:endParaRPr>
          </a:p>
        </p:txBody>
      </p:sp>
      <p:sp>
        <p:nvSpPr>
          <p:cNvPr id="75" name="文本框 74"/>
          <p:cNvSpPr txBox="1"/>
          <p:nvPr/>
        </p:nvSpPr>
        <p:spPr>
          <a:xfrm>
            <a:off x="10171223" y="1325275"/>
            <a:ext cx="1898217" cy="5447645"/>
          </a:xfrm>
          <a:prstGeom prst="roundRect">
            <a:avLst>
              <a:gd name="adj" fmla="val 4065"/>
            </a:avLst>
          </a:prstGeom>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200" b="1">
                <a:latin typeface="Times New Roman" panose="02020603050405020304" pitchFamily="18" charset="0"/>
                <a:cs typeface="Times New Roman" panose="02020603050405020304" pitchFamily="18" charset="0"/>
              </a:defRPr>
            </a:lvl1pPr>
          </a:lstStyle>
          <a:p>
            <a:pPr>
              <a:lnSpc>
                <a:spcPct val="100000"/>
              </a:lnSpc>
            </a:pPr>
            <a:r>
              <a:rPr lang="en-US" altLang="zh-CN" dirty="0"/>
              <a:t>Conclusion</a:t>
            </a:r>
          </a:p>
          <a:p>
            <a:pPr>
              <a:lnSpc>
                <a:spcPct val="100000"/>
              </a:lnSpc>
            </a:pPr>
            <a:r>
              <a:rPr lang="en-US" altLang="zh-CN" b="0" dirty="0"/>
              <a:t>This study showed that </a:t>
            </a:r>
            <a:r>
              <a:rPr lang="en-US" altLang="zh-CN" b="0"/>
              <a:t>the tunnel engineering construction did </a:t>
            </a:r>
            <a:r>
              <a:rPr lang="en-US" altLang="zh-CN" b="0" dirty="0"/>
              <a:t>not change the amount of vegetation apoplast and did not significantly affect the input and output of SOC.</a:t>
            </a:r>
          </a:p>
          <a:p>
            <a:pPr>
              <a:lnSpc>
                <a:spcPct val="100000"/>
              </a:lnSpc>
            </a:pPr>
            <a:endParaRPr lang="en-US" altLang="zh-CN" b="0" dirty="0"/>
          </a:p>
          <a:p>
            <a:pPr>
              <a:lnSpc>
                <a:spcPct val="100000"/>
              </a:lnSpc>
            </a:pPr>
            <a:endParaRPr lang="en-US" altLang="zh-CN" b="0"/>
          </a:p>
          <a:p>
            <a:pPr>
              <a:lnSpc>
                <a:spcPct val="100000"/>
              </a:lnSpc>
            </a:pPr>
            <a:endParaRPr lang="en-US" altLang="zh-CN" b="0" dirty="0"/>
          </a:p>
          <a:p>
            <a:pPr>
              <a:lnSpc>
                <a:spcPct val="100000"/>
              </a:lnSpc>
            </a:pPr>
            <a:endParaRPr lang="en-US" altLang="zh-CN" b="0" dirty="0"/>
          </a:p>
          <a:p>
            <a:pPr>
              <a:lnSpc>
                <a:spcPct val="100000"/>
              </a:lnSpc>
            </a:pPr>
            <a:r>
              <a:rPr lang="en-US" altLang="zh-CN" b="0" dirty="0"/>
              <a:t>  There were also no significant differences in soil enzymes, MBC and soil agglomerate composition between ED and CK areas, indicating that the tunnel construction also had no significant effect on the microbiological regulation mechanism of SOC stability and the physical protection mechanism of soil agglomerates, and no significant effect on SOC stability</a:t>
            </a:r>
            <a:r>
              <a:rPr lang="en-US" altLang="zh-CN" b="0"/>
              <a:t>. </a:t>
            </a:r>
            <a:endParaRPr lang="en-US" altLang="zh-CN" b="0" dirty="0"/>
          </a:p>
        </p:txBody>
      </p:sp>
      <p:sp>
        <p:nvSpPr>
          <p:cNvPr id="80" name="文本框 79"/>
          <p:cNvSpPr txBox="1"/>
          <p:nvPr/>
        </p:nvSpPr>
        <p:spPr>
          <a:xfrm>
            <a:off x="2403818" y="1946005"/>
            <a:ext cx="203777" cy="107722"/>
          </a:xfrm>
          <a:prstGeom prst="rect">
            <a:avLst/>
          </a:prstGeom>
          <a:solidFill>
            <a:schemeClr val="bg1"/>
          </a:solidFill>
        </p:spPr>
        <p:txBody>
          <a:bodyPr wrap="square" rtlCol="0">
            <a:spAutoFit/>
          </a:bodyPr>
          <a:lstStyle/>
          <a:p>
            <a:endParaRPr lang="zh-CN" altLang="en-US" sz="100" dirty="0"/>
          </a:p>
        </p:txBody>
      </p:sp>
      <p:sp>
        <p:nvSpPr>
          <p:cNvPr id="84" name="文本框 83"/>
          <p:cNvSpPr txBox="1"/>
          <p:nvPr/>
        </p:nvSpPr>
        <p:spPr>
          <a:xfrm>
            <a:off x="2368887" y="3400472"/>
            <a:ext cx="203777" cy="107722"/>
          </a:xfrm>
          <a:prstGeom prst="rect">
            <a:avLst/>
          </a:prstGeom>
          <a:solidFill>
            <a:schemeClr val="bg1"/>
          </a:solidFill>
        </p:spPr>
        <p:txBody>
          <a:bodyPr wrap="square" rtlCol="0">
            <a:spAutoFit/>
          </a:bodyPr>
          <a:lstStyle/>
          <a:p>
            <a:endParaRPr lang="zh-CN" altLang="en-US" sz="100" dirty="0"/>
          </a:p>
        </p:txBody>
      </p:sp>
      <p:sp>
        <p:nvSpPr>
          <p:cNvPr id="34" name="矩形 33"/>
          <p:cNvSpPr/>
          <p:nvPr/>
        </p:nvSpPr>
        <p:spPr>
          <a:xfrm>
            <a:off x="2303539" y="2321873"/>
            <a:ext cx="93345" cy="61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文本框 117"/>
          <p:cNvSpPr txBox="1"/>
          <p:nvPr/>
        </p:nvSpPr>
        <p:spPr>
          <a:xfrm>
            <a:off x="5975666" y="4482287"/>
            <a:ext cx="3980142" cy="41415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000" b="0">
                <a:latin typeface="Times New Roman" panose="02020603050405020304" pitchFamily="18" charset="0"/>
                <a:cs typeface="Times New Roman" panose="02020603050405020304" pitchFamily="18" charset="0"/>
              </a:defRPr>
            </a:lvl1pPr>
          </a:lstStyle>
          <a:p>
            <a:r>
              <a:rPr lang="en-US" altLang="zh-CN" b="1" dirty="0">
                <a:solidFill>
                  <a:srgbClr val="0071BC"/>
                </a:solidFill>
              </a:rPr>
              <a:t>(4</a:t>
            </a:r>
            <a:r>
              <a:rPr lang="en-US" altLang="zh-CN" b="1">
                <a:solidFill>
                  <a:srgbClr val="0071BC"/>
                </a:solidFill>
              </a:rPr>
              <a:t>)</a:t>
            </a:r>
            <a:r>
              <a:rPr lang="en-US" altLang="zh-CN" b="1"/>
              <a:t> </a:t>
            </a:r>
            <a:r>
              <a:rPr lang="en-US" altLang="zh-CN"/>
              <a:t>The tunnel construction had </a:t>
            </a:r>
            <a:r>
              <a:rPr lang="en-US" altLang="zh-CN" dirty="0"/>
              <a:t>a significant effect on sucrase and no significant effect on peroxidase, polyphenol oxidase, and β-glucosidase.</a:t>
            </a:r>
          </a:p>
        </p:txBody>
      </p:sp>
      <p:sp>
        <p:nvSpPr>
          <p:cNvPr id="119" name="文本框 118"/>
          <p:cNvSpPr txBox="1"/>
          <p:nvPr/>
        </p:nvSpPr>
        <p:spPr>
          <a:xfrm>
            <a:off x="5903743" y="6510887"/>
            <a:ext cx="3980143" cy="207749"/>
          </a:xfrm>
          <a:prstGeom prst="rect">
            <a:avLst/>
          </a:prstGeom>
          <a:noFill/>
        </p:spPr>
        <p:txBody>
          <a:bodyPr wrap="square" rtlCol="0">
            <a:spAutoFit/>
          </a:bodyPr>
          <a:lstStyle>
            <a:defPPr>
              <a:defRPr lang="zh-CN"/>
            </a:defPPr>
            <a:lvl1pPr algn="just">
              <a:lnSpc>
                <a:spcPts val="1200"/>
              </a:lnSpc>
              <a:defRPr sz="1000" b="1">
                <a:solidFill>
                  <a:schemeClr val="dk1"/>
                </a:solidFill>
                <a:latin typeface="Times New Roman" panose="02020603050405020304" pitchFamily="18" charset="0"/>
                <a:cs typeface="Times New Roman" panose="02020603050405020304" pitchFamily="18" charset="0"/>
              </a:defRPr>
            </a:lvl1pPr>
          </a:lstStyle>
          <a:p>
            <a:pPr>
              <a:lnSpc>
                <a:spcPts val="900"/>
              </a:lnSpc>
            </a:pPr>
            <a:r>
              <a:rPr lang="en-US" altLang="zh-CN" sz="900" dirty="0">
                <a:solidFill>
                  <a:schemeClr val="tx1"/>
                </a:solidFill>
              </a:rPr>
              <a:t>Figure 4. </a:t>
            </a:r>
            <a:r>
              <a:rPr lang="en-US" altLang="zh-CN" sz="900" b="0" dirty="0">
                <a:solidFill>
                  <a:schemeClr val="tx1"/>
                </a:solidFill>
              </a:rPr>
              <a:t>Distribution of soil enzyme activity in ED and CK. </a:t>
            </a:r>
          </a:p>
        </p:txBody>
      </p:sp>
      <p:sp>
        <p:nvSpPr>
          <p:cNvPr id="122" name="文本框 121"/>
          <p:cNvSpPr txBox="1"/>
          <p:nvPr/>
        </p:nvSpPr>
        <p:spPr>
          <a:xfrm>
            <a:off x="1848639" y="4440942"/>
            <a:ext cx="4062065" cy="65659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000" b="0">
                <a:latin typeface="Times New Roman" panose="02020603050405020304" pitchFamily="18" charset="0"/>
                <a:cs typeface="Times New Roman" panose="02020603050405020304" pitchFamily="18" charset="0"/>
              </a:defRPr>
            </a:lvl1pPr>
          </a:lstStyle>
          <a:p>
            <a:pPr>
              <a:lnSpc>
                <a:spcPts val="1100"/>
              </a:lnSpc>
            </a:pPr>
            <a:r>
              <a:rPr lang="en-US" altLang="zh-CN" b="1" dirty="0">
                <a:solidFill>
                  <a:srgbClr val="0071BC"/>
                </a:solidFill>
              </a:rPr>
              <a:t>(2</a:t>
            </a:r>
            <a:r>
              <a:rPr lang="en-US" altLang="zh-CN" b="1">
                <a:solidFill>
                  <a:srgbClr val="0071BC"/>
                </a:solidFill>
              </a:rPr>
              <a:t>)</a:t>
            </a:r>
            <a:r>
              <a:rPr lang="en-US" altLang="zh-CN" b="1"/>
              <a:t> </a:t>
            </a:r>
            <a:r>
              <a:rPr lang="en-US" altLang="zh-CN"/>
              <a:t>The tunnel construction </a:t>
            </a:r>
            <a:r>
              <a:rPr lang="en-US" altLang="zh-CN" dirty="0"/>
              <a:t>had no significant effect on the distribution of soil agglomerate fraction, which is slightly lower than the CK area in the ED, with the highest percentage of agglomerate (0.25-2mm) fraction content </a:t>
            </a:r>
            <a:r>
              <a:rPr lang="zh-CN" altLang="en-US" dirty="0"/>
              <a:t>。</a:t>
            </a:r>
            <a:endParaRPr lang="en-US" altLang="zh-CN" dirty="0"/>
          </a:p>
        </p:txBody>
      </p:sp>
      <p:sp>
        <p:nvSpPr>
          <p:cNvPr id="123" name="文本框 122"/>
          <p:cNvSpPr txBox="1"/>
          <p:nvPr/>
        </p:nvSpPr>
        <p:spPr>
          <a:xfrm>
            <a:off x="5988547" y="1474315"/>
            <a:ext cx="3967261" cy="51552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000" b="0">
                <a:latin typeface="Times New Roman" panose="02020603050405020304" pitchFamily="18" charset="0"/>
                <a:cs typeface="Times New Roman" panose="02020603050405020304" pitchFamily="18" charset="0"/>
              </a:defRPr>
            </a:lvl1pPr>
          </a:lstStyle>
          <a:p>
            <a:pPr>
              <a:lnSpc>
                <a:spcPts val="1100"/>
              </a:lnSpc>
            </a:pPr>
            <a:r>
              <a:rPr lang="en-US" altLang="zh-CN" b="1" dirty="0">
                <a:solidFill>
                  <a:srgbClr val="0071BC"/>
                </a:solidFill>
              </a:rPr>
              <a:t>(3</a:t>
            </a:r>
            <a:r>
              <a:rPr lang="en-US" altLang="zh-CN" b="1">
                <a:solidFill>
                  <a:srgbClr val="0071BC"/>
                </a:solidFill>
              </a:rPr>
              <a:t>) </a:t>
            </a:r>
            <a:r>
              <a:rPr lang="en-US" altLang="zh-CN"/>
              <a:t>The tunnel construction had no significant effect on the organic carbon content of the component agglomerates. The organic carbon was mainly distributed in the medium and for agglomerates.</a:t>
            </a:r>
            <a:endParaRPr lang="zh-CN" altLang="en-US" dirty="0"/>
          </a:p>
        </p:txBody>
      </p:sp>
      <p:cxnSp>
        <p:nvCxnSpPr>
          <p:cNvPr id="132" name="直接连接符 131"/>
          <p:cNvCxnSpPr/>
          <p:nvPr/>
        </p:nvCxnSpPr>
        <p:spPr>
          <a:xfrm flipH="1">
            <a:off x="5951834" y="1268489"/>
            <a:ext cx="47662" cy="5568961"/>
          </a:xfrm>
          <a:prstGeom prst="line">
            <a:avLst/>
          </a:prstGeom>
          <a:ln w="19050">
            <a:solidFill>
              <a:srgbClr val="0071BC"/>
            </a:solidFill>
            <a:prstDash val="dash"/>
          </a:ln>
        </p:spPr>
        <p:style>
          <a:lnRef idx="1">
            <a:schemeClr val="accent1"/>
          </a:lnRef>
          <a:fillRef idx="0">
            <a:schemeClr val="accent1"/>
          </a:fillRef>
          <a:effectRef idx="0">
            <a:schemeClr val="accent1"/>
          </a:effectRef>
          <a:fontRef idx="minor">
            <a:schemeClr val="tx1"/>
          </a:fontRef>
        </p:style>
      </p:cxnSp>
      <p:sp>
        <p:nvSpPr>
          <p:cNvPr id="133" name="文本框 132"/>
          <p:cNvSpPr txBox="1"/>
          <p:nvPr/>
        </p:nvSpPr>
        <p:spPr>
          <a:xfrm>
            <a:off x="3909392" y="2341052"/>
            <a:ext cx="203777" cy="107722"/>
          </a:xfrm>
          <a:prstGeom prst="rect">
            <a:avLst/>
          </a:prstGeom>
          <a:solidFill>
            <a:schemeClr val="bg1"/>
          </a:solidFill>
        </p:spPr>
        <p:txBody>
          <a:bodyPr wrap="square" rtlCol="0">
            <a:spAutoFit/>
          </a:bodyPr>
          <a:lstStyle/>
          <a:p>
            <a:endParaRPr lang="zh-CN" altLang="en-US" sz="100" dirty="0"/>
          </a:p>
        </p:txBody>
      </p:sp>
      <p:sp>
        <p:nvSpPr>
          <p:cNvPr id="134" name="文本框 133"/>
          <p:cNvSpPr txBox="1"/>
          <p:nvPr/>
        </p:nvSpPr>
        <p:spPr>
          <a:xfrm>
            <a:off x="2403818" y="1946005"/>
            <a:ext cx="203777" cy="107722"/>
          </a:xfrm>
          <a:prstGeom prst="rect">
            <a:avLst/>
          </a:prstGeom>
          <a:solidFill>
            <a:schemeClr val="bg1"/>
          </a:solidFill>
        </p:spPr>
        <p:txBody>
          <a:bodyPr wrap="square" rtlCol="0">
            <a:spAutoFit/>
          </a:bodyPr>
          <a:lstStyle/>
          <a:p>
            <a:endParaRPr lang="zh-CN" altLang="en-US" sz="100" dirty="0"/>
          </a:p>
        </p:txBody>
      </p:sp>
      <p:sp>
        <p:nvSpPr>
          <p:cNvPr id="135" name="文本框 134"/>
          <p:cNvSpPr txBox="1"/>
          <p:nvPr/>
        </p:nvSpPr>
        <p:spPr>
          <a:xfrm>
            <a:off x="2368887" y="3400472"/>
            <a:ext cx="203777" cy="107722"/>
          </a:xfrm>
          <a:prstGeom prst="rect">
            <a:avLst/>
          </a:prstGeom>
          <a:solidFill>
            <a:schemeClr val="bg1"/>
          </a:solidFill>
        </p:spPr>
        <p:txBody>
          <a:bodyPr wrap="square" rtlCol="0">
            <a:spAutoFit/>
          </a:bodyPr>
          <a:lstStyle/>
          <a:p>
            <a:endParaRPr lang="zh-CN" altLang="en-US" sz="100" dirty="0"/>
          </a:p>
        </p:txBody>
      </p:sp>
      <p:sp>
        <p:nvSpPr>
          <p:cNvPr id="136" name="矩形 135"/>
          <p:cNvSpPr/>
          <p:nvPr/>
        </p:nvSpPr>
        <p:spPr>
          <a:xfrm>
            <a:off x="2303539" y="2321873"/>
            <a:ext cx="93345" cy="61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文本框 146"/>
          <p:cNvSpPr txBox="1"/>
          <p:nvPr/>
        </p:nvSpPr>
        <p:spPr>
          <a:xfrm>
            <a:off x="1886734" y="1369317"/>
            <a:ext cx="4158201" cy="51552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zh-CN"/>
            </a:defPPr>
            <a:lvl1pPr algn="just">
              <a:lnSpc>
                <a:spcPts val="1300"/>
              </a:lnSpc>
              <a:defRPr sz="1000" b="0">
                <a:latin typeface="Times New Roman" panose="02020603050405020304" pitchFamily="18" charset="0"/>
                <a:cs typeface="Times New Roman" panose="02020603050405020304" pitchFamily="18" charset="0"/>
              </a:defRPr>
            </a:lvl1pPr>
          </a:lstStyle>
          <a:p>
            <a:pPr>
              <a:lnSpc>
                <a:spcPts val="1100"/>
              </a:lnSpc>
            </a:pPr>
            <a:r>
              <a:rPr lang="en-US" altLang="zh-CN" sz="1200" b="1" dirty="0"/>
              <a:t>Results</a:t>
            </a:r>
          </a:p>
          <a:p>
            <a:pPr>
              <a:lnSpc>
                <a:spcPts val="1100"/>
              </a:lnSpc>
            </a:pPr>
            <a:r>
              <a:rPr lang="en-US" altLang="zh-CN" b="1" dirty="0">
                <a:solidFill>
                  <a:srgbClr val="0071BC"/>
                </a:solidFill>
              </a:rPr>
              <a:t>(1) </a:t>
            </a:r>
            <a:r>
              <a:rPr lang="en-US" altLang="zh-CN"/>
              <a:t>The tunnel construction had no significantly </a:t>
            </a:r>
            <a:r>
              <a:rPr lang="en-US" altLang="zh-CN" dirty="0"/>
              <a:t>effect the SOC and LOC (EOC, MBC, DOC ) content.</a:t>
            </a:r>
            <a:endParaRPr lang="en-US" altLang="zh-CN" baseline="30000" dirty="0"/>
          </a:p>
        </p:txBody>
      </p:sp>
      <p:cxnSp>
        <p:nvCxnSpPr>
          <p:cNvPr id="150" name="直接连接符 149"/>
          <p:cNvCxnSpPr/>
          <p:nvPr/>
        </p:nvCxnSpPr>
        <p:spPr>
          <a:xfrm>
            <a:off x="1863995" y="4276136"/>
            <a:ext cx="8175677" cy="1"/>
          </a:xfrm>
          <a:prstGeom prst="line">
            <a:avLst/>
          </a:prstGeom>
          <a:ln w="19050">
            <a:solidFill>
              <a:srgbClr val="0071BC"/>
            </a:solidFill>
            <a:prstDash val="dash"/>
          </a:ln>
        </p:spPr>
        <p:style>
          <a:lnRef idx="1">
            <a:schemeClr val="accent1"/>
          </a:lnRef>
          <a:fillRef idx="0">
            <a:schemeClr val="accent1"/>
          </a:fillRef>
          <a:effectRef idx="0">
            <a:schemeClr val="accent1"/>
          </a:effectRef>
          <a:fontRef idx="minor">
            <a:schemeClr val="tx1"/>
          </a:fontRef>
        </p:style>
      </p:cxnSp>
      <p:sp>
        <p:nvSpPr>
          <p:cNvPr id="151" name="文本框 150"/>
          <p:cNvSpPr txBox="1"/>
          <p:nvPr/>
        </p:nvSpPr>
        <p:spPr>
          <a:xfrm>
            <a:off x="1800071" y="3932662"/>
            <a:ext cx="4158201" cy="438582"/>
          </a:xfrm>
          <a:prstGeom prst="rect">
            <a:avLst/>
          </a:prstGeom>
          <a:noFill/>
        </p:spPr>
        <p:txBody>
          <a:bodyPr wrap="square" rtlCol="0">
            <a:spAutoFit/>
          </a:bodyPr>
          <a:lstStyle>
            <a:defPPr>
              <a:defRPr lang="zh-CN"/>
            </a:defPPr>
            <a:lvl1pPr algn="just">
              <a:lnSpc>
                <a:spcPts val="900"/>
              </a:lnSpc>
              <a:defRPr sz="900" b="1">
                <a:solidFill>
                  <a:schemeClr val="dk1"/>
                </a:solidFill>
                <a:latin typeface="Times New Roman" panose="02020603050405020304" pitchFamily="18" charset="0"/>
                <a:cs typeface="Times New Roman" panose="02020603050405020304" pitchFamily="18" charset="0"/>
              </a:defRPr>
            </a:lvl1pPr>
          </a:lstStyle>
          <a:p>
            <a:r>
              <a:rPr lang="en-US" altLang="zh-CN" dirty="0">
                <a:solidFill>
                  <a:schemeClr val="tx1"/>
                </a:solidFill>
              </a:rPr>
              <a:t>Figure 1. </a:t>
            </a:r>
            <a:r>
              <a:rPr lang="en-US" altLang="zh-CN" b="0" dirty="0">
                <a:solidFill>
                  <a:schemeClr val="tx1"/>
                </a:solidFill>
              </a:rPr>
              <a:t>Comparison the components of SOC and LOC in ED and CK. ED: disturbed area; CK: undisturbed region; a: The difference is not significant</a:t>
            </a:r>
            <a:endParaRPr lang="zh-CN" altLang="zh-CN" b="0" dirty="0">
              <a:solidFill>
                <a:schemeClr val="tx1"/>
              </a:solidFill>
            </a:endParaRPr>
          </a:p>
          <a:p>
            <a:r>
              <a:rPr lang="en-US" altLang="zh-CN" dirty="0"/>
              <a:t> </a:t>
            </a:r>
            <a:endParaRPr lang="zh-CN" altLang="en-US" sz="800" b="0" dirty="0"/>
          </a:p>
        </p:txBody>
      </p:sp>
      <p:pic>
        <p:nvPicPr>
          <p:cNvPr id="2" name="图片 1">
            <a:extLst>
              <a:ext uri="{FF2B5EF4-FFF2-40B4-BE49-F238E27FC236}">
                <a16:creationId xmlns:a16="http://schemas.microsoft.com/office/drawing/2014/main" id="{49C1F4C8-6A2E-4F63-8CD7-5DA8D0EF8607}"/>
              </a:ext>
            </a:extLst>
          </p:cNvPr>
          <p:cNvPicPr>
            <a:picLocks noChangeAspect="1"/>
          </p:cNvPicPr>
          <p:nvPr/>
        </p:nvPicPr>
        <p:blipFill>
          <a:blip r:embed="rId4"/>
          <a:stretch>
            <a:fillRect/>
          </a:stretch>
        </p:blipFill>
        <p:spPr>
          <a:xfrm>
            <a:off x="1882361" y="2205383"/>
            <a:ext cx="1065861" cy="1589939"/>
          </a:xfrm>
          <a:prstGeom prst="rect">
            <a:avLst/>
          </a:prstGeom>
        </p:spPr>
      </p:pic>
      <p:pic>
        <p:nvPicPr>
          <p:cNvPr id="3" name="图片 2">
            <a:extLst>
              <a:ext uri="{FF2B5EF4-FFF2-40B4-BE49-F238E27FC236}">
                <a16:creationId xmlns:a16="http://schemas.microsoft.com/office/drawing/2014/main" id="{91E178D5-BF29-4F49-8F6A-9566927A5C2E}"/>
              </a:ext>
            </a:extLst>
          </p:cNvPr>
          <p:cNvPicPr>
            <a:picLocks noChangeAspect="1"/>
          </p:cNvPicPr>
          <p:nvPr/>
        </p:nvPicPr>
        <p:blipFill>
          <a:blip r:embed="rId5"/>
          <a:stretch>
            <a:fillRect/>
          </a:stretch>
        </p:blipFill>
        <p:spPr>
          <a:xfrm>
            <a:off x="2906562" y="2242743"/>
            <a:ext cx="992730" cy="1530877"/>
          </a:xfrm>
          <a:prstGeom prst="rect">
            <a:avLst/>
          </a:prstGeom>
        </p:spPr>
      </p:pic>
      <p:pic>
        <p:nvPicPr>
          <p:cNvPr id="5" name="图片 4">
            <a:extLst>
              <a:ext uri="{FF2B5EF4-FFF2-40B4-BE49-F238E27FC236}">
                <a16:creationId xmlns:a16="http://schemas.microsoft.com/office/drawing/2014/main" id="{5FE72318-382A-40DC-B877-02996ECD3FE6}"/>
              </a:ext>
            </a:extLst>
          </p:cNvPr>
          <p:cNvPicPr>
            <a:picLocks noChangeAspect="1"/>
          </p:cNvPicPr>
          <p:nvPr/>
        </p:nvPicPr>
        <p:blipFill>
          <a:blip r:embed="rId6"/>
          <a:stretch>
            <a:fillRect/>
          </a:stretch>
        </p:blipFill>
        <p:spPr>
          <a:xfrm>
            <a:off x="3892708" y="2229915"/>
            <a:ext cx="965641" cy="1530876"/>
          </a:xfrm>
          <a:prstGeom prst="rect">
            <a:avLst/>
          </a:prstGeom>
        </p:spPr>
      </p:pic>
      <p:pic>
        <p:nvPicPr>
          <p:cNvPr id="9" name="图片 8">
            <a:extLst>
              <a:ext uri="{FF2B5EF4-FFF2-40B4-BE49-F238E27FC236}">
                <a16:creationId xmlns:a16="http://schemas.microsoft.com/office/drawing/2014/main" id="{049594FF-85D0-4089-8E30-C1096371A470}"/>
              </a:ext>
            </a:extLst>
          </p:cNvPr>
          <p:cNvPicPr>
            <a:picLocks noChangeAspect="1"/>
          </p:cNvPicPr>
          <p:nvPr/>
        </p:nvPicPr>
        <p:blipFill>
          <a:blip r:embed="rId7"/>
          <a:stretch>
            <a:fillRect/>
          </a:stretch>
        </p:blipFill>
        <p:spPr>
          <a:xfrm>
            <a:off x="4895061" y="2172509"/>
            <a:ext cx="1032369" cy="1622813"/>
          </a:xfrm>
          <a:prstGeom prst="rect">
            <a:avLst/>
          </a:prstGeom>
        </p:spPr>
      </p:pic>
      <p:pic>
        <p:nvPicPr>
          <p:cNvPr id="14" name="图片 13">
            <a:extLst>
              <a:ext uri="{FF2B5EF4-FFF2-40B4-BE49-F238E27FC236}">
                <a16:creationId xmlns:a16="http://schemas.microsoft.com/office/drawing/2014/main" id="{FFB827A6-60FB-49F3-AA53-EDA131818D7A}"/>
              </a:ext>
            </a:extLst>
          </p:cNvPr>
          <p:cNvPicPr>
            <a:picLocks noChangeAspect="1"/>
          </p:cNvPicPr>
          <p:nvPr/>
        </p:nvPicPr>
        <p:blipFill>
          <a:blip r:embed="rId8"/>
          <a:stretch>
            <a:fillRect/>
          </a:stretch>
        </p:blipFill>
        <p:spPr>
          <a:xfrm>
            <a:off x="6434031" y="2122544"/>
            <a:ext cx="3216494" cy="1767623"/>
          </a:xfrm>
          <a:prstGeom prst="rect">
            <a:avLst/>
          </a:prstGeom>
        </p:spPr>
      </p:pic>
      <p:pic>
        <p:nvPicPr>
          <p:cNvPr id="15" name="图片 14">
            <a:extLst>
              <a:ext uri="{FF2B5EF4-FFF2-40B4-BE49-F238E27FC236}">
                <a16:creationId xmlns:a16="http://schemas.microsoft.com/office/drawing/2014/main" id="{587D2DE1-6B2E-443C-ACA8-54A61058D734}"/>
              </a:ext>
            </a:extLst>
          </p:cNvPr>
          <p:cNvPicPr>
            <a:picLocks noChangeAspect="1"/>
          </p:cNvPicPr>
          <p:nvPr/>
        </p:nvPicPr>
        <p:blipFill>
          <a:blip r:embed="rId9"/>
          <a:stretch>
            <a:fillRect/>
          </a:stretch>
        </p:blipFill>
        <p:spPr>
          <a:xfrm>
            <a:off x="5991379" y="4936173"/>
            <a:ext cx="931918" cy="1485344"/>
          </a:xfrm>
          <a:prstGeom prst="rect">
            <a:avLst/>
          </a:prstGeom>
        </p:spPr>
      </p:pic>
      <p:pic>
        <p:nvPicPr>
          <p:cNvPr id="16" name="图片 15">
            <a:extLst>
              <a:ext uri="{FF2B5EF4-FFF2-40B4-BE49-F238E27FC236}">
                <a16:creationId xmlns:a16="http://schemas.microsoft.com/office/drawing/2014/main" id="{D855281D-51BF-4927-A48C-16D3701F3FFD}"/>
              </a:ext>
            </a:extLst>
          </p:cNvPr>
          <p:cNvPicPr>
            <a:picLocks noChangeAspect="1"/>
          </p:cNvPicPr>
          <p:nvPr/>
        </p:nvPicPr>
        <p:blipFill>
          <a:blip r:embed="rId10"/>
          <a:stretch>
            <a:fillRect/>
          </a:stretch>
        </p:blipFill>
        <p:spPr>
          <a:xfrm>
            <a:off x="7011197" y="4981649"/>
            <a:ext cx="946378" cy="1439868"/>
          </a:xfrm>
          <a:prstGeom prst="rect">
            <a:avLst/>
          </a:prstGeom>
        </p:spPr>
      </p:pic>
      <p:pic>
        <p:nvPicPr>
          <p:cNvPr id="17" name="图片 16">
            <a:extLst>
              <a:ext uri="{FF2B5EF4-FFF2-40B4-BE49-F238E27FC236}">
                <a16:creationId xmlns:a16="http://schemas.microsoft.com/office/drawing/2014/main" id="{323542E2-E690-41F9-B42F-D2F4FDF6A12C}"/>
              </a:ext>
            </a:extLst>
          </p:cNvPr>
          <p:cNvPicPr>
            <a:picLocks noChangeAspect="1"/>
          </p:cNvPicPr>
          <p:nvPr/>
        </p:nvPicPr>
        <p:blipFill>
          <a:blip r:embed="rId11"/>
          <a:stretch>
            <a:fillRect/>
          </a:stretch>
        </p:blipFill>
        <p:spPr>
          <a:xfrm>
            <a:off x="8065500" y="5001437"/>
            <a:ext cx="932955" cy="1419713"/>
          </a:xfrm>
          <a:prstGeom prst="rect">
            <a:avLst/>
          </a:prstGeom>
        </p:spPr>
      </p:pic>
      <p:pic>
        <p:nvPicPr>
          <p:cNvPr id="18" name="图片 17">
            <a:extLst>
              <a:ext uri="{FF2B5EF4-FFF2-40B4-BE49-F238E27FC236}">
                <a16:creationId xmlns:a16="http://schemas.microsoft.com/office/drawing/2014/main" id="{EC8AA6C3-F7B4-45B8-B8B6-9DA36732758B}"/>
              </a:ext>
            </a:extLst>
          </p:cNvPr>
          <p:cNvPicPr>
            <a:picLocks noChangeAspect="1"/>
          </p:cNvPicPr>
          <p:nvPr/>
        </p:nvPicPr>
        <p:blipFill>
          <a:blip r:embed="rId12"/>
          <a:stretch>
            <a:fillRect/>
          </a:stretch>
        </p:blipFill>
        <p:spPr>
          <a:xfrm>
            <a:off x="9011396" y="4877268"/>
            <a:ext cx="954047" cy="1502950"/>
          </a:xfrm>
          <a:prstGeom prst="rect">
            <a:avLst/>
          </a:prstGeom>
        </p:spPr>
      </p:pic>
      <p:sp>
        <p:nvSpPr>
          <p:cNvPr id="68" name="文本框 67">
            <a:extLst>
              <a:ext uri="{FF2B5EF4-FFF2-40B4-BE49-F238E27FC236}">
                <a16:creationId xmlns:a16="http://schemas.microsoft.com/office/drawing/2014/main" id="{B9DFBF16-C3DF-4FCE-97A6-B01555C2E21F}"/>
              </a:ext>
            </a:extLst>
          </p:cNvPr>
          <p:cNvSpPr txBox="1"/>
          <p:nvPr/>
        </p:nvSpPr>
        <p:spPr>
          <a:xfrm>
            <a:off x="1813607" y="6516817"/>
            <a:ext cx="4158201" cy="323165"/>
          </a:xfrm>
          <a:prstGeom prst="rect">
            <a:avLst/>
          </a:prstGeom>
          <a:noFill/>
        </p:spPr>
        <p:txBody>
          <a:bodyPr wrap="square" rtlCol="0">
            <a:spAutoFit/>
          </a:bodyPr>
          <a:lstStyle>
            <a:defPPr>
              <a:defRPr lang="zh-CN"/>
            </a:defPPr>
            <a:lvl1pPr algn="just">
              <a:lnSpc>
                <a:spcPts val="900"/>
              </a:lnSpc>
              <a:defRPr sz="900" b="1">
                <a:solidFill>
                  <a:schemeClr val="dk1"/>
                </a:solidFill>
                <a:latin typeface="Times New Roman" panose="02020603050405020304" pitchFamily="18" charset="0"/>
                <a:cs typeface="Times New Roman" panose="02020603050405020304" pitchFamily="18" charset="0"/>
              </a:defRPr>
            </a:lvl1pPr>
          </a:lstStyle>
          <a:p>
            <a:r>
              <a:rPr lang="en-US" altLang="zh-CN" dirty="0">
                <a:solidFill>
                  <a:schemeClr val="tx1"/>
                </a:solidFill>
              </a:rPr>
              <a:t>Figure 2</a:t>
            </a:r>
            <a:r>
              <a:rPr lang="en-US" altLang="zh-CN">
                <a:solidFill>
                  <a:schemeClr val="tx1"/>
                </a:solidFill>
              </a:rPr>
              <a:t>.</a:t>
            </a:r>
            <a:r>
              <a:rPr lang="en-US" altLang="zh-CN" b="0">
                <a:solidFill>
                  <a:schemeClr val="tx1"/>
                </a:solidFill>
              </a:rPr>
              <a:t> Soil organic carbon and labile organic carbon components in LOC in ED and CK.</a:t>
            </a:r>
            <a:endParaRPr lang="zh-CN" altLang="zh-CN" b="0" dirty="0">
              <a:solidFill>
                <a:schemeClr val="tx1"/>
              </a:solidFill>
            </a:endParaRPr>
          </a:p>
        </p:txBody>
      </p:sp>
      <p:sp>
        <p:nvSpPr>
          <p:cNvPr id="69" name="文本框 68">
            <a:extLst>
              <a:ext uri="{FF2B5EF4-FFF2-40B4-BE49-F238E27FC236}">
                <a16:creationId xmlns:a16="http://schemas.microsoft.com/office/drawing/2014/main" id="{65746C1C-C653-4311-957B-32BD1A58C707}"/>
              </a:ext>
            </a:extLst>
          </p:cNvPr>
          <p:cNvSpPr txBox="1"/>
          <p:nvPr/>
        </p:nvSpPr>
        <p:spPr>
          <a:xfrm>
            <a:off x="5963177" y="3973283"/>
            <a:ext cx="4158201" cy="207749"/>
          </a:xfrm>
          <a:prstGeom prst="rect">
            <a:avLst/>
          </a:prstGeom>
          <a:noFill/>
        </p:spPr>
        <p:txBody>
          <a:bodyPr wrap="square" rtlCol="0">
            <a:spAutoFit/>
          </a:bodyPr>
          <a:lstStyle>
            <a:defPPr>
              <a:defRPr lang="zh-CN"/>
            </a:defPPr>
            <a:lvl1pPr algn="just">
              <a:lnSpc>
                <a:spcPts val="900"/>
              </a:lnSpc>
              <a:defRPr sz="900" b="1">
                <a:solidFill>
                  <a:schemeClr val="dk1"/>
                </a:solidFill>
                <a:latin typeface="Times New Roman" panose="02020603050405020304" pitchFamily="18" charset="0"/>
                <a:cs typeface="Times New Roman" panose="02020603050405020304" pitchFamily="18" charset="0"/>
              </a:defRPr>
            </a:lvl1pPr>
          </a:lstStyle>
          <a:p>
            <a:r>
              <a:rPr lang="en-US" altLang="zh-CN" dirty="0">
                <a:solidFill>
                  <a:schemeClr val="tx1"/>
                </a:solidFill>
              </a:rPr>
              <a:t>Figure 3. </a:t>
            </a:r>
            <a:r>
              <a:rPr lang="en-US" altLang="zh-CN" b="0" dirty="0">
                <a:solidFill>
                  <a:schemeClr val="tx1"/>
                </a:solidFill>
              </a:rPr>
              <a:t>Organic carbon content in soil aggregate </a:t>
            </a:r>
            <a:r>
              <a:rPr lang="en-US" altLang="zh-CN" b="0">
                <a:solidFill>
                  <a:schemeClr val="tx1"/>
                </a:solidFill>
              </a:rPr>
              <a:t>components LOC in ED and CK. .</a:t>
            </a:r>
            <a:r>
              <a:rPr lang="zh-CN" altLang="en-US" b="0">
                <a:solidFill>
                  <a:schemeClr val="tx1"/>
                </a:solidFill>
              </a:rPr>
              <a:t> </a:t>
            </a:r>
            <a:endParaRPr lang="zh-CN" altLang="en-US" sz="800" b="0" dirty="0">
              <a:solidFill>
                <a:schemeClr val="tx1"/>
              </a:solidFill>
            </a:endParaRPr>
          </a:p>
        </p:txBody>
      </p:sp>
      <p:pic>
        <p:nvPicPr>
          <p:cNvPr id="70" name="图片 69">
            <a:extLst>
              <a:ext uri="{FF2B5EF4-FFF2-40B4-BE49-F238E27FC236}">
                <a16:creationId xmlns:a16="http://schemas.microsoft.com/office/drawing/2014/main" id="{45E05D62-5586-4401-883F-F58527893E89}"/>
              </a:ext>
            </a:extLst>
          </p:cNvPr>
          <p:cNvPicPr>
            <a:picLocks noChangeAspect="1"/>
          </p:cNvPicPr>
          <p:nvPr/>
        </p:nvPicPr>
        <p:blipFill>
          <a:blip r:embed="rId13" cstate="print"/>
          <a:stretch>
            <a:fillRect/>
          </a:stretch>
        </p:blipFill>
        <p:spPr>
          <a:xfrm>
            <a:off x="10977071" y="133895"/>
            <a:ext cx="1028915" cy="1028915"/>
          </a:xfrm>
          <a:prstGeom prst="rect">
            <a:avLst/>
          </a:prstGeom>
        </p:spPr>
      </p:pic>
      <p:pic>
        <p:nvPicPr>
          <p:cNvPr id="10" name="图片 9">
            <a:extLst>
              <a:ext uri="{FF2B5EF4-FFF2-40B4-BE49-F238E27FC236}">
                <a16:creationId xmlns:a16="http://schemas.microsoft.com/office/drawing/2014/main" id="{BCD5F66F-6640-439A-806C-87EDB83C29E3}"/>
              </a:ext>
            </a:extLst>
          </p:cNvPr>
          <p:cNvPicPr>
            <a:picLocks noChangeAspect="1"/>
          </p:cNvPicPr>
          <p:nvPr/>
        </p:nvPicPr>
        <p:blipFill>
          <a:blip r:embed="rId14"/>
          <a:stretch>
            <a:fillRect/>
          </a:stretch>
        </p:blipFill>
        <p:spPr>
          <a:xfrm>
            <a:off x="2004924" y="5050296"/>
            <a:ext cx="3680027" cy="1503239"/>
          </a:xfrm>
          <a:prstGeom prst="rect">
            <a:avLst/>
          </a:prstGeom>
        </p:spPr>
      </p:pic>
    </p:spTree>
    <p:extLst>
      <p:ext uri="{BB962C8B-B14F-4D97-AF65-F5344CB8AC3E}">
        <p14:creationId xmlns:p14="http://schemas.microsoft.com/office/powerpoint/2010/main" val="120715299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1754</TotalTime>
  <Words>449</Words>
  <Application>Microsoft Office PowerPoint</Application>
  <PresentationFormat>宽屏</PresentationFormat>
  <Paragraphs>55</Paragraphs>
  <Slides>1</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等线 Light</vt:lpstr>
      <vt:lpstr>Arial</vt:lpstr>
      <vt:lpstr>Times New Roman</vt:lpstr>
      <vt:lpstr>Office 主题​​</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swluo</dc:creator>
  <cp:lastModifiedBy>赵润英</cp:lastModifiedBy>
  <cp:revision>109</cp:revision>
  <dcterms:created xsi:type="dcterms:W3CDTF">2021-04-23T03:24:03Z</dcterms:created>
  <dcterms:modified xsi:type="dcterms:W3CDTF">2022-05-24T05:59:24Z</dcterms:modified>
</cp:coreProperties>
</file>