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7">
  <p:sldMasterIdLst>
    <p:sldMasterId id="2147483648" r:id="rId1"/>
    <p:sldMasterId id="2147483651" r:id="rId2"/>
    <p:sldMasterId id="2147483654" r:id="rId3"/>
    <p:sldMasterId id="2147483659" r:id="rId4"/>
  </p:sldMasterIdLst>
  <p:notesMasterIdLst>
    <p:notesMasterId r:id="rId14"/>
  </p:notesMasterIdLst>
  <p:sldIdLst>
    <p:sldId id="277" r:id="rId5"/>
    <p:sldId id="363" r:id="rId6"/>
    <p:sldId id="292" r:id="rId7"/>
    <p:sldId id="357" r:id="rId8"/>
    <p:sldId id="351" r:id="rId9"/>
    <p:sldId id="361" r:id="rId10"/>
    <p:sldId id="358" r:id="rId11"/>
    <p:sldId id="360" r:id="rId12"/>
    <p:sldId id="362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8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3165">
          <p15:clr>
            <a:srgbClr val="A4A3A4"/>
          </p15:clr>
        </p15:guide>
        <p15:guide id="4" orient="horz" pos="622">
          <p15:clr>
            <a:srgbClr val="A4A3A4"/>
          </p15:clr>
        </p15:guide>
        <p15:guide id="5" orient="horz" pos="3162">
          <p15:clr>
            <a:srgbClr val="A4A3A4"/>
          </p15:clr>
        </p15:guide>
        <p15:guide id="6" orient="horz" pos="872">
          <p15:clr>
            <a:srgbClr val="A4A3A4"/>
          </p15:clr>
        </p15:guide>
        <p15:guide id="7" orient="horz" pos="462">
          <p15:clr>
            <a:srgbClr val="A4A3A4"/>
          </p15:clr>
        </p15:guide>
        <p15:guide id="8" orient="horz" pos="735">
          <p15:clr>
            <a:srgbClr val="A4A3A4"/>
          </p15:clr>
        </p15:guide>
        <p15:guide id="9" pos="226">
          <p15:clr>
            <a:srgbClr val="A4A3A4"/>
          </p15:clr>
        </p15:guide>
        <p15:guide id="10" pos="5531">
          <p15:clr>
            <a:srgbClr val="A4A3A4"/>
          </p15:clr>
        </p15:guide>
        <p15:guide id="11" pos="2812">
          <p15:clr>
            <a:srgbClr val="A4A3A4"/>
          </p15:clr>
        </p15:guide>
        <p15:guide id="12" pos="2948">
          <p15:clr>
            <a:srgbClr val="A4A3A4"/>
          </p15:clr>
        </p15:guide>
        <p15:guide id="13" pos="1435">
          <p15:clr>
            <a:srgbClr val="A4A3A4"/>
          </p15:clr>
        </p15:guide>
        <p15:guide id="14" pos="4325">
          <p15:clr>
            <a:srgbClr val="A4A3A4"/>
          </p15:clr>
        </p15:guide>
        <p15:guide id="15" pos="4173">
          <p15:clr>
            <a:srgbClr val="A4A3A4"/>
          </p15:clr>
        </p15:guide>
        <p15:guide id="16" pos="1587">
          <p15:clr>
            <a:srgbClr val="A4A3A4"/>
          </p15:clr>
        </p15:guide>
        <p15:guide id="17" pos="117">
          <p15:clr>
            <a:srgbClr val="A4A3A4"/>
          </p15:clr>
        </p15:guide>
        <p15:guide id="18" pos="5631">
          <p15:clr>
            <a:srgbClr val="A4A3A4"/>
          </p15:clr>
        </p15:guide>
        <p15:guide id="19" pos="1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 Qian qianl" initials="LQq" lastIdx="1" clrIdx="0">
    <p:extLst>
      <p:ext uri="{19B8F6BF-5375-455C-9EA6-DF929625EA0E}">
        <p15:presenceInfo xmlns:p15="http://schemas.microsoft.com/office/powerpoint/2012/main" userId="S-1-5-21-579908582-3987748265-4076907119-223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837"/>
    <a:srgbClr val="000000"/>
    <a:srgbClr val="5B7422"/>
    <a:srgbClr val="EC3EC7"/>
    <a:srgbClr val="BC6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3850" autoAdjust="0"/>
  </p:normalViewPr>
  <p:slideViewPr>
    <p:cSldViewPr snapToObjects="1" showGuides="1">
      <p:cViewPr varScale="1">
        <p:scale>
          <a:sx n="85" d="100"/>
          <a:sy n="85" d="100"/>
        </p:scale>
        <p:origin x="668" y="64"/>
      </p:cViewPr>
      <p:guideLst>
        <p:guide orient="horz" pos="2988"/>
        <p:guide orient="horz" pos="664"/>
        <p:guide orient="horz" pos="3165"/>
        <p:guide orient="horz" pos="622"/>
        <p:guide orient="horz" pos="3162"/>
        <p:guide orient="horz" pos="872"/>
        <p:guide orient="horz" pos="462"/>
        <p:guide orient="horz" pos="735"/>
        <p:guide pos="226"/>
        <p:guide pos="5531"/>
        <p:guide pos="2812"/>
        <p:guide pos="2948"/>
        <p:guide pos="1435"/>
        <p:guide pos="4325"/>
        <p:guide pos="4173"/>
        <p:guide pos="1587"/>
        <p:guide pos="117"/>
        <p:guide pos="5631"/>
        <p:guide pos="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hnhol\Desktop\Sorp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net.ufz.de\dfs\Gruppen\utech\S&#252;hnholz\fertig\Intrapore\Projekte\Kopie%20von%20ELMPT%20SUMME%20PFC%20Entwicklung_v0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net.ufz.de\dfs\Gruppen\utech\S&#252;hnholz\fertig\Intrapore\Projekte\Kopie%20von%20ELMPT%20SUMME%20PFC%20Entwicklung_v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63892537489652"/>
          <c:y val="5.0925925925925923E-2"/>
          <c:w val="0.70508352575136957"/>
          <c:h val="0.60508637912798202"/>
        </c:manualLayout>
      </c:layout>
      <c:scatterChart>
        <c:scatterStyle val="lineMarker"/>
        <c:varyColors val="0"/>
        <c:ser>
          <c:idx val="0"/>
          <c:order val="0"/>
          <c:tx>
            <c:v>Trubutecc</c:v>
          </c:tx>
          <c:spPr>
            <a:ln w="28575">
              <a:noFill/>
            </a:ln>
          </c:spPr>
          <c:marker>
            <c:spPr>
              <a:solidFill>
                <a:schemeClr val="tx2"/>
              </a:solidFill>
            </c:spPr>
          </c:marker>
          <c:xVal>
            <c:numRef>
              <c:f>Sheet2!$H$35:$H$38</c:f>
              <c:numCache>
                <c:formatCode>General</c:formatCode>
                <c:ptCount val="4"/>
                <c:pt idx="0">
                  <c:v>3.3484132266835141E-3</c:v>
                </c:pt>
                <c:pt idx="1">
                  <c:v>0.6322532970814202</c:v>
                </c:pt>
                <c:pt idx="2">
                  <c:v>1.9384559843861056</c:v>
                </c:pt>
                <c:pt idx="3">
                  <c:v>3.6998522095240247</c:v>
                </c:pt>
              </c:numCache>
            </c:numRef>
          </c:xVal>
          <c:yVal>
            <c:numRef>
              <c:f>Sheet2!$K$35:$K$38</c:f>
              <c:numCache>
                <c:formatCode>0.0</c:formatCode>
                <c:ptCount val="4"/>
                <c:pt idx="0">
                  <c:v>187.98383625997403</c:v>
                </c:pt>
                <c:pt idx="1">
                  <c:v>770.1555840133467</c:v>
                </c:pt>
                <c:pt idx="2">
                  <c:v>1103.5000304364414</c:v>
                </c:pt>
                <c:pt idx="3" formatCode="General">
                  <c:v>2620.7206477533618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B2-465B-A8E0-8E257AE6E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789560"/>
        <c:axId val="276787208"/>
      </c:scatterChart>
      <c:valAx>
        <c:axId val="276789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 err="1" smtClean="0"/>
                  <a:t>c</a:t>
                </a:r>
                <a:r>
                  <a:rPr lang="en-US" i="1" baseline="-25000" dirty="0" err="1" smtClean="0"/>
                  <a:t>free</a:t>
                </a:r>
                <a:r>
                  <a:rPr lang="en-US" baseline="-25000" dirty="0" err="1" smtClean="0"/>
                  <a:t>,PFOA</a:t>
                </a:r>
                <a:r>
                  <a:rPr lang="en-US" dirty="0" smtClean="0"/>
                  <a:t> (mg/L)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6787208"/>
        <c:crosses val="autoZero"/>
        <c:crossBetween val="midCat"/>
      </c:valAx>
      <c:valAx>
        <c:axId val="276787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i="1" dirty="0" smtClean="0"/>
                  <a:t>q</a:t>
                </a:r>
                <a:r>
                  <a:rPr lang="en-US" baseline="0" dirty="0" smtClean="0"/>
                  <a:t> (mg/kg)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76789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9419691646622"/>
          <c:y val="2.2442600771924944E-2"/>
          <c:w val="0.83811938498140315"/>
          <c:h val="0.65744173926947025"/>
        </c:manualLayout>
      </c:layout>
      <c:lineChart>
        <c:grouping val="standard"/>
        <c:varyColors val="0"/>
        <c:ser>
          <c:idx val="28"/>
          <c:order val="28"/>
          <c:tx>
            <c:strRef>
              <c:f>'GWM 21'!$A$32</c:f>
              <c:strCache>
                <c:ptCount val="1"/>
                <c:pt idx="0">
                  <c:v>Summe 27 PFT</c:v>
                </c:pt>
              </c:strCache>
            </c:strRef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6350">
                <a:solidFill>
                  <a:schemeClr val="tx2"/>
                </a:solidFill>
              </a:ln>
              <a:effectLst/>
            </c:spPr>
          </c:marker>
          <c:cat>
            <c:numRef>
              <c:f>'GWM 21'!$B$3:$AD$3</c:f>
              <c:numCache>
                <c:formatCode>m/d/yyyy</c:formatCode>
                <c:ptCount val="29"/>
                <c:pt idx="0">
                  <c:v>43598</c:v>
                </c:pt>
                <c:pt idx="1">
                  <c:v>43633</c:v>
                </c:pt>
                <c:pt idx="2">
                  <c:v>43640</c:v>
                </c:pt>
                <c:pt idx="3">
                  <c:v>43647</c:v>
                </c:pt>
                <c:pt idx="4">
                  <c:v>43662</c:v>
                </c:pt>
                <c:pt idx="5">
                  <c:v>43677</c:v>
                </c:pt>
                <c:pt idx="6">
                  <c:v>43725</c:v>
                </c:pt>
                <c:pt idx="7">
                  <c:v>43777</c:v>
                </c:pt>
                <c:pt idx="8">
                  <c:v>43811</c:v>
                </c:pt>
                <c:pt idx="9">
                  <c:v>43860</c:v>
                </c:pt>
                <c:pt idx="10">
                  <c:v>43900</c:v>
                </c:pt>
                <c:pt idx="11">
                  <c:v>43944</c:v>
                </c:pt>
                <c:pt idx="12">
                  <c:v>43985</c:v>
                </c:pt>
                <c:pt idx="13">
                  <c:v>44008</c:v>
                </c:pt>
                <c:pt idx="14">
                  <c:v>44063</c:v>
                </c:pt>
                <c:pt idx="15">
                  <c:v>44091</c:v>
                </c:pt>
                <c:pt idx="16">
                  <c:v>44117</c:v>
                </c:pt>
                <c:pt idx="17">
                  <c:v>44152</c:v>
                </c:pt>
                <c:pt idx="18">
                  <c:v>44174</c:v>
                </c:pt>
                <c:pt idx="19">
                  <c:v>44223</c:v>
                </c:pt>
                <c:pt idx="20">
                  <c:v>44264</c:v>
                </c:pt>
                <c:pt idx="21">
                  <c:v>44309</c:v>
                </c:pt>
                <c:pt idx="22">
                  <c:v>44343</c:v>
                </c:pt>
                <c:pt idx="23">
                  <c:v>44375</c:v>
                </c:pt>
                <c:pt idx="24">
                  <c:v>44405</c:v>
                </c:pt>
                <c:pt idx="25">
                  <c:v>44438</c:v>
                </c:pt>
                <c:pt idx="26">
                  <c:v>44463</c:v>
                </c:pt>
                <c:pt idx="27">
                  <c:v>44489</c:v>
                </c:pt>
                <c:pt idx="28">
                  <c:v>44552</c:v>
                </c:pt>
              </c:numCache>
            </c:numRef>
          </c:cat>
          <c:val>
            <c:numRef>
              <c:f>'GWM 21'!$B$32:$AE$32</c:f>
              <c:numCache>
                <c:formatCode>General</c:formatCode>
                <c:ptCount val="30"/>
                <c:pt idx="0">
                  <c:v>1.1009</c:v>
                </c:pt>
                <c:pt idx="1">
                  <c:v>1.101</c:v>
                </c:pt>
                <c:pt idx="2">
                  <c:v>1.3246</c:v>
                </c:pt>
                <c:pt idx="3">
                  <c:v>2.0999999999999999E-3</c:v>
                </c:pt>
                <c:pt idx="4">
                  <c:v>8.4100000000000008E-2</c:v>
                </c:pt>
                <c:pt idx="5">
                  <c:v>0</c:v>
                </c:pt>
                <c:pt idx="6">
                  <c:v>1.9800000000000002E-2</c:v>
                </c:pt>
                <c:pt idx="7">
                  <c:v>2.0800000000000003E-2</c:v>
                </c:pt>
                <c:pt idx="8">
                  <c:v>2.9400000000000003E-2</c:v>
                </c:pt>
                <c:pt idx="9">
                  <c:v>4.0599999999999997E-2</c:v>
                </c:pt>
                <c:pt idx="10">
                  <c:v>4.3999999999999997E-2</c:v>
                </c:pt>
                <c:pt idx="11">
                  <c:v>9.1000000000000011E-2</c:v>
                </c:pt>
                <c:pt idx="12">
                  <c:v>0.1018</c:v>
                </c:pt>
                <c:pt idx="13">
                  <c:v>0.1087</c:v>
                </c:pt>
                <c:pt idx="14">
                  <c:v>0.33750000000000002</c:v>
                </c:pt>
                <c:pt idx="15">
                  <c:v>0.27510000000000001</c:v>
                </c:pt>
                <c:pt idx="16">
                  <c:v>0.48460000000000009</c:v>
                </c:pt>
                <c:pt idx="17">
                  <c:v>0.35580000000000001</c:v>
                </c:pt>
                <c:pt idx="18">
                  <c:v>0.35800000000000004</c:v>
                </c:pt>
                <c:pt idx="19">
                  <c:v>0.16540000000000002</c:v>
                </c:pt>
                <c:pt idx="20" formatCode="0.00">
                  <c:v>0.34850000000000003</c:v>
                </c:pt>
                <c:pt idx="21" formatCode="0.00">
                  <c:v>0.4173</c:v>
                </c:pt>
                <c:pt idx="22" formatCode="0.00">
                  <c:v>0.4582</c:v>
                </c:pt>
                <c:pt idx="23" formatCode="0.00">
                  <c:v>0.41920000000000002</c:v>
                </c:pt>
                <c:pt idx="24" formatCode="0.000">
                  <c:v>3.6023999999999998</c:v>
                </c:pt>
                <c:pt idx="25" formatCode="0.000">
                  <c:v>15.627800000000002</c:v>
                </c:pt>
                <c:pt idx="26" formatCode="0.000">
                  <c:v>11.809999999999999</c:v>
                </c:pt>
                <c:pt idx="27" formatCode="0.00">
                  <c:v>7.7</c:v>
                </c:pt>
                <c:pt idx="28" formatCode="0.000">
                  <c:v>2.0931000000000002</c:v>
                </c:pt>
                <c:pt idx="29" formatCode="0.000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7C20-49E6-9C66-B4B08A3886E2}"/>
            </c:ext>
          </c:extLst>
        </c:ser>
        <c:ser>
          <c:idx val="29"/>
          <c:order val="29"/>
          <c:tx>
            <c:strRef>
              <c:f>'GWM 21'!$B$44:$B$45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'GWM 21'!$B$3:$AD$3</c:f>
              <c:numCache>
                <c:formatCode>m/d/yyyy</c:formatCode>
                <c:ptCount val="29"/>
                <c:pt idx="0">
                  <c:v>43598</c:v>
                </c:pt>
                <c:pt idx="1">
                  <c:v>43633</c:v>
                </c:pt>
                <c:pt idx="2">
                  <c:v>43640</c:v>
                </c:pt>
                <c:pt idx="3">
                  <c:v>43647</c:v>
                </c:pt>
                <c:pt idx="4">
                  <c:v>43662</c:v>
                </c:pt>
                <c:pt idx="5">
                  <c:v>43677</c:v>
                </c:pt>
                <c:pt idx="6">
                  <c:v>43725</c:v>
                </c:pt>
                <c:pt idx="7">
                  <c:v>43777</c:v>
                </c:pt>
                <c:pt idx="8">
                  <c:v>43811</c:v>
                </c:pt>
                <c:pt idx="9">
                  <c:v>43860</c:v>
                </c:pt>
                <c:pt idx="10">
                  <c:v>43900</c:v>
                </c:pt>
                <c:pt idx="11">
                  <c:v>43944</c:v>
                </c:pt>
                <c:pt idx="12">
                  <c:v>43985</c:v>
                </c:pt>
                <c:pt idx="13">
                  <c:v>44008</c:v>
                </c:pt>
                <c:pt idx="14">
                  <c:v>44063</c:v>
                </c:pt>
                <c:pt idx="15">
                  <c:v>44091</c:v>
                </c:pt>
                <c:pt idx="16">
                  <c:v>44117</c:v>
                </c:pt>
                <c:pt idx="17">
                  <c:v>44152</c:v>
                </c:pt>
                <c:pt idx="18">
                  <c:v>44174</c:v>
                </c:pt>
                <c:pt idx="19">
                  <c:v>44223</c:v>
                </c:pt>
                <c:pt idx="20">
                  <c:v>44264</c:v>
                </c:pt>
                <c:pt idx="21">
                  <c:v>44309</c:v>
                </c:pt>
                <c:pt idx="22">
                  <c:v>44343</c:v>
                </c:pt>
                <c:pt idx="23">
                  <c:v>44375</c:v>
                </c:pt>
                <c:pt idx="24">
                  <c:v>44405</c:v>
                </c:pt>
                <c:pt idx="25">
                  <c:v>44438</c:v>
                </c:pt>
                <c:pt idx="26">
                  <c:v>44463</c:v>
                </c:pt>
                <c:pt idx="27">
                  <c:v>44489</c:v>
                </c:pt>
                <c:pt idx="28">
                  <c:v>44552</c:v>
                </c:pt>
              </c:numCache>
            </c:numRef>
          </c:cat>
          <c:val>
            <c:numRef>
              <c:f>'GWM 21'!$C$44:$C$45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86-4CF3-9791-5B617DA07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793480"/>
        <c:axId val="2767864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'GWM 21'!$A$4</c15:sqref>
                        </c15:formulaRef>
                      </c:ext>
                    </c:extLst>
                    <c:strCache>
                      <c:ptCount val="1"/>
                      <c:pt idx="0">
                        <c:v>Perfluorbutansäure (PFBA)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'GWM 21'!$B$4:$I$4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8.5999999999999993E-2</c:v>
                      </c:pt>
                      <c:pt idx="2" formatCode="0.0000">
                        <c:v>8.4000000000000005E-2</c:v>
                      </c:pt>
                      <c:pt idx="3" formatCode="0.0000">
                        <c:v>0</c:v>
                      </c:pt>
                      <c:pt idx="4" formatCode="0.0000">
                        <c:v>0.03</c:v>
                      </c:pt>
                      <c:pt idx="5" formatCode="0.0000">
                        <c:v>0</c:v>
                      </c:pt>
                      <c:pt idx="6">
                        <c:v>1.4E-2</c:v>
                      </c:pt>
                      <c:pt idx="7">
                        <c:v>1.7000000000000001E-2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7C20-49E6-9C66-B4B08A3886E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21'!$A$5</c15:sqref>
                        </c15:formulaRef>
                      </c:ext>
                    </c:extLst>
                    <c:strCache>
                      <c:ptCount val="1"/>
                      <c:pt idx="0">
                        <c:v>Perfluorbutansulfonsäure (PFBS)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21'!$B$5:$I$5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1.4999999999999999E-2</c:v>
                      </c:pt>
                      <c:pt idx="2" formatCode="0.0000">
                        <c:v>1.7000000000000001E-2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7C20-49E6-9C66-B4B08A3886E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21'!$A$6</c15:sqref>
                        </c15:formulaRef>
                      </c:ext>
                    </c:extLst>
                    <c:strCache>
                      <c:ptCount val="1"/>
                      <c:pt idx="0">
                        <c:v>Perfluorpentansäure (PFPeA)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21'!$B$6:$I$6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0.21</c:v>
                      </c:pt>
                      <c:pt idx="2" formatCode="0.0000">
                        <c:v>0.25</c:v>
                      </c:pt>
                      <c:pt idx="3" formatCode="0.0000">
                        <c:v>0</c:v>
                      </c:pt>
                      <c:pt idx="4" formatCode="0.0000">
                        <c:v>1.4999999999999999E-2</c:v>
                      </c:pt>
                      <c:pt idx="5" formatCode="0.0000">
                        <c:v>0</c:v>
                      </c:pt>
                      <c:pt idx="6">
                        <c:v>3.7000000000000002E-3</c:v>
                      </c:pt>
                      <c:pt idx="7">
                        <c:v>2.7000000000000001E-3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C20-49E6-9C66-B4B08A3886E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21'!$A$7</c15:sqref>
                        </c15:formulaRef>
                      </c:ext>
                    </c:extLst>
                    <c:strCache>
                      <c:ptCount val="1"/>
                      <c:pt idx="0">
                        <c:v>Perfluorpentansulfonsäure (PFPeS)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21'!$B$7:$I$7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2.3E-2</c:v>
                      </c:pt>
                      <c:pt idx="2" formatCode="0.0000">
                        <c:v>3.1E-2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C20-49E6-9C66-B4B08A3886E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21'!$A$8</c15:sqref>
                        </c15:formulaRef>
                      </c:ext>
                    </c:extLst>
                    <c:strCache>
                      <c:ptCount val="1"/>
                      <c:pt idx="0">
                        <c:v>Perfluorhexansäure (PFHxA)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21'!$B$8:$I$8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0.2</c:v>
                      </c:pt>
                      <c:pt idx="2" formatCode="0.0000">
                        <c:v>0.22</c:v>
                      </c:pt>
                      <c:pt idx="3" formatCode="0.0000">
                        <c:v>0</c:v>
                      </c:pt>
                      <c:pt idx="4" formatCode="0.0000">
                        <c:v>8.6E-3</c:v>
                      </c:pt>
                      <c:pt idx="5" formatCode="0.0000">
                        <c:v>0</c:v>
                      </c:pt>
                      <c:pt idx="6">
                        <c:v>2.0999999999999999E-3</c:v>
                      </c:pt>
                      <c:pt idx="7">
                        <c:v>1.1000000000000001E-3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C20-49E6-9C66-B4B08A3886E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21'!$A$9</c15:sqref>
                        </c15:formulaRef>
                      </c:ext>
                    </c:extLst>
                    <c:strCache>
                      <c:ptCount val="1"/>
                      <c:pt idx="0">
                        <c:v>Perfluorhexansulfonsäure (PFHxS)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21'!$B$9:$I$9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0.25</c:v>
                      </c:pt>
                      <c:pt idx="2" formatCode="0.0000">
                        <c:v>0.34</c:v>
                      </c:pt>
                      <c:pt idx="3" formatCode="0.0000">
                        <c:v>0</c:v>
                      </c:pt>
                      <c:pt idx="4" formatCode="0.0000">
                        <c:v>1.2999999999999999E-2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C20-49E6-9C66-B4B08A3886E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21'!$A$10</c15:sqref>
                        </c15:formulaRef>
                      </c:ext>
                    </c:extLst>
                    <c:strCache>
                      <c:ptCount val="1"/>
                      <c:pt idx="0">
                        <c:v>Perfluorheptansäure (PFHpA)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21'!$B$10:$I$10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0.11</c:v>
                      </c:pt>
                      <c:pt idx="2" formatCode="0.0000">
                        <c:v>0.15</c:v>
                      </c:pt>
                      <c:pt idx="3" formatCode="0.0000">
                        <c:v>0</c:v>
                      </c:pt>
                      <c:pt idx="4" formatCode="0.0000">
                        <c:v>7.4000000000000003E-3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C20-49E6-9C66-B4B08A3886E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21'!$A$11</c15:sqref>
                        </c15:formulaRef>
                      </c:ext>
                    </c:extLst>
                    <c:strCache>
                      <c:ptCount val="1"/>
                      <c:pt idx="0">
                        <c:v>Perfluorheptansulfonsäure (PFHpS)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21'!$B$11:$I$11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4.8999999999999998E-3</c:v>
                      </c:pt>
                      <c:pt idx="2" formatCode="0.0000">
                        <c:v>5.5999999999999999E-3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C20-49E6-9C66-B4B08A3886E2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21'!$A$12</c15:sqref>
                        </c15:formulaRef>
                      </c:ext>
                    </c:extLst>
                    <c:strCache>
                      <c:ptCount val="1"/>
                      <c:pt idx="0">
                        <c:v>Perfluoroctansäure (PFOA)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21'!$B$12:$I$12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2.9000000000000001E-2</c:v>
                      </c:pt>
                      <c:pt idx="2" formatCode="0.0000">
                        <c:v>2.7E-2</c:v>
                      </c:pt>
                      <c:pt idx="3" formatCode="0.0000">
                        <c:v>0</c:v>
                      </c:pt>
                      <c:pt idx="4" formatCode="0.0000">
                        <c:v>5.0000000000000001E-3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C20-49E6-9C66-B4B08A3886E2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21'!$A$13</c15:sqref>
                        </c15:formulaRef>
                      </c:ext>
                    </c:extLst>
                    <c:strCache>
                      <c:ptCount val="1"/>
                      <c:pt idx="0">
                        <c:v>Perfluoroctansulfonsäure (PFOS)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21'!$B$13:$I$13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0.11</c:v>
                      </c:pt>
                      <c:pt idx="2" formatCode="0.0000">
                        <c:v>0.13</c:v>
                      </c:pt>
                      <c:pt idx="3">
                        <c:v>2.0999999999999999E-3</c:v>
                      </c:pt>
                      <c:pt idx="4" formatCode="0.0000">
                        <c:v>5.1000000000000004E-3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C20-49E6-9C66-B4B08A3886E2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21'!$B$14:$I$14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C20-49E6-9C66-B4B08A3886E2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21'!$A$15</c15:sqref>
                        </c15:formulaRef>
                      </c:ext>
                    </c:extLst>
                    <c:strCache>
                      <c:ptCount val="1"/>
                      <c:pt idx="0">
                        <c:v>Perfluoroctansulfonamid (PFOSA)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21'!$B$15:$I$15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C20-49E6-9C66-B4B08A3886E2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21'!$A$16</c15:sqref>
                        </c15:formulaRef>
                      </c:ext>
                    </c:extLst>
                    <c:strCache>
                      <c:ptCount val="1"/>
                      <c:pt idx="0">
                        <c:v>Perfluornonansäure (PFNA)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21'!$B$16:$I$16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C20-49E6-9C66-B4B08A3886E2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21'!$A$17</c15:sqref>
                        </c15:formulaRef>
                      </c:ext>
                    </c:extLst>
                    <c:strCache>
                      <c:ptCount val="1"/>
                      <c:pt idx="0">
                        <c:v>Perfluordecansäure (PFDeA)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21'!$B$17:$I$17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C20-49E6-9C66-B4B08A3886E2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21'!$A$18</c15:sqref>
                        </c15:formulaRef>
                      </c:ext>
                    </c:extLst>
                    <c:strCache>
                      <c:ptCount val="1"/>
                      <c:pt idx="0">
                        <c:v>Perfluordecansulfonsäure (PFDS)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21'!$B$18:$I$18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C20-49E6-9C66-B4B08A3886E2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21'!$A$19</c15:sqref>
                        </c15:formulaRef>
                      </c:ext>
                    </c:extLst>
                    <c:strCache>
                      <c:ptCount val="1"/>
                      <c:pt idx="0">
                        <c:v>Perfluorundekansäure (PFUnA)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21'!$B$19:$I$19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C20-49E6-9C66-B4B08A3886E2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21'!$A$20</c15:sqref>
                        </c15:formulaRef>
                      </c:ext>
                    </c:extLst>
                    <c:strCache>
                      <c:ptCount val="1"/>
                      <c:pt idx="0">
                        <c:v>Perfluordodekansäure (PFDoA)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21'!$B$20:$I$20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C20-49E6-9C66-B4B08A3886E2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21'!$A$21</c15:sqref>
                        </c15:formulaRef>
                      </c:ext>
                    </c:extLst>
                    <c:strCache>
                      <c:ptCount val="1"/>
                      <c:pt idx="0">
                        <c:v>Perfluortridecansäure (PFTrA)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21'!$B$21:$I$21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C20-49E6-9C66-B4B08A3886E2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21'!$A$22</c15:sqref>
                        </c15:formulaRef>
                      </c:ext>
                    </c:extLst>
                    <c:strCache>
                      <c:ptCount val="1"/>
                      <c:pt idx="0">
                        <c:v>Perfluortetradekansäure (PFTA)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</a:schemeClr>
                    </a:solidFill>
                    <a:ln w="9525">
                      <a:solidFill>
                        <a:schemeClr val="accent1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21'!$B$22:$I$22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C20-49E6-9C66-B4B08A3886E2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21'!$A$23</c15:sqref>
                        </c15:formulaRef>
                      </c:ext>
                    </c:extLst>
                    <c:strCache>
                      <c:ptCount val="1"/>
                      <c:pt idx="0">
                        <c:v>7H-Dodekanfluorheptansäure (HPFHpA)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</a:schemeClr>
                    </a:solidFill>
                    <a:ln w="9525">
                      <a:solidFill>
                        <a:schemeClr val="accent2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21'!$B$23:$I$23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C20-49E6-9C66-B4B08A3886E2}"/>
                  </c:ext>
                </c:extLst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21'!$A$24</c15:sqref>
                        </c15:formulaRef>
                      </c:ext>
                    </c:extLst>
                    <c:strCache>
                      <c:ptCount val="1"/>
                      <c:pt idx="0">
                        <c:v>2H,2H-Perfluordekansäure (H2PFDA)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</a:schemeClr>
                    </a:solidFill>
                    <a:ln w="9525">
                      <a:solidFill>
                        <a:schemeClr val="accent3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21'!$B$24:$I$24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C20-49E6-9C66-B4B08A3886E2}"/>
                  </c:ext>
                </c:extLst>
              </c15:ser>
            </c15:filteredLineSeries>
            <c15:filteredLin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21'!$A$25</c15:sqref>
                        </c15:formulaRef>
                      </c:ext>
                    </c:extLst>
                    <c:strCache>
                      <c:ptCount val="1"/>
                      <c:pt idx="0">
                        <c:v>1H,1H,2H,2H-Perfluoroctansulfonsäure (H4PFOS)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</a:schemeClr>
                    </a:solidFill>
                    <a:ln w="9525">
                      <a:solidFill>
                        <a:schemeClr val="accent4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21'!$B$25:$I$25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6.3E-2</c:v>
                      </c:pt>
                      <c:pt idx="2" formatCode="0.0000">
                        <c:v>7.0000000000000007E-2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C20-49E6-9C66-B4B08A3886E2}"/>
                  </c:ext>
                </c:extLst>
              </c15:ser>
            </c15:filteredLineSeries>
            <c15:filteredLin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21'!$A$26</c15:sqref>
                        </c15:formulaRef>
                      </c:ext>
                    </c:extLst>
                    <c:strCache>
                      <c:ptCount val="1"/>
                      <c:pt idx="0">
                        <c:v>2H,2H,3H,3H-Perfluorundekansäure (H4PFUnA)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</a:schemeClr>
                    </a:solidFill>
                    <a:ln w="9525">
                      <a:solidFill>
                        <a:schemeClr val="accent5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21'!$B$26:$I$26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C20-49E6-9C66-B4B08A3886E2}"/>
                  </c:ext>
                </c:extLst>
              </c15:ser>
            </c15:filteredLineSeries>
            <c15:filteredLin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21'!$A$27</c15:sqref>
                        </c15:formulaRef>
                      </c:ext>
                    </c:extLst>
                    <c:strCache>
                      <c:ptCount val="1"/>
                      <c:pt idx="0">
                        <c:v>Perfluor-3,7-dimethyloktansäure (PF-3,7-DMOA)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</a:schemeClr>
                    </a:solidFill>
                    <a:ln w="9525">
                      <a:solidFill>
                        <a:schemeClr val="accent6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21'!$B$27:$I$27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7C20-49E6-9C66-B4B08A3886E2}"/>
                  </c:ext>
                </c:extLst>
              </c15:ser>
            </c15:filteredLineSeries>
            <c15:filteredLin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21'!$A$28</c15:sqref>
                        </c15:formulaRef>
                      </c:ext>
                    </c:extLst>
                    <c:strCache>
                      <c:ptCount val="1"/>
                      <c:pt idx="0">
                        <c:v>1H,1H,2H,2H-Perfluorhexansulfonsäure (4:2 FTS)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21'!$B$28:$I$28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7C20-49E6-9C66-B4B08A3886E2}"/>
                  </c:ext>
                </c:extLst>
              </c15:ser>
            </c15:filteredLineSeries>
            <c15:filteredLin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21'!$A$29</c15:sqref>
                        </c15:formulaRef>
                      </c:ext>
                    </c:extLst>
                    <c:strCache>
                      <c:ptCount val="1"/>
                      <c:pt idx="0">
                        <c:v>1H,1H,2H,2H-Perfluordecansulfonsäure (8:2FTS)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21'!$B$29:$I$29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7C20-49E6-9C66-B4B08A3886E2}"/>
                  </c:ext>
                </c:extLst>
              </c15:ser>
            </c15:filteredLineSeries>
            <c15:filteredLine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21'!$A$30</c15:sqref>
                        </c15:formulaRef>
                      </c:ext>
                    </c:extLst>
                    <c:strCache>
                      <c:ptCount val="1"/>
                      <c:pt idx="0">
                        <c:v>Capstone Produkt A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21'!$B$30:$I$30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7C20-49E6-9C66-B4B08A3886E2}"/>
                  </c:ext>
                </c:extLst>
              </c15:ser>
            </c15:filteredLineSeries>
            <c15:filteredLin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21'!$A$31</c15:sqref>
                        </c15:formulaRef>
                      </c:ext>
                    </c:extLst>
                    <c:strCache>
                      <c:ptCount val="1"/>
                      <c:pt idx="0">
                        <c:v>Capstone Produkt B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21'!$B$3:$AD$3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43598</c:v>
                      </c:pt>
                      <c:pt idx="1">
                        <c:v>43633</c:v>
                      </c:pt>
                      <c:pt idx="2">
                        <c:v>43640</c:v>
                      </c:pt>
                      <c:pt idx="3">
                        <c:v>43647</c:v>
                      </c:pt>
                      <c:pt idx="4">
                        <c:v>43662</c:v>
                      </c:pt>
                      <c:pt idx="5">
                        <c:v>43677</c:v>
                      </c:pt>
                      <c:pt idx="6">
                        <c:v>43725</c:v>
                      </c:pt>
                      <c:pt idx="7">
                        <c:v>43777</c:v>
                      </c:pt>
                      <c:pt idx="8">
                        <c:v>43811</c:v>
                      </c:pt>
                      <c:pt idx="9">
                        <c:v>43860</c:v>
                      </c:pt>
                      <c:pt idx="10">
                        <c:v>43900</c:v>
                      </c:pt>
                      <c:pt idx="11">
                        <c:v>43944</c:v>
                      </c:pt>
                      <c:pt idx="12">
                        <c:v>43985</c:v>
                      </c:pt>
                      <c:pt idx="13">
                        <c:v>44008</c:v>
                      </c:pt>
                      <c:pt idx="14">
                        <c:v>44063</c:v>
                      </c:pt>
                      <c:pt idx="15">
                        <c:v>44091</c:v>
                      </c:pt>
                      <c:pt idx="16">
                        <c:v>44117</c:v>
                      </c:pt>
                      <c:pt idx="17">
                        <c:v>44152</c:v>
                      </c:pt>
                      <c:pt idx="18">
                        <c:v>44174</c:v>
                      </c:pt>
                      <c:pt idx="19">
                        <c:v>44223</c:v>
                      </c:pt>
                      <c:pt idx="20">
                        <c:v>44264</c:v>
                      </c:pt>
                      <c:pt idx="21">
                        <c:v>44309</c:v>
                      </c:pt>
                      <c:pt idx="22">
                        <c:v>44343</c:v>
                      </c:pt>
                      <c:pt idx="23">
                        <c:v>44375</c:v>
                      </c:pt>
                      <c:pt idx="24">
                        <c:v>44405</c:v>
                      </c:pt>
                      <c:pt idx="25">
                        <c:v>44438</c:v>
                      </c:pt>
                      <c:pt idx="26">
                        <c:v>44463</c:v>
                      </c:pt>
                      <c:pt idx="27">
                        <c:v>44489</c:v>
                      </c:pt>
                      <c:pt idx="28">
                        <c:v>44552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'GWM 21'!$B$31:$I$31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00">
                        <c:v>0</c:v>
                      </c:pt>
                      <c:pt idx="2" formatCode="0.0000">
                        <c:v>0</c:v>
                      </c:pt>
                      <c:pt idx="3" formatCode="0.0000">
                        <c:v>0</c:v>
                      </c:pt>
                      <c:pt idx="4" formatCode="0.0000">
                        <c:v>0</c:v>
                      </c:pt>
                      <c:pt idx="5" formatCode="0.0000">
                        <c:v>0</c:v>
                      </c:pt>
                      <c:pt idx="6" formatCode="0.0000">
                        <c:v>0</c:v>
                      </c:pt>
                      <c:pt idx="7" formatCode="0.00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7C20-49E6-9C66-B4B08A3886E2}"/>
                  </c:ext>
                </c:extLst>
              </c15:ser>
            </c15:filteredLineSeries>
          </c:ext>
        </c:extLst>
      </c:lineChart>
      <c:dateAx>
        <c:axId val="276793480"/>
        <c:scaling>
          <c:orientation val="minMax"/>
          <c:max val="44593"/>
          <c:min val="43586"/>
        </c:scaling>
        <c:delete val="0"/>
        <c:axPos val="b"/>
        <c:numFmt formatCode="d/m/yy;@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Objektiv Mk1 XBold" panose="020B0802020204090203" pitchFamily="34" charset="0"/>
              </a:defRPr>
            </a:pPr>
            <a:endParaRPr lang="zh-CN"/>
          </a:p>
        </c:txPr>
        <c:crossAx val="276786424"/>
        <c:crosses val="autoZero"/>
        <c:auto val="1"/>
        <c:lblOffset val="100"/>
        <c:baseTimeUnit val="days"/>
        <c:majorUnit val="4"/>
        <c:majorTimeUnit val="months"/>
      </c:dateAx>
      <c:valAx>
        <c:axId val="276786424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Objektiv Mk1 XBold" panose="020B0802020204090203" pitchFamily="34" charset="0"/>
                  </a:defRPr>
                </a:pPr>
                <a:r>
                  <a:rPr lang="en-US" sz="1000" dirty="0">
                    <a:latin typeface="+mn-lt"/>
                  </a:rPr>
                  <a:t>Sum PFAS [µg L</a:t>
                </a:r>
                <a:r>
                  <a:rPr lang="en-US" sz="1000" baseline="30000" dirty="0">
                    <a:latin typeface="+mn-lt"/>
                  </a:rPr>
                  <a:t>-1</a:t>
                </a:r>
                <a:r>
                  <a:rPr lang="en-US" sz="1000" dirty="0">
                    <a:latin typeface="+mn-lt"/>
                  </a:rPr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Objektiv Mk1 XBold" panose="020B0802020204090203" pitchFamily="34" charset="0"/>
                </a:defRPr>
              </a:pPr>
              <a:endParaRPr lang="zh-CN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Objektiv Mk1 XBold" panose="020B0802020204090203" pitchFamily="34" charset="0"/>
              </a:defRPr>
            </a:pPr>
            <a:endParaRPr lang="zh-CN"/>
          </a:p>
        </c:txPr>
        <c:crossAx val="276793480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Objektiv Mk1 XBold" panose="020B0802020204090203" pitchFamily="34" charset="0"/>
          <a:cs typeface="Objektiv Mk1 XBold" panose="020B0802020204090203" pitchFamily="34" charset="0"/>
        </a:defRPr>
      </a:pPr>
      <a:endParaRPr lang="zh-CN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003982980304"/>
          <c:y val="0.10613036299301233"/>
          <c:w val="0.7085957424228857"/>
          <c:h val="0.650385788797534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'GWM 21'!$A$38</c:f>
              <c:strCache>
                <c:ptCount val="1"/>
                <c:pt idx="0">
                  <c:v>Summe abbaubarer Stoffe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'GWM 21'!$B$3:$AF$3</c:f>
              <c:numCache>
                <c:formatCode>m/d/yyyy</c:formatCode>
                <c:ptCount val="31"/>
                <c:pt idx="0">
                  <c:v>43598</c:v>
                </c:pt>
                <c:pt idx="1">
                  <c:v>43633</c:v>
                </c:pt>
                <c:pt idx="2">
                  <c:v>43640</c:v>
                </c:pt>
                <c:pt idx="3">
                  <c:v>43647</c:v>
                </c:pt>
                <c:pt idx="4">
                  <c:v>43662</c:v>
                </c:pt>
                <c:pt idx="5">
                  <c:v>43677</c:v>
                </c:pt>
                <c:pt idx="6">
                  <c:v>43725</c:v>
                </c:pt>
                <c:pt idx="7">
                  <c:v>43777</c:v>
                </c:pt>
                <c:pt idx="8">
                  <c:v>43811</c:v>
                </c:pt>
                <c:pt idx="9">
                  <c:v>43860</c:v>
                </c:pt>
                <c:pt idx="10">
                  <c:v>43900</c:v>
                </c:pt>
                <c:pt idx="11">
                  <c:v>43944</c:v>
                </c:pt>
                <c:pt idx="12">
                  <c:v>43985</c:v>
                </c:pt>
                <c:pt idx="13">
                  <c:v>44008</c:v>
                </c:pt>
                <c:pt idx="14">
                  <c:v>44063</c:v>
                </c:pt>
                <c:pt idx="15">
                  <c:v>44091</c:v>
                </c:pt>
                <c:pt idx="16">
                  <c:v>44117</c:v>
                </c:pt>
                <c:pt idx="17">
                  <c:v>44152</c:v>
                </c:pt>
                <c:pt idx="18">
                  <c:v>44174</c:v>
                </c:pt>
                <c:pt idx="19">
                  <c:v>44223</c:v>
                </c:pt>
                <c:pt idx="20">
                  <c:v>44264</c:v>
                </c:pt>
                <c:pt idx="21">
                  <c:v>44309</c:v>
                </c:pt>
                <c:pt idx="22">
                  <c:v>44343</c:v>
                </c:pt>
                <c:pt idx="23">
                  <c:v>44375</c:v>
                </c:pt>
                <c:pt idx="24">
                  <c:v>44405</c:v>
                </c:pt>
                <c:pt idx="25">
                  <c:v>44438</c:v>
                </c:pt>
                <c:pt idx="26">
                  <c:v>44463</c:v>
                </c:pt>
                <c:pt idx="27">
                  <c:v>44489</c:v>
                </c:pt>
                <c:pt idx="28">
                  <c:v>44552</c:v>
                </c:pt>
                <c:pt idx="29">
                  <c:v>44586</c:v>
                </c:pt>
                <c:pt idx="30">
                  <c:v>44627</c:v>
                </c:pt>
              </c:numCache>
            </c:numRef>
          </c:xVal>
          <c:yVal>
            <c:numRef>
              <c:f>'GWM 21'!$B$38:$AC$38</c:f>
              <c:numCache>
                <c:formatCode>0.00</c:formatCode>
                <c:ptCount val="28"/>
                <c:pt idx="0">
                  <c:v>0.94180062292344413</c:v>
                </c:pt>
                <c:pt idx="1">
                  <c:v>1</c:v>
                </c:pt>
                <c:pt idx="2">
                  <c:v>0.9157633814788253</c:v>
                </c:pt>
                <c:pt idx="3">
                  <c:v>0.99940170940170936</c:v>
                </c:pt>
                <c:pt idx="4">
                  <c:v>1.0001939331367786</c:v>
                </c:pt>
                <c:pt idx="5">
                  <c:v>1</c:v>
                </c:pt>
                <c:pt idx="6">
                  <c:v>1.0016051884880421</c:v>
                </c:pt>
                <c:pt idx="7">
                  <c:v>1.0016862586137008</c:v>
                </c:pt>
                <c:pt idx="8">
                  <c:v>1.0023834616943657</c:v>
                </c:pt>
                <c:pt idx="9">
                  <c:v>1.0032914471017431</c:v>
                </c:pt>
                <c:pt idx="10">
                  <c:v>1.0035670855289827</c:v>
                </c:pt>
                <c:pt idx="11">
                  <c:v>1.0060964849979848</c:v>
                </c:pt>
                <c:pt idx="12">
                  <c:v>1.004337055399074</c:v>
                </c:pt>
                <c:pt idx="13">
                  <c:v>1.0064335149904668</c:v>
                </c:pt>
                <c:pt idx="14">
                  <c:v>1.0022921942865193</c:v>
                </c:pt>
                <c:pt idx="15">
                  <c:v>1.0117258467035524</c:v>
                </c:pt>
                <c:pt idx="16">
                  <c:v>1.0196705688882421</c:v>
                </c:pt>
                <c:pt idx="17">
                  <c:v>1.0109853946740854</c:v>
                </c:pt>
                <c:pt idx="18">
                  <c:v>1.0110905548684228</c:v>
                </c:pt>
                <c:pt idx="19">
                  <c:v>1.0078096515023958</c:v>
                </c:pt>
                <c:pt idx="20">
                  <c:v>1.0156269596277703</c:v>
                </c:pt>
                <c:pt idx="21">
                  <c:v>1.0092007548067541</c:v>
                </c:pt>
                <c:pt idx="22">
                  <c:v>1.0169447649139582</c:v>
                </c:pt>
                <c:pt idx="23">
                  <c:v>1.0174061370778031</c:v>
                </c:pt>
                <c:pt idx="24">
                  <c:v>1.1416051538426892</c:v>
                </c:pt>
                <c:pt idx="25">
                  <c:v>1.1213675213675214</c:v>
                </c:pt>
                <c:pt idx="26">
                  <c:v>0.67288204296716658</c:v>
                </c:pt>
                <c:pt idx="27">
                  <c:v>0.51895592764664522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9C-4246-A460-7862F37B8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789168"/>
        <c:axId val="266252424"/>
      </c:scatterChart>
      <c:valAx>
        <c:axId val="276789168"/>
        <c:scaling>
          <c:orientation val="minMax"/>
          <c:min val="43586"/>
        </c:scaling>
        <c:delete val="0"/>
        <c:axPos val="b"/>
        <c:numFmt formatCode="d/m/yy;@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accent3">
                <a:lumMod val="1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6252424"/>
        <c:crosses val="autoZero"/>
        <c:crossBetween val="midCat"/>
        <c:majorUnit val="130"/>
      </c:valAx>
      <c:valAx>
        <c:axId val="266252424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accent3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6789168"/>
        <c:crosses val="autoZero"/>
        <c:crossBetween val="midCat"/>
      </c:valAx>
      <c:spPr>
        <a:noFill/>
        <a:ln>
          <a:solidFill>
            <a:schemeClr val="accent3">
              <a:lumMod val="1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2B-417C-BA02-1EBA15ED662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2B-417C-BA02-1EBA15ED66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2B-417C-BA02-1EBA15ED66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2B-417C-BA02-1EBA15ED662A}"/>
              </c:ext>
            </c:extLst>
          </c:dPt>
          <c:cat>
            <c:strRef>
              <c:f>Sheet1!$A$2:$A$5</c:f>
              <c:strCache>
                <c:ptCount val="2"/>
                <c:pt idx="0">
                  <c:v>Zeolite</c:v>
                </c:pt>
                <c:pt idx="1">
                  <c:v>Other costs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2B-417C-BA02-1EBA15ED6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01-4421-A108-6209028408A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01-4421-A108-6209028408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D01-4421-A108-6209028408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D01-4421-A108-6209028408A0}"/>
              </c:ext>
            </c:extLst>
          </c:dPt>
          <c:cat>
            <c:strRef>
              <c:f>Sheet1!$A$2:$A$5</c:f>
              <c:strCache>
                <c:ptCount val="2"/>
                <c:pt idx="0">
                  <c:v>Zeolite</c:v>
                </c:pt>
                <c:pt idx="1">
                  <c:v>Other costs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01-4421-A108-620902840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0.82569</cdr:x>
      <cdr:y>0.03695</cdr:y>
    </cdr:from>
    <cdr:to>
      <cdr:x>0.82569</cdr:x>
      <cdr:y>0.70489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4FE615AA-101A-4C8B-A7D5-91FF88C1C947}"/>
            </a:ext>
          </a:extLst>
        </cdr:cNvPr>
        <cdr:cNvCxnSpPr/>
      </cdr:nvCxnSpPr>
      <cdr:spPr>
        <a:xfrm xmlns:a="http://schemas.openxmlformats.org/drawingml/2006/main" flipV="1">
          <a:off x="3365066" y="86429"/>
          <a:ext cx="0" cy="1562368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33C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0.7577</cdr:x>
      <cdr:y>0.34018</cdr:y>
    </cdr:from>
    <cdr:to>
      <cdr:x>0.83934</cdr:x>
      <cdr:y>0.4471</cdr:y>
    </cdr:to>
    <cdr:sp macro="" textlink="">
      <cdr:nvSpPr>
        <cdr:cNvPr id="4" name="Textfeld 3">
          <a:extLst xmlns:a="http://schemas.openxmlformats.org/drawingml/2006/main">
            <a:ext uri="{FF2B5EF4-FFF2-40B4-BE49-F238E27FC236}">
              <a16:creationId xmlns:a16="http://schemas.microsoft.com/office/drawing/2014/main" id="{054E9F48-4DA0-4C7B-91A1-10748F70C5FC}"/>
            </a:ext>
          </a:extLst>
        </cdr:cNvPr>
        <cdr:cNvSpPr txBox="1"/>
      </cdr:nvSpPr>
      <cdr:spPr>
        <a:xfrm xmlns:a="http://schemas.openxmlformats.org/drawingml/2006/main" rot="16200000">
          <a:off x="3129269" y="754403"/>
          <a:ext cx="250096" cy="332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rgbClr val="FF33CC"/>
              </a:solidFill>
              <a:latin typeface="Objektiv Mk1" panose="020B0502020204020203" pitchFamily="34" charset="0"/>
              <a:cs typeface="Objektiv Mk1" panose="020B0502020204020203" pitchFamily="34" charset="0"/>
            </a:rPr>
            <a:t>Persulfate-Inj</a:t>
          </a:r>
          <a:r>
            <a:rPr lang="en-US" b="1" dirty="0">
              <a:solidFill>
                <a:srgbClr val="FF33CC"/>
              </a:solidFill>
              <a:latin typeface="Objektiv Mk1" panose="020B0502020204020203" pitchFamily="34" charset="0"/>
              <a:cs typeface="Objektiv Mk1" panose="020B0502020204020203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0.17808</cdr:x>
      <cdr:y>0.03796</cdr:y>
    </cdr:from>
    <cdr:to>
      <cdr:x>0.17808</cdr:x>
      <cdr:y>0.70489</cdr:y>
    </cdr:to>
    <cdr:cxnSp macro="">
      <cdr:nvCxnSpPr>
        <cdr:cNvPr id="5" name="Gerader Verbinder 4">
          <a:extLst xmlns:a="http://schemas.openxmlformats.org/drawingml/2006/main">
            <a:ext uri="{FF2B5EF4-FFF2-40B4-BE49-F238E27FC236}">
              <a16:creationId xmlns:a16="http://schemas.microsoft.com/office/drawing/2014/main" id="{4FE615AA-101A-4C8B-A7D5-91FF88C1C947}"/>
            </a:ext>
          </a:extLst>
        </cdr:cNvPr>
        <cdr:cNvCxnSpPr/>
      </cdr:nvCxnSpPr>
      <cdr:spPr>
        <a:xfrm xmlns:a="http://schemas.openxmlformats.org/drawingml/2006/main" flipV="1">
          <a:off x="725756" y="88801"/>
          <a:ext cx="0" cy="1559996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33C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0.17808</cdr:x>
      <cdr:y>0.20923</cdr:y>
    </cdr:from>
    <cdr:to>
      <cdr:x>0.25972</cdr:x>
      <cdr:y>0.31615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054E9F48-4DA0-4C7B-91A1-10748F70C5FC}"/>
            </a:ext>
          </a:extLst>
        </cdr:cNvPr>
        <cdr:cNvSpPr txBox="1"/>
      </cdr:nvSpPr>
      <cdr:spPr>
        <a:xfrm xmlns:a="http://schemas.openxmlformats.org/drawingml/2006/main" rot="16200000">
          <a:off x="767068" y="448099"/>
          <a:ext cx="250096" cy="3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err="1" smtClean="0">
              <a:solidFill>
                <a:srgbClr val="FF33CC"/>
              </a:solidFill>
              <a:latin typeface="Objektiv Mk1" panose="020B0502020204020203" pitchFamily="34" charset="0"/>
              <a:cs typeface="Objektiv Mk1" panose="020B0502020204020203" pitchFamily="34" charset="0"/>
            </a:rPr>
            <a:t>FeS</a:t>
          </a:r>
          <a:r>
            <a:rPr lang="en-US" b="1" dirty="0" smtClean="0">
              <a:solidFill>
                <a:srgbClr val="FF33CC"/>
              </a:solidFill>
              <a:latin typeface="Objektiv Mk1" panose="020B0502020204020203" pitchFamily="34" charset="0"/>
              <a:cs typeface="Objektiv Mk1" panose="020B0502020204020203" pitchFamily="34" charset="0"/>
            </a:rPr>
            <a:t>-Inj</a:t>
          </a:r>
          <a:r>
            <a:rPr lang="en-US" b="1" dirty="0">
              <a:solidFill>
                <a:srgbClr val="FF33CC"/>
              </a:solidFill>
              <a:latin typeface="Objektiv Mk1" panose="020B0502020204020203" pitchFamily="34" charset="0"/>
              <a:cs typeface="Objektiv Mk1" panose="020B0502020204020203" pitchFamily="34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37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81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9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8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64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2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59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69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358775" y="1116000"/>
            <a:ext cx="4104000" cy="3672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9950" y="1080000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Title of presentation</a:t>
            </a:r>
            <a:br>
              <a:rPr lang="de-DE"/>
            </a:br>
            <a:r>
              <a:rPr lang="en-US"/>
              <a:t>also possible in two parts</a:t>
            </a:r>
            <a:r>
              <a:rPr lang="de-DE"/>
              <a:t/>
            </a:r>
            <a:br>
              <a:rPr lang="de-DE"/>
            </a:br>
            <a:r>
              <a:rPr lang="en-US"/>
              <a:t>also possible </a:t>
            </a:r>
            <a:r>
              <a:rPr lang="de-DE"/>
              <a:t>subheadline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9950" y="2620800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Speaker Prof</a:t>
            </a:r>
            <a:r>
              <a:rPr lang="de-DE" dirty="0"/>
              <a:t>. Dr. Dr. Mustermann</a:t>
            </a:r>
          </a:p>
          <a:p>
            <a:r>
              <a:rPr lang="de-DE"/>
              <a:t>Speaker Prof</a:t>
            </a:r>
            <a:r>
              <a:rPr lang="de-DE" dirty="0"/>
              <a:t>. med. Dr. Musterfrau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01716" y="4716000"/>
            <a:ext cx="1922922" cy="2166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0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Picture caption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2"/>
          </p:nvPr>
        </p:nvSpPr>
        <p:spPr>
          <a:xfrm>
            <a:off x="4680000" y="3471874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t>23.05.2022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www.ufz.de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Optional: title of presentation single-line</a:t>
            </a:r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735013"/>
            <a:ext cx="4105275" cy="39989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30"/>
              </a:lnSpc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de-DE" sz="1400"/>
              <a:t>Fließtext in Arial, 14 Pt, Schwarz. Hervorhebungen erfolgen in der </a:t>
            </a:r>
            <a:r>
              <a:rPr lang="de-DE" sz="1400" b="1"/>
              <a:t>Arial, Fett</a:t>
            </a:r>
            <a:r>
              <a:rPr lang="de-DE" sz="1400"/>
              <a:t>. </a:t>
            </a:r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r>
              <a:rPr lang="de-DE" sz="1400"/>
              <a:t>Der Fließtext kann auch in einem zweispaltigen Layout stattfinden. Es können beide Spalten mit Text bespielt werden, oder aber man nutzt eine Spalte für den Einsatz von Bildern oder Infografiken. </a:t>
            </a:r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4687225" y="735013"/>
            <a:ext cx="4283737" cy="1692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8" name="Diagrammplatzhalt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4679950" y="2824163"/>
            <a:ext cx="4248150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diagram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346496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Title of presentation</a:t>
            </a:r>
            <a:br>
              <a:rPr lang="de-DE"/>
            </a:br>
            <a:r>
              <a:rPr lang="de-DE"/>
              <a:t>a</a:t>
            </a:r>
            <a:r>
              <a:rPr lang="en-US"/>
              <a:t>lso possible in two parts</a:t>
            </a:r>
            <a:r>
              <a:rPr lang="de-DE"/>
              <a:t/>
            </a:r>
            <a:br>
              <a:rPr lang="de-DE"/>
            </a:br>
            <a:r>
              <a:rPr lang="en-US"/>
              <a:t>also possible </a:t>
            </a:r>
            <a:r>
              <a:rPr lang="de-DE"/>
              <a:t>subheadline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887296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Speaker </a:t>
            </a:r>
            <a:r>
              <a:rPr lang="de-DE" dirty="0"/>
              <a:t>Prof. Dr. Dr. Mustermann</a:t>
            </a:r>
          </a:p>
          <a:p>
            <a:r>
              <a:rPr lang="de-DE"/>
              <a:t>Speaker </a:t>
            </a:r>
            <a:r>
              <a:rPr lang="de-DE" dirty="0"/>
              <a:t>Prof. med. Dr. Musterfrau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987425"/>
            <a:ext cx="8784000" cy="4032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www.ufz.de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358713" y="1080000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Title of presentation</a:t>
            </a:r>
            <a:br>
              <a:rPr lang="de-DE"/>
            </a:br>
            <a:r>
              <a:rPr lang="de-DE"/>
              <a:t>a</a:t>
            </a:r>
            <a:r>
              <a:rPr lang="en-US"/>
              <a:t>lso possible in two parts</a:t>
            </a:r>
            <a:r>
              <a:rPr lang="de-DE"/>
              <a:t/>
            </a:r>
            <a:br>
              <a:rPr lang="de-DE"/>
            </a:br>
            <a:r>
              <a:rPr lang="en-US"/>
              <a:t>also possible </a:t>
            </a:r>
            <a:r>
              <a:rPr lang="de-DE"/>
              <a:t>subheadline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13" y="2620800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Speaker </a:t>
            </a:r>
            <a:r>
              <a:rPr lang="de-DE" dirty="0"/>
              <a:t>Prof. Dr. Dr. Mustermann</a:t>
            </a:r>
          </a:p>
          <a:p>
            <a:r>
              <a:rPr lang="de-DE"/>
              <a:t>Speaker </a:t>
            </a:r>
            <a:r>
              <a:rPr lang="de-DE" dirty="0"/>
              <a:t>Prof. med. Dr. Musterfrau</a:t>
            </a: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>
          <a:xfrm>
            <a:off x="358763" y="3471874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t>23.05.2022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www.ufz.de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353600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Title of presentation</a:t>
            </a:r>
            <a:br>
              <a:rPr lang="de-DE"/>
            </a:br>
            <a:r>
              <a:rPr lang="de-DE"/>
              <a:t>a</a:t>
            </a:r>
            <a:r>
              <a:rPr lang="en-US"/>
              <a:t>lso possible in two parts</a:t>
            </a:r>
            <a:r>
              <a:rPr lang="de-DE"/>
              <a:t/>
            </a:r>
            <a:br>
              <a:rPr lang="de-DE"/>
            </a:br>
            <a:r>
              <a:rPr lang="en-US"/>
              <a:t>also possible </a:t>
            </a:r>
            <a:r>
              <a:rPr lang="de-DE"/>
              <a:t>subheadline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894400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Speaker </a:t>
            </a:r>
            <a:r>
              <a:rPr lang="de-DE" dirty="0"/>
              <a:t>Prof. Dr. Dr. Mustermann</a:t>
            </a:r>
          </a:p>
          <a:p>
            <a:r>
              <a:rPr lang="de-DE"/>
              <a:t>Speaker </a:t>
            </a:r>
            <a:r>
              <a:rPr lang="de-DE" dirty="0"/>
              <a:t>Prof. med. Dr. Musterfrau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60000" y="3744000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t>23.05.2022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4" y="1130400"/>
            <a:ext cx="4105275" cy="3590925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79950" y="1130400"/>
            <a:ext cx="4104050" cy="3521744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4706143"/>
            <a:ext cx="1944688" cy="1698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</a:lstStyle>
          <a:p>
            <a:pPr lvl="0"/>
            <a:r>
              <a:rPr lang="de-DE"/>
              <a:t>Picture caption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4" y="1130400"/>
            <a:ext cx="4105275" cy="3590925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7664" y="1138238"/>
            <a:ext cx="4105275" cy="3590925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+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8725" y="1130401"/>
            <a:ext cx="4105275" cy="1441349"/>
          </a:xfrm>
        </p:spPr>
        <p:txBody>
          <a:bodyPr/>
          <a:lstStyle>
            <a:lvl1pPr marL="0" marR="0" indent="0" algn="l" defTabSz="179705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79705" algn="l"/>
                <a:tab pos="359410" algn="l"/>
              </a:tabLst>
              <a:defRPr/>
            </a:lvl1pPr>
            <a:lvl2pPr marL="180975" indent="0">
              <a:buNone/>
              <a:defRPr/>
            </a:lvl2pPr>
            <a:lvl3pPr marL="360680" indent="0">
              <a:buNone/>
              <a:defRPr/>
            </a:lvl3pPr>
            <a:lvl4pPr marL="539750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0"/>
            <a:r>
              <a:rPr lang="de-DE"/>
              <a:t>Lorem ipsum dolor sit amet, consectetuer adipiscing elit. Aenean commodo ligula eget dolor. Aenean massa. Cum sociis natoque penatibus et magnis dis parturient montes, nascetur ridiculus mus.</a:t>
            </a:r>
          </a:p>
          <a:p>
            <a:pPr lvl="0"/>
            <a:endParaRPr lang="de-DE"/>
          </a:p>
          <a:p>
            <a:pPr lvl="0"/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130399"/>
            <a:ext cx="4104050" cy="1692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2952000"/>
            <a:ext cx="4104050" cy="1692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4697921"/>
            <a:ext cx="4104000" cy="214089"/>
          </a:xfrm>
        </p:spPr>
        <p:txBody>
          <a:bodyPr/>
          <a:lstStyle>
            <a:lvl1pPr marL="0" marR="0" indent="0" algn="l" defTabSz="179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3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79705" algn="l"/>
                <a:tab pos="359410" algn="l"/>
              </a:tabLst>
              <a:defRPr sz="700"/>
            </a:lvl1pPr>
            <a:lvl2pPr marL="180975" indent="0">
              <a:buNone/>
              <a:defRPr sz="700"/>
            </a:lvl2pPr>
            <a:lvl3pPr marL="360680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marL="0" marR="0" lvl="0" indent="0" algn="l" defTabSz="179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3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79705" algn="l"/>
                <a:tab pos="359410" algn="l"/>
              </a:tabLst>
              <a:defRPr/>
            </a:pPr>
            <a:r>
              <a:rPr lang="de-DE"/>
              <a:t>Picture caption top and bottom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79193" y="2751770"/>
            <a:ext cx="4105275" cy="1476474"/>
          </a:xfrm>
        </p:spPr>
        <p:txBody>
          <a:bodyPr/>
          <a:lstStyle>
            <a:lvl1pPr marL="0" marR="0" indent="0" algn="l" defTabSz="179705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79705" algn="l"/>
                <a:tab pos="359410" algn="l"/>
              </a:tabLst>
              <a:defRPr/>
            </a:lvl1pPr>
          </a:lstStyle>
          <a:p>
            <a:pPr lvl="0"/>
            <a:r>
              <a:rPr lang="de-DE"/>
              <a:t>Edit text master format</a:t>
            </a:r>
          </a:p>
          <a:p>
            <a:pPr lvl="0"/>
            <a:r>
              <a:rPr lang="de-DE"/>
              <a:t>Lorem ipsum dolor sit amet, consectetuer adipiscing elit. Aenean commodo ligula eget dolor. Aenean massa. </a:t>
            </a:r>
          </a:p>
          <a:p>
            <a:pPr marL="285750" marR="0" lvl="0" indent="-285750" algn="l" defTabSz="179705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>
                <a:tab pos="179705" algn="l"/>
                <a:tab pos="359410" algn="l"/>
              </a:tabLst>
              <a:defRPr/>
            </a:pPr>
            <a:r>
              <a:rPr lang="de-DE"/>
              <a:t>Lorem ipsum dolor sit amet, consectetuer adipiscing elit. Aenean commodo ligula eget dolor. Aenean massa.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+ Bild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2952000"/>
            <a:ext cx="4104050" cy="1692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6" hasCustomPrompt="1"/>
          </p:nvPr>
        </p:nvSpPr>
        <p:spPr>
          <a:xfrm>
            <a:off x="4679950" y="2952592"/>
            <a:ext cx="4104000" cy="1692000"/>
          </a:xfrm>
        </p:spPr>
        <p:txBody>
          <a:bodyPr anchor="ctr" anchorCtr="0"/>
          <a:lstStyle>
            <a:lvl1pPr marL="0" indent="0" algn="ctr">
              <a:buNone/>
              <a:defRPr lang="de-DE"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697921"/>
            <a:ext cx="4104000" cy="21408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680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/>
              <a:t>Picture caption</a:t>
            </a:r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90400" y="4698000"/>
            <a:ext cx="1934238" cy="21408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680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/>
              <a:t>Picture caption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4" y="1130401"/>
            <a:ext cx="4105275" cy="1585366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www.ufz.de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Optional: title of presentation single-line</a:t>
            </a:r>
            <a:endParaRPr lang="de-DE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358775" y="735013"/>
            <a:ext cx="8435058" cy="39249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picture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1200"/>
            <a:ext cx="3077724" cy="59436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003"/>
            <a:ext cx="9144000" cy="3625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36259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412" y="4903200"/>
            <a:ext cx="513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F9AA50-0486-41C3-8F9C-2E057E6D692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712" cy="146022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www.ufz.de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203428" y="4515990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t>23.05.2022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179388" y="1138238"/>
            <a:ext cx="45005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1200"/>
            <a:ext cx="3077724" cy="59436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412" y="4903200"/>
            <a:ext cx="513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F9AA50-0486-41C3-8F9C-2E057E6D692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712" cy="146022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www.ufz.de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731990"/>
            <a:ext cx="9143990" cy="362590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41200"/>
            <a:ext cx="8424000" cy="659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Edit title master format by clicking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000" y="4903200"/>
            <a:ext cx="5144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A7858BA-97FF-467B-88B5-B4FF2FCC31FE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131590"/>
            <a:ext cx="8424000" cy="36023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200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www.ufz.de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05003"/>
            <a:ext cx="9143990" cy="3625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dt="0"/>
  <p:txStyles>
    <p:titleStyle>
      <a:lvl1pPr algn="l" defTabSz="914400" rtl="0" eaLnBrk="1" latinLnBrk="0" hangingPunct="1">
        <a:lnSpc>
          <a:spcPts val="2160"/>
        </a:lnSpc>
        <a:spcBef>
          <a:spcPct val="0"/>
        </a:spcBef>
        <a:buNone/>
        <a:defRPr sz="18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79705" rtl="0" eaLnBrk="1" latinLnBrk="0" hangingPunct="1">
        <a:lnSpc>
          <a:spcPts val="1700"/>
        </a:lnSpc>
        <a:spcBef>
          <a:spcPts val="0"/>
        </a:spcBef>
        <a:spcAft>
          <a:spcPts val="1630"/>
        </a:spcAft>
        <a:buClr>
          <a:schemeClr val="tx2"/>
        </a:buClr>
        <a:buFont typeface="Wingdings" panose="05000000000000000000" pitchFamily="2" charset="2"/>
        <a:buChar char="§"/>
        <a:tabLst>
          <a:tab pos="179705" algn="l"/>
          <a:tab pos="35941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970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655" indent="-18097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412" y="4903200"/>
            <a:ext cx="513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F9AA50-0486-41C3-8F9C-2E057E6D6925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712" cy="146022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www.ufz.de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41200"/>
            <a:ext cx="8424000" cy="65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Optional: title of presentation single-line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731990"/>
            <a:ext cx="9143990" cy="3625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dt="0"/>
  <p:txStyles>
    <p:titleStyle>
      <a:lvl1pPr algn="l" defTabSz="914400" rtl="0" eaLnBrk="1" latinLnBrk="0" hangingPunct="1">
        <a:lnSpc>
          <a:spcPts val="2160"/>
        </a:lnSpc>
        <a:spcBef>
          <a:spcPct val="0"/>
        </a:spcBef>
        <a:buNone/>
        <a:defRPr sz="1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692004" y="1558583"/>
            <a:ext cx="5912768" cy="609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+mj-lt"/>
                <a:cs typeface="Calibri" panose="020F0502020204030204" pitchFamily="34" charset="0"/>
              </a:rPr>
              <a:t>Degradation </a:t>
            </a:r>
            <a:r>
              <a:rPr lang="en-US" sz="2000" b="1" dirty="0">
                <a:latin typeface="+mj-lt"/>
                <a:cs typeface="Calibri" panose="020F0502020204030204" pitchFamily="34" charset="0"/>
              </a:rPr>
              <a:t>of </a:t>
            </a:r>
            <a:r>
              <a:rPr lang="en-US" sz="2000" b="1" dirty="0" smtClean="0">
                <a:latin typeface="+mj-lt"/>
                <a:cs typeface="Calibri" panose="020F0502020204030204" pitchFamily="34" charset="0"/>
              </a:rPr>
              <a:t>PFAS </a:t>
            </a:r>
            <a:r>
              <a:rPr lang="en-US" sz="2000" b="1" dirty="0">
                <a:latin typeface="+mj-lt"/>
                <a:cs typeface="Calibri" panose="020F0502020204030204" pitchFamily="34" charset="0"/>
              </a:rPr>
              <a:t>by activated persulfate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1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www.ufz.de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A267EF0-AD40-449E-8924-76521C26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44666"/>
            <a:ext cx="8839200" cy="4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pPr algn="ctr">
              <a:lnSpc>
                <a:spcPct val="150000"/>
              </a:lnSpc>
              <a:buClrTx/>
              <a:buFontTx/>
            </a:pPr>
            <a:r>
              <a:rPr lang="en-GB" sz="1400" b="0" u="sng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 </a:t>
            </a:r>
            <a:r>
              <a:rPr lang="en-GB" sz="1400" b="0" u="sng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Qian</a:t>
            </a:r>
            <a:r>
              <a:rPr lang="en-GB" sz="14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kern="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</a:t>
            </a:r>
            <a:r>
              <a:rPr lang="en-GB" sz="1400" b="0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Sühnholz</a:t>
            </a:r>
            <a:r>
              <a:rPr lang="en-GB" sz="14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kern="0" baseline="30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GB" sz="14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 </a:t>
            </a:r>
            <a:r>
              <a:rPr lang="en-GB" sz="14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Bosch </a:t>
            </a:r>
            <a:r>
              <a:rPr lang="en-GB" sz="1400" b="0" kern="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0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Katrin</a:t>
            </a:r>
            <a:r>
              <a:rPr lang="en-GB" sz="14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Mackenzie </a:t>
            </a:r>
            <a:r>
              <a:rPr lang="en-GB" sz="1400" b="0" kern="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400" b="0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Anett</a:t>
            </a:r>
            <a:r>
              <a:rPr lang="en-GB" sz="14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</a:t>
            </a:r>
            <a:r>
              <a:rPr lang="en-GB" sz="14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kern="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4277878"/>
            <a:ext cx="1747594" cy="612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Tx/>
              <a:buFontTx/>
            </a:pPr>
            <a:r>
              <a:rPr lang="en-GB" sz="12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SSS 7.5</a:t>
            </a:r>
          </a:p>
          <a:p>
            <a:pPr>
              <a:lnSpc>
                <a:spcPct val="150000"/>
              </a:lnSpc>
              <a:buClrTx/>
              <a:buFontTx/>
            </a:pPr>
            <a:r>
              <a:rPr lang="en-GB" altLang="zh-CN" sz="12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altLang="zh-CN" sz="1200" kern="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zh-CN" sz="12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2022, </a:t>
            </a:r>
            <a:r>
              <a:rPr lang="en-GB" altLang="zh-CN" sz="12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EGU22</a:t>
            </a:r>
            <a:endParaRPr lang="en-GB" altLang="zh-CN" sz="12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0664" y="2778323"/>
            <a:ext cx="7086600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FontTx/>
            </a:pPr>
            <a:r>
              <a:rPr lang="en-GB" sz="1100" kern="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1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Helmholtz-</a:t>
            </a:r>
            <a:r>
              <a:rPr lang="en-GB" sz="1100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11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Environmental Research - UFZ, Department of Environmental Engineering, </a:t>
            </a:r>
            <a:r>
              <a:rPr lang="en-GB" sz="11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100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Permoserstr</a:t>
            </a:r>
            <a:r>
              <a:rPr lang="en-GB" sz="11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15, D-04318 Leipzig, Germany</a:t>
            </a:r>
          </a:p>
          <a:p>
            <a:pPr>
              <a:lnSpc>
                <a:spcPct val="150000"/>
              </a:lnSpc>
              <a:buClrTx/>
              <a:buFontTx/>
            </a:pPr>
            <a:r>
              <a:rPr lang="en-GB" sz="1100" kern="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1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Intrapore</a:t>
            </a:r>
            <a:r>
              <a:rPr lang="en-GB" sz="11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GmbH, </a:t>
            </a:r>
            <a:r>
              <a:rPr lang="en-GB" sz="1100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Katernberger</a:t>
            </a:r>
            <a:r>
              <a:rPr lang="en-GB" sz="11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Str. 107, D-45327 Essen, Germany</a:t>
            </a:r>
          </a:p>
        </p:txBody>
      </p:sp>
    </p:spTree>
    <p:extLst>
      <p:ext uri="{BB962C8B-B14F-4D97-AF65-F5344CB8AC3E}">
        <p14:creationId xmlns:p14="http://schemas.microsoft.com/office/powerpoint/2010/main" val="33057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5A19F-F5A7-4B8C-9C30-B0B55F0C9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2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1C2516-CDDD-4B8E-AAE9-FCE78D54100A}"/>
              </a:ext>
            </a:extLst>
          </p:cNvPr>
          <p:cNvSpPr/>
          <p:nvPr/>
        </p:nvSpPr>
        <p:spPr>
          <a:xfrm>
            <a:off x="76200" y="94278"/>
            <a:ext cx="899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98346-45F1-4EDA-85DC-9C48F0C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CD5BD-03FA-46A8-876B-6327138C14C8}"/>
              </a:ext>
            </a:extLst>
          </p:cNvPr>
          <p:cNvSpPr/>
          <p:nvPr/>
        </p:nvSpPr>
        <p:spPr>
          <a:xfrm>
            <a:off x="76200" y="895350"/>
            <a:ext cx="8991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82F9D4C-B70B-40B7-A1AD-56FF45168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3350"/>
            <a:ext cx="922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pPr>
              <a:buClrTx/>
              <a:buFontTx/>
            </a:pPr>
            <a:r>
              <a:rPr lang="en-GB" sz="1600" kern="0" dirty="0">
                <a:solidFill>
                  <a:schemeClr val="tx2"/>
                </a:solidFill>
              </a:rPr>
              <a:t>Introduction</a:t>
            </a:r>
            <a:endParaRPr lang="en-GB" sz="2400" kern="0" dirty="0">
              <a:solidFill>
                <a:schemeClr val="tx2"/>
              </a:solidFill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26D45746-A86E-4BFB-95F5-FF879A7EF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2880000" cy="1571200"/>
          </a:xfrm>
          <a:prstGeom prst="rect">
            <a:avLst/>
          </a:prstGeom>
        </p:spPr>
      </p:pic>
      <p:sp>
        <p:nvSpPr>
          <p:cNvPr id="9" name="矩形 3">
            <a:extLst>
              <a:ext uri="{FF2B5EF4-FFF2-40B4-BE49-F238E27FC236}">
                <a16:creationId xmlns:a16="http://schemas.microsoft.com/office/drawing/2014/main" id="{0AF27702-F944-4531-80D2-A36BA94B41CC}"/>
              </a:ext>
            </a:extLst>
          </p:cNvPr>
          <p:cNvSpPr/>
          <p:nvPr/>
        </p:nvSpPr>
        <p:spPr>
          <a:xfrm>
            <a:off x="1524000" y="2356306"/>
            <a:ext cx="17107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</a:rPr>
              <a:t>Industrial and consumer products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4DE1-4E21-4156-A84D-95DE6E924BD1}"/>
              </a:ext>
            </a:extLst>
          </p:cNvPr>
          <p:cNvSpPr txBox="1"/>
          <p:nvPr/>
        </p:nvSpPr>
        <p:spPr>
          <a:xfrm>
            <a:off x="123917" y="438150"/>
            <a:ext cx="38384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effectLst/>
                <a:latin typeface="+mj-lt"/>
                <a:ea typeface="宋体" panose="02010600030101010101" pitchFamily="2" charset="-122"/>
              </a:rPr>
              <a:t>Per- and polyfluoroalkyl substances (PFAS)</a:t>
            </a:r>
            <a:endParaRPr lang="zh-CN" altLang="en-US" sz="1200" b="1" dirty="0">
              <a:latin typeface="+mj-lt"/>
            </a:endParaRP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59F13ABD-4CDA-4A50-8D36-D034B3B34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24" y="864150"/>
            <a:ext cx="4320000" cy="1555200"/>
          </a:xfrm>
          <a:prstGeom prst="rect">
            <a:avLst/>
          </a:prstGeom>
        </p:spPr>
      </p:pic>
      <p:sp>
        <p:nvSpPr>
          <p:cNvPr id="22" name="矩形 10">
            <a:extLst>
              <a:ext uri="{FF2B5EF4-FFF2-40B4-BE49-F238E27FC236}">
                <a16:creationId xmlns:a16="http://schemas.microsoft.com/office/drawing/2014/main" id="{D632E927-E44B-4CBB-8DCA-240B4CC9ED2D}"/>
              </a:ext>
            </a:extLst>
          </p:cNvPr>
          <p:cNvSpPr/>
          <p:nvPr/>
        </p:nvSpPr>
        <p:spPr>
          <a:xfrm>
            <a:off x="259080" y="2704456"/>
            <a:ext cx="2789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</a:schemeClr>
                </a:solidFill>
              </a:rPr>
              <a:t>Perfluorooctanoic acid (PFOA)</a:t>
            </a:r>
          </a:p>
        </p:txBody>
      </p:sp>
      <p:sp>
        <p:nvSpPr>
          <p:cNvPr id="24" name="Arrow: Down 31">
            <a:extLst>
              <a:ext uri="{FF2B5EF4-FFF2-40B4-BE49-F238E27FC236}">
                <a16:creationId xmlns:a16="http://schemas.microsoft.com/office/drawing/2014/main" id="{965D9224-FC8D-4DB7-B0D9-CA5DB5932A2E}"/>
              </a:ext>
            </a:extLst>
          </p:cNvPr>
          <p:cNvSpPr/>
          <p:nvPr/>
        </p:nvSpPr>
        <p:spPr>
          <a:xfrm rot="16200000">
            <a:off x="3610634" y="1191451"/>
            <a:ext cx="221755" cy="646046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矩形 5"/>
          <p:cNvSpPr/>
          <p:nvPr/>
        </p:nvSpPr>
        <p:spPr>
          <a:xfrm>
            <a:off x="6879852" y="4519196"/>
            <a:ext cx="23299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err="1"/>
              <a:t>Environment</a:t>
            </a:r>
            <a:r>
              <a:rPr lang="fr-FR" sz="800" i="1" dirty="0"/>
              <a:t> international 106 (2017): 37-47 </a:t>
            </a:r>
          </a:p>
          <a:p>
            <a:r>
              <a:rPr lang="en-US" sz="800" i="1" dirty="0"/>
              <a:t>Esircworldwide.com Greensciencepolicy.org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5162" y="439595"/>
            <a:ext cx="4881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/>
              <a:t>PFAS were reported to slip through wastewater treatment plants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905913" y="2442372"/>
            <a:ext cx="38879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Environmental Fate and Transport for Per- and </a:t>
            </a:r>
            <a:r>
              <a:rPr lang="en-US" sz="800" dirty="0" err="1"/>
              <a:t>Polyfluoroalkyl</a:t>
            </a:r>
            <a:r>
              <a:rPr lang="en-US" sz="800" dirty="0"/>
              <a:t> Substances (IRTC)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42" y="3028950"/>
            <a:ext cx="1952625" cy="638175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46E1B092-0432-431C-B7E1-678936E7C9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" y="4163358"/>
            <a:ext cx="1440000" cy="821538"/>
          </a:xfrm>
          <a:prstGeom prst="rect">
            <a:avLst/>
          </a:prstGeom>
        </p:spPr>
      </p:pic>
      <p:sp>
        <p:nvSpPr>
          <p:cNvPr id="26" name="矩形 11"/>
          <p:cNvSpPr/>
          <p:nvPr/>
        </p:nvSpPr>
        <p:spPr>
          <a:xfrm>
            <a:off x="292121" y="3867150"/>
            <a:ext cx="2398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Average D</a:t>
            </a:r>
            <a:r>
              <a:rPr lang="en-US" altLang="zh-CN" sz="1400" baseline="-25000" dirty="0"/>
              <a:t>C-F</a:t>
            </a:r>
            <a:r>
              <a:rPr lang="en-US" altLang="zh-CN" sz="1400" dirty="0"/>
              <a:t> = 532 kJ mol</a:t>
            </a:r>
            <a:r>
              <a:rPr lang="en-US" altLang="zh-CN" sz="1400" baseline="30000" dirty="0"/>
              <a:t>-1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7" name="矩形 21"/>
          <p:cNvSpPr/>
          <p:nvPr/>
        </p:nvSpPr>
        <p:spPr>
          <a:xfrm>
            <a:off x="1387200" y="4324350"/>
            <a:ext cx="1813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b="1" dirty="0"/>
              <a:t>Resistant to</a:t>
            </a:r>
            <a:r>
              <a:rPr lang="zh-CN" altLang="en-US" sz="1050" b="1" dirty="0"/>
              <a:t> </a:t>
            </a:r>
            <a:r>
              <a:rPr lang="en-US" altLang="zh-CN" sz="1050" b="1" dirty="0"/>
              <a:t>conventional </a:t>
            </a:r>
            <a:r>
              <a:rPr lang="en-US" altLang="zh-CN" sz="1050" b="1" dirty="0" smtClean="0"/>
              <a:t>reduction, oxidation </a:t>
            </a:r>
            <a:r>
              <a:rPr lang="en-US" altLang="zh-CN" sz="1050" b="1" dirty="0"/>
              <a:t>and biological degradation</a:t>
            </a:r>
            <a:endParaRPr lang="zh-CN" altLang="en-US" sz="1050" b="1" dirty="0"/>
          </a:p>
        </p:txBody>
      </p:sp>
      <p:sp>
        <p:nvSpPr>
          <p:cNvPr id="28" name="Down Arrow 27"/>
          <p:cNvSpPr/>
          <p:nvPr/>
        </p:nvSpPr>
        <p:spPr>
          <a:xfrm>
            <a:off x="1238166" y="3714750"/>
            <a:ext cx="338081" cy="153888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19">
            <a:extLst>
              <a:ext uri="{FF2B5EF4-FFF2-40B4-BE49-F238E27FC236}">
                <a16:creationId xmlns:a16="http://schemas.microsoft.com/office/drawing/2014/main" id="{7A124D39-CEBD-4AE1-B668-8E7D95FCBDA1}"/>
              </a:ext>
            </a:extLst>
          </p:cNvPr>
          <p:cNvSpPr/>
          <p:nvPr/>
        </p:nvSpPr>
        <p:spPr>
          <a:xfrm>
            <a:off x="4100167" y="3223590"/>
            <a:ext cx="10644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</a:rPr>
              <a:t>Activation</a:t>
            </a:r>
          </a:p>
        </p:txBody>
      </p:sp>
      <p:sp>
        <p:nvSpPr>
          <p:cNvPr id="48" name="矩形 19">
            <a:extLst>
              <a:ext uri="{FF2B5EF4-FFF2-40B4-BE49-F238E27FC236}">
                <a16:creationId xmlns:a16="http://schemas.microsoft.com/office/drawing/2014/main" id="{231E5514-FE62-438D-989C-95E94B7999FD}"/>
              </a:ext>
            </a:extLst>
          </p:cNvPr>
          <p:cNvSpPr/>
          <p:nvPr/>
        </p:nvSpPr>
        <p:spPr>
          <a:xfrm>
            <a:off x="3366742" y="3637600"/>
            <a:ext cx="24216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Carboxylic group attack by one-electron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81444" y="3654873"/>
                <a:ext cx="3356881" cy="288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𝟏𝟓</m:t>
                        </m:r>
                      </m:sub>
                    </m:sSub>
                    <m:r>
                      <a:rPr lang="en-US" sz="1200" b="1" i="1">
                        <a:solidFill>
                          <a:schemeClr val="tx1"/>
                        </a:solidFill>
                        <a:latin typeface="Cambria Math"/>
                      </a:rPr>
                      <m:t>𝑪𝑶</m:t>
                    </m:r>
                    <m:sSup>
                      <m:sSup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</m:t>
                        </m:r>
                      </m:e>
                      <m:sup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12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𝑺</m:t>
                    </m:r>
                    <m:sSubSup>
                      <m:sSubSup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200" b="1" i="1">
                        <a:latin typeface="Cambria Math"/>
                      </a:rPr>
                      <m:t>∙</m:t>
                    </m:r>
                    <m:box>
                      <m:box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  </m:t>
                            </m:r>
                          </m:e>
                        </m:groupChr>
                      </m:e>
                    </m:box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1200" b="1" i="1">
                            <a:latin typeface="Cambria Math"/>
                          </a:rPr>
                          <m:t>𝟕</m:t>
                        </m:r>
                      </m:sub>
                    </m:sSub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1200" b="1" i="1">
                            <a:latin typeface="Cambria Math"/>
                          </a:rPr>
                          <m:t>𝟏𝟓</m:t>
                        </m:r>
                      </m:sub>
                    </m:sSub>
                    <m:r>
                      <a:rPr lang="en-US" sz="1200" b="1" i="1">
                        <a:latin typeface="Cambria Math"/>
                      </a:rPr>
                      <m:t>𝑪𝑶𝑶</m:t>
                    </m:r>
                    <m:r>
                      <a:rPr lang="en-US" sz="1200" b="1" i="1">
                        <a:latin typeface="Cambria Math"/>
                      </a:rPr>
                      <m:t>∙+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𝑺</m:t>
                    </m:r>
                    <m:sSubSup>
                      <m:sSubSup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1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444" y="3654873"/>
                <a:ext cx="3356881" cy="2884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46206" y="3190245"/>
                <a:ext cx="1496435" cy="289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  <m:sup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box>
                        <m:box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</m:groupChr>
                        </m:e>
                      </m:box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𝑺</m:t>
                      </m:r>
                      <m:sSubSup>
                        <m:sSubSup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200" b="1" i="1">
                          <a:latin typeface="Cambria Math"/>
                        </a:rPr>
                        <m:t>∙</m:t>
                      </m:r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06" y="3190245"/>
                <a:ext cx="1496435" cy="2898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10625" y="2730305"/>
            <a:ext cx="2598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Persulfate-based </a:t>
            </a:r>
            <a:r>
              <a:rPr lang="en-US" sz="1400" b="1" dirty="0">
                <a:solidFill>
                  <a:srgbClr val="000000"/>
                </a:solidFill>
              </a:rPr>
              <a:t>processes 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8189" y="4163642"/>
                <a:ext cx="3587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2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altLang="zh-CN" sz="1200" b="1" i="1">
                              <a:latin typeface="Cambria Math"/>
                            </a:rPr>
                            <m:t>𝟕</m:t>
                          </m:r>
                        </m:sub>
                      </m:sSub>
                      <m:sSub>
                        <m:sSub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1200" b="1" i="1">
                              <a:latin typeface="Cambria Math"/>
                            </a:rPr>
                            <m:t>𝟏𝟓</m:t>
                          </m:r>
                        </m:sub>
                      </m:sSub>
                      <m:r>
                        <a:rPr lang="en-US" altLang="zh-CN" sz="1200" b="1" i="1">
                          <a:latin typeface="Cambria Math"/>
                        </a:rPr>
                        <m:t>𝑪𝑶𝑶</m:t>
                      </m:r>
                      <m:r>
                        <a:rPr lang="en-US" altLang="zh-CN" sz="1200" b="1" i="1">
                          <a:latin typeface="Cambria Math"/>
                        </a:rPr>
                        <m:t>∙               </m:t>
                      </m:r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200" b="1" i="1">
                          <a:latin typeface="Cambria Math"/>
                        </a:rPr>
                        <m:t>𝑪𝑶</m:t>
                      </m:r>
                      <m:sSup>
                        <m:sSup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>
                              <a:latin typeface="Cambria Math"/>
                            </a:rPr>
                            <m:t>𝑶</m:t>
                          </m:r>
                        </m:e>
                        <m:sup>
                          <m:r>
                            <a:rPr lang="en-US" altLang="zh-CN" sz="1200" b="1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1200" b="1" i="1">
                          <a:latin typeface="Cambria Math"/>
                        </a:rPr>
                        <m:t>+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189" y="4163642"/>
                <a:ext cx="358771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6742317" y="4302141"/>
            <a:ext cx="432965" cy="0"/>
          </a:xfrm>
          <a:prstGeom prst="straightConnector1">
            <a:avLst/>
          </a:prstGeom>
          <a:ln w="9525"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矩形 19">
            <a:extLst>
              <a:ext uri="{FF2B5EF4-FFF2-40B4-BE49-F238E27FC236}">
                <a16:creationId xmlns:a16="http://schemas.microsoft.com/office/drawing/2014/main" id="{231E5514-FE62-438D-989C-95E94B7999FD}"/>
              </a:ext>
            </a:extLst>
          </p:cNvPr>
          <p:cNvSpPr/>
          <p:nvPr/>
        </p:nvSpPr>
        <p:spPr>
          <a:xfrm>
            <a:off x="3124200" y="4075966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Subsequent decomposition,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</a:rPr>
              <a:t>radicals and hydrolysis reactions</a:t>
            </a:r>
          </a:p>
        </p:txBody>
      </p:sp>
    </p:spTree>
    <p:extLst>
      <p:ext uri="{BB962C8B-B14F-4D97-AF65-F5344CB8AC3E}">
        <p14:creationId xmlns:p14="http://schemas.microsoft.com/office/powerpoint/2010/main" val="31160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11" grpId="0"/>
      <p:bldP spid="3" grpId="0"/>
      <p:bldP spid="26" grpId="0"/>
      <p:bldP spid="27" grpId="0"/>
      <p:bldP spid="28" grpId="0" animBg="1"/>
      <p:bldP spid="47" grpId="0"/>
      <p:bldP spid="48" grpId="0"/>
      <p:bldP spid="49" grpId="0"/>
      <p:bldP spid="50" grpId="0"/>
      <p:bldP spid="16" grpId="0"/>
      <p:bldP spid="36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5A19F-F5A7-4B8C-9C30-B0B55F0C9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3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1C2516-CDDD-4B8E-AAE9-FCE78D54100A}"/>
              </a:ext>
            </a:extLst>
          </p:cNvPr>
          <p:cNvSpPr/>
          <p:nvPr/>
        </p:nvSpPr>
        <p:spPr>
          <a:xfrm>
            <a:off x="76200" y="94278"/>
            <a:ext cx="899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98346-45F1-4EDA-85DC-9C48F0C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0D899A2-CB03-4A73-AFE6-82A29665E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37544"/>
            <a:ext cx="7162800" cy="95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0" dirty="0">
                <a:solidFill>
                  <a:schemeClr val="tx2"/>
                </a:solidFill>
              </a:rPr>
              <a:t>Strategy </a:t>
            </a:r>
            <a:r>
              <a:rPr lang="en-US" sz="2000" b="0" dirty="0" smtClean="0">
                <a:solidFill>
                  <a:schemeClr val="tx2"/>
                </a:solidFill>
              </a:rPr>
              <a:t>I</a:t>
            </a:r>
            <a:endParaRPr lang="en-US" sz="2000" b="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0" dirty="0">
                <a:solidFill>
                  <a:schemeClr val="tx2"/>
                </a:solidFill>
              </a:rPr>
              <a:t>Degradation of PFOA by </a:t>
            </a:r>
            <a:r>
              <a:rPr lang="en-US" sz="2000" b="0" dirty="0" smtClean="0">
                <a:solidFill>
                  <a:schemeClr val="tx2"/>
                </a:solidFill>
              </a:rPr>
              <a:t>persulfate activation </a:t>
            </a:r>
            <a:r>
              <a:rPr lang="en-US" sz="2000" b="0" dirty="0">
                <a:solidFill>
                  <a:schemeClr val="tx2"/>
                </a:solidFill>
              </a:rPr>
              <a:t>with </a:t>
            </a:r>
            <a:r>
              <a:rPr lang="en-US" sz="2000" b="0" dirty="0" err="1">
                <a:solidFill>
                  <a:schemeClr val="tx2"/>
                </a:solidFill>
              </a:rPr>
              <a:t>FeS</a:t>
            </a:r>
            <a:r>
              <a:rPr lang="en-US" sz="2000" b="0" dirty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5A19F-F5A7-4B8C-9C30-B0B55F0C9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4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1C2516-CDDD-4B8E-AAE9-FCE78D54100A}"/>
              </a:ext>
            </a:extLst>
          </p:cNvPr>
          <p:cNvSpPr/>
          <p:nvPr/>
        </p:nvSpPr>
        <p:spPr>
          <a:xfrm>
            <a:off x="76200" y="94278"/>
            <a:ext cx="899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98346-45F1-4EDA-85DC-9C48F0C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57150"/>
            <a:ext cx="9093200" cy="4381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Degradation of PFOA by persulfate activation with </a:t>
            </a:r>
            <a:r>
              <a:rPr lang="en-US" sz="1600" dirty="0" err="1"/>
              <a:t>FeS</a:t>
            </a:r>
            <a:r>
              <a:rPr lang="en-US" sz="1600" dirty="0"/>
              <a:t>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018902"/>
              </p:ext>
            </p:extLst>
          </p:nvPr>
        </p:nvGraphicFramePr>
        <p:xfrm>
          <a:off x="5715000" y="2331118"/>
          <a:ext cx="2981356" cy="127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89" y="367798"/>
            <a:ext cx="2419972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71" y="686039"/>
            <a:ext cx="4128699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73" y="290580"/>
            <a:ext cx="1586780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75" y="1161078"/>
            <a:ext cx="1586780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75" y="2483875"/>
            <a:ext cx="1586780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75" y="3732828"/>
            <a:ext cx="1586780" cy="73152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337596" y="1551488"/>
            <a:ext cx="676008" cy="4381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pH=3</a:t>
            </a:r>
            <a:endParaRPr lang="en-US" sz="1600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1452" y="2775648"/>
            <a:ext cx="676008" cy="4381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pH=5</a:t>
            </a:r>
            <a:endParaRPr lang="en-US" sz="1600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1452" y="4095634"/>
            <a:ext cx="676008" cy="4381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pH=7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r="3639"/>
          <a:stretch/>
        </p:blipFill>
        <p:spPr>
          <a:xfrm>
            <a:off x="943752" y="1123800"/>
            <a:ext cx="2145202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 r="3208" b="4170"/>
          <a:stretch/>
        </p:blipFill>
        <p:spPr>
          <a:xfrm>
            <a:off x="966105" y="2394861"/>
            <a:ext cx="2225499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r="3948" b="7234"/>
          <a:stretch/>
        </p:blipFill>
        <p:spPr>
          <a:xfrm>
            <a:off x="997460" y="3714750"/>
            <a:ext cx="2156044" cy="1371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4147" y="405971"/>
            <a:ext cx="12490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2B4E">
                    <a:lumMod val="75000"/>
                    <a:lumOff val="25000"/>
                  </a:srgbClr>
                </a:solidFill>
              </a:rPr>
              <a:t>Literature</a:t>
            </a:r>
            <a:endParaRPr lang="en-US" b="1" dirty="0">
              <a:solidFill>
                <a:srgbClr val="002B4E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1782337" y="438150"/>
            <a:ext cx="152400" cy="50073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/>
          <a:stretch/>
        </p:blipFill>
        <p:spPr>
          <a:xfrm>
            <a:off x="7674837" y="176147"/>
            <a:ext cx="1278885" cy="14400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688146" y="1661952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/>
              <a:t>Sarah Sühnholz</a:t>
            </a:r>
            <a:endParaRPr lang="de-DE" sz="11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B4DE1-4E21-4156-A84D-95DE6E924BD1}"/>
              </a:ext>
            </a:extLst>
          </p:cNvPr>
          <p:cNvSpPr txBox="1"/>
          <p:nvPr/>
        </p:nvSpPr>
        <p:spPr>
          <a:xfrm>
            <a:off x="6076345" y="3761923"/>
            <a:ext cx="2811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effectLst/>
                <a:latin typeface="+mj-lt"/>
                <a:ea typeface="宋体" panose="02010600030101010101" pitchFamily="2" charset="-122"/>
              </a:rPr>
              <a:t>FeS</a:t>
            </a:r>
            <a:r>
              <a:rPr lang="en-US" altLang="zh-CN" sz="1400" dirty="0" smtClean="0">
                <a:effectLst/>
                <a:latin typeface="+mj-lt"/>
                <a:ea typeface="宋体" panose="02010600030101010101" pitchFamily="2" charset="-122"/>
              </a:rPr>
              <a:t> can partially adsorb PFOA</a:t>
            </a:r>
            <a:endParaRPr lang="zh-CN" altLang="en-US" sz="1400" dirty="0">
              <a:latin typeface="+mj-lt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05200" y="4578408"/>
            <a:ext cx="1811480" cy="36224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FeS</a:t>
            </a:r>
            <a:r>
              <a:rPr lang="en-US" dirty="0" smtClean="0"/>
              <a:t> is a catalyst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34200" y="4533784"/>
            <a:ext cx="2574944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 dirty="0" err="1" smtClean="0">
                <a:solidFill>
                  <a:srgbClr val="22222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Sühnholz</a:t>
            </a:r>
            <a:r>
              <a:rPr lang="en-US" sz="1050" i="1" dirty="0" smtClean="0">
                <a:solidFill>
                  <a:srgbClr val="22222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050" i="1" dirty="0">
                <a:solidFill>
                  <a:srgbClr val="22222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at al.,  Chem. Eng. J.(</a:t>
            </a:r>
            <a:r>
              <a:rPr lang="en-US" sz="1050" i="1" dirty="0" smtClean="0">
                <a:solidFill>
                  <a:srgbClr val="22222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2021)</a:t>
            </a:r>
            <a:endParaRPr lang="en-US" sz="105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6" grpId="0"/>
      <p:bldP spid="37" grpId="0"/>
      <p:bldP spid="38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5A19F-F5A7-4B8C-9C30-B0B55F0C9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4310" y="4903200"/>
            <a:ext cx="513420" cy="144016"/>
          </a:xfrm>
        </p:spPr>
        <p:txBody>
          <a:bodyPr/>
          <a:lstStyle/>
          <a:p>
            <a:fld id="{7AF9AA50-0486-41C3-8F9C-2E057E6D6925}" type="slidenum">
              <a:rPr lang="de-DE" smtClean="0"/>
              <a:t>5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1C2516-CDDD-4B8E-AAE9-FCE78D54100A}"/>
              </a:ext>
            </a:extLst>
          </p:cNvPr>
          <p:cNvSpPr/>
          <p:nvPr/>
        </p:nvSpPr>
        <p:spPr>
          <a:xfrm>
            <a:off x="76200" y="94278"/>
            <a:ext cx="899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98346-45F1-4EDA-85DC-9C48F0C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2698" y="4903200"/>
            <a:ext cx="655712" cy="146022"/>
          </a:xfrm>
        </p:spPr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52400" y="57150"/>
            <a:ext cx="8201910" cy="26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Degradation of PFOA by persulfate activation with </a:t>
            </a:r>
            <a:r>
              <a:rPr lang="en-US" sz="1600" dirty="0" err="1" smtClean="0"/>
              <a:t>FeS</a:t>
            </a:r>
            <a:r>
              <a:rPr lang="en-US" sz="1600" dirty="0" smtClean="0"/>
              <a:t> – Field Test</a:t>
            </a:r>
            <a:endParaRPr lang="de-DE" sz="1600" dirty="0"/>
          </a:p>
        </p:txBody>
      </p:sp>
      <p:sp>
        <p:nvSpPr>
          <p:cNvPr id="7" name="Textfeld 7"/>
          <p:cNvSpPr txBox="1"/>
          <p:nvPr/>
        </p:nvSpPr>
        <p:spPr>
          <a:xfrm>
            <a:off x="152400" y="438150"/>
            <a:ext cx="44196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Field information: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Sum PFAS: 1.1 µg L</a:t>
            </a:r>
            <a:r>
              <a:rPr lang="en-GB" sz="1100" baseline="30000" dirty="0" smtClean="0"/>
              <a:t>-1</a:t>
            </a:r>
            <a:r>
              <a:rPr lang="en-GB" sz="1100" dirty="0" smtClean="0"/>
              <a:t> (</a:t>
            </a:r>
            <a:r>
              <a:rPr lang="en-GB" sz="1100" dirty="0" smtClean="0">
                <a:solidFill>
                  <a:srgbClr val="FF0000"/>
                </a:solidFill>
              </a:rPr>
              <a:t>70 % </a:t>
            </a:r>
            <a:r>
              <a:rPr lang="en-GB" sz="1100" dirty="0" err="1" smtClean="0">
                <a:solidFill>
                  <a:srgbClr val="FF0000"/>
                </a:solidFill>
              </a:rPr>
              <a:t>sulfate</a:t>
            </a:r>
            <a:r>
              <a:rPr lang="en-GB" sz="1100" dirty="0" smtClean="0">
                <a:solidFill>
                  <a:srgbClr val="FF0000"/>
                </a:solidFill>
              </a:rPr>
              <a:t> radicals degradable compounds</a:t>
            </a:r>
            <a:r>
              <a:rPr lang="en-GB" sz="11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Contaminated by fire-fighting foam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Soil mainly fine and medium </a:t>
            </a:r>
            <a:r>
              <a:rPr lang="en-US" sz="1100" dirty="0" smtClean="0"/>
              <a:t>sand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Permeability coefficient was determined with </a:t>
            </a:r>
            <a:r>
              <a:rPr lang="en-US" sz="1100" dirty="0" err="1"/>
              <a:t>k</a:t>
            </a:r>
            <a:r>
              <a:rPr lang="en-US" sz="1100" baseline="-25000" dirty="0" err="1"/>
              <a:t>f</a:t>
            </a:r>
            <a:r>
              <a:rPr lang="en-US" sz="1100" dirty="0"/>
              <a:t> = 1.3 </a:t>
            </a:r>
            <a:r>
              <a:rPr lang="en-US" sz="1100" dirty="0" smtClean="0"/>
              <a:t>*10</a:t>
            </a:r>
            <a:r>
              <a:rPr lang="en-US" sz="1100" baseline="30000" dirty="0" smtClean="0"/>
              <a:t>-4</a:t>
            </a:r>
            <a:r>
              <a:rPr lang="en-US" sz="1100" dirty="0" smtClean="0"/>
              <a:t> m s</a:t>
            </a:r>
            <a:r>
              <a:rPr lang="en-US" sz="1100" baseline="30000" dirty="0" smtClean="0"/>
              <a:t>-1 </a:t>
            </a:r>
            <a:r>
              <a:rPr lang="en-US" sz="1100" dirty="0" smtClean="0"/>
              <a:t>(Flow velocity = 0.5 m d</a:t>
            </a:r>
            <a:r>
              <a:rPr lang="en-US" sz="1100" baseline="30000" dirty="0" smtClean="0"/>
              <a:t>-1</a:t>
            </a:r>
            <a:r>
              <a:rPr lang="en-US" sz="11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Aquifer: floor distance of approx. 17 m and thickness of 5 </a:t>
            </a:r>
            <a:r>
              <a:rPr lang="en-US" sz="1100" dirty="0" smtClean="0"/>
              <a:t>m</a:t>
            </a:r>
          </a:p>
          <a:p>
            <a:pPr marL="285750" indent="-285750">
              <a:buFontTx/>
              <a:buChar char="-"/>
            </a:pPr>
            <a:r>
              <a:rPr lang="en-US" sz="1100" dirty="0" smtClean="0"/>
              <a:t>pH = 5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Chromatography effects on the displacement of PFASs in groundwater</a:t>
            </a:r>
            <a:endParaRPr lang="en-GB" sz="1100" dirty="0" smtClean="0"/>
          </a:p>
        </p:txBody>
      </p:sp>
      <p:graphicFrame>
        <p:nvGraphicFramePr>
          <p:cNvPr id="10" name="Diagramm 6">
            <a:extLst>
              <a:ext uri="{FF2B5EF4-FFF2-40B4-BE49-F238E27FC236}">
                <a16:creationId xmlns:a16="http://schemas.microsoft.com/office/drawing/2014/main" id="{C6B74E22-A5EB-4CA6-A73A-21872BA71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682984"/>
              </p:ext>
            </p:extLst>
          </p:nvPr>
        </p:nvGraphicFramePr>
        <p:xfrm>
          <a:off x="4792276" y="432255"/>
          <a:ext cx="4075454" cy="233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0" y="2556510"/>
            <a:ext cx="3653628" cy="2377440"/>
          </a:xfrm>
          <a:prstGeom prst="rect">
            <a:avLst/>
          </a:prstGeom>
        </p:spPr>
      </p:pic>
      <p:graphicFrame>
        <p:nvGraphicFramePr>
          <p:cNvPr id="11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606989"/>
              </p:ext>
            </p:extLst>
          </p:nvPr>
        </p:nvGraphicFramePr>
        <p:xfrm>
          <a:off x="4211617" y="2427196"/>
          <a:ext cx="4824528" cy="247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770582" y="3769758"/>
            <a:ext cx="26773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 smtClean="0"/>
              <a:t>Normalized concentration of degradable vs. non-degradable PFAS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815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10" grpId="0">
        <p:bldAsOne/>
      </p:bldGraphic>
      <p:bldGraphic spid="11" grpId="0">
        <p:bldAsOne/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5A19F-F5A7-4B8C-9C30-B0B55F0C9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6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1C2516-CDDD-4B8E-AAE9-FCE78D54100A}"/>
              </a:ext>
            </a:extLst>
          </p:cNvPr>
          <p:cNvSpPr/>
          <p:nvPr/>
        </p:nvSpPr>
        <p:spPr>
          <a:xfrm>
            <a:off x="76200" y="94278"/>
            <a:ext cx="899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98346-45F1-4EDA-85DC-9C48F0C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0D899A2-CB03-4A73-AFE6-82A29665E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37544"/>
            <a:ext cx="7162800" cy="95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0" dirty="0">
                <a:solidFill>
                  <a:schemeClr val="tx2"/>
                </a:solidFill>
              </a:rPr>
              <a:t>Strategy </a:t>
            </a:r>
            <a:r>
              <a:rPr lang="en-US" sz="2000" b="0" dirty="0" smtClean="0">
                <a:solidFill>
                  <a:schemeClr val="tx2"/>
                </a:solidFill>
              </a:rPr>
              <a:t>II</a:t>
            </a:r>
            <a:endParaRPr lang="en-US" sz="2000" b="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0" dirty="0">
                <a:solidFill>
                  <a:schemeClr val="tx2"/>
                </a:solidFill>
              </a:rPr>
              <a:t>Degradation of PFOA by heat-activated </a:t>
            </a:r>
            <a:r>
              <a:rPr lang="en-US" sz="2000" b="0" dirty="0" smtClean="0">
                <a:solidFill>
                  <a:schemeClr val="tx2"/>
                </a:solidFill>
              </a:rPr>
              <a:t>persulfate with zeolite</a:t>
            </a:r>
            <a:endParaRPr lang="en-US" sz="2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5A19F-F5A7-4B8C-9C30-B0B55F0C9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98346-45F1-4EDA-85DC-9C48F0C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1C2516-CDDD-4B8E-AAE9-FCE78D54100A}"/>
              </a:ext>
            </a:extLst>
          </p:cNvPr>
          <p:cNvSpPr/>
          <p:nvPr/>
        </p:nvSpPr>
        <p:spPr>
          <a:xfrm>
            <a:off x="83696" y="34645"/>
            <a:ext cx="899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ECD5BD-03FA-46A8-876B-6327138C14C8}"/>
              </a:ext>
            </a:extLst>
          </p:cNvPr>
          <p:cNvSpPr/>
          <p:nvPr/>
        </p:nvSpPr>
        <p:spPr>
          <a:xfrm>
            <a:off x="98686" y="762298"/>
            <a:ext cx="8991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4">
            <a:extLst>
              <a:ext uri="{FF2B5EF4-FFF2-40B4-BE49-F238E27FC236}">
                <a16:creationId xmlns:a16="http://schemas.microsoft.com/office/drawing/2014/main" id="{A7DBD37C-F0D4-4A78-8C1F-7CB662C07C98}"/>
              </a:ext>
            </a:extLst>
          </p:cNvPr>
          <p:cNvSpPr/>
          <p:nvPr/>
        </p:nvSpPr>
        <p:spPr>
          <a:xfrm>
            <a:off x="98686" y="444746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Limitations: </a:t>
            </a:r>
            <a:r>
              <a:rPr lang="en-US" sz="1100" b="1" dirty="0"/>
              <a:t>low efficiency in natural water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4945083"/>
                  </p:ext>
                </p:extLst>
              </p:nvPr>
            </p:nvGraphicFramePr>
            <p:xfrm>
              <a:off x="762055" y="1090485"/>
              <a:ext cx="1733943" cy="1252665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100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3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06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solute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 (M</a:t>
                          </a:r>
                          <a:r>
                            <a:rPr lang="en-US" sz="10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en-US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10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en-US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latin typeface="Cambria Math" panose="02040503050406030204" pitchFamily="18" charset="0"/>
                                  </a:rPr>
                                  <m:t>PFCAs</m:t>
                                </m:r>
                              </m:oMath>
                            </m:oMathPara>
                          </a14:m>
                          <a:endParaRPr 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(1.7 – 4.4) x 10</a:t>
                          </a:r>
                          <a:r>
                            <a:rPr lang="en-US" sz="105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sSup>
                                  <m:sSup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5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a:rPr lang="en-US" sz="105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05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 x 10</a:t>
                          </a:r>
                          <a:r>
                            <a:rPr lang="en-US" sz="105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57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sSubSup>
                                  <m:sSubSup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50" b="0" i="0" smtClean="0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  <m:sub>
                                    <m:r>
                                      <a:rPr lang="en-US" sz="105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050" b="0" i="0" smtClean="0">
                                        <a:latin typeface="Cambria Math" panose="02040503050406030204" pitchFamily="18" charset="0"/>
                                      </a:rPr>
                                      <m:t>2−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05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 x 10</a:t>
                          </a:r>
                          <a:r>
                            <a:rPr lang="en-US" sz="105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1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latin typeface="Cambria Math" panose="02040503050406030204" pitchFamily="18" charset="0"/>
                                  </a:rPr>
                                  <m:t>HC</m:t>
                                </m:r>
                                <m:sSubSup>
                                  <m:sSubSup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50" b="0" i="0" smtClean="0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  <m:sub>
                                    <m:r>
                                      <a:rPr lang="en-US" sz="105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05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05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 x 10</a:t>
                          </a:r>
                          <a:r>
                            <a:rPr lang="en-US" sz="105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4945083"/>
                  </p:ext>
                </p:extLst>
              </p:nvPr>
            </p:nvGraphicFramePr>
            <p:xfrm>
              <a:off x="762055" y="1090485"/>
              <a:ext cx="1733943" cy="1252665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100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3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solute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 (M</a:t>
                          </a:r>
                          <a:r>
                            <a:rPr lang="en-US" sz="10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en-US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10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en-US" sz="1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97619" r="-186000" b="-3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(1.7 – 4.4) x 10</a:t>
                          </a:r>
                          <a:r>
                            <a:rPr lang="en-US" sz="105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202439" r="-186000" b="-2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 x 10</a:t>
                          </a:r>
                          <a:r>
                            <a:rPr lang="en-US" sz="105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44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295238" r="-186000" b="-1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 x 10</a:t>
                          </a:r>
                          <a:r>
                            <a:rPr lang="en-US" sz="105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395238" r="-186000" b="-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 x 10</a:t>
                          </a:r>
                          <a:r>
                            <a:rPr lang="en-US" sz="105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687496" y="766793"/>
            <a:ext cx="1986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+mj-lt"/>
                <a:ea typeface="SimSun" panose="02010600030101010101" pitchFamily="2" charset="-122"/>
              </a:rPr>
              <a:t>Rate constants for reaction of sulfate radicals with some solutes </a:t>
            </a:r>
            <a:endParaRPr lang="en-US" sz="800" dirty="0">
              <a:latin typeface="+mj-lt"/>
            </a:endParaRPr>
          </a:p>
        </p:txBody>
      </p:sp>
      <p:sp>
        <p:nvSpPr>
          <p:cNvPr id="34" name="矩形 10">
            <a:extLst>
              <a:ext uri="{FF2B5EF4-FFF2-40B4-BE49-F238E27FC236}">
                <a16:creationId xmlns:a16="http://schemas.microsoft.com/office/drawing/2014/main" id="{B85198B5-1D80-4936-9AA0-335BA692A595}"/>
              </a:ext>
            </a:extLst>
          </p:cNvPr>
          <p:cNvSpPr/>
          <p:nvPr/>
        </p:nvSpPr>
        <p:spPr>
          <a:xfrm>
            <a:off x="76200" y="16727"/>
            <a:ext cx="723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Degradation of PFOA by heat-activated persulfate with zeolite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681660"/>
              </p:ext>
            </p:extLst>
          </p:nvPr>
        </p:nvGraphicFramePr>
        <p:xfrm>
          <a:off x="203032" y="2419350"/>
          <a:ext cx="2844968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"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32" y="2419350"/>
                        <a:ext cx="2844968" cy="219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37424"/>
              </p:ext>
            </p:extLst>
          </p:nvPr>
        </p:nvGraphicFramePr>
        <p:xfrm>
          <a:off x="3090215" y="2419350"/>
          <a:ext cx="2868965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215" y="2419350"/>
                        <a:ext cx="2868965" cy="219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1">
            <a:extLst>
              <a:ext uri="{FF2B5EF4-FFF2-40B4-BE49-F238E27FC236}">
                <a16:creationId xmlns:a16="http://schemas.microsoft.com/office/drawing/2014/main" id="{2489B27C-E93A-4277-BDA8-E4BB851EF017}"/>
              </a:ext>
            </a:extLst>
          </p:cNvPr>
          <p:cNvSpPr/>
          <p:nvPr/>
        </p:nvSpPr>
        <p:spPr>
          <a:xfrm>
            <a:off x="687496" y="4566106"/>
            <a:ext cx="46657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Reaction conditions: </a:t>
            </a:r>
            <a:r>
              <a:rPr lang="en-US" sz="800" dirty="0"/>
              <a:t>50</a:t>
            </a:r>
            <a:r>
              <a:rPr lang="en-US" sz="800" dirty="0">
                <a:solidFill>
                  <a:schemeClr val="tx1"/>
                </a:solidFill>
              </a:rPr>
              <a:t> g L</a:t>
            </a:r>
            <a:r>
              <a:rPr lang="en-US" sz="800" baseline="30000" dirty="0">
                <a:solidFill>
                  <a:schemeClr val="tx1"/>
                </a:solidFill>
              </a:rPr>
              <a:t>-1</a:t>
            </a:r>
            <a:r>
              <a:rPr lang="en-US" sz="800" dirty="0">
                <a:solidFill>
                  <a:schemeClr val="tx1"/>
                </a:solidFill>
              </a:rPr>
              <a:t> BEA35</a:t>
            </a:r>
            <a:r>
              <a:rPr lang="en-US" sz="800" dirty="0"/>
              <a:t>, 240 </a:t>
            </a:r>
            <a:r>
              <a:rPr lang="en-US" sz="800" dirty="0">
                <a:latin typeface="Symbol" panose="05050102010706020507" pitchFamily="18" charset="2"/>
              </a:rPr>
              <a:t>m</a:t>
            </a:r>
            <a:r>
              <a:rPr lang="en-US" sz="800" dirty="0"/>
              <a:t>M PFOA, 100 mM persulfate, </a:t>
            </a:r>
            <a:r>
              <a:rPr lang="en-US" altLang="zh-CN" sz="800" dirty="0">
                <a:solidFill>
                  <a:schemeClr val="tx1"/>
                </a:solidFill>
              </a:rPr>
              <a:t>pH</a:t>
            </a:r>
            <a:r>
              <a:rPr lang="en-US" altLang="zh-CN" sz="800" baseline="-25000" dirty="0">
                <a:solidFill>
                  <a:schemeClr val="tx1"/>
                </a:solidFill>
              </a:rPr>
              <a:t>0</a:t>
            </a:r>
            <a:r>
              <a:rPr lang="en-US" altLang="zh-CN" sz="800" dirty="0">
                <a:solidFill>
                  <a:schemeClr val="tx1"/>
                </a:solidFill>
              </a:rPr>
              <a:t>=3.0, and </a:t>
            </a:r>
            <a:r>
              <a:rPr lang="en-US" altLang="zh-CN" sz="800" dirty="0"/>
              <a:t>T=70 ⁰C 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60" y="819150"/>
            <a:ext cx="3345330" cy="1620000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279687"/>
              </p:ext>
            </p:extLst>
          </p:nvPr>
        </p:nvGraphicFramePr>
        <p:xfrm>
          <a:off x="5851842" y="2421886"/>
          <a:ext cx="3139758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" name="Graph" r:id="rId10" imgW="4153680" imgH="2901600" progId="Origin50.Graph">
                  <p:embed/>
                </p:oleObj>
              </mc:Choice>
              <mc:Fallback>
                <p:oleObj name="Graph" r:id="rId10" imgW="415368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842" y="2421886"/>
                        <a:ext cx="3139758" cy="219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54">
            <a:extLst>
              <a:ext uri="{FF2B5EF4-FFF2-40B4-BE49-F238E27FC236}">
                <a16:creationId xmlns:a16="http://schemas.microsoft.com/office/drawing/2014/main" id="{A7DBD37C-F0D4-4A78-8C1F-7CB662C07C98}"/>
              </a:ext>
            </a:extLst>
          </p:cNvPr>
          <p:cNvSpPr/>
          <p:nvPr/>
        </p:nvSpPr>
        <p:spPr>
          <a:xfrm>
            <a:off x="3733800" y="361950"/>
            <a:ext cx="381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Zeolite can enrich </a:t>
            </a:r>
            <a:r>
              <a:rPr lang="en-US" sz="1100" b="1" dirty="0"/>
              <a:t>trace PFOA from </a:t>
            </a:r>
            <a:r>
              <a:rPr lang="en-US" sz="1100" b="1" dirty="0" smtClean="0"/>
              <a:t>water </a:t>
            </a:r>
            <a:r>
              <a:rPr lang="en-US" sz="1100" b="1" dirty="0" smtClean="0"/>
              <a:t>and </a:t>
            </a:r>
            <a:r>
              <a:rPr lang="en-US" sz="1100" b="1" dirty="0"/>
              <a:t>promote the PFOA degradation by heat-activated persulfate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4738" y="4552950"/>
            <a:ext cx="2032444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 dirty="0">
                <a:solidFill>
                  <a:srgbClr val="22222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Qian at al.,  Chem. Eng. J.(2022)</a:t>
            </a:r>
            <a:endParaRPr lang="en-US" sz="105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20" y="108837"/>
            <a:ext cx="1026000" cy="1368000"/>
          </a:xfrm>
          <a:prstGeom prst="rect">
            <a:avLst/>
          </a:prstGeom>
        </p:spPr>
      </p:pic>
      <p:sp>
        <p:nvSpPr>
          <p:cNvPr id="20" name="Textfeld 18"/>
          <p:cNvSpPr txBox="1"/>
          <p:nvPr/>
        </p:nvSpPr>
        <p:spPr>
          <a:xfrm>
            <a:off x="8097760" y="1504950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/>
              <a:t>Lin Qian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33783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5A19F-F5A7-4B8C-9C30-B0B55F0C9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8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1C2516-CDDD-4B8E-AAE9-FCE78D54100A}"/>
              </a:ext>
            </a:extLst>
          </p:cNvPr>
          <p:cNvSpPr/>
          <p:nvPr/>
        </p:nvSpPr>
        <p:spPr>
          <a:xfrm>
            <a:off x="76200" y="94278"/>
            <a:ext cx="899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98346-45F1-4EDA-85DC-9C48F0C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www.ufz.de</a:t>
            </a:r>
            <a:endParaRPr lang="de-DE" dirty="0"/>
          </a:p>
        </p:txBody>
      </p:sp>
      <p:sp>
        <p:nvSpPr>
          <p:cNvPr id="6" name="矩形 10">
            <a:extLst>
              <a:ext uri="{FF2B5EF4-FFF2-40B4-BE49-F238E27FC236}">
                <a16:creationId xmlns:a16="http://schemas.microsoft.com/office/drawing/2014/main" id="{4B6D4CF9-1E6B-4C19-A8D1-66044F0AC360}"/>
              </a:ext>
            </a:extLst>
          </p:cNvPr>
          <p:cNvSpPr/>
          <p:nvPr/>
        </p:nvSpPr>
        <p:spPr>
          <a:xfrm>
            <a:off x="76200" y="16727"/>
            <a:ext cx="871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Cost estimation</a:t>
            </a: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1274762" y="2281092"/>
            <a:ext cx="1588" cy="76200"/>
          </a:xfrm>
          <a:custGeom>
            <a:avLst/>
            <a:gdLst>
              <a:gd name="T0" fmla="*/ 0 w 1588"/>
              <a:gd name="T1" fmla="*/ 76200 h 48"/>
              <a:gd name="T2" fmla="*/ 0 w 1588"/>
              <a:gd name="T3" fmla="*/ 0 h 48"/>
              <a:gd name="T4" fmla="*/ 0 w 1588"/>
              <a:gd name="T5" fmla="*/ 7620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8">
                <a:moveTo>
                  <a:pt x="0" y="48"/>
                </a:move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9E1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6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04777" y="1379392"/>
            <a:ext cx="503238" cy="2087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9E4FF"/>
              </a:gs>
              <a:gs pos="100000">
                <a:srgbClr val="5574AD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5" descr="Große Konfetti"/>
          <p:cNvSpPr>
            <a:spLocks noChangeArrowheads="1"/>
          </p:cNvSpPr>
          <p:nvPr/>
        </p:nvSpPr>
        <p:spPr bwMode="auto">
          <a:xfrm>
            <a:off x="211127" y="1699763"/>
            <a:ext cx="488950" cy="1408417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rgbClr val="AFD7FF"/>
            </a:bgClr>
          </a:patt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455602" y="3466955"/>
            <a:ext cx="0" cy="433387"/>
          </a:xfrm>
          <a:prstGeom prst="line">
            <a:avLst/>
          </a:prstGeom>
          <a:noFill/>
          <a:ln w="19050">
            <a:solidFill>
              <a:srgbClr val="5574AD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6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455602" y="946004"/>
            <a:ext cx="0" cy="433388"/>
          </a:xfrm>
          <a:prstGeom prst="line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6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08125" y="1085705"/>
            <a:ext cx="604837" cy="25923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862137" y="1373042"/>
            <a:ext cx="503238" cy="2087563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10" descr="Große Konfetti"/>
          <p:cNvSpPr>
            <a:spLocks noChangeArrowheads="1"/>
          </p:cNvSpPr>
          <p:nvPr/>
        </p:nvSpPr>
        <p:spPr bwMode="auto">
          <a:xfrm>
            <a:off x="1868487" y="1699763"/>
            <a:ext cx="495300" cy="1402067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rgbClr val="FF9999"/>
            </a:bgClr>
          </a:patt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385887" y="2890692"/>
            <a:ext cx="222250" cy="209550"/>
            <a:chOff x="1751" y="1931"/>
            <a:chExt cx="240" cy="22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 flipH="1">
              <a:off x="1751" y="1931"/>
              <a:ext cx="240" cy="22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-5400000">
              <a:off x="1726" y="2028"/>
              <a:ext cx="174" cy="88"/>
            </a:xfrm>
            <a:custGeom>
              <a:avLst/>
              <a:gdLst>
                <a:gd name="T0" fmla="*/ 174 w 97"/>
                <a:gd name="T1" fmla="*/ 0 h 46"/>
                <a:gd name="T2" fmla="*/ 151 w 97"/>
                <a:gd name="T3" fmla="*/ 36 h 46"/>
                <a:gd name="T4" fmla="*/ 106 w 97"/>
                <a:gd name="T5" fmla="*/ 67 h 46"/>
                <a:gd name="T6" fmla="*/ 56 w 97"/>
                <a:gd name="T7" fmla="*/ 82 h 46"/>
                <a:gd name="T8" fmla="*/ 0 w 97"/>
                <a:gd name="T9" fmla="*/ 8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46">
                  <a:moveTo>
                    <a:pt x="97" y="0"/>
                  </a:moveTo>
                  <a:cubicBezTo>
                    <a:pt x="95" y="3"/>
                    <a:pt x="90" y="13"/>
                    <a:pt x="84" y="19"/>
                  </a:cubicBezTo>
                  <a:cubicBezTo>
                    <a:pt x="78" y="25"/>
                    <a:pt x="68" y="31"/>
                    <a:pt x="59" y="35"/>
                  </a:cubicBezTo>
                  <a:cubicBezTo>
                    <a:pt x="50" y="39"/>
                    <a:pt x="41" y="41"/>
                    <a:pt x="31" y="43"/>
                  </a:cubicBezTo>
                  <a:cubicBezTo>
                    <a:pt x="21" y="45"/>
                    <a:pt x="6" y="46"/>
                    <a:pt x="0" y="46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 rot="16200000" flipV="1">
              <a:off x="1838" y="2026"/>
              <a:ext cx="172" cy="87"/>
            </a:xfrm>
            <a:custGeom>
              <a:avLst/>
              <a:gdLst>
                <a:gd name="T0" fmla="*/ 172 w 97"/>
                <a:gd name="T1" fmla="*/ 0 h 46"/>
                <a:gd name="T2" fmla="*/ 149 w 97"/>
                <a:gd name="T3" fmla="*/ 36 h 46"/>
                <a:gd name="T4" fmla="*/ 105 w 97"/>
                <a:gd name="T5" fmla="*/ 66 h 46"/>
                <a:gd name="T6" fmla="*/ 55 w 97"/>
                <a:gd name="T7" fmla="*/ 81 h 46"/>
                <a:gd name="T8" fmla="*/ 0 w 97"/>
                <a:gd name="T9" fmla="*/ 8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46">
                  <a:moveTo>
                    <a:pt x="97" y="0"/>
                  </a:moveTo>
                  <a:cubicBezTo>
                    <a:pt x="95" y="3"/>
                    <a:pt x="90" y="13"/>
                    <a:pt x="84" y="19"/>
                  </a:cubicBezTo>
                  <a:cubicBezTo>
                    <a:pt x="78" y="25"/>
                    <a:pt x="68" y="31"/>
                    <a:pt x="59" y="35"/>
                  </a:cubicBezTo>
                  <a:cubicBezTo>
                    <a:pt x="50" y="39"/>
                    <a:pt x="41" y="41"/>
                    <a:pt x="31" y="43"/>
                  </a:cubicBezTo>
                  <a:cubicBezTo>
                    <a:pt x="21" y="45"/>
                    <a:pt x="6" y="46"/>
                    <a:pt x="0" y="46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219200" y="1530646"/>
            <a:ext cx="396874" cy="74676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 rot="16200000">
            <a:off x="851990" y="1761864"/>
            <a:ext cx="11158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</a:t>
            </a:r>
            <a:r>
              <a:rPr kumimoji="0" lang="de-DE" altLang="de-DE" sz="1400" b="1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de-DE" altLang="de-DE" sz="1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O</a:t>
            </a:r>
            <a:r>
              <a:rPr kumimoji="0" lang="de-DE" altLang="de-DE" sz="1400" b="1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  <a:r>
              <a:rPr kumimoji="0" lang="de-DE" altLang="de-DE" sz="1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2-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0315" y="452291"/>
            <a:ext cx="2527607" cy="400007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1716" y="3867590"/>
            <a:ext cx="15643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PFOA-</a:t>
            </a:r>
            <a:r>
              <a:rPr kumimoji="0" lang="de-DE" altLang="de-DE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contaminated</a:t>
            </a:r>
            <a:r>
              <a:rPr kumimoji="0" lang="de-DE" alt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de-DE" altLang="de-DE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water</a:t>
            </a:r>
            <a:endParaRPr kumimoji="0" lang="de-DE" altLang="de-DE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-76200" y="424745"/>
            <a:ext cx="26641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Adsorber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with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on-site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regeneration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24" name="Textfeld 24"/>
          <p:cNvSpPr txBox="1"/>
          <p:nvPr/>
        </p:nvSpPr>
        <p:spPr>
          <a:xfrm rot="16200000">
            <a:off x="93549" y="2262934"/>
            <a:ext cx="694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chemeClr val="tx1"/>
                </a:solidFill>
              </a:rPr>
              <a:t>Zeolite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5" name="Textfeld 26"/>
          <p:cNvSpPr txBox="1"/>
          <p:nvPr/>
        </p:nvSpPr>
        <p:spPr>
          <a:xfrm rot="16200000">
            <a:off x="1956047" y="226928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ΔT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4475" y="605125"/>
            <a:ext cx="1710725" cy="378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Zeolite fixed-bed costs</a:t>
            </a:r>
            <a:endParaRPr lang="en-US" sz="1050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75775" y="1319925"/>
            <a:ext cx="1821332" cy="378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Sodium persulfate costs</a:t>
            </a:r>
            <a:endParaRPr lang="en-US" sz="1050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88318" y="1751745"/>
            <a:ext cx="1399742" cy="378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b="1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Heat energy costs</a:t>
            </a:r>
            <a:endParaRPr lang="en-US" sz="1050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04704" y="2330530"/>
            <a:ext cx="792205" cy="456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Overall</a:t>
            </a:r>
            <a:endParaRPr lang="en-US" sz="1200" dirty="0">
              <a:solidFill>
                <a:schemeClr val="tx2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7000" y="948904"/>
            <a:ext cx="37368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  <a:ea typeface="SimSun" panose="02010600030101010101" pitchFamily="2" charset="-122"/>
              </a:rPr>
              <a:t>20-60 € kg</a:t>
            </a:r>
            <a:r>
              <a:rPr lang="en-US" sz="900" baseline="30000" dirty="0">
                <a:latin typeface="+mj-lt"/>
                <a:ea typeface="SimSun" panose="02010600030101010101" pitchFamily="2" charset="-122"/>
              </a:rPr>
              <a:t>-1</a:t>
            </a:r>
            <a:r>
              <a:rPr lang="en-US" sz="900" dirty="0">
                <a:latin typeface="+mj-lt"/>
                <a:ea typeface="SimSun" panose="02010600030101010101" pitchFamily="2" charset="-122"/>
              </a:rPr>
              <a:t> for industrial BEA-type zeolites (</a:t>
            </a:r>
            <a:r>
              <a:rPr lang="en-US" sz="900" b="1" dirty="0">
                <a:latin typeface="+mj-lt"/>
                <a:ea typeface="SimSun" panose="02010600030101010101" pitchFamily="2" charset="-122"/>
              </a:rPr>
              <a:t>36,000 - 108,000€</a:t>
            </a:r>
            <a:r>
              <a:rPr lang="en-US" sz="900" dirty="0">
                <a:latin typeface="+mj-lt"/>
                <a:ea typeface="SimSun" panose="02010600030101010101" pitchFamily="2" charset="-122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  <a:ea typeface="SimSun" panose="02010600030101010101" pitchFamily="2" charset="-122"/>
              </a:rPr>
              <a:t>10% PFOA breakthrough (</a:t>
            </a:r>
            <a:r>
              <a:rPr lang="en-US" sz="900" dirty="0" err="1">
                <a:latin typeface="+mj-lt"/>
                <a:ea typeface="SimSun" panose="02010600030101010101" pitchFamily="2" charset="-122"/>
              </a:rPr>
              <a:t>C</a:t>
            </a:r>
            <a:r>
              <a:rPr lang="en-US" sz="900" baseline="-25000" dirty="0" err="1">
                <a:latin typeface="+mj-lt"/>
                <a:ea typeface="SimSun" panose="02010600030101010101" pitchFamily="2" charset="-122"/>
              </a:rPr>
              <a:t>out</a:t>
            </a:r>
            <a:r>
              <a:rPr lang="en-US" sz="900" dirty="0">
                <a:latin typeface="+mj-lt"/>
                <a:ea typeface="SimSun" panose="02010600030101010101" pitchFamily="2" charset="-122"/>
              </a:rPr>
              <a:t>/</a:t>
            </a:r>
            <a:r>
              <a:rPr lang="en-US" sz="900" dirty="0" err="1">
                <a:latin typeface="+mj-lt"/>
                <a:ea typeface="SimSun" panose="02010600030101010101" pitchFamily="2" charset="-122"/>
              </a:rPr>
              <a:t>C</a:t>
            </a:r>
            <a:r>
              <a:rPr lang="en-US" sz="900" baseline="-25000" dirty="0" err="1">
                <a:latin typeface="+mj-lt"/>
                <a:ea typeface="SimSun" panose="02010600030101010101" pitchFamily="2" charset="-122"/>
              </a:rPr>
              <a:t>in</a:t>
            </a:r>
            <a:r>
              <a:rPr lang="en-US" sz="900" dirty="0">
                <a:latin typeface="+mj-lt"/>
                <a:ea typeface="SimSun" panose="02010600030101010101" pitchFamily="2" charset="-122"/>
              </a:rPr>
              <a:t> = 0.1) estimated after 43,000 m³ treated water (6 months)</a:t>
            </a:r>
            <a:endParaRPr lang="en-US" sz="9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87407" y="1660578"/>
            <a:ext cx="19607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latin typeface="+mj-lt"/>
                <a:ea typeface="SimSun" panose="02010600030101010101" pitchFamily="2" charset="-122"/>
              </a:rPr>
              <a:t>25 €</a:t>
            </a:r>
            <a:r>
              <a:rPr lang="en-US" sz="900" dirty="0">
                <a:latin typeface="+mj-lt"/>
                <a:ea typeface="SimSun" panose="02010600030101010101" pitchFamily="2" charset="-122"/>
              </a:rPr>
              <a:t> for each regeneration step</a:t>
            </a:r>
            <a:endParaRPr lang="en-US" sz="900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88524" y="2082041"/>
            <a:ext cx="19607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latin typeface="+mj-lt"/>
                <a:ea typeface="SimSun" panose="02010600030101010101" pitchFamily="2" charset="-122"/>
              </a:rPr>
              <a:t>35 €</a:t>
            </a:r>
            <a:r>
              <a:rPr lang="en-US" sz="900" dirty="0">
                <a:latin typeface="+mj-lt"/>
                <a:ea typeface="SimSun" panose="02010600030101010101" pitchFamily="2" charset="-122"/>
              </a:rPr>
              <a:t> for each regeneration step</a:t>
            </a:r>
            <a:endParaRPr lang="en-US" sz="9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53061" y="2647950"/>
            <a:ext cx="2249334" cy="404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0.08 – 0.25 </a:t>
            </a:r>
            <a:r>
              <a:rPr lang="en-US" sz="1200" dirty="0">
                <a:latin typeface="+mj-lt"/>
                <a:ea typeface="SimSun" panose="02010600030101010101" pitchFamily="2" charset="-122"/>
              </a:rPr>
              <a:t>€ </a:t>
            </a:r>
            <a:r>
              <a:rPr lang="en-US" sz="1200" dirty="0">
                <a:ea typeface="SimSun" panose="02010600030101010101" pitchFamily="2" charset="-122"/>
              </a:rPr>
              <a:t>m</a:t>
            </a:r>
            <a:r>
              <a:rPr lang="en-US" sz="1200" baseline="30000" dirty="0">
                <a:ea typeface="SimSun" panose="02010600030101010101" pitchFamily="2" charset="-122"/>
              </a:rPr>
              <a:t>-3</a:t>
            </a:r>
            <a:r>
              <a:rPr lang="en-US" sz="1200" dirty="0">
                <a:ea typeface="SimSun" panose="02010600030101010101" pitchFamily="2" charset="-122"/>
              </a:rPr>
              <a:t> </a:t>
            </a:r>
            <a:r>
              <a:rPr lang="en-US" sz="1200" dirty="0">
                <a:latin typeface="+mj-lt"/>
                <a:ea typeface="SimSun" panose="02010600030101010101" pitchFamily="2" charset="-122"/>
              </a:rPr>
              <a:t>for </a:t>
            </a:r>
            <a:r>
              <a:rPr lang="en-US" sz="1200" b="1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10</a:t>
            </a:r>
            <a:r>
              <a:rPr lang="en-US" sz="1200" dirty="0">
                <a:latin typeface="+mj-lt"/>
                <a:ea typeface="SimSun" panose="02010600030101010101" pitchFamily="2" charset="-122"/>
              </a:rPr>
              <a:t> cycles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99624" y="597946"/>
            <a:ext cx="25654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  <a:ea typeface="SimSun" panose="02010600030101010101" pitchFamily="2" charset="-122"/>
              </a:rPr>
              <a:t>Prevailing large-scale PFAS </a:t>
            </a:r>
            <a:r>
              <a:rPr lang="en-US" sz="1100" b="1" dirty="0">
                <a:latin typeface="+mj-lt"/>
                <a:ea typeface="SimSun" panose="02010600030101010101" pitchFamily="2" charset="-122"/>
              </a:rPr>
              <a:t>removal </a:t>
            </a:r>
            <a:r>
              <a:rPr lang="en-US" sz="1100" dirty="0">
                <a:latin typeface="+mj-lt"/>
                <a:ea typeface="SimSun" panose="02010600030101010101" pitchFamily="2" charset="-122"/>
              </a:rPr>
              <a:t>technologies with groundwater pump-and-treat units.</a:t>
            </a:r>
            <a:endParaRPr lang="en-US" sz="1100" dirty="0">
              <a:latin typeface="+mj-lt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6510544" y="1215251"/>
          <a:ext cx="2633456" cy="7937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598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Ion exchange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0.8–1.7 € m</a:t>
                      </a:r>
                      <a:r>
                        <a:rPr lang="en-US" sz="11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-3</a:t>
                      </a:r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598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Activated carbon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0.5–0.9 € m</a:t>
                      </a:r>
                      <a:r>
                        <a:rPr lang="en-US" sz="11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-3</a:t>
                      </a:r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98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Reverse osmosis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1.7-2.2 € m</a:t>
                      </a:r>
                      <a:r>
                        <a:rPr lang="en-US" sz="11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-3</a:t>
                      </a:r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4648200" y="4629150"/>
            <a:ext cx="4576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latin typeface="+mj-lt"/>
                <a:ea typeface="SimSun" panose="02010600030101010101" pitchFamily="2" charset="-122"/>
              </a:rPr>
              <a:t>PFAS groundwater remediation: State of the art technology and comparison of costs - </a:t>
            </a:r>
            <a:r>
              <a:rPr lang="en-US" sz="700" dirty="0" err="1">
                <a:latin typeface="+mj-lt"/>
                <a:ea typeface="SimSun" panose="02010600030101010101" pitchFamily="2" charset="-122"/>
              </a:rPr>
              <a:t>Handbuch</a:t>
            </a:r>
            <a:r>
              <a:rPr lang="en-US" sz="7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700" dirty="0" err="1">
                <a:latin typeface="+mj-lt"/>
                <a:ea typeface="SimSun" panose="02010600030101010101" pitchFamily="2" charset="-122"/>
              </a:rPr>
              <a:t>Altlastensanierung</a:t>
            </a:r>
            <a:r>
              <a:rPr lang="en-US" sz="700" dirty="0">
                <a:latin typeface="+mj-lt"/>
                <a:ea typeface="SimSun" panose="02010600030101010101" pitchFamily="2" charset="-122"/>
              </a:rPr>
              <a:t> und </a:t>
            </a:r>
            <a:r>
              <a:rPr lang="en-US" sz="700" dirty="0" err="1">
                <a:latin typeface="+mj-lt"/>
                <a:ea typeface="SimSun" panose="02010600030101010101" pitchFamily="2" charset="-122"/>
              </a:rPr>
              <a:t>Flachenmanagement</a:t>
            </a:r>
            <a:r>
              <a:rPr lang="en-US" sz="700" dirty="0">
                <a:latin typeface="+mj-lt"/>
                <a:ea typeface="SimSun" panose="02010600030101010101" pitchFamily="2" charset="-122"/>
              </a:rPr>
              <a:t> (</a:t>
            </a:r>
            <a:r>
              <a:rPr lang="en-US" sz="700" dirty="0" err="1">
                <a:latin typeface="+mj-lt"/>
                <a:ea typeface="SimSun" panose="02010600030101010101" pitchFamily="2" charset="-122"/>
              </a:rPr>
              <a:t>HdA</a:t>
            </a:r>
            <a:r>
              <a:rPr lang="en-US" sz="700" dirty="0">
                <a:latin typeface="+mj-lt"/>
                <a:ea typeface="SimSun" panose="02010600030101010101" pitchFamily="2" charset="-122"/>
              </a:rPr>
              <a:t>).</a:t>
            </a:r>
            <a:endParaRPr lang="en-US" sz="700" dirty="0"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36404" y="57150"/>
            <a:ext cx="5994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200" b="1" u="sng" dirty="0">
                <a:solidFill>
                  <a:srgbClr val="000000"/>
                </a:solidFill>
              </a:rPr>
              <a:t>Case</a:t>
            </a:r>
            <a:r>
              <a:rPr lang="en-US" sz="1200" dirty="0">
                <a:solidFill>
                  <a:srgbClr val="000000"/>
                </a:solidFill>
              </a:rPr>
              <a:t>: 10 m³ h</a:t>
            </a:r>
            <a:r>
              <a:rPr lang="en-US" sz="1200" baseline="30000" dirty="0">
                <a:solidFill>
                  <a:srgbClr val="000000"/>
                </a:solidFill>
              </a:rPr>
              <a:t>-1</a:t>
            </a:r>
            <a:r>
              <a:rPr lang="en-US" sz="1200" dirty="0">
                <a:solidFill>
                  <a:srgbClr val="000000"/>
                </a:solidFill>
              </a:rPr>
              <a:t> of contaminated water with an inflow concentration of 10 µg L</a:t>
            </a:r>
            <a:r>
              <a:rPr lang="en-US" sz="1200" baseline="30000" dirty="0">
                <a:solidFill>
                  <a:srgbClr val="000000"/>
                </a:solidFill>
              </a:rPr>
              <a:t>-1</a:t>
            </a:r>
            <a:r>
              <a:rPr lang="en-US" sz="1200" dirty="0">
                <a:solidFill>
                  <a:srgbClr val="000000"/>
                </a:solidFill>
              </a:rPr>
              <a:t> PFOA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2038C4-3262-405E-9930-CC86121F8F3D}"/>
              </a:ext>
            </a:extLst>
          </p:cNvPr>
          <p:cNvSpPr txBox="1"/>
          <p:nvPr/>
        </p:nvSpPr>
        <p:spPr>
          <a:xfrm>
            <a:off x="2789553" y="4188919"/>
            <a:ext cx="62881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zh-CN" sz="1100" dirty="0">
                <a:solidFill>
                  <a:srgbClr val="000000"/>
                </a:solidFill>
                <a:latin typeface="Arial"/>
              </a:rPr>
              <a:t>Costs determined mainly by the investment costs for the </a:t>
            </a:r>
            <a:r>
              <a:rPr lang="en-US" altLang="zh-CN" sz="1100" b="1" dirty="0">
                <a:solidFill>
                  <a:schemeClr val="tx2"/>
                </a:solidFill>
                <a:latin typeface="Arial"/>
              </a:rPr>
              <a:t>zeolite</a:t>
            </a:r>
            <a:r>
              <a:rPr lang="en-US" altLang="zh-CN" sz="1100" dirty="0">
                <a:solidFill>
                  <a:srgbClr val="000000"/>
                </a:solidFill>
                <a:latin typeface="Arial"/>
              </a:rPr>
              <a:t> based on its </a:t>
            </a:r>
            <a:r>
              <a:rPr lang="en-US" altLang="zh-CN" sz="1100" b="1" dirty="0">
                <a:solidFill>
                  <a:schemeClr val="tx2"/>
                </a:solidFill>
                <a:latin typeface="Arial"/>
              </a:rPr>
              <a:t>long-term stability</a:t>
            </a:r>
            <a:endParaRPr lang="en-US" altLang="zh-CN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2663635" y="710418"/>
            <a:ext cx="3740230" cy="166867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94797" y="2638080"/>
            <a:ext cx="2249334" cy="404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FF0000"/>
                </a:solidFill>
                <a:ea typeface="SimSun" panose="02010600030101010101" pitchFamily="2" charset="-122"/>
              </a:rPr>
              <a:t>0.02 – 0.05 </a:t>
            </a:r>
            <a:r>
              <a:rPr lang="en-US" sz="1200" dirty="0">
                <a:ea typeface="SimSun" panose="02010600030101010101" pitchFamily="2" charset="-122"/>
              </a:rPr>
              <a:t>€ m</a:t>
            </a:r>
            <a:r>
              <a:rPr lang="en-US" sz="1200" baseline="30000" dirty="0">
                <a:ea typeface="SimSun" panose="02010600030101010101" pitchFamily="2" charset="-122"/>
              </a:rPr>
              <a:t>-3</a:t>
            </a:r>
            <a:r>
              <a:rPr lang="en-US" sz="1200" dirty="0">
                <a:ea typeface="SimSun" panose="02010600030101010101" pitchFamily="2" charset="-122"/>
              </a:rPr>
              <a:t> for </a:t>
            </a:r>
            <a:r>
              <a:rPr lang="en-US" sz="1200" b="1" dirty="0">
                <a:solidFill>
                  <a:srgbClr val="FF0000"/>
                </a:solidFill>
                <a:ea typeface="SimSun" panose="02010600030101010101" pitchFamily="2" charset="-122"/>
              </a:rPr>
              <a:t>50</a:t>
            </a:r>
            <a:r>
              <a:rPr lang="en-US" sz="1200" dirty="0">
                <a:ea typeface="SimSun" panose="02010600030101010101" pitchFamily="2" charset="-122"/>
              </a:rPr>
              <a:t> cycles</a:t>
            </a:r>
          </a:p>
        </p:txBody>
      </p:sp>
      <p:graphicFrame>
        <p:nvGraphicFramePr>
          <p:cNvPr id="44" name="Chart 43"/>
          <p:cNvGraphicFramePr/>
          <p:nvPr>
            <p:extLst/>
          </p:nvPr>
        </p:nvGraphicFramePr>
        <p:xfrm>
          <a:off x="3207838" y="2499679"/>
          <a:ext cx="1828800" cy="226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Chart 44"/>
          <p:cNvGraphicFramePr/>
          <p:nvPr>
            <p:extLst/>
          </p:nvPr>
        </p:nvGraphicFramePr>
        <p:xfrm>
          <a:off x="6512468" y="2349534"/>
          <a:ext cx="1828800" cy="257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Rectangle 48"/>
          <p:cNvSpPr/>
          <p:nvPr/>
        </p:nvSpPr>
        <p:spPr>
          <a:xfrm>
            <a:off x="2641856" y="279398"/>
            <a:ext cx="1923925" cy="378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For one regeneration step</a:t>
            </a:r>
            <a:endParaRPr lang="en-US" sz="1050" dirty="0">
              <a:solidFill>
                <a:schemeClr val="tx2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3529340"/>
            <a:ext cx="10230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</a:rPr>
              <a:t>Zeolite (99%)</a:t>
            </a:r>
            <a:endParaRPr lang="en-US" sz="1100" dirty="0"/>
          </a:p>
        </p:txBody>
      </p:sp>
      <p:sp>
        <p:nvSpPr>
          <p:cNvPr id="51" name="Rectangle 50"/>
          <p:cNvSpPr/>
          <p:nvPr/>
        </p:nvSpPr>
        <p:spPr>
          <a:xfrm>
            <a:off x="6977963" y="3529340"/>
            <a:ext cx="10230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</a:rPr>
              <a:t>Zeolite (96%)</a:t>
            </a:r>
            <a:endParaRPr lang="en-US" sz="11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B5D4B6-FF56-49BF-971D-02F41D64F855}"/>
              </a:ext>
            </a:extLst>
          </p:cNvPr>
          <p:cNvSpPr txBox="1"/>
          <p:nvPr/>
        </p:nvSpPr>
        <p:spPr>
          <a:xfrm>
            <a:off x="133083" y="4456152"/>
            <a:ext cx="24473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zh-CN" sz="1000" dirty="0">
                <a:solidFill>
                  <a:srgbClr val="000000"/>
                </a:solidFill>
                <a:latin typeface="Arial"/>
              </a:rPr>
              <a:t>Treatment of PFOA-contaminated water in a realistic application scenario – zeolite fixed-bed adsorber</a:t>
            </a:r>
          </a:p>
        </p:txBody>
      </p:sp>
      <p:sp>
        <p:nvSpPr>
          <p:cNvPr id="47" name="Text Box 21">
            <a:extLst>
              <a:ext uri="{FF2B5EF4-FFF2-40B4-BE49-F238E27FC236}">
                <a16:creationId xmlns:a16="http://schemas.microsoft.com/office/drawing/2014/main" id="{1F0F44C0-5562-41F1-AAA4-97BEE8C6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09" y="3861240"/>
            <a:ext cx="103027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Periodically regenerated</a:t>
            </a:r>
          </a:p>
        </p:txBody>
      </p:sp>
    </p:spTree>
    <p:extLst>
      <p:ext uri="{BB962C8B-B14F-4D97-AF65-F5344CB8AC3E}">
        <p14:creationId xmlns:p14="http://schemas.microsoft.com/office/powerpoint/2010/main" val="36135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 animBg="1"/>
      <p:bldP spid="43" grpId="0"/>
      <p:bldGraphic spid="44" grpId="0">
        <p:bldAsOne/>
      </p:bldGraphic>
      <p:bldGraphic spid="45" grpId="0">
        <p:bldAsOne/>
      </p:bldGraphic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www.ufz.de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8640" y="1047750"/>
            <a:ext cx="4632960" cy="3474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4536" y="4275951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LinkedIn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 b="11060"/>
          <a:stretch/>
        </p:blipFill>
        <p:spPr>
          <a:xfrm>
            <a:off x="1118704" y="4033950"/>
            <a:ext cx="1129623" cy="9000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1004444" y="3619196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lin.qian@ufz.de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597" y="3311419"/>
            <a:ext cx="1285929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2"/>
                </a:solidFill>
              </a:rPr>
              <a:t>Contact Info: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4536" y="3649973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Email</a:t>
            </a:r>
          </a:p>
        </p:txBody>
      </p:sp>
      <p:sp>
        <p:nvSpPr>
          <p:cNvPr id="19" name="矩形 10"/>
          <p:cNvSpPr/>
          <p:nvPr/>
        </p:nvSpPr>
        <p:spPr>
          <a:xfrm>
            <a:off x="152281" y="2148304"/>
            <a:ext cx="3352800" cy="3462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Prof. </a:t>
            </a:r>
            <a:r>
              <a:rPr lang="en-US" sz="1100" smtClean="0">
                <a:solidFill>
                  <a:schemeClr val="tx2"/>
                </a:solidFill>
              </a:rPr>
              <a:t>Frank-Dieter </a:t>
            </a:r>
            <a:r>
              <a:rPr lang="en-US" sz="1100" dirty="0" err="1" smtClean="0">
                <a:solidFill>
                  <a:schemeClr val="tx2"/>
                </a:solidFill>
              </a:rPr>
              <a:t>Kopinke</a:t>
            </a:r>
            <a:r>
              <a:rPr lang="en-US" sz="1100" dirty="0">
                <a:solidFill>
                  <a:schemeClr val="tx2"/>
                </a:solidFill>
              </a:rPr>
              <a:t>, Dr. </a:t>
            </a:r>
            <a:r>
              <a:rPr lang="en-US" sz="1100" dirty="0" err="1">
                <a:solidFill>
                  <a:schemeClr val="tx2"/>
                </a:solidFill>
              </a:rPr>
              <a:t>Anett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Georgi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3254" y="2485466"/>
            <a:ext cx="4190146" cy="568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-GB" sz="11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Colleagues at Department of Environmental Engineering, Helmholtz-</a:t>
            </a:r>
            <a:r>
              <a:rPr lang="en-GB" sz="1100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11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Environmental Research </a:t>
            </a:r>
            <a:r>
              <a:rPr lang="en-GB" sz="11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UFZ, Germany</a:t>
            </a:r>
            <a:endParaRPr lang="en-GB" sz="11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597" y="1809750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2"/>
                </a:solidFill>
              </a:rPr>
              <a:t>Acknowledgement: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06040" y="1123950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Thank you!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82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">
  <a:themeElements>
    <a:clrScheme name="UFZ-PPT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88AE33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folie Vollbild">
  <a:themeElements>
    <a:clrScheme name="UFZ-PPT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88AE33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: Inhaltsfolien">
  <a:themeElements>
    <a:clrScheme name="Benutzerdefiniert 1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005AA0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halt Vollbild">
  <a:themeElements>
    <a:clrScheme name="Benutzerdefiniert 1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005AA0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236105_ufz_ppt_en_final</Template>
  <TotalTime>733</TotalTime>
  <Words>633</Words>
  <Application>Microsoft Office PowerPoint</Application>
  <PresentationFormat>On-screen Show (16:9)</PresentationFormat>
  <Paragraphs>133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Objektiv Mk1</vt:lpstr>
      <vt:lpstr>Objektiv Mk1 XBold</vt:lpstr>
      <vt:lpstr>黑体</vt:lpstr>
      <vt:lpstr>宋体</vt:lpstr>
      <vt:lpstr>宋体</vt:lpstr>
      <vt:lpstr>Arial</vt:lpstr>
      <vt:lpstr>Calibri</vt:lpstr>
      <vt:lpstr>Cambria Math</vt:lpstr>
      <vt:lpstr>Symbol</vt:lpstr>
      <vt:lpstr>Times</vt:lpstr>
      <vt:lpstr>Times New Roman</vt:lpstr>
      <vt:lpstr>Wingdings</vt:lpstr>
      <vt:lpstr>Titelfolie</vt:lpstr>
      <vt:lpstr>Titelfolie Vollbild</vt:lpstr>
      <vt:lpstr>Master: Inhaltsfolien</vt:lpstr>
      <vt:lpstr>Inhalt Vollbild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version 1 in 18 Pt, Arial, bold Subheadline in 18 Pt, Arial</dc:title>
  <dc:creator>Qian Lin</dc:creator>
  <cp:lastModifiedBy>Lin Qian</cp:lastModifiedBy>
  <cp:revision>737</cp:revision>
  <cp:lastPrinted>2019-09-18T10:47:00Z</cp:lastPrinted>
  <dcterms:created xsi:type="dcterms:W3CDTF">2020-02-26T10:24:00Z</dcterms:created>
  <dcterms:modified xsi:type="dcterms:W3CDTF">2022-05-23T21:01:20Z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1031-11.2.0.9169</vt:lpwstr>
  </property>
</Properties>
</file>