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4"/>
  </p:notesMasterIdLst>
  <p:handoutMasterIdLst>
    <p:handoutMasterId r:id="rId15"/>
  </p:handoutMasterIdLst>
  <p:sldIdLst>
    <p:sldId id="321" r:id="rId2"/>
    <p:sldId id="341" r:id="rId3"/>
    <p:sldId id="324" r:id="rId4"/>
    <p:sldId id="325" r:id="rId5"/>
    <p:sldId id="326" r:id="rId6"/>
    <p:sldId id="329" r:id="rId7"/>
    <p:sldId id="331" r:id="rId8"/>
    <p:sldId id="327" r:id="rId9"/>
    <p:sldId id="328" r:id="rId10"/>
    <p:sldId id="334" r:id="rId11"/>
    <p:sldId id="336" r:id="rId12"/>
    <p:sldId id="337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1250D-5DE9-4E37-A58E-849E47CFF883}" v="1" dt="2022-05-20T21:59:08.3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45" autoAdjust="0"/>
    <p:restoredTop sz="81851" autoAdjust="0"/>
  </p:normalViewPr>
  <p:slideViewPr>
    <p:cSldViewPr snapToGrid="0">
      <p:cViewPr varScale="1">
        <p:scale>
          <a:sx n="93" d="100"/>
          <a:sy n="93" d="100"/>
        </p:scale>
        <p:origin x="214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Chapman" userId="f3f01bf4-1c8a-44b5-850d-82840047e82b" providerId="ADAL" clId="{5C71250D-5DE9-4E37-A58E-849E47CFF883}"/>
    <pc:docChg chg="addSld modSld">
      <pc:chgData name="Sarah Chapman" userId="f3f01bf4-1c8a-44b5-850d-82840047e82b" providerId="ADAL" clId="{5C71250D-5DE9-4E37-A58E-849E47CFF883}" dt="2022-05-20T21:59:08.378" v="0"/>
      <pc:docMkLst>
        <pc:docMk/>
      </pc:docMkLst>
      <pc:sldChg chg="add">
        <pc:chgData name="Sarah Chapman" userId="f3f01bf4-1c8a-44b5-850d-82840047e82b" providerId="ADAL" clId="{5C71250D-5DE9-4E37-A58E-849E47CFF883}" dt="2022-05-20T21:59:08.378" v="0"/>
        <pc:sldMkLst>
          <pc:docMk/>
          <pc:sldMk cId="4221984164" sldId="327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389124-832C-4574-BD2B-80985DC64791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A3313E-ED04-41EC-ACCB-B41B5CFFB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926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E73791-D4F5-42E6-9862-2B997CF39290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94DF90-FBF2-4D2B-88CE-C04337869ED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720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SSP2 is the mid range pop projection</a:t>
            </a:r>
          </a:p>
          <a:p>
            <a:r>
              <a:rPr lang="en-AU" dirty="0"/>
              <a:t>GBD reference scenario is the mid range projection from GBD (Global Burden Disease)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4DF90-FBF2-4D2B-88CE-C04337869ED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2790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A few other studies for children in Africa, but use different methods (i.e., look at monthly temperatures, rather than daily, look at </a:t>
            </a:r>
            <a:r>
              <a:rPr lang="en-AU" dirty="0" err="1"/>
              <a:t>tmax</a:t>
            </a:r>
            <a:r>
              <a:rPr lang="en-AU" dirty="0"/>
              <a:t>, rather than </a:t>
            </a:r>
            <a:r>
              <a:rPr lang="en-AU" dirty="0" err="1"/>
              <a:t>tmean</a:t>
            </a:r>
            <a:r>
              <a:rPr lang="en-AU" dirty="0"/>
              <a:t>, or use a different function without a threshold). These are the only two that I’m (and Shak and Sari I think) aware of that we can actually combine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4DF90-FBF2-4D2B-88CE-C04337869ED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8678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GBD mortality scenarios only go out to 2040 – extrapolated beyond that using a 2</a:t>
            </a:r>
            <a:r>
              <a:rPr lang="en-AU" baseline="30000" dirty="0"/>
              <a:t>nd</a:t>
            </a:r>
            <a:r>
              <a:rPr lang="en-AU" dirty="0"/>
              <a:t> order polynomial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4DF90-FBF2-4D2B-88CE-C04337869ED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8782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dirty="0"/>
              <a:t>Results for lower coefficient, same for higher, just larger numbers of deaths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94DF90-FBF2-4D2B-88CE-C04337869ED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661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9144000" cy="1268760"/>
          </a:xfrm>
          <a:prstGeom prst="rect">
            <a:avLst/>
          </a:prstGeom>
          <a:solidFill>
            <a:srgbClr val="00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2132858"/>
            <a:ext cx="7772400" cy="1470025"/>
          </a:xfrm>
        </p:spPr>
        <p:txBody>
          <a:bodyPr>
            <a:normAutofit/>
          </a:bodyPr>
          <a:lstStyle>
            <a:lvl1pPr>
              <a:defRPr sz="27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white">
          <a:xfrm>
            <a:off x="201614" y="1341438"/>
            <a:ext cx="8713787" cy="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GB" sz="1350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ltGray">
          <a:xfrm>
            <a:off x="355601" y="420690"/>
            <a:ext cx="5945188" cy="73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27000" anchor="b"/>
          <a:lstStyle/>
          <a:p>
            <a:pPr eaLnBrk="0" hangingPunct="0">
              <a:spcBef>
                <a:spcPct val="0"/>
              </a:spcBef>
              <a:defRPr/>
            </a:pPr>
            <a:r>
              <a:rPr lang="en-US" sz="2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School of Earth and Environment</a:t>
            </a:r>
          </a:p>
          <a:p>
            <a:pPr eaLnBrk="0" hangingPunct="0">
              <a:spcBef>
                <a:spcPct val="0"/>
              </a:spcBef>
              <a:defRPr/>
            </a:pPr>
            <a:r>
              <a:rPr lang="en-GB" sz="105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INSTITUTE FOR CLIMATE &amp; ATMOSPHERIC SCIENCE</a:t>
            </a:r>
            <a:endParaRPr lang="en-US" sz="105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Picture 3" descr="LeedsUni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288" y="441325"/>
            <a:ext cx="1706166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92476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00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9" name="Picture 3" descr="LeedsUni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0282" y="116632"/>
            <a:ext cx="1706166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02923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005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3925"/>
            <a:ext cx="8229600" cy="4392488"/>
          </a:xfrm>
        </p:spPr>
        <p:txBody>
          <a:bodyPr>
            <a:normAutofit/>
          </a:bodyPr>
          <a:lstStyle>
            <a:lvl1pPr>
              <a:defRPr sz="21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35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00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24"/>
            <a:ext cx="6275040" cy="864096"/>
          </a:xfrm>
        </p:spPr>
        <p:txBody>
          <a:bodyPr>
            <a:normAutofit/>
          </a:bodyPr>
          <a:lstStyle>
            <a:lvl1pPr algn="l">
              <a:defRPr sz="21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pic>
        <p:nvPicPr>
          <p:cNvPr id="10" name="Picture 3" descr="LeedsUni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0282" y="116632"/>
            <a:ext cx="1706166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9725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3459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00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1" name="Picture 3" descr="LeedsUni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0282" y="116632"/>
            <a:ext cx="1706166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00381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00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pic>
        <p:nvPicPr>
          <p:cNvPr id="12" name="Picture 3" descr="LeedsUni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0282" y="116632"/>
            <a:ext cx="1706166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47737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908720"/>
          </a:xfrm>
          <a:prstGeom prst="rect">
            <a:avLst/>
          </a:prstGeom>
          <a:solidFill>
            <a:srgbClr val="00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8" name="Picture 3" descr="LeedsUni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10282" y="116632"/>
            <a:ext cx="1706166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2509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3412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509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64588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8367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algn="l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8" name="Picture 3" descr="LeedsUniWhite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55132" y="188640"/>
            <a:ext cx="1909356" cy="543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34141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685800" rtl="0" eaLnBrk="1" latinLnBrk="0" hangingPunct="1">
        <a:spcBef>
          <a:spcPct val="0"/>
        </a:spcBef>
        <a:buNone/>
        <a:defRPr lang="en-GB" sz="2100" b="1" kern="1200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35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D7BDAB-446B-4CFA-A850-415B5F576B4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Impact of climate change on heat related child (under 5s) mortality in Africa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D45C091-6196-4119-BDCC-50D9C5C1F8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Sarah Chapman, Cathryn Birch, John </a:t>
            </a:r>
            <a:r>
              <a:rPr lang="en-AU" dirty="0" err="1"/>
              <a:t>Marsham</a:t>
            </a:r>
            <a:r>
              <a:rPr lang="en-AU" dirty="0"/>
              <a:t>, Cherie Part, Shakoor </a:t>
            </a:r>
            <a:r>
              <a:rPr lang="en-AU" dirty="0" err="1"/>
              <a:t>Hajat</a:t>
            </a:r>
            <a:r>
              <a:rPr lang="en-AU" dirty="0"/>
              <a:t>, Matthew </a:t>
            </a:r>
            <a:r>
              <a:rPr lang="en-AU" dirty="0" err="1"/>
              <a:t>Chersich</a:t>
            </a:r>
            <a:r>
              <a:rPr lang="en-AU" dirty="0"/>
              <a:t>, Kristie </a:t>
            </a:r>
            <a:r>
              <a:rPr lang="en-AU" dirty="0" err="1"/>
              <a:t>Ebi</a:t>
            </a:r>
            <a:r>
              <a:rPr lang="en-AU" dirty="0"/>
              <a:t>, Stanley </a:t>
            </a:r>
            <a:r>
              <a:rPr lang="en-AU" dirty="0" err="1"/>
              <a:t>Luchters</a:t>
            </a:r>
            <a:r>
              <a:rPr lang="en-AU" dirty="0"/>
              <a:t>, Britt </a:t>
            </a:r>
            <a:r>
              <a:rPr lang="en-AU" dirty="0" err="1"/>
              <a:t>Nakstad</a:t>
            </a:r>
            <a:r>
              <a:rPr lang="en-AU" dirty="0"/>
              <a:t>, Sari Kovats</a:t>
            </a:r>
          </a:p>
        </p:txBody>
      </p:sp>
    </p:spTree>
    <p:extLst>
      <p:ext uri="{BB962C8B-B14F-4D97-AF65-F5344CB8AC3E}">
        <p14:creationId xmlns:p14="http://schemas.microsoft.com/office/powerpoint/2010/main" val="1149324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9055D41-A5B1-4DEC-8D51-EE27EED99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Future climate impacts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DDE42AD-03FF-4F9A-A48A-FBEFA4BD51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15985" y="1578036"/>
            <a:ext cx="4935896" cy="3071641"/>
          </a:xfrm>
          <a:prstGeom prst="rect">
            <a:avLst/>
          </a:prstGeom>
        </p:spPr>
      </p:pic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CA0FEA03-6BA4-4515-A171-F4E507CEF107}"/>
              </a:ext>
            </a:extLst>
          </p:cNvPr>
          <p:cNvSpPr txBox="1">
            <a:spLocks/>
          </p:cNvSpPr>
          <p:nvPr/>
        </p:nvSpPr>
        <p:spPr>
          <a:xfrm>
            <a:off x="1543051" y="4643806"/>
            <a:ext cx="8008143" cy="1272317"/>
          </a:xfrm>
          <a:prstGeom prst="rect">
            <a:avLst/>
          </a:prstGeom>
        </p:spPr>
        <p:txBody>
          <a:bodyPr vert="horz" lIns="68580" tIns="34290" rIns="68580" bIns="34290" rtlCol="0">
            <a:normAutofit fontScale="85000" lnSpcReduction="20000"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sz="1575" dirty="0"/>
              <a:t>Heat related mortality increasing over time</a:t>
            </a:r>
          </a:p>
          <a:p>
            <a:r>
              <a:rPr lang="en-AU" sz="1575" dirty="0"/>
              <a:t>SSP585 starts to diverge from the other scenarios after ~ 2040</a:t>
            </a:r>
          </a:p>
          <a:p>
            <a:pPr lvl="1"/>
            <a:r>
              <a:rPr lang="en-AU" sz="1350" dirty="0"/>
              <a:t>2040s – heat related mortality beings to stabilize for SSP119 (continues to increase SSP585 and 245)</a:t>
            </a:r>
          </a:p>
          <a:p>
            <a:pPr lvl="1"/>
            <a:r>
              <a:rPr lang="en-AU" sz="1350" dirty="0"/>
              <a:t>2049 SSP585 heat related mortality double average from 2005 – 2014</a:t>
            </a:r>
          </a:p>
          <a:p>
            <a:pPr lvl="1"/>
            <a:r>
              <a:rPr lang="en-AU" sz="1350" dirty="0"/>
              <a:t>Avoiding SSP585 will save lives</a:t>
            </a:r>
          </a:p>
          <a:p>
            <a:pPr lvl="2"/>
            <a:r>
              <a:rPr lang="en-AU" sz="1125" dirty="0"/>
              <a:t>SSP119 will save ~4 000 to 6 000 lives per year in 2040s, depending on sensitivity to heat</a:t>
            </a:r>
          </a:p>
          <a:p>
            <a:pPr lvl="2"/>
            <a:r>
              <a:rPr lang="en-AU" sz="1125" dirty="0"/>
              <a:t>SSP245 will save ~2 000 to 3 000 lives versus SSP585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2196845C-56B8-4991-A88A-0559F2715350}"/>
              </a:ext>
            </a:extLst>
          </p:cNvPr>
          <p:cNvSpPr txBox="1">
            <a:spLocks/>
          </p:cNvSpPr>
          <p:nvPr/>
        </p:nvSpPr>
        <p:spPr>
          <a:xfrm>
            <a:off x="6931741" y="1967426"/>
            <a:ext cx="842756" cy="160785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200" dirty="0"/>
              <a:t>Lines show 5 – 95</a:t>
            </a:r>
            <a:r>
              <a:rPr lang="en-AU" sz="1200" baseline="30000" dirty="0"/>
              <a:t>th</a:t>
            </a:r>
            <a:r>
              <a:rPr lang="en-AU" sz="1200" dirty="0"/>
              <a:t> percentile from CMIP6 ensemble</a:t>
            </a:r>
          </a:p>
        </p:txBody>
      </p:sp>
    </p:spTree>
    <p:extLst>
      <p:ext uri="{BB962C8B-B14F-4D97-AF65-F5344CB8AC3E}">
        <p14:creationId xmlns:p14="http://schemas.microsoft.com/office/powerpoint/2010/main" val="21080596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4107B33-F026-4F26-8005-6391EAA2B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907" y="4609669"/>
            <a:ext cx="6339333" cy="1283925"/>
          </a:xfrm>
        </p:spPr>
        <p:txBody>
          <a:bodyPr>
            <a:normAutofit fontScale="62500" lnSpcReduction="20000"/>
          </a:bodyPr>
          <a:lstStyle/>
          <a:p>
            <a:r>
              <a:rPr lang="en-AU" dirty="0"/>
              <a:t>Heat mortality is calculated as a component of total all-cause mortality. </a:t>
            </a:r>
          </a:p>
          <a:p>
            <a:pPr lvl="1"/>
            <a:r>
              <a:rPr lang="en-AU" dirty="0"/>
              <a:t>All-cause mortality rate is assumed to decline over time due to improvements in socio-economic factors, however, this may not hold, particularly under a high-emission scenario</a:t>
            </a:r>
          </a:p>
          <a:p>
            <a:endParaRPr lang="en-AU" dirty="0"/>
          </a:p>
          <a:p>
            <a:r>
              <a:rPr lang="en-AU" dirty="0"/>
              <a:t>Even without quantifying heat related mortality past 2050, clear there will be benefits to keeping to SSP119 over 585 or 245.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883A65F-51AA-4E67-A0B1-0CF90DDE6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Heat related child mortality beyond 2050?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ADD1D71-BD34-414E-A6BE-5BD4EA7CBC1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80"/>
          <a:stretch/>
        </p:blipFill>
        <p:spPr>
          <a:xfrm>
            <a:off x="457200" y="1600200"/>
            <a:ext cx="4968217" cy="3009469"/>
          </a:xfrm>
          <a:prstGeom prst="rect">
            <a:avLst/>
          </a:prstGeom>
        </p:spPr>
      </p:pic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08A5831A-1CCB-45F0-A8F3-113B4A8179C3}"/>
              </a:ext>
            </a:extLst>
          </p:cNvPr>
          <p:cNvSpPr txBox="1">
            <a:spLocks/>
          </p:cNvSpPr>
          <p:nvPr/>
        </p:nvSpPr>
        <p:spPr>
          <a:xfrm>
            <a:off x="5489710" y="1843661"/>
            <a:ext cx="2775609" cy="242115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575" dirty="0"/>
              <a:t>The climate in Africa is fundamentally different to the present day after 2050, particularly for SSP585</a:t>
            </a:r>
          </a:p>
          <a:p>
            <a:pPr lvl="1"/>
            <a:r>
              <a:rPr lang="en-AU" sz="1350" dirty="0"/>
              <a:t>The heat-mortality relationship is unlikely to hold</a:t>
            </a:r>
          </a:p>
        </p:txBody>
      </p:sp>
    </p:spTree>
    <p:extLst>
      <p:ext uri="{BB962C8B-B14F-4D97-AF65-F5344CB8AC3E}">
        <p14:creationId xmlns:p14="http://schemas.microsoft.com/office/powerpoint/2010/main" val="11320338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DF077D6-8B31-47B7-ADB2-899764D31D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813" y="1828744"/>
            <a:ext cx="7715250" cy="3943406"/>
          </a:xfrm>
        </p:spPr>
        <p:txBody>
          <a:bodyPr>
            <a:normAutofit fontScale="92500" lnSpcReduction="20000"/>
          </a:bodyPr>
          <a:lstStyle/>
          <a:p>
            <a:r>
              <a:rPr lang="en-AU" dirty="0"/>
              <a:t>Climate change is already increasing heat related child mortality</a:t>
            </a:r>
          </a:p>
          <a:p>
            <a:pPr lvl="1"/>
            <a:endParaRPr lang="en-AU" dirty="0"/>
          </a:p>
          <a:p>
            <a:r>
              <a:rPr lang="en-AU" dirty="0"/>
              <a:t>Climate change is likely to continue increasing heat related child mortality</a:t>
            </a:r>
          </a:p>
          <a:p>
            <a:pPr lvl="1"/>
            <a:r>
              <a:rPr lang="en-AU" dirty="0"/>
              <a:t>Keeping to SSP119 or 245 will save lives, compared to a high emission scenario</a:t>
            </a:r>
          </a:p>
          <a:p>
            <a:endParaRPr lang="en-AU" dirty="0"/>
          </a:p>
          <a:p>
            <a:r>
              <a:rPr lang="en-AU" dirty="0"/>
              <a:t>We’ve only looked at Africa, but these results likely hold for other developing countries and for other vulnerable groups</a:t>
            </a:r>
          </a:p>
          <a:p>
            <a:endParaRPr lang="en-AU" dirty="0"/>
          </a:p>
          <a:p>
            <a:r>
              <a:rPr lang="en-AU" dirty="0"/>
              <a:t>Climate will be fundamentally different in the future, and present day heat-mortality relationships unlikely to hold</a:t>
            </a:r>
          </a:p>
          <a:p>
            <a:pPr lvl="1"/>
            <a:r>
              <a:rPr lang="en-AU" dirty="0"/>
              <a:t>More research needed on heat-mortality relationship, particularly in developing regions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093045B-B32E-425A-9878-D1241649B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Conclusions</a:t>
            </a:r>
          </a:p>
        </p:txBody>
      </p:sp>
    </p:spTree>
    <p:extLst>
      <p:ext uri="{BB962C8B-B14F-4D97-AF65-F5344CB8AC3E}">
        <p14:creationId xmlns:p14="http://schemas.microsoft.com/office/powerpoint/2010/main" val="2148524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580E491-5068-4279-8FAB-58A469EBE1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CHAMNHA project – climate change impacts on maternal and child health</a:t>
            </a:r>
          </a:p>
          <a:p>
            <a:endParaRPr lang="en-AU" dirty="0"/>
          </a:p>
          <a:p>
            <a:r>
              <a:rPr lang="en-AU" dirty="0"/>
              <a:t>How much heat related child mortality (HRCM) occurred in Africa between 1995 – 2020?</a:t>
            </a:r>
          </a:p>
          <a:p>
            <a:pPr lvl="1"/>
            <a:r>
              <a:rPr lang="en-AU" dirty="0"/>
              <a:t>How much of this was due to climate change, and how much due to population changes and changes to all-cause mortality rates?</a:t>
            </a:r>
          </a:p>
          <a:p>
            <a:pPr lvl="1"/>
            <a:endParaRPr lang="en-AU" dirty="0"/>
          </a:p>
          <a:p>
            <a:r>
              <a:rPr lang="en-AU" dirty="0"/>
              <a:t>How much HRCM will occur between 2020 – 2050, considering climate change, population change and changing all-cause mortality rates?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AACE11D-EB4A-4DCF-A9F1-8DDDB6AA5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Aims</a:t>
            </a:r>
          </a:p>
        </p:txBody>
      </p:sp>
    </p:spTree>
    <p:extLst>
      <p:ext uri="{BB962C8B-B14F-4D97-AF65-F5344CB8AC3E}">
        <p14:creationId xmlns:p14="http://schemas.microsoft.com/office/powerpoint/2010/main" val="42364495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A7E13F-CD13-4F30-A231-935AD7059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2907" y="1647857"/>
            <a:ext cx="8272462" cy="3294366"/>
          </a:xfrm>
        </p:spPr>
        <p:txBody>
          <a:bodyPr>
            <a:normAutofit/>
          </a:bodyPr>
          <a:lstStyle/>
          <a:p>
            <a:r>
              <a:rPr lang="en-AU" sz="1800" dirty="0"/>
              <a:t>Use an exposure-response function which defines relationship between the response (mortality) and exposure (high temperatures)</a:t>
            </a:r>
          </a:p>
          <a:p>
            <a:pPr lvl="1"/>
            <a:r>
              <a:rPr lang="en-AU" sz="1500" dirty="0"/>
              <a:t>In general, risk of heat related mortality increases once temperature rises above a certain threshold</a:t>
            </a:r>
          </a:p>
          <a:p>
            <a:pPr lvl="1"/>
            <a:r>
              <a:rPr lang="en-AU" sz="1500" dirty="0"/>
              <a:t>Threshold and strength of temperature-mortality relationship vary geographically due to climate, but also due to demographic and socio-economic factors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3D3E29B-6CA8-4B19-BB1F-7FCA08D00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How to calculate heat related child mortality?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E1DE652-1972-46BB-AC9E-52EAC5915D9F}"/>
              </a:ext>
            </a:extLst>
          </p:cNvPr>
          <p:cNvGrpSpPr/>
          <p:nvPr/>
        </p:nvGrpSpPr>
        <p:grpSpPr>
          <a:xfrm>
            <a:off x="1266083" y="3429000"/>
            <a:ext cx="2737137" cy="2377500"/>
            <a:chOff x="2675783" y="3603134"/>
            <a:chExt cx="3649516" cy="3170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13A91919-AF12-43EB-8A1A-D3081732CD9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675783" y="3603134"/>
              <a:ext cx="3649516" cy="3036534"/>
            </a:xfrm>
            <a:prstGeom prst="rect">
              <a:avLst/>
            </a:prstGeom>
          </p:spPr>
        </p:pic>
        <p:sp>
          <p:nvSpPr>
            <p:cNvPr id="6" name="Content Placeholder 1">
              <a:extLst>
                <a:ext uri="{FF2B5EF4-FFF2-40B4-BE49-F238E27FC236}">
                  <a16:creationId xmlns:a16="http://schemas.microsoft.com/office/drawing/2014/main" id="{169E2D50-CF8F-4DFE-A9A0-B4C8AA0119D7}"/>
                </a:ext>
              </a:extLst>
            </p:cNvPr>
            <p:cNvSpPr txBox="1">
              <a:spLocks/>
            </p:cNvSpPr>
            <p:nvPr/>
          </p:nvSpPr>
          <p:spPr>
            <a:xfrm>
              <a:off x="2675783" y="6506202"/>
              <a:ext cx="1313028" cy="266932"/>
            </a:xfrm>
            <a:prstGeom prst="rect">
              <a:avLst/>
            </a:prstGeom>
          </p:spPr>
          <p:txBody>
            <a:bodyPr vert="horz" lIns="68580" tIns="34290" rIns="68580" bIns="34290" rtlCol="0">
              <a:normAutofit fontScale="92500"/>
            </a:bodyPr>
            <a:lstStyle>
              <a:lvl1pPr marL="257175" indent="-257175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557213" indent="-214313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8572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2001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5430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8859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825" dirty="0"/>
                <a:t>(</a:t>
              </a:r>
              <a:r>
                <a:rPr lang="en-AU" sz="825" dirty="0" err="1"/>
                <a:t>Hajat</a:t>
              </a:r>
              <a:r>
                <a:rPr lang="en-AU" sz="825" dirty="0"/>
                <a:t> et al., 2010)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5136F63E-C016-42C5-B724-216C7825E957}"/>
              </a:ext>
            </a:extLst>
          </p:cNvPr>
          <p:cNvSpPr txBox="1"/>
          <p:nvPr/>
        </p:nvSpPr>
        <p:spPr>
          <a:xfrm>
            <a:off x="4747874" y="3735544"/>
            <a:ext cx="367460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sz="1350" dirty="0"/>
              <a:t>Only 2 studies we can use for Africa – from Kenya and Ghana -&gt; work should be considered a first estimate of scope of issue</a:t>
            </a:r>
          </a:p>
          <a:p>
            <a:pPr lvl="1"/>
            <a:r>
              <a:rPr lang="en-AU" sz="1350" dirty="0"/>
              <a:t>Threshold: 75</a:t>
            </a:r>
            <a:r>
              <a:rPr lang="en-AU" sz="1350" baseline="30000" dirty="0"/>
              <a:t>th</a:t>
            </a:r>
            <a:r>
              <a:rPr lang="en-AU" sz="1350" dirty="0"/>
              <a:t> percentile of daily mean temp</a:t>
            </a:r>
          </a:p>
          <a:p>
            <a:pPr lvl="1"/>
            <a:r>
              <a:rPr lang="en-AU" sz="1350" dirty="0"/>
              <a:t>Relationship strength: 1% or 0.61% increase in child mortality for each 1ºC rise above threshold</a:t>
            </a:r>
          </a:p>
        </p:txBody>
      </p:sp>
    </p:spTree>
    <p:extLst>
      <p:ext uri="{BB962C8B-B14F-4D97-AF65-F5344CB8AC3E}">
        <p14:creationId xmlns:p14="http://schemas.microsoft.com/office/powerpoint/2010/main" val="2206042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C8795417-63F7-4C61-A5B8-33D2769126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3429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kern="150" smtClean="0">
                          <a:effectLst/>
                          <a:latin typeface="Cambria Math" panose="02040503050406030204" pitchFamily="18" charset="0"/>
                        </a:rPr>
                        <m:t>𝐷𝐴𝑇</m:t>
                      </m:r>
                      <m:r>
                        <a:rPr lang="en-AU" sz="1800" kern="150">
                          <a:effectLst/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AU" sz="1050" kern="0">
                          <a:effectLst/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AU" sz="1800" kern="150">
                          <a:effectLst/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AU" sz="1800" i="1" kern="15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AU" sz="1800" i="1" kern="15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800" kern="150">
                                  <a:effectLst/>
                                  <a:latin typeface="Cambria Math" panose="02040503050406030204" pitchFamily="18" charset="0"/>
                                </a:rPr>
                                <m:t>𝑃𝑜𝑝</m:t>
                              </m:r>
                            </m:e>
                            <m:sub>
                              <m:r>
                                <a:rPr lang="en-GB" sz="1800" kern="150">
                                  <a:effectLst/>
                                  <a:latin typeface="Cambria Math" panose="02040503050406030204" pitchFamily="18" charset="0"/>
                                </a:rPr>
                                <m:t>𝑓𝑢𝑡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AU" sz="1800" i="1" kern="15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sz="1800" kern="150">
                                  <a:effectLst/>
                                  <a:latin typeface="Cambria Math" panose="02040503050406030204" pitchFamily="18" charset="0"/>
                                </a:rPr>
                                <m:t>𝑃𝑜𝑝</m:t>
                              </m:r>
                            </m:e>
                            <m:sub>
                              <m:r>
                                <a:rPr lang="en-GB" sz="1800" kern="150">
                                  <a:effectLst/>
                                  <a:latin typeface="Cambria Math" panose="02040503050406030204" pitchFamily="18" charset="0"/>
                                </a:rPr>
                                <m:t>𝑏𝑎𝑠𝑒</m:t>
                              </m:r>
                            </m:sub>
                          </m:sSub>
                        </m:den>
                      </m:f>
                      <m:r>
                        <a:rPr lang="en-AU" sz="1800" kern="150">
                          <a:effectLst/>
                          <a:latin typeface="Cambria Math" panose="02040503050406030204" pitchFamily="18" charset="0"/>
                        </a:rPr>
                        <m:t>× </m:t>
                      </m:r>
                      <m:f>
                        <m:fPr>
                          <m:ctrlPr>
                            <a:rPr lang="en-AU" sz="1800" i="1" kern="150">
                              <a:effectLst/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800" kern="150">
                              <a:effectLst/>
                              <a:latin typeface="Cambria Math" panose="02040503050406030204" pitchFamily="18" charset="0"/>
                            </a:rPr>
                            <m:t>𝐷𝑀</m:t>
                          </m:r>
                        </m:num>
                        <m:den>
                          <m:sSup>
                            <m:sSupPr>
                              <m:ctrlPr>
                                <a:rPr lang="en-AU" sz="1800" i="1" kern="15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800" kern="150">
                                  <a:effectLst/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AU" sz="1800" kern="150">
                                  <a:effectLst/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GB" sz="1800" kern="150">
                                  <a:effectLst/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AU" sz="1800" kern="150">
                                  <a:effectLst/>
                                  <a:latin typeface="Cambria Math" panose="02040503050406030204" pitchFamily="18" charset="0"/>
                                </a:rPr>
                                <m:t> ×</m:t>
                              </m:r>
                              <m:sSub>
                                <m:sSubPr>
                                  <m:ctrlPr>
                                    <a:rPr lang="en-AU" sz="1800" i="1" kern="15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800" kern="150">
                                      <a:effectLst/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GB" sz="1800" kern="150">
                                      <a:effectLst/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AU" sz="1800" kern="150"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1800" kern="150">
                                  <a:effectLst/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AU" sz="1800" kern="150">
                                  <a:effectLst/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1800" kern="150">
                                  <a:effectLst/>
                                  <a:latin typeface="Cambria Math" panose="02040503050406030204" pitchFamily="18" charset="0"/>
                                </a:rPr>
                                <m:t>𝑟𝑒𝑠</m:t>
                              </m:r>
                              <m:r>
                                <a:rPr lang="en-AU" sz="1800" kern="150">
                                  <a:effectLst/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sup>
                          </m:sSup>
                        </m:den>
                      </m:f>
                      <m:r>
                        <a:rPr lang="en-AU" sz="1800" kern="150">
                          <a:effectLst/>
                          <a:latin typeface="Cambria Math" panose="02040503050406030204" pitchFamily="18" charset="0"/>
                        </a:rPr>
                        <m:t> ×(</m:t>
                      </m:r>
                      <m:sSup>
                        <m:sSupPr>
                          <m:ctrlPr>
                            <a:rPr lang="en-AU" sz="1800" i="1" kern="150">
                              <a:effectLst/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1800" kern="150">
                              <a:effectLst/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n-AU" sz="1800" i="1" kern="150">
                                  <a:effectLst/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sz="1800" kern="150">
                                  <a:effectLst/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  <m:r>
                                <a:rPr lang="en-AU" sz="1800" kern="150">
                                  <a:effectLst/>
                                  <a:latin typeface="Cambria Math" panose="02040503050406030204" pitchFamily="18" charset="0"/>
                                </a:rPr>
                                <m:t> ×</m:t>
                              </m:r>
                              <m:sSub>
                                <m:sSubPr>
                                  <m:ctrlPr>
                                    <a:rPr lang="en-AU" sz="1800" i="1" kern="150"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GB" sz="1800" kern="150">
                                      <a:effectLst/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en-GB" sz="1800" kern="150">
                                      <a:effectLst/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r>
                                <a:rPr lang="en-AU" sz="1800" kern="150">
                                  <a:effectLst/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GB" sz="1800" kern="150">
                                  <a:effectLst/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AU" sz="1800" kern="150">
                                  <a:effectLst/>
                                  <a:latin typeface="Cambria Math" panose="02040503050406030204" pitchFamily="18" charset="0"/>
                                </a:rPr>
                                <m:t>h</m:t>
                              </m:r>
                              <m:r>
                                <a:rPr lang="en-GB" sz="1800" kern="150">
                                  <a:effectLst/>
                                  <a:latin typeface="Cambria Math" panose="02040503050406030204" pitchFamily="18" charset="0"/>
                                </a:rPr>
                                <m:t>𝑟𝑒𝑠</m:t>
                              </m:r>
                            </m:e>
                          </m:d>
                        </m:sup>
                      </m:sSup>
                      <m:r>
                        <a:rPr lang="en-AU" sz="1800" kern="150">
                          <a:effectLst/>
                          <a:latin typeface="Cambria Math" panose="02040503050406030204" pitchFamily="18" charset="0"/>
                        </a:rPr>
                        <m:t>−1)</m:t>
                      </m:r>
                    </m:oMath>
                  </m:oMathPara>
                </a14:m>
                <a:endParaRPr lang="en-AU" sz="1800" kern="150" dirty="0">
                  <a:effectLst/>
                  <a:latin typeface="Liberation Serif"/>
                  <a:ea typeface="Lucida Sans Unicode" panose="020B0602030504020204" pitchFamily="34" charset="0"/>
                  <a:cs typeface="Lohit Devanagari"/>
                </a:endParaRPr>
              </a:p>
              <a:p>
                <a:pPr lvl="1"/>
                <a:endParaRPr lang="en-AU" dirty="0"/>
              </a:p>
              <a:p>
                <a:pPr marL="342900" lvl="1" indent="0">
                  <a:buNone/>
                </a:pPr>
                <a:r>
                  <a:rPr lang="en-AU" dirty="0"/>
                  <a:t>Deaths due to heat are calculated as a fraction of total mortality</a:t>
                </a:r>
              </a:p>
              <a:p>
                <a:pPr lvl="1"/>
                <a:endParaRPr lang="en-AU" dirty="0"/>
              </a:p>
              <a:p>
                <a:pPr lvl="1"/>
                <a:r>
                  <a:rPr lang="en-AU" dirty="0"/>
                  <a:t>DAT = daily attributable deaths due to heat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en-AU" sz="1800" b="0" i="1" kern="150" smtClean="0">
                        <a:effectLst/>
                        <a:latin typeface="Cambria Math" panose="02040503050406030204" pitchFamily="18" charset="0"/>
                      </a:rPr>
                      <m:t>𝑃𝑜𝑝</m:t>
                    </m:r>
                  </m:oMath>
                </a14:m>
                <a:r>
                  <a:rPr lang="en-AU" sz="1800" b="0" kern="150" dirty="0">
                    <a:effectLst/>
                  </a:rPr>
                  <a:t> = Child (under 5) population</a:t>
                </a:r>
              </a:p>
              <a:p>
                <a:pPr lvl="1"/>
                <a:r>
                  <a:rPr lang="en-AU" dirty="0"/>
                  <a:t>DM = total daily mortality</a:t>
                </a:r>
              </a:p>
              <a:p>
                <a:pPr lvl="1"/>
                <a:r>
                  <a:rPr lang="en-AU" dirty="0" err="1"/>
                  <a:t>Thres</a:t>
                </a:r>
                <a:r>
                  <a:rPr lang="en-AU" dirty="0"/>
                  <a:t> = threshold at which temperature impacts occur</a:t>
                </a:r>
              </a:p>
              <a:p>
                <a:pPr lvl="1"/>
                <a:r>
                  <a:rPr lang="en-AU" dirty="0"/>
                  <a:t>T</a:t>
                </a:r>
                <a:r>
                  <a:rPr lang="en-AU" baseline="-25000" dirty="0"/>
                  <a:t>d</a:t>
                </a:r>
                <a:r>
                  <a:rPr lang="en-AU" dirty="0"/>
                  <a:t> = daily average temperature</a:t>
                </a:r>
              </a:p>
              <a:p>
                <a:pPr lvl="1"/>
                <a:r>
                  <a:rPr lang="en-AU" dirty="0"/>
                  <a:t>b = coefficient (strength of relationship between temperature and mortality)</a:t>
                </a:r>
              </a:p>
              <a:p>
                <a:pPr lvl="1"/>
                <a:endParaRPr lang="en-AU" dirty="0"/>
              </a:p>
              <a:p>
                <a:pPr marL="342900" lvl="1" indent="0">
                  <a:buNone/>
                </a:pPr>
                <a:endParaRPr lang="en-AU" dirty="0"/>
              </a:p>
              <a:p>
                <a:pPr marL="342900" lvl="1" indent="0">
                  <a:buNone/>
                </a:pPr>
                <a:endParaRPr lang="en-AU" dirty="0"/>
              </a:p>
            </p:txBody>
          </p:sp>
        </mc:Choice>
        <mc:Fallback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C8795417-63F7-4C61-A5B8-33D2769126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A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733110C1-0207-49D3-BA52-06B0FA020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Approach</a:t>
            </a:r>
          </a:p>
        </p:txBody>
      </p:sp>
    </p:spTree>
    <p:extLst>
      <p:ext uri="{BB962C8B-B14F-4D97-AF65-F5344CB8AC3E}">
        <p14:creationId xmlns:p14="http://schemas.microsoft.com/office/powerpoint/2010/main" val="2087773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F25EDBD-4C54-42C3-9FC5-B53A2018C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207" y="2000194"/>
            <a:ext cx="8079581" cy="3670240"/>
          </a:xfrm>
        </p:spPr>
        <p:txBody>
          <a:bodyPr>
            <a:normAutofit fontScale="85000" lnSpcReduction="20000"/>
          </a:bodyPr>
          <a:lstStyle/>
          <a:p>
            <a:r>
              <a:rPr lang="en-AU" dirty="0"/>
              <a:t>Daily average temperature and threshold at which mortality starts to occur</a:t>
            </a:r>
          </a:p>
          <a:p>
            <a:pPr lvl="1"/>
            <a:r>
              <a:rPr lang="en-AU" dirty="0"/>
              <a:t>Bias corrected CMIP6 models</a:t>
            </a:r>
          </a:p>
          <a:p>
            <a:pPr lvl="2"/>
            <a:r>
              <a:rPr lang="en-AU" dirty="0"/>
              <a:t>Bias corrected using linear scaling and monthly correction factors, based on CRU</a:t>
            </a:r>
          </a:p>
          <a:p>
            <a:pPr lvl="1"/>
            <a:r>
              <a:rPr lang="en-AU" dirty="0"/>
              <a:t>Scenarios</a:t>
            </a:r>
          </a:p>
          <a:p>
            <a:pPr lvl="2"/>
            <a:r>
              <a:rPr lang="en-AU" dirty="0"/>
              <a:t>Attribution: Historical and hist-</a:t>
            </a:r>
            <a:r>
              <a:rPr lang="en-AU" dirty="0" err="1"/>
              <a:t>nat</a:t>
            </a:r>
            <a:r>
              <a:rPr lang="en-AU" dirty="0"/>
              <a:t> from DAMIP (no anthropogenic climate change)</a:t>
            </a:r>
          </a:p>
          <a:p>
            <a:pPr lvl="2"/>
            <a:r>
              <a:rPr lang="en-AU" dirty="0"/>
              <a:t>Climate change impacts: SSP119, 245, 585</a:t>
            </a:r>
          </a:p>
          <a:p>
            <a:pPr lvl="2"/>
            <a:endParaRPr lang="en-AU" dirty="0"/>
          </a:p>
          <a:p>
            <a:r>
              <a:rPr lang="en-AU" dirty="0"/>
              <a:t>Population data</a:t>
            </a:r>
          </a:p>
          <a:p>
            <a:pPr lvl="1"/>
            <a:r>
              <a:rPr lang="en-AU" dirty="0"/>
              <a:t>Present: </a:t>
            </a:r>
            <a:r>
              <a:rPr lang="en-AU" dirty="0" err="1"/>
              <a:t>WorldPop</a:t>
            </a:r>
            <a:r>
              <a:rPr lang="en-AU" dirty="0"/>
              <a:t> gridded (1km</a:t>
            </a:r>
            <a:r>
              <a:rPr lang="en-AU" baseline="30000" dirty="0"/>
              <a:t>2</a:t>
            </a:r>
            <a:r>
              <a:rPr lang="en-AU" dirty="0"/>
              <a:t>) under 5 population</a:t>
            </a:r>
          </a:p>
          <a:p>
            <a:pPr lvl="1"/>
            <a:r>
              <a:rPr lang="en-AU" dirty="0"/>
              <a:t>Future: SSP2 (mid-range) population projection (adjusted using linear scaling)</a:t>
            </a:r>
          </a:p>
          <a:p>
            <a:pPr lvl="1"/>
            <a:endParaRPr lang="en-AU" dirty="0"/>
          </a:p>
          <a:p>
            <a:r>
              <a:rPr lang="en-AU" dirty="0"/>
              <a:t>All-cause mortality</a:t>
            </a:r>
          </a:p>
          <a:p>
            <a:pPr lvl="1"/>
            <a:r>
              <a:rPr lang="en-AU" dirty="0"/>
              <a:t>Present: UNICEF under 5 mortality</a:t>
            </a:r>
          </a:p>
          <a:p>
            <a:pPr lvl="1"/>
            <a:r>
              <a:rPr lang="en-AU" dirty="0"/>
              <a:t>Future: Global Burden of Disease (GBD) Reference Scenario (extrapolated from 2040 to 2050 and adjusted using linear scaling)</a:t>
            </a:r>
          </a:p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268B1B5-A68A-40FB-A953-3844EF1CB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Input data</a:t>
            </a:r>
          </a:p>
        </p:txBody>
      </p:sp>
    </p:spTree>
    <p:extLst>
      <p:ext uri="{BB962C8B-B14F-4D97-AF65-F5344CB8AC3E}">
        <p14:creationId xmlns:p14="http://schemas.microsoft.com/office/powerpoint/2010/main" val="4250339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F630E44-EC50-4EBD-8846-BD734B7BC6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9956" y="1523925"/>
            <a:ext cx="4036843" cy="4392488"/>
          </a:xfrm>
        </p:spPr>
        <p:txBody>
          <a:bodyPr>
            <a:normAutofit fontScale="92500"/>
          </a:bodyPr>
          <a:lstStyle/>
          <a:p>
            <a:r>
              <a:rPr lang="en-AU" dirty="0"/>
              <a:t>Generally, population is increasing over time and then slowly decreasing after about mid-century</a:t>
            </a:r>
          </a:p>
          <a:p>
            <a:endParaRPr lang="en-AU" dirty="0"/>
          </a:p>
          <a:p>
            <a:r>
              <a:rPr lang="en-AU" dirty="0"/>
              <a:t>Mortality rate is declining, assuming improved healthcare, socio-economic situation</a:t>
            </a:r>
          </a:p>
          <a:p>
            <a:endParaRPr lang="en-AU" dirty="0"/>
          </a:p>
          <a:p>
            <a:r>
              <a:rPr lang="en-AU" dirty="0"/>
              <a:t>For calculating mortality due to heat, population and mortality was distributed within countries based on 2019 population</a:t>
            </a:r>
          </a:p>
          <a:p>
            <a:endParaRPr lang="en-AU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1D0852-BA76-4BEF-9F45-59CBBA1AE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Input data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62CA56-8635-4B8C-9C94-7EAC32D1B0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9328" y="1462343"/>
            <a:ext cx="4260473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0353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844B5B2D-5510-4018-99F7-480890DF36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Input data</a:t>
            </a:r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3506CA8D-D885-4616-941B-D1D007ACFCA1}"/>
              </a:ext>
            </a:extLst>
          </p:cNvPr>
          <p:cNvSpPr txBox="1">
            <a:spLocks/>
          </p:cNvSpPr>
          <p:nvPr/>
        </p:nvSpPr>
        <p:spPr>
          <a:xfrm>
            <a:off x="5050172" y="1491841"/>
            <a:ext cx="3162336" cy="450826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Future and present day population and mortality data don’t line up exactly</a:t>
            </a:r>
          </a:p>
          <a:p>
            <a:r>
              <a:rPr lang="en-AU" dirty="0"/>
              <a:t>To avoid a large jump in mortality numbers for future, adjusted future mortality and population to be in line with present day values</a:t>
            </a:r>
          </a:p>
          <a:p>
            <a:r>
              <a:rPr lang="en-AU" dirty="0"/>
              <a:t>Adjustment applied on an country by country basis</a:t>
            </a:r>
          </a:p>
          <a:p>
            <a:pPr lvl="1"/>
            <a:r>
              <a:rPr lang="en-AU" dirty="0"/>
              <a:t>Result would generally be too decrease the total amount of heat related child mortality</a:t>
            </a:r>
          </a:p>
          <a:p>
            <a:endParaRPr lang="en-AU" dirty="0"/>
          </a:p>
        </p:txBody>
      </p:sp>
      <p:pic>
        <p:nvPicPr>
          <p:cNvPr id="9" name="Content Placeholder 8" descr="Chart, line chart&#10;&#10;Description automatically generated">
            <a:extLst>
              <a:ext uri="{FF2B5EF4-FFF2-40B4-BE49-F238E27FC236}">
                <a16:creationId xmlns:a16="http://schemas.microsoft.com/office/drawing/2014/main" id="{9102A3C0-F7C0-447C-86F4-05B3795C2D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321" y="1180440"/>
            <a:ext cx="4743851" cy="5632936"/>
          </a:xfrm>
        </p:spPr>
      </p:pic>
    </p:spTree>
    <p:extLst>
      <p:ext uri="{BB962C8B-B14F-4D97-AF65-F5344CB8AC3E}">
        <p14:creationId xmlns:p14="http://schemas.microsoft.com/office/powerpoint/2010/main" val="496732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6749131-3EE5-46C7-B259-63CC7A987E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156"/>
          <a:stretch/>
        </p:blipFill>
        <p:spPr>
          <a:xfrm>
            <a:off x="3569553" y="3246538"/>
            <a:ext cx="5162106" cy="2181138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CC1654C-2D63-4EFF-B1B5-A0A6E0350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Climate data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303602FA-AEA6-4E89-A79B-8C51BB0ABFDC}"/>
              </a:ext>
            </a:extLst>
          </p:cNvPr>
          <p:cNvSpPr txBox="1">
            <a:spLocks/>
          </p:cNvSpPr>
          <p:nvPr/>
        </p:nvSpPr>
        <p:spPr>
          <a:xfrm>
            <a:off x="234927" y="1744908"/>
            <a:ext cx="3166845" cy="46372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/>
              <a:t>How many days per year above 75</a:t>
            </a:r>
            <a:r>
              <a:rPr lang="en-AU" baseline="30000" dirty="0"/>
              <a:t>th</a:t>
            </a:r>
            <a:r>
              <a:rPr lang="en-AU" dirty="0"/>
              <a:t> percentile of daily average temperature (1995 – 2010)</a:t>
            </a:r>
          </a:p>
          <a:p>
            <a:endParaRPr lang="en-AU" dirty="0"/>
          </a:p>
          <a:p>
            <a:r>
              <a:rPr lang="en-AU" dirty="0"/>
              <a:t>Can see that climate change already impacting temperatures</a:t>
            </a:r>
          </a:p>
        </p:txBody>
      </p:sp>
      <p:pic>
        <p:nvPicPr>
          <p:cNvPr id="8" name="Content Placeholder 5">
            <a:extLst>
              <a:ext uri="{FF2B5EF4-FFF2-40B4-BE49-F238E27FC236}">
                <a16:creationId xmlns:a16="http://schemas.microsoft.com/office/drawing/2014/main" id="{FB3E41EF-795C-428C-B6D3-6102B4D8BD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70" t="1878" r="170" b="70730"/>
          <a:stretch/>
        </p:blipFill>
        <p:spPr>
          <a:xfrm>
            <a:off x="3569553" y="1744908"/>
            <a:ext cx="5162105" cy="142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984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84851D-805E-4B8A-B804-5F903A6AF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AU" dirty="0"/>
              <a:t>Change in heat related child mortality from 1995 - 2020</a:t>
            </a: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F866E72-2F4B-40A2-ADA1-D1A02D543F3E}"/>
              </a:ext>
            </a:extLst>
          </p:cNvPr>
          <p:cNvGrpSpPr/>
          <p:nvPr/>
        </p:nvGrpSpPr>
        <p:grpSpPr>
          <a:xfrm>
            <a:off x="1205061" y="1683195"/>
            <a:ext cx="6795940" cy="3748276"/>
            <a:chOff x="82747" y="1101258"/>
            <a:chExt cx="9061253" cy="4997701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13F0604-5B40-4533-A1CD-842B731BB2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2747" y="1101258"/>
              <a:ext cx="9061253" cy="4997701"/>
            </a:xfrm>
            <a:prstGeom prst="rect">
              <a:avLst/>
            </a:prstGeom>
          </p:spPr>
        </p:pic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B229E057-7CC4-4A1F-8F1C-4114491340F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59010" y="2674950"/>
              <a:ext cx="1611297" cy="88776"/>
            </a:xfrm>
            <a:prstGeom prst="straightConnector1">
              <a:avLst/>
            </a:prstGeom>
            <a:ln w="22225">
              <a:tailEnd type="triangle"/>
            </a:ln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>
              <a:extLst>
                <a:ext uri="{FF2B5EF4-FFF2-40B4-BE49-F238E27FC236}">
                  <a16:creationId xmlns:a16="http://schemas.microsoft.com/office/drawing/2014/main" id="{D0F25913-D0AB-44F6-91FB-701D6A5CA56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249712" y="4030463"/>
              <a:ext cx="1679492" cy="159977"/>
            </a:xfrm>
            <a:prstGeom prst="straightConnector1">
              <a:avLst/>
            </a:prstGeom>
            <a:ln w="22225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ontent Placeholder 1">
              <a:extLst>
                <a:ext uri="{FF2B5EF4-FFF2-40B4-BE49-F238E27FC236}">
                  <a16:creationId xmlns:a16="http://schemas.microsoft.com/office/drawing/2014/main" id="{61E6B8FB-21F5-433C-90A9-07FDD948ED84}"/>
                </a:ext>
              </a:extLst>
            </p:cNvPr>
            <p:cNvSpPr txBox="1">
              <a:spLocks/>
            </p:cNvSpPr>
            <p:nvPr/>
          </p:nvSpPr>
          <p:spPr>
            <a:xfrm>
              <a:off x="6079732" y="4030462"/>
              <a:ext cx="2071695" cy="1295369"/>
            </a:xfrm>
            <a:prstGeom prst="rect">
              <a:avLst/>
            </a:prstGeom>
          </p:spPr>
          <p:txBody>
            <a:bodyPr vert="horz" lIns="68580" tIns="34290" rIns="68580" bIns="34290" rtlCol="0">
              <a:normAutofit/>
            </a:bodyPr>
            <a:lstStyle>
              <a:lvl1pPr marL="257175" indent="-257175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557213" indent="-214313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8572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2001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5430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8859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257175" lvl="1" indent="0">
                <a:buNone/>
              </a:pPr>
              <a:r>
                <a:rPr lang="en-AU" sz="1050" dirty="0"/>
                <a:t>Without climate change it would have declined</a:t>
              </a:r>
            </a:p>
          </p:txBody>
        </p:sp>
        <p:sp>
          <p:nvSpPr>
            <p:cNvPr id="5" name="Content Placeholder 1">
              <a:extLst>
                <a:ext uri="{FF2B5EF4-FFF2-40B4-BE49-F238E27FC236}">
                  <a16:creationId xmlns:a16="http://schemas.microsoft.com/office/drawing/2014/main" id="{57AAFD87-6CB4-49F0-B263-9AEE31687E03}"/>
                </a:ext>
              </a:extLst>
            </p:cNvPr>
            <p:cNvSpPr txBox="1">
              <a:spLocks/>
            </p:cNvSpPr>
            <p:nvPr/>
          </p:nvSpPr>
          <p:spPr>
            <a:xfrm>
              <a:off x="6020555" y="1951858"/>
              <a:ext cx="2130872" cy="1214417"/>
            </a:xfrm>
            <a:prstGeom prst="rect">
              <a:avLst/>
            </a:prstGeom>
          </p:spPr>
          <p:txBody>
            <a:bodyPr vert="horz" lIns="68580" tIns="34290" rIns="68580" bIns="34290" rtlCol="0">
              <a:normAutofit/>
            </a:bodyPr>
            <a:lstStyle>
              <a:lvl1pPr marL="257175" indent="-257175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21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557213" indent="-214313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18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2pPr>
              <a:lvl3pPr marL="8572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3pPr>
              <a:lvl4pPr marL="12001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–"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4pPr>
              <a:lvl5pPr marL="15430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»"/>
                <a:defRPr sz="1350" kern="1200">
                  <a:solidFill>
                    <a:schemeClr val="tx1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5pPr>
              <a:lvl6pPr marL="18859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2288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5717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914650" indent="-171450" algn="l" defTabSz="685800" rtl="0" eaLnBrk="1" latinLnBrk="0" hangingPunct="1">
                <a:spcBef>
                  <a:spcPct val="20000"/>
                </a:spcBef>
                <a:buFont typeface="Arial" panose="020B0604020202020204" pitchFamily="34" charset="0"/>
                <a:buChar char="•"/>
                <a:defRPr sz="15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AU" sz="1050" dirty="0"/>
                <a:t>HRCM rate increases slightly with climate change</a:t>
              </a:r>
            </a:p>
          </p:txBody>
        </p:sp>
      </p:grp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8646C42-0296-439E-9FD4-34BC16BC40B7}"/>
              </a:ext>
            </a:extLst>
          </p:cNvPr>
          <p:cNvCxnSpPr>
            <a:cxnSpLocks/>
          </p:cNvCxnSpPr>
          <p:nvPr/>
        </p:nvCxnSpPr>
        <p:spPr>
          <a:xfrm flipV="1">
            <a:off x="2528729" y="2930044"/>
            <a:ext cx="1221669" cy="565538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Content Placeholder 1">
            <a:extLst>
              <a:ext uri="{FF2B5EF4-FFF2-40B4-BE49-F238E27FC236}">
                <a16:creationId xmlns:a16="http://schemas.microsoft.com/office/drawing/2014/main" id="{1C965031-1E24-44B1-9F6D-760FC6F87CCC}"/>
              </a:ext>
            </a:extLst>
          </p:cNvPr>
          <p:cNvSpPr txBox="1">
            <a:spLocks/>
          </p:cNvSpPr>
          <p:nvPr/>
        </p:nvSpPr>
        <p:spPr>
          <a:xfrm>
            <a:off x="2411703" y="2546814"/>
            <a:ext cx="1221669" cy="766461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35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AU" sz="1050" dirty="0"/>
              <a:t>Larger increase in total HRCM with climate change…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E25CC62-1E59-447A-9522-828844C46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40981" y="3668454"/>
            <a:ext cx="1009418" cy="27089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AU" sz="1050" dirty="0"/>
              <a:t>…than without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647D11D4-B51C-4BB4-8D5B-E8D103EB95BB}"/>
              </a:ext>
            </a:extLst>
          </p:cNvPr>
          <p:cNvCxnSpPr>
            <a:cxnSpLocks/>
          </p:cNvCxnSpPr>
          <p:nvPr/>
        </p:nvCxnSpPr>
        <p:spPr>
          <a:xfrm>
            <a:off x="6017225" y="3707353"/>
            <a:ext cx="1291318" cy="162554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2227707"/>
      </p:ext>
    </p:extLst>
  </p:cSld>
  <p:clrMapOvr>
    <a:masterClrMapping/>
  </p:clrMapOvr>
</p:sld>
</file>

<file path=ppt/theme/theme1.xml><?xml version="1.0" encoding="utf-8"?>
<a:theme xmlns:a="http://schemas.openxmlformats.org/drawingml/2006/main" name="ICAS-theme1-4to3-v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CAS-theme1-4to3-v3" id="{15D3DDF4-5205-4476-ABCC-68BA9F73C87C}" vid="{993BC22F-A1D0-4DC9-8C6D-28CEB4C3E87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Theme-leeds-text</Template>
  <TotalTime>26284</TotalTime>
  <Words>983</Words>
  <Application>Microsoft Office PowerPoint</Application>
  <PresentationFormat>On-screen Show (4:3)</PresentationFormat>
  <Paragraphs>99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Cambria Math</vt:lpstr>
      <vt:lpstr>Liberation Serif</vt:lpstr>
      <vt:lpstr>ICAS-theme1-4to3-v3</vt:lpstr>
      <vt:lpstr>Impact of climate change on heat related child (under 5s) mortality in Africa</vt:lpstr>
      <vt:lpstr>Aims</vt:lpstr>
      <vt:lpstr>How to calculate heat related child mortality?</vt:lpstr>
      <vt:lpstr>Approach</vt:lpstr>
      <vt:lpstr>Input data</vt:lpstr>
      <vt:lpstr>Input data</vt:lpstr>
      <vt:lpstr>Input data</vt:lpstr>
      <vt:lpstr>Climate data</vt:lpstr>
      <vt:lpstr>Change in heat related child mortality from 1995 - 2020</vt:lpstr>
      <vt:lpstr>Future climate impacts</vt:lpstr>
      <vt:lpstr>Heat related child mortality beyond 2050?</vt:lpstr>
      <vt:lpstr>Conclusions</vt:lpstr>
    </vt:vector>
  </TitlesOfParts>
  <Company>University of Leeds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 Carslaw</dc:creator>
  <cp:lastModifiedBy>Sarah Chapman</cp:lastModifiedBy>
  <cp:revision>689</cp:revision>
  <cp:lastPrinted>2015-12-11T13:33:48Z</cp:lastPrinted>
  <dcterms:created xsi:type="dcterms:W3CDTF">2015-06-16T13:53:10Z</dcterms:created>
  <dcterms:modified xsi:type="dcterms:W3CDTF">2022-05-20T21:59:17Z</dcterms:modified>
</cp:coreProperties>
</file>