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327" r:id="rId2"/>
    <p:sldId id="352" r:id="rId3"/>
    <p:sldId id="335" r:id="rId4"/>
    <p:sldId id="353" r:id="rId5"/>
    <p:sldId id="354" r:id="rId6"/>
    <p:sldId id="355" r:id="rId7"/>
    <p:sldId id="359" r:id="rId8"/>
    <p:sldId id="360" r:id="rId9"/>
    <p:sldId id="294" r:id="rId10"/>
    <p:sldId id="333" r:id="rId11"/>
    <p:sldId id="347" r:id="rId12"/>
    <p:sldId id="341" r:id="rId13"/>
    <p:sldId id="357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9" r:id="rId22"/>
    <p:sldId id="358" r:id="rId23"/>
    <p:sldId id="373" r:id="rId24"/>
    <p:sldId id="370" r:id="rId25"/>
    <p:sldId id="374" r:id="rId26"/>
    <p:sldId id="371" r:id="rId27"/>
    <p:sldId id="372" r:id="rId2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9900"/>
    <a:srgbClr val="CAE8AA"/>
    <a:srgbClr val="FFFFFF"/>
    <a:srgbClr val="FF7C80"/>
    <a:srgbClr val="FF5050"/>
    <a:srgbClr val="008000"/>
    <a:srgbClr val="CC3399"/>
    <a:srgbClr val="0000FF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0" autoAdjust="0"/>
    <p:restoredTop sz="96370" autoAdjust="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5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0450A-F12A-43A1-BC32-D5B1908797CE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6FE09-9D4E-4AD8-93C4-E6DA6EEEF6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175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563CD8-72AD-4E20-BEA1-7EB803D3B7A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B19F1-269F-463E-85C0-B8D18104E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744DB6-D01A-40E8-9993-33E3EBC0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CA5E-2FE8-43B0-A3CD-D271E547AF3C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768BF4-74CC-4FB1-9DD3-5896E8CB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29008F-0750-4CC9-A6B6-36D2B14C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5A31-402D-4F77-BE07-4C49824C5C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11627376" y="61278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08002E2-4D4B-4294-B31E-F90D31968F24}" type="slidenum">
              <a:rPr kumimoji="1" lang="ja-JP" altLang="en-US" sz="2400" b="1" smtClean="0">
                <a:solidFill>
                  <a:schemeClr val="accent1">
                    <a:lumMod val="50000"/>
                  </a:schemeClr>
                </a:solidFill>
              </a:rPr>
              <a:t>‹#›</a:t>
            </a:fld>
            <a:endParaRPr kumimoji="1" lang="ja-JP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6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227E36-E953-4C65-BBB2-4681AA3B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BCAA9E-EFBD-4D9B-A5C6-4C6B6F1EE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C2E2B8-92B1-4BD2-9A46-A1881EC77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4B739C-4CEB-4F22-9AAE-12D3859F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CA5E-2FE8-43B0-A3CD-D271E547AF3C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51F2A8-B9CC-43F7-9D5A-10ED941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CE918E-4412-49C3-8D29-30D88E81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5A31-402D-4F77-BE07-4C49824C5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11627708" y="10794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08002E2-4D4B-4294-B31E-F90D31968F24}" type="slidenum">
              <a:rPr kumimoji="1" lang="ja-JP" altLang="en-US" b="1" smtClean="0">
                <a:solidFill>
                  <a:schemeClr val="bg1"/>
                </a:solidFill>
              </a:rPr>
              <a:t>‹#›</a:t>
            </a:fld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 userDrawn="1"/>
        </p:nvSpPr>
        <p:spPr>
          <a:xfrm>
            <a:off x="11627708" y="10794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08002E2-4D4B-4294-B31E-F90D31968F24}" type="slidenum">
              <a:rPr kumimoji="1" lang="ja-JP" altLang="en-US" b="1" smtClean="0">
                <a:solidFill>
                  <a:schemeClr val="bg1"/>
                </a:solidFill>
              </a:rPr>
              <a:t>‹#›</a:t>
            </a:fld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BF36A-F226-4A77-B203-DAF0823E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227B22-E5C1-4862-9DB2-FE400A4C5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6948AB-89B7-418B-ACD1-8BD57FA0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CA5E-2FE8-43B0-A3CD-D271E547AF3C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5308B6-BFA3-4841-9C0D-5C532F21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928CC7-E953-4AF6-98AB-3429A132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5A31-402D-4F77-BE07-4C49824C5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11627708" y="10794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08002E2-4D4B-4294-B31E-F90D31968F24}" type="slidenum">
              <a:rPr kumimoji="1" lang="ja-JP" altLang="en-US" b="1" smtClean="0">
                <a:solidFill>
                  <a:schemeClr val="bg1"/>
                </a:solidFill>
              </a:rPr>
              <a:t>‹#›</a:t>
            </a:fld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264F536-3CDF-4CE1-9748-CAEB7FC5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52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0F66F2-3AC5-419E-A4DF-3B093F800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331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19A6B1-35C0-43EA-BE1E-9AE533D64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7CA5E-2FE8-43B0-A3CD-D271E547AF3C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D71108-6447-460D-BF0B-1CD477588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DACE2A-3E30-4BE0-93F1-70594E528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5A31-402D-4F77-BE07-4C49824C5C9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11627708" y="10794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08002E2-4D4B-4294-B31E-F90D31968F24}" type="slidenum">
              <a:rPr kumimoji="1" lang="ja-JP" altLang="en-US" b="1" smtClean="0">
                <a:solidFill>
                  <a:schemeClr val="bg1"/>
                </a:solidFill>
              </a:rPr>
              <a:t>‹#›</a:t>
            </a:fld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flipV="1">
            <a:off x="0" y="501658"/>
            <a:ext cx="12192000" cy="1079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35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400" b="1" kern="1200">
          <a:solidFill>
            <a:schemeClr val="accent1">
              <a:lumMod val="50000"/>
            </a:schemeClr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40.png"/><Relationship Id="rId3" Type="http://schemas.openxmlformats.org/officeDocument/2006/relationships/hyperlink" Target="https://doi.org/10.5281/zenodo.6414642" TargetMode="External"/><Relationship Id="rId7" Type="http://schemas.openxmlformats.org/officeDocument/2006/relationships/image" Target="../media/image220.png"/><Relationship Id="rId12" Type="http://schemas.openxmlformats.org/officeDocument/2006/relationships/image" Target="../media/image39.png"/><Relationship Id="rId17" Type="http://schemas.openxmlformats.org/officeDocument/2006/relationships/image" Target="../media/image41.tiff"/><Relationship Id="rId2" Type="http://schemas.openxmlformats.org/officeDocument/2006/relationships/image" Target="../media/image38.png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tiff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38.png"/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4.png"/><Relationship Id="rId3" Type="http://schemas.openxmlformats.org/officeDocument/2006/relationships/image" Target="../media/image37.jpeg"/><Relationship Id="rId7" Type="http://schemas.openxmlformats.org/officeDocument/2006/relationships/image" Target="../media/image77.jpeg"/><Relationship Id="rId12" Type="http://schemas.openxmlformats.org/officeDocument/2006/relationships/image" Target="../media/image86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10.png"/><Relationship Id="rId5" Type="http://schemas.openxmlformats.org/officeDocument/2006/relationships/image" Target="../media/image47.emf"/><Relationship Id="rId10" Type="http://schemas.openxmlformats.org/officeDocument/2006/relationships/image" Target="../media/image91.png"/><Relationship Id="rId4" Type="http://schemas.openxmlformats.org/officeDocument/2006/relationships/image" Target="../media/image9.png"/><Relationship Id="rId9" Type="http://schemas.openxmlformats.org/officeDocument/2006/relationships/image" Target="../media/image8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735084" y="2200662"/>
            <a:ext cx="10721829" cy="24566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ja-JP" sz="3100" kern="100" dirty="0">
                <a:latin typeface="Calibri" panose="020F0502020204030204" pitchFamily="34" charset="0"/>
                <a:cs typeface="Calibri" panose="020F0502020204030204" pitchFamily="34" charset="0"/>
              </a:rPr>
              <a:t>Overview of the seafloor geodetic observation conducted by the Japan Coast Guard using the GNSS-Acoustic ranging combination technique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JP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Yuto</a:t>
            </a: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 Nakamura</a:t>
            </a:r>
            <a:r>
              <a:rPr lang="en-US" altLang="ja-JP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, Tadashi Ishikawa</a:t>
            </a:r>
            <a:r>
              <a:rPr lang="en-US" altLang="ja-JP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, Shun-ichi Watanabe</a:t>
            </a:r>
            <a:r>
              <a:rPr lang="en-US" altLang="ja-JP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, Yusuke Yokota</a:t>
            </a:r>
            <a:r>
              <a:rPr lang="en-US" altLang="ja-JP" sz="2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1: Hydrographic and Oceanographic Department, Japan Coast Guard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300" dirty="0">
                <a:latin typeface="Calibri" panose="020F0502020204030204" pitchFamily="34" charset="0"/>
                <a:cs typeface="Calibri" panose="020F0502020204030204" pitchFamily="34" charset="0"/>
              </a:rPr>
              <a:t>2: Institute of Industrial Science, University of Tokyo</a:t>
            </a:r>
            <a:endParaRPr lang="ja-JP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A491FE-7212-4E17-AAC6-44FD4B3BE99F}"/>
              </a:ext>
            </a:extLst>
          </p:cNvPr>
          <p:cNvSpPr/>
          <p:nvPr/>
        </p:nvSpPr>
        <p:spPr>
          <a:xfrm>
            <a:off x="4682281" y="4910947"/>
            <a:ext cx="282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GU2022 (May 23-27, 2022)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25385BE-282F-41AA-8CFD-5EBAF4785B1F}"/>
              </a:ext>
            </a:extLst>
          </p:cNvPr>
          <p:cNvGrpSpPr/>
          <p:nvPr/>
        </p:nvGrpSpPr>
        <p:grpSpPr>
          <a:xfrm>
            <a:off x="4132657" y="5441431"/>
            <a:ext cx="3926684" cy="1121947"/>
            <a:chOff x="3143416" y="5630883"/>
            <a:chExt cx="3926684" cy="112194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7AAD1E1-D2E6-4ADC-A4EC-F10E17BE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203" y="5942355"/>
              <a:ext cx="1160049" cy="478960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4A1D4E0E-B032-4923-9A51-ADB82058E9AD}"/>
                </a:ext>
              </a:extLst>
            </p:cNvPr>
            <p:cNvGrpSpPr/>
            <p:nvPr/>
          </p:nvGrpSpPr>
          <p:grpSpPr>
            <a:xfrm>
              <a:off x="5583391" y="5962408"/>
              <a:ext cx="1486709" cy="458875"/>
              <a:chOff x="28723964" y="42245205"/>
              <a:chExt cx="1484213" cy="490352"/>
            </a:xfrm>
          </p:grpSpPr>
          <p:pic>
            <p:nvPicPr>
              <p:cNvPr id="11" name="Picture 6" descr="kaiho">
                <a:extLst>
                  <a:ext uri="{FF2B5EF4-FFF2-40B4-BE49-F238E27FC236}">
                    <a16:creationId xmlns:a16="http://schemas.microsoft.com/office/drawing/2014/main" id="{60D17831-D1B9-403C-9998-EC3FADAEF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23964" y="42245205"/>
                <a:ext cx="1484213" cy="351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jcg">
                <a:extLst>
                  <a:ext uri="{FF2B5EF4-FFF2-40B4-BE49-F238E27FC236}">
                    <a16:creationId xmlns:a16="http://schemas.microsoft.com/office/drawing/2014/main" id="{1B2E3F4C-1E0E-4BC2-9F47-B9B23A17F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47122" y="42522667"/>
                <a:ext cx="1373882" cy="212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D8DED28B-62B3-4DF9-BD9C-4D3DB92E8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84" r="16433" b="13435"/>
            <a:stretch/>
          </p:blipFill>
          <p:spPr>
            <a:xfrm>
              <a:off x="3143416" y="5630883"/>
              <a:ext cx="859116" cy="1121947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211690-DDB2-4F86-88D2-BCFAB477413D}"/>
              </a:ext>
            </a:extLst>
          </p:cNvPr>
          <p:cNvSpPr txBox="1"/>
          <p:nvPr/>
        </p:nvSpPr>
        <p:spPr>
          <a:xfrm>
            <a:off x="66152" y="58723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G3.4</a:t>
            </a:r>
            <a:endParaRPr kumimoji="1" lang="ja-JP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E3FD204-E640-4792-A2E0-D2BB82D1F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50" y="16777"/>
            <a:ext cx="1428116" cy="4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6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57324C7-5BB9-448A-8432-BC8CC82BE20C}"/>
              </a:ext>
            </a:extLst>
          </p:cNvPr>
          <p:cNvGrpSpPr/>
          <p:nvPr/>
        </p:nvGrpSpPr>
        <p:grpSpPr>
          <a:xfrm>
            <a:off x="5134063" y="1094937"/>
            <a:ext cx="6751604" cy="5297609"/>
            <a:chOff x="6029564" y="1438885"/>
            <a:chExt cx="4882979" cy="3831403"/>
          </a:xfrm>
        </p:grpSpPr>
        <p:pic>
          <p:nvPicPr>
            <p:cNvPr id="25" name="図 24" descr="マップ&#10;&#10;自動的に生成された説明">
              <a:extLst>
                <a:ext uri="{FF2B5EF4-FFF2-40B4-BE49-F238E27FC236}">
                  <a16:creationId xmlns:a16="http://schemas.microsoft.com/office/drawing/2014/main" id="{20DC972A-9FCF-45E4-8047-EEED18F1E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9564" y="1438885"/>
              <a:ext cx="4882979" cy="3831403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E358310-7977-4EF9-BCB5-A1898D8E7E37}"/>
                </a:ext>
              </a:extLst>
            </p:cNvPr>
            <p:cNvSpPr/>
            <p:nvPr/>
          </p:nvSpPr>
          <p:spPr>
            <a:xfrm rot="20190924">
              <a:off x="7187225" y="4554694"/>
              <a:ext cx="1101223" cy="2003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kern="0" dirty="0">
                  <a:solidFill>
                    <a:srgbClr val="0000FF"/>
                  </a:solidFill>
                  <a:latin typeface="+mn-ea"/>
                  <a:ea typeface="+mn-ea"/>
                </a:rPr>
                <a:t>Nankai  Trough  </a:t>
              </a:r>
              <a:endParaRPr lang="ja-JP" altLang="en-US" sz="12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507C9D9B-C335-42DD-8660-8B15DA8A90AC}"/>
                </a:ext>
              </a:extLst>
            </p:cNvPr>
            <p:cNvSpPr/>
            <p:nvPr/>
          </p:nvSpPr>
          <p:spPr>
            <a:xfrm rot="17562585">
              <a:off x="9894476" y="2485305"/>
              <a:ext cx="930151" cy="183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1050" b="1" kern="0" dirty="0">
                  <a:solidFill>
                    <a:srgbClr val="0000FF"/>
                  </a:solidFill>
                  <a:latin typeface="+mn-ea"/>
                  <a:ea typeface="+mn-ea"/>
                </a:rPr>
                <a:t>  Japan  Trench  </a:t>
              </a:r>
              <a:endParaRPr lang="ja-JP" altLang="en-US" sz="105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0553E6A-670F-45FE-85FA-42A4B50AC50C}"/>
                </a:ext>
              </a:extLst>
            </p:cNvPr>
            <p:cNvSpPr/>
            <p:nvPr/>
          </p:nvSpPr>
          <p:spPr>
            <a:xfrm>
              <a:off x="9773020" y="4536060"/>
              <a:ext cx="957638" cy="5867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altLang="ja-JP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SGO-A sites</a:t>
              </a:r>
            </a:p>
            <a:p>
              <a:r>
                <a:rPr lang="ja-JP" altLang="en-US" sz="1100" dirty="0">
                  <a:solidFill>
                    <a:srgbClr val="FFFF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before 2004</a:t>
              </a:r>
            </a:p>
            <a:p>
              <a:r>
                <a:rPr lang="ja-JP" altLang="en-US" sz="1100" dirty="0">
                  <a:solidFill>
                    <a:srgbClr val="FFC0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set in 2011-12</a:t>
              </a:r>
            </a:p>
            <a:p>
              <a:r>
                <a:rPr lang="ja-JP" altLang="en-US" sz="1100" dirty="0">
                  <a:solidFill>
                    <a:srgbClr val="FF00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set in 2019-20</a:t>
              </a: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C111A3-8799-4C5E-825D-08A54F6B1756}"/>
              </a:ext>
            </a:extLst>
          </p:cNvPr>
          <p:cNvSpPr txBox="1"/>
          <p:nvPr/>
        </p:nvSpPr>
        <p:spPr>
          <a:xfrm>
            <a:off x="306333" y="1018315"/>
            <a:ext cx="4911873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JCG currently operates 27 GNSS-A observation sites along the Japan Trench and the Nankai Trough, named the </a:t>
            </a:r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Seafloor Geodetic Observation Array (SGO-A)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Map on the right 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shows the distribution of the SGO-A sites.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SGO-A was reinforced after the 2011 Tohoku-</a:t>
            </a:r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oki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Earthquake (</a:t>
            </a:r>
            <a:r>
              <a:rPr lang="en-US" altLang="ja-JP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 points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Four sites were installed in FY2019 near the trough axis of the Nankai Trough (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points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5A1180-4A12-4432-A126-C8368E3BB9DA}"/>
              </a:ext>
            </a:extLst>
          </p:cNvPr>
          <p:cNvSpPr txBox="1"/>
          <p:nvPr/>
        </p:nvSpPr>
        <p:spPr>
          <a:xfrm>
            <a:off x="7496059" y="6384292"/>
            <a:ext cx="24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Map of the SGO-A sites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4125BE-126F-4E35-913D-C2F324E27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23" y="2845996"/>
            <a:ext cx="2894466" cy="92994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100C362-2BBE-BE13-DA2F-188FC6AFFAE9}"/>
              </a:ext>
            </a:extLst>
          </p:cNvPr>
          <p:cNvSpPr txBox="1"/>
          <p:nvPr/>
        </p:nvSpPr>
        <p:spPr>
          <a:xfrm>
            <a:off x="8872896" y="3558806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Tokyo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782F69-F461-424C-00A1-D2F21ED21E67}"/>
              </a:ext>
            </a:extLst>
          </p:cNvPr>
          <p:cNvSpPr txBox="1"/>
          <p:nvPr/>
        </p:nvSpPr>
        <p:spPr>
          <a:xfrm>
            <a:off x="7192976" y="3998337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Kyoto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B7C4AC4-8519-C099-8837-3B3283A99F92}"/>
              </a:ext>
            </a:extLst>
          </p:cNvPr>
          <p:cNvSpPr txBox="1"/>
          <p:nvPr/>
        </p:nvSpPr>
        <p:spPr>
          <a:xfrm>
            <a:off x="5596563" y="4224496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Hiroshima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B18E0CB-A0F1-A7FF-137D-26F952F52A22}"/>
              </a:ext>
            </a:extLst>
          </p:cNvPr>
          <p:cNvSpPr txBox="1"/>
          <p:nvPr/>
        </p:nvSpPr>
        <p:spPr>
          <a:xfrm>
            <a:off x="9362126" y="2139690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Sendai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1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2D919E53-025F-44CA-BBD8-F144F6ADE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1" y="2182458"/>
            <a:ext cx="3861400" cy="8918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BA258CF-96D9-44DB-B523-D1F75298907C}"/>
              </a:ext>
            </a:extLst>
          </p:cNvPr>
          <p:cNvSpPr txBox="1"/>
          <p:nvPr/>
        </p:nvSpPr>
        <p:spPr>
          <a:xfrm>
            <a:off x="140370" y="849225"/>
            <a:ext cx="48670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JCG currently uses </a:t>
            </a:r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GARPOS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(GNSS-Acoustic Ranging combined Positioning Solver; Watanabe et al. 2020)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the analysis routine</a:t>
            </a:r>
            <a:r>
              <a:rPr kumimoji="1" lang="en-US" altLang="ja-JP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GARPOS implements em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pirical Bayesian inversion and simultaneously estimates transponder positions and underwater sound speed structure.</a:t>
            </a: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092A9F7-4E29-47C9-90D5-A2272D1B3456}"/>
              </a:ext>
            </a:extLst>
          </p:cNvPr>
          <p:cNvSpPr txBox="1"/>
          <p:nvPr/>
        </p:nvSpPr>
        <p:spPr>
          <a:xfrm>
            <a:off x="185505" y="4421942"/>
            <a:ext cx="4620365" cy="1938992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source code of GARPOS is open to everybody working on GNSS-A seafloor geodesy! Check our </a:t>
            </a:r>
            <a:r>
              <a:rPr kumimoji="1" lang="en-US" altLang="ja-JP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Zenodo</a:t>
            </a: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 repository:</a:t>
            </a:r>
          </a:p>
          <a:p>
            <a:endParaRPr kumimoji="1"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GARPOS v1.0.1 (latest version)</a:t>
            </a:r>
          </a:p>
          <a:p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https://doi.org/10.5281/zenodo.6414642</a:t>
            </a:r>
            <a:endParaRPr kumimoji="1"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BF7ED18F-90DF-45C2-BEFF-08A13C2741D7}"/>
              </a:ext>
            </a:extLst>
          </p:cNvPr>
          <p:cNvGrpSpPr/>
          <p:nvPr/>
        </p:nvGrpSpPr>
        <p:grpSpPr>
          <a:xfrm>
            <a:off x="4832358" y="630936"/>
            <a:ext cx="7256772" cy="5718306"/>
            <a:chOff x="4806597" y="905490"/>
            <a:chExt cx="7256772" cy="5718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B58691ED-123A-4771-AE12-157C08D61CAE}"/>
                    </a:ext>
                  </a:extLst>
                </p:cNvPr>
                <p:cNvSpPr/>
                <p:nvPr/>
              </p:nvSpPr>
              <p:spPr>
                <a:xfrm>
                  <a:off x="4871983" y="6275431"/>
                  <a:ext cx="7191386" cy="348365"/>
                </a:xfrm>
                <a:prstGeom prst="rect">
                  <a:avLst/>
                </a:prstGeom>
                <a:ln w="19050">
                  <a:solidFill>
                    <a:srgbClr val="7030A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ja-JP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p>
                                    </m:sSub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ja-JP" altLang="en-US" sz="140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ja-JP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400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altLang="ja-JP" sz="1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ja-JP" alt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sz="1400" b="1" i="1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altLang="ja-JP" sz="1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sz="1400" b="1" i="1">
                                            <a:latin typeface="Cambria Math" panose="02040503050406030204" pitchFamily="18" charset="0"/>
                                          </a:rPr>
                                          <m:t>𝑴</m:t>
                                        </m:r>
                                      </m:e>
                                      <m:e>
                                        <m:r>
                                          <a:rPr lang="en-US" altLang="ja-JP" sz="1400" b="1" i="1"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  <m:r>
                                          <a:rPr lang="en-US" altLang="ja-JP" sz="1400" b="1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ja-JP" sz="1400" b="1" i="1">
                                            <a:latin typeface="Cambria Math" panose="02040503050406030204" pitchFamily="18" charset="0"/>
                                          </a:rPr>
                                          <m:t>𝜣</m:t>
                                        </m:r>
                                        <m:r>
                                          <a:rPr lang="en-US" altLang="ja-JP" sz="1400" b="1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ja-JP" alt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ja-JP" sz="1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ja-JP" altLang="en-US" sz="1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ja-JP" altLang="en-US" sz="140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ja-JP" alt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ja-JP" altLang="en-US" sz="1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p>
                                <m:r>
                                  <a:rPr lang="ja-JP" altLang="en-US" sz="1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  <m:r>
                              <a:rPr lang="ja-JP" altLang="en-US" sz="14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𝜣</m:t>
                            </m:r>
                          </m:e>
                        </m:d>
                        <m:r>
                          <a:rPr lang="ja-JP" altLang="en-US" sz="14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B58691ED-123A-4771-AE12-157C08D6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1983" y="6275431"/>
                  <a:ext cx="7191386" cy="348365"/>
                </a:xfrm>
                <a:prstGeom prst="rect">
                  <a:avLst/>
                </a:prstGeom>
                <a:blipFill>
                  <a:blip r:embed="rId4"/>
                  <a:stretch>
                    <a:fillRect t="-72131" b="-116393"/>
                  </a:stretch>
                </a:blipFill>
                <a:ln w="190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9E40737-A699-4FAB-83F4-0899F3C4650B}"/>
                </a:ext>
              </a:extLst>
            </p:cNvPr>
            <p:cNvSpPr/>
            <p:nvPr/>
          </p:nvSpPr>
          <p:spPr>
            <a:xfrm>
              <a:off x="10277303" y="6311113"/>
              <a:ext cx="17860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kern="0" dirty="0">
                  <a:solidFill>
                    <a:srgbClr val="7030A0"/>
                  </a:solidFill>
                  <a:latin typeface="+mn-ea"/>
                </a:rPr>
                <a:t>Observation equation</a:t>
              </a:r>
              <a:endParaRPr lang="ja-JP" altLang="en-US" sz="1200" b="1" kern="0" dirty="0">
                <a:solidFill>
                  <a:srgbClr val="7030A0"/>
                </a:solidFill>
                <a:latin typeface="+mn-ea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D2AB1DF-856E-4453-A579-89AF6E8A4D5E}"/>
                </a:ext>
              </a:extLst>
            </p:cNvPr>
            <p:cNvSpPr/>
            <p:nvPr/>
          </p:nvSpPr>
          <p:spPr>
            <a:xfrm>
              <a:off x="10615219" y="1773795"/>
              <a:ext cx="1191238" cy="603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70C0"/>
                  </a:solidFill>
                  <a:latin typeface="+mn-ea"/>
                </a:rPr>
                <a:t>Antenna-transducer offset (relative position)</a:t>
              </a:r>
              <a:endParaRPr lang="ja-JP" altLang="en-US" sz="1050" b="1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387E179-5080-4E72-9E77-0F420421DC2E}"/>
                </a:ext>
              </a:extLst>
            </p:cNvPr>
            <p:cNvSpPr/>
            <p:nvPr/>
          </p:nvSpPr>
          <p:spPr>
            <a:xfrm>
              <a:off x="10628851" y="4886922"/>
              <a:ext cx="1191238" cy="603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70C0"/>
                  </a:solidFill>
                  <a:latin typeface="+mn-ea"/>
                </a:rPr>
                <a:t>Sound speed perturbation model</a:t>
              </a:r>
              <a:endParaRPr lang="ja-JP" altLang="en-US" sz="1050" b="1" dirty="0">
                <a:solidFill>
                  <a:srgbClr val="0070C0"/>
                </a:solidFill>
                <a:latin typeface="+mn-e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70920BB5-752E-4514-9EEA-7106C0D0C1EB}"/>
                    </a:ext>
                  </a:extLst>
                </p:cNvPr>
                <p:cNvSpPr/>
                <p:nvPr/>
              </p:nvSpPr>
              <p:spPr>
                <a:xfrm>
                  <a:off x="10682710" y="1325193"/>
                  <a:ext cx="513281" cy="4205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133" b="1" i="1">
                            <a:solidFill>
                              <a:srgbClr val="0671BA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oMath>
                    </m:oMathPara>
                  </a14:m>
                  <a:endParaRPr lang="ja-JP" altLang="en-US" sz="2133" dirty="0">
                    <a:solidFill>
                      <a:srgbClr val="0671BA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70920BB5-752E-4514-9EEA-7106C0D0C1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2710" y="1325193"/>
                  <a:ext cx="513281" cy="4205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749F605-B38C-4024-BF01-6A12E722E4CA}"/>
                    </a:ext>
                  </a:extLst>
                </p:cNvPr>
                <p:cNvSpPr/>
                <p:nvPr/>
              </p:nvSpPr>
              <p:spPr>
                <a:xfrm>
                  <a:off x="10671892" y="2815017"/>
                  <a:ext cx="539122" cy="4473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133" b="1" i="1">
                                <a:solidFill>
                                  <a:srgbClr val="0671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133" b="1" i="1">
                                <a:solidFill>
                                  <a:srgbClr val="0671BA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altLang="ja-JP" sz="2133" i="1">
                                <a:solidFill>
                                  <a:srgbClr val="0671BA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ja-JP" altLang="en-US" sz="2133" b="1" dirty="0">
                    <a:solidFill>
                      <a:srgbClr val="0671BA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749F605-B38C-4024-BF01-6A12E722E4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71892" y="2815017"/>
                  <a:ext cx="539122" cy="447302"/>
                </a:xfrm>
                <a:prstGeom prst="rect">
                  <a:avLst/>
                </a:prstGeom>
                <a:blipFill>
                  <a:blip r:embed="rId6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0902951E-ED53-445F-8F6D-71E003265863}"/>
                    </a:ext>
                  </a:extLst>
                </p:cNvPr>
                <p:cNvSpPr/>
                <p:nvPr/>
              </p:nvSpPr>
              <p:spPr>
                <a:xfrm>
                  <a:off x="10683244" y="4433781"/>
                  <a:ext cx="834972" cy="4205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133" i="1">
                            <a:latin typeface="Cambria Math" panose="02040503050406030204" pitchFamily="18" charset="0"/>
                          </a:rPr>
                          <m:t>𝛤</m:t>
                        </m:r>
                        <m:d>
                          <m:dPr>
                            <m:ctrlPr>
                              <a:rPr lang="en-US" altLang="ja-JP" sz="2133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133" b="1" i="1">
                                <a:solidFill>
                                  <a:srgbClr val="0671BA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oMath>
                    </m:oMathPara>
                  </a14:m>
                  <a:endParaRPr lang="ja-JP" altLang="en-US" sz="2133" b="1" dirty="0"/>
                </a:p>
              </p:txBody>
            </p:sp>
          </mc:Choice>
          <mc:Fallback xmlns=""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0902951E-ED53-445F-8F6D-71E0032658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3244" y="4433781"/>
                  <a:ext cx="834972" cy="4205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83083627-84A5-401A-867E-2A8DFAF02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6809" y="2386040"/>
              <a:ext cx="1" cy="3993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E0375D39-DD32-4C09-B49D-A88B09797F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6810" y="3891324"/>
              <a:ext cx="1" cy="574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26095A8-5E3D-4BA7-9D36-6164EC8312F9}"/>
                </a:ext>
              </a:extLst>
            </p:cNvPr>
            <p:cNvSpPr/>
            <p:nvPr/>
          </p:nvSpPr>
          <p:spPr>
            <a:xfrm>
              <a:off x="10628851" y="3293988"/>
              <a:ext cx="1191238" cy="603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70C0"/>
                  </a:solidFill>
                  <a:latin typeface="+mn-ea"/>
                </a:rPr>
                <a:t>Transponders’ positions</a:t>
              </a:r>
              <a:endParaRPr lang="ja-JP" altLang="en-US" sz="1050" b="1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CD609FB9-997F-49BB-81DB-D4DD886965D4}"/>
                </a:ext>
              </a:extLst>
            </p:cNvPr>
            <p:cNvSpPr/>
            <p:nvPr/>
          </p:nvSpPr>
          <p:spPr>
            <a:xfrm>
              <a:off x="10435905" y="1117203"/>
              <a:ext cx="1559555" cy="4702559"/>
            </a:xfrm>
            <a:prstGeom prst="roundRect">
              <a:avLst>
                <a:gd name="adj" fmla="val 4858"/>
              </a:avLst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C7E8D61-C4DC-4B28-9805-41D574C244B8}"/>
                </a:ext>
              </a:extLst>
            </p:cNvPr>
            <p:cNvSpPr txBox="1"/>
            <p:nvPr/>
          </p:nvSpPr>
          <p:spPr bwMode="auto">
            <a:xfrm>
              <a:off x="10657543" y="905490"/>
              <a:ext cx="1130152" cy="46166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100" b="1" kern="0" dirty="0">
                  <a:solidFill>
                    <a:srgbClr val="0671BA"/>
                  </a:solidFill>
                  <a:latin typeface="+mn-ea"/>
                </a:rPr>
                <a:t>Estimated parameters</a:t>
              </a:r>
              <a:endParaRPr lang="ja-JP" altLang="en-US" sz="1100" b="1" kern="0" dirty="0">
                <a:solidFill>
                  <a:srgbClr val="0671BA"/>
                </a:solidFill>
                <a:latin typeface="+mn-e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C557427D-5521-4DD4-B763-6D52B6C22B91}"/>
                    </a:ext>
                  </a:extLst>
                </p:cNvPr>
                <p:cNvSpPr/>
                <p:nvPr/>
              </p:nvSpPr>
              <p:spPr>
                <a:xfrm>
                  <a:off x="6491965" y="1309583"/>
                  <a:ext cx="567355" cy="4205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oMath>
                    </m:oMathPara>
                  </a14:m>
                  <a:endParaRPr lang="ja-JP" altLang="en-US" sz="213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C557427D-5521-4DD4-B763-6D52B6C22B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1965" y="1309583"/>
                  <a:ext cx="567355" cy="420564"/>
                </a:xfrm>
                <a:prstGeom prst="rect">
                  <a:avLst/>
                </a:prstGeom>
                <a:blipFill>
                  <a:blip r:embed="rId8"/>
                  <a:stretch>
                    <a:fillRect r="-258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D328F132-5EF6-4144-9221-7A03E0040C40}"/>
                    </a:ext>
                  </a:extLst>
                </p:cNvPr>
                <p:cNvSpPr/>
                <p:nvPr/>
              </p:nvSpPr>
              <p:spPr>
                <a:xfrm>
                  <a:off x="5063947" y="1309583"/>
                  <a:ext cx="355540" cy="4219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133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133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ja-JP" sz="2133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sz="2133" i="1">
                                <a:solidFill>
                                  <a:schemeClr val="accent4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bSup>
                      </m:oMath>
                    </m:oMathPara>
                  </a14:m>
                  <a:endParaRPr lang="ja-JP" altLang="en-US" sz="2133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D328F132-5EF6-4144-9221-7A03E0040C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947" y="1309583"/>
                  <a:ext cx="355540" cy="421910"/>
                </a:xfrm>
                <a:prstGeom prst="rect">
                  <a:avLst/>
                </a:prstGeom>
                <a:blipFill>
                  <a:blip r:embed="rId9"/>
                  <a:stretch>
                    <a:fillRect l="-1724" r="-20690" b="-289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38EE5E51-4147-4A9D-A057-4996BE4C0A8E}"/>
                    </a:ext>
                  </a:extLst>
                </p:cNvPr>
                <p:cNvSpPr/>
                <p:nvPr/>
              </p:nvSpPr>
              <p:spPr>
                <a:xfrm>
                  <a:off x="7851420" y="1309583"/>
                  <a:ext cx="498312" cy="4205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133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d>
                          <m:dPr>
                            <m:ctrlP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ja-JP" altLang="en-US" sz="213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38EE5E51-4147-4A9D-A057-4996BE4C0A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1420" y="1309583"/>
                  <a:ext cx="498312" cy="420564"/>
                </a:xfrm>
                <a:prstGeom prst="rect">
                  <a:avLst/>
                </a:prstGeom>
                <a:blipFill>
                  <a:blip r:embed="rId10"/>
                  <a:stretch>
                    <a:fillRect l="-4878" r="-20732" b="-1014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BA91D439-1C09-407A-9D13-1BAC893476F5}"/>
                    </a:ext>
                  </a:extLst>
                </p:cNvPr>
                <p:cNvSpPr/>
                <p:nvPr/>
              </p:nvSpPr>
              <p:spPr>
                <a:xfrm>
                  <a:off x="9068499" y="1309583"/>
                  <a:ext cx="499305" cy="42056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133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𝜣</m:t>
                        </m:r>
                        <m:d>
                          <m:dPr>
                            <m:ctrlP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133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ja-JP" altLang="en-US" sz="213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BA91D439-1C09-407A-9D13-1BAC893476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8499" y="1309583"/>
                  <a:ext cx="499305" cy="420564"/>
                </a:xfrm>
                <a:prstGeom prst="rect">
                  <a:avLst/>
                </a:prstGeom>
                <a:blipFill>
                  <a:blip r:embed="rId11"/>
                  <a:stretch>
                    <a:fillRect l="-1220" r="-207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5A9D77C6-C639-4317-B1C1-4AB3BF78FDE7}"/>
                </a:ext>
              </a:extLst>
            </p:cNvPr>
            <p:cNvSpPr/>
            <p:nvPr/>
          </p:nvSpPr>
          <p:spPr>
            <a:xfrm>
              <a:off x="5065243" y="1796129"/>
              <a:ext cx="1308765" cy="5899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Observed</a:t>
              </a:r>
              <a:r>
                <a:rPr lang="ja-JP" altLang="en-US" sz="105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 </a:t>
              </a:r>
              <a:r>
                <a:rPr lang="en-US" altLang="ja-JP" sz="105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travel</a:t>
              </a:r>
              <a:r>
                <a:rPr lang="ja-JP" altLang="en-US" sz="105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 </a:t>
              </a:r>
              <a:r>
                <a:rPr lang="en-US" altLang="ja-JP" sz="105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time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0182204-50FA-422E-B5F0-ECDDB668901F}"/>
                </a:ext>
              </a:extLst>
            </p:cNvPr>
            <p:cNvSpPr/>
            <p:nvPr/>
          </p:nvSpPr>
          <p:spPr>
            <a:xfrm>
              <a:off x="7975554" y="1796092"/>
              <a:ext cx="912829" cy="5807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B050"/>
                  </a:solidFill>
                  <a:latin typeface="+mn-ea"/>
                </a:rPr>
                <a:t>GNSS antenna position</a:t>
              </a:r>
              <a:endParaRPr lang="ja-JP" altLang="en-US" sz="1050" b="1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75E17CF-E31A-44E8-9665-C549F4F9DCDA}"/>
                </a:ext>
              </a:extLst>
            </p:cNvPr>
            <p:cNvSpPr/>
            <p:nvPr/>
          </p:nvSpPr>
          <p:spPr>
            <a:xfrm>
              <a:off x="9068499" y="1794378"/>
              <a:ext cx="1150629" cy="5824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B050"/>
                  </a:solidFill>
                  <a:latin typeface="+mn-ea"/>
                </a:rPr>
                <a:t>Attitude of the sea surface platform</a:t>
              </a:r>
              <a:endParaRPr lang="ja-JP" altLang="en-US" sz="1050" b="1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EC98C06D-63C5-47C9-AB94-84CAC6673665}"/>
                </a:ext>
              </a:extLst>
            </p:cNvPr>
            <p:cNvSpPr/>
            <p:nvPr/>
          </p:nvSpPr>
          <p:spPr>
            <a:xfrm>
              <a:off x="4936714" y="1117204"/>
              <a:ext cx="5404346" cy="1420427"/>
            </a:xfrm>
            <a:prstGeom prst="roundRect">
              <a:avLst>
                <a:gd name="adj" fmla="val 9865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B1FED9E-5E99-43D7-B8A8-182B7FB9A575}"/>
                </a:ext>
              </a:extLst>
            </p:cNvPr>
            <p:cNvSpPr txBox="1"/>
            <p:nvPr/>
          </p:nvSpPr>
          <p:spPr bwMode="auto">
            <a:xfrm>
              <a:off x="6993924" y="947926"/>
              <a:ext cx="1355808" cy="33855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kern="0" dirty="0">
                  <a:solidFill>
                    <a:srgbClr val="00B050"/>
                  </a:solidFill>
                  <a:latin typeface="+mn-ea"/>
                </a:rPr>
                <a:t>Observables</a:t>
              </a:r>
              <a:endParaRPr lang="ja-JP" altLang="en-US" sz="1400" b="1" kern="0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4F67258-4AFC-489C-A79F-859E509E03AC}"/>
                </a:ext>
              </a:extLst>
            </p:cNvPr>
            <p:cNvSpPr/>
            <p:nvPr/>
          </p:nvSpPr>
          <p:spPr>
            <a:xfrm>
              <a:off x="7898294" y="3252271"/>
              <a:ext cx="1458673" cy="495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Onboard transducer position</a:t>
              </a:r>
              <a:endPara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BB20DE5D-E07B-462A-88C1-47AED39E7B91}"/>
                </a:ext>
              </a:extLst>
            </p:cNvPr>
            <p:cNvCxnSpPr>
              <a:cxnSpLocks/>
            </p:cNvCxnSpPr>
            <p:nvPr/>
          </p:nvCxnSpPr>
          <p:spPr>
            <a:xfrm>
              <a:off x="8438908" y="2386040"/>
              <a:ext cx="0" cy="8617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9D813D26-C718-4C90-926C-81884ED768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29368" y="2386040"/>
              <a:ext cx="1" cy="3993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90D4E3B0-5DDD-4941-BA8E-730DB252EA7C}"/>
                </a:ext>
              </a:extLst>
            </p:cNvPr>
            <p:cNvCxnSpPr>
              <a:cxnSpLocks/>
            </p:cNvCxnSpPr>
            <p:nvPr/>
          </p:nvCxnSpPr>
          <p:spPr>
            <a:xfrm>
              <a:off x="8438908" y="2785428"/>
              <a:ext cx="253564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E9CB225D-5F9D-4AD3-B7CB-8A6C1CAF03D0}"/>
                </a:ext>
              </a:extLst>
            </p:cNvPr>
            <p:cNvSpPr/>
            <p:nvPr/>
          </p:nvSpPr>
          <p:spPr>
            <a:xfrm>
              <a:off x="8293841" y="4898093"/>
              <a:ext cx="1559556" cy="580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dirty="0">
                  <a:latin typeface="+mn-ea"/>
                </a:rPr>
                <a:t>Correction coefficient (sound speed variation)</a:t>
              </a:r>
              <a:endParaRPr lang="ja-JP" altLang="en-US" sz="1050" dirty="0">
                <a:latin typeface="+mn-ea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439B7E30-F9ED-452A-ADA1-B4367A2F2502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719626" y="2386077"/>
              <a:ext cx="0" cy="3889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グループ化 69701">
              <a:extLst>
                <a:ext uri="{FF2B5EF4-FFF2-40B4-BE49-F238E27FC236}">
                  <a16:creationId xmlns:a16="http://schemas.microsoft.com/office/drawing/2014/main" id="{21A2EDEC-FFBD-446A-B6EF-A8926CAE0B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6597" y="2695703"/>
              <a:ext cx="1747027" cy="948098"/>
              <a:chOff x="-1285971" y="2273325"/>
              <a:chExt cx="4191943" cy="2799429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1703C4ED-7968-490B-854D-181D6C8E89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-900995" y="2423020"/>
                <a:ext cx="3656379" cy="133498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A5EF348F-EFB4-4F43-8788-12FEB207A80D}"/>
                  </a:ext>
                </a:extLst>
              </p:cNvPr>
              <p:cNvCxnSpPr/>
              <p:nvPr/>
            </p:nvCxnSpPr>
            <p:spPr>
              <a:xfrm>
                <a:off x="-613443" y="2890870"/>
                <a:ext cx="0" cy="1512774"/>
              </a:xfrm>
              <a:prstGeom prst="line">
                <a:avLst/>
              </a:prstGeom>
              <a:ln w="28575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037EF22B-4760-4A3D-930E-447AD79274B6}"/>
                  </a:ext>
                </a:extLst>
              </p:cNvPr>
              <p:cNvCxnSpPr/>
              <p:nvPr/>
            </p:nvCxnSpPr>
            <p:spPr>
              <a:xfrm>
                <a:off x="2274509" y="2890870"/>
                <a:ext cx="0" cy="1512774"/>
              </a:xfrm>
              <a:prstGeom prst="line">
                <a:avLst/>
              </a:prstGeom>
              <a:ln w="28575">
                <a:solidFill>
                  <a:srgbClr val="FF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E1AA5245-FEC1-46F4-9AEF-FC5C29122E33}"/>
                  </a:ext>
                </a:extLst>
              </p:cNvPr>
              <p:cNvCxnSpPr/>
              <p:nvPr/>
            </p:nvCxnSpPr>
            <p:spPr>
              <a:xfrm>
                <a:off x="-605503" y="4259192"/>
                <a:ext cx="2857786" cy="0"/>
              </a:xfrm>
              <a:prstGeom prst="line">
                <a:avLst/>
              </a:prstGeom>
              <a:ln w="28575">
                <a:solidFill>
                  <a:srgbClr val="FF99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テキスト ボックス 69700">
                <a:extLst>
                  <a:ext uri="{FF2B5EF4-FFF2-40B4-BE49-F238E27FC236}">
                    <a16:creationId xmlns:a16="http://schemas.microsoft.com/office/drawing/2014/main" id="{948EAEE0-7DA8-4A27-8C3D-EBB8368D89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4586" y="4300304"/>
                <a:ext cx="3620194" cy="77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l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050" dirty="0">
                    <a:latin typeface="+mn-ea"/>
                    <a:ea typeface="+mn-ea"/>
                  </a:rPr>
                  <a:t>Two-way travel time</a:t>
                </a:r>
                <a:endParaRPr lang="ja-JP" altLang="en-US" sz="1050" dirty="0">
                  <a:latin typeface="+mn-ea"/>
                  <a:ea typeface="+mn-ea"/>
                </a:endParaRPr>
              </a:p>
            </p:txBody>
          </p:sp>
          <p:sp>
            <p:nvSpPr>
              <p:cNvPr id="45" name="テキスト ボックス 69695">
                <a:extLst>
                  <a:ext uri="{FF2B5EF4-FFF2-40B4-BE49-F238E27FC236}">
                    <a16:creationId xmlns:a16="http://schemas.microsoft.com/office/drawing/2014/main" id="{184801F5-56F0-4042-943F-461B015AB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285971" y="2273325"/>
                <a:ext cx="1904718" cy="636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l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 dirty="0">
                    <a:latin typeface="+mn-ea"/>
                    <a:ea typeface="+mn-ea"/>
                  </a:rPr>
                  <a:t>transmission</a:t>
                </a:r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46" name="テキスト ボックス 205">
                <a:extLst>
                  <a:ext uri="{FF2B5EF4-FFF2-40B4-BE49-F238E27FC236}">
                    <a16:creationId xmlns:a16="http://schemas.microsoft.com/office/drawing/2014/main" id="{F44B9979-9182-442C-A628-480E5F4AB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3582" y="2311887"/>
                <a:ext cx="1512390" cy="636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l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 dirty="0">
                    <a:latin typeface="+mn-ea"/>
                    <a:ea typeface="+mn-ea"/>
                  </a:rPr>
                  <a:t>reception</a:t>
                </a:r>
                <a:endParaRPr lang="ja-JP" altLang="en-US" sz="800" dirty="0">
                  <a:latin typeface="+mn-ea"/>
                  <a:ea typeface="+mn-ea"/>
                </a:endParaRPr>
              </a:p>
            </p:txBody>
          </p: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D58034E8-097C-4F1F-90B7-C0F1AA6FF055}"/>
                </a:ext>
              </a:extLst>
            </p:cNvPr>
            <p:cNvGrpSpPr/>
            <p:nvPr/>
          </p:nvGrpSpPr>
          <p:grpSpPr>
            <a:xfrm>
              <a:off x="6588887" y="2614978"/>
              <a:ext cx="1200726" cy="1016718"/>
              <a:chOff x="2426699" y="1581326"/>
              <a:chExt cx="1309199" cy="1108569"/>
            </a:xfrm>
          </p:grpSpPr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54B5D739-89D1-4197-A303-B3321B4F2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021" y="1581326"/>
                <a:ext cx="1177877" cy="883407"/>
              </a:xfrm>
              <a:prstGeom prst="rect">
                <a:avLst/>
              </a:prstGeom>
              <a:effectLst>
                <a:outerShdw blurRad="889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A9A5B84-083C-41B3-987F-18A14B5C81F0}"/>
                  </a:ext>
                </a:extLst>
              </p:cNvPr>
              <p:cNvSpPr txBox="1"/>
              <p:nvPr/>
            </p:nvSpPr>
            <p:spPr bwMode="auto">
              <a:xfrm>
                <a:off x="2596366" y="2387872"/>
                <a:ext cx="1105670" cy="3020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Sound speed</a:t>
                </a:r>
                <a:endParaRPr lang="ja-JP" altLang="en-US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9C104A1A-AE68-462F-A757-883555BD0759}"/>
                  </a:ext>
                </a:extLst>
              </p:cNvPr>
              <p:cNvSpPr txBox="1"/>
              <p:nvPr/>
            </p:nvSpPr>
            <p:spPr bwMode="auto">
              <a:xfrm rot="16200000">
                <a:off x="2268521" y="1947345"/>
                <a:ext cx="584821" cy="2684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8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Depth</a:t>
                </a:r>
                <a:endParaRPr lang="ja-JP" altLang="en-US" sz="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B5FDC292-D8F8-4251-ABAE-57151E218A7B}"/>
                </a:ext>
              </a:extLst>
            </p:cNvPr>
            <p:cNvCxnSpPr>
              <a:cxnSpLocks/>
            </p:cNvCxnSpPr>
            <p:nvPr/>
          </p:nvCxnSpPr>
          <p:spPr>
            <a:xfrm>
              <a:off x="6643075" y="2370848"/>
              <a:ext cx="0" cy="25160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84062934-D5F7-4C3E-8BF2-83E719423046}"/>
                </a:ext>
              </a:extLst>
            </p:cNvPr>
            <p:cNvCxnSpPr>
              <a:cxnSpLocks/>
            </p:cNvCxnSpPr>
            <p:nvPr/>
          </p:nvCxnSpPr>
          <p:spPr>
            <a:xfrm>
              <a:off x="8861260" y="3755347"/>
              <a:ext cx="0" cy="7101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FD7CBC9-6097-470F-A524-8C8A66D4D8BD}"/>
                </a:ext>
              </a:extLst>
            </p:cNvPr>
            <p:cNvCxnSpPr>
              <a:cxnSpLocks/>
            </p:cNvCxnSpPr>
            <p:nvPr/>
          </p:nvCxnSpPr>
          <p:spPr>
            <a:xfrm>
              <a:off x="6643075" y="4465524"/>
              <a:ext cx="433148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05CC8E4A-0E3A-4F03-8EB5-01453CBBF205}"/>
                    </a:ext>
                  </a:extLst>
                </p:cNvPr>
                <p:cNvSpPr/>
                <p:nvPr/>
              </p:nvSpPr>
              <p:spPr>
                <a:xfrm>
                  <a:off x="6802078" y="5887580"/>
                  <a:ext cx="2108013" cy="3341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ja-JP" altLang="en-US" sz="105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ja-JP" altLang="ja-JP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ja-JP" altLang="ja-JP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05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  <m:d>
                              <m:d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ja-JP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ja-JP" altLang="ja-JP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ja-JP" sz="105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  <m:d>
                              <m:d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ja-JP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ja-JP" altLang="ja-JP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  <m:r>
                              <a:rPr lang="en-US" altLang="ja-JP" sz="105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05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ja-JP" altLang="en-US" sz="1050" dirty="0"/>
                </a:p>
              </p:txBody>
            </p:sp>
          </mc:Choice>
          <mc:Fallback xmlns=""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05CC8E4A-0E3A-4F03-8EB5-01453CBBF2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078" y="5887580"/>
                  <a:ext cx="2108013" cy="33419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F9969E00-11A9-4D76-802E-1BFFBB71FC6D}"/>
                    </a:ext>
                  </a:extLst>
                </p:cNvPr>
                <p:cNvSpPr/>
                <p:nvPr/>
              </p:nvSpPr>
              <p:spPr>
                <a:xfrm>
                  <a:off x="9001965" y="5809070"/>
                  <a:ext cx="1972591" cy="4373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ja-JP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sz="1050" i="1"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ja-JP" altLang="ja-JP" sz="10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ja-JP" altLang="ja-JP" sz="105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altLang="ja-JP" sz="1050" i="1">
                                <a:latin typeface="Cambria Math" panose="02040503050406030204" pitchFamily="18" charset="0"/>
                              </a:rPr>
                              <m:t>𝛤</m:t>
                            </m:r>
                            <m:d>
                              <m:dPr>
                                <m:ctrlPr>
                                  <a:rPr lang="ja-JP" altLang="ja-JP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ja-JP" altLang="ja-JP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altLang="ja-JP" sz="105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ja-JP" sz="1050" b="1" i="1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d>
                                  <m:dPr>
                                    <m:ctrlPr>
                                      <a:rPr lang="ja-JP" altLang="ja-JP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ja-JP" altLang="ja-JP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ja-JP" sz="105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ja-JP" sz="1050" b="1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ja-JP" altLang="ja-JP" sz="105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altLang="ja-JP" sz="105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ja-JP" altLang="en-US" sz="1600" b="1" dirty="0"/>
                </a:p>
              </p:txBody>
            </p:sp>
          </mc:Choice>
          <mc:Fallback xmlns=""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F9969E00-11A9-4D76-802E-1BFFBB71FC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1965" y="5809070"/>
                  <a:ext cx="1972591" cy="437364"/>
                </a:xfrm>
                <a:prstGeom prst="rect">
                  <a:avLst/>
                </a:prstGeom>
                <a:blipFill>
                  <a:blip r:embed="rId15"/>
                  <a:stretch>
                    <a:fillRect l="-926" t="-126389" b="-18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C9432E96-5ED3-4259-8C90-6255AF6E556F}"/>
                </a:ext>
              </a:extLst>
            </p:cNvPr>
            <p:cNvCxnSpPr>
              <a:cxnSpLocks/>
            </p:cNvCxnSpPr>
            <p:nvPr/>
          </p:nvCxnSpPr>
          <p:spPr>
            <a:xfrm>
              <a:off x="6859115" y="5056554"/>
              <a:ext cx="0" cy="12188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217A1F56-DECF-4843-B41F-3B27974F182F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9073619" y="5478795"/>
              <a:ext cx="0" cy="796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86FDD8D5-4E10-4EB6-9758-25B647C595FD}"/>
                </a:ext>
              </a:extLst>
            </p:cNvPr>
            <p:cNvCxnSpPr>
              <a:cxnSpLocks/>
              <a:stCxn id="9" idx="1"/>
              <a:endCxn id="35" idx="3"/>
            </p:cNvCxnSpPr>
            <p:nvPr/>
          </p:nvCxnSpPr>
          <p:spPr>
            <a:xfrm flipH="1">
              <a:off x="9853397" y="5188444"/>
              <a:ext cx="7754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FE753FE-6E34-4FC3-A5A8-BCA06FB2EDA8}"/>
                </a:ext>
              </a:extLst>
            </p:cNvPr>
            <p:cNvSpPr/>
            <p:nvPr/>
          </p:nvSpPr>
          <p:spPr>
            <a:xfrm>
              <a:off x="6298260" y="4894430"/>
              <a:ext cx="1654537" cy="584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Reference (calculated) travel time</a:t>
              </a:r>
              <a:endParaRPr lang="ja-JP" altLang="en-US" sz="1050" b="1" dirty="0">
                <a:solidFill>
                  <a:srgbClr val="0070C0"/>
                </a:solidFill>
                <a:latin typeface="+mn-e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2B7F4E6B-8D64-4F18-A658-F74A5A2F02FF}"/>
                    </a:ext>
                  </a:extLst>
                </p:cNvPr>
                <p:cNvSpPr/>
                <p:nvPr/>
              </p:nvSpPr>
              <p:spPr>
                <a:xfrm>
                  <a:off x="7430810" y="3742486"/>
                  <a:ext cx="1472519" cy="2486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900" b="1" i="1">
                            <a:latin typeface="Cambria Math" panose="02040503050406030204" pitchFamily="18" charset="0"/>
                          </a:rPr>
                          <m:t>𝑷</m:t>
                        </m:r>
                        <m:d>
                          <m:dPr>
                            <m:ctrlPr>
                              <a:rPr lang="en-US" altLang="ja-JP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9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ja-JP" sz="9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900" b="1" i="1">
                            <a:latin typeface="Cambria Math" panose="02040503050406030204" pitchFamily="18" charset="0"/>
                          </a:rPr>
                          <m:t>𝑸</m:t>
                        </m:r>
                        <m:d>
                          <m:dPr>
                            <m:ctrlPr>
                              <a:rPr lang="en-US" altLang="ja-JP" sz="9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9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ja-JP" sz="9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900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altLang="ja-JP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900" b="1" i="1">
                                <a:latin typeface="Cambria Math" panose="02040503050406030204" pitchFamily="18" charset="0"/>
                              </a:rPr>
                              <m:t>𝜣</m:t>
                            </m:r>
                            <m:d>
                              <m:dPr>
                                <m:ctrlPr>
                                  <a:rPr lang="en-US" altLang="ja-JP" sz="9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9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altLang="ja-JP" sz="900" b="1" i="1">
                            <a:latin typeface="Cambria Math" panose="02040503050406030204" pitchFamily="18" charset="0"/>
                          </a:rPr>
                          <m:t>𝑴</m:t>
                        </m:r>
                      </m:oMath>
                    </m:oMathPara>
                  </a14:m>
                  <a:endParaRPr lang="ja-JP" altLang="en-US" sz="900" b="1" dirty="0"/>
                </a:p>
              </p:txBody>
            </p:sp>
          </mc:Choice>
          <mc:Fallback xmlns=""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2B7F4E6B-8D64-4F18-A658-F74A5A2F02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810" y="3742486"/>
                  <a:ext cx="1472519" cy="24865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8D7EB3AC-096D-4AD3-B635-DA1A139C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949" y="2831739"/>
              <a:ext cx="996204" cy="642736"/>
            </a:xfrm>
            <a:prstGeom prst="rect">
              <a:avLst/>
            </a:prstGeom>
            <a:effectLst>
              <a:outerShdw blurRad="279400" dist="139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79AA0F27-ACDE-46C2-A44B-4796AB91DC08}"/>
                </a:ext>
              </a:extLst>
            </p:cNvPr>
            <p:cNvSpPr/>
            <p:nvPr/>
          </p:nvSpPr>
          <p:spPr>
            <a:xfrm>
              <a:off x="6526594" y="1796092"/>
              <a:ext cx="1308765" cy="5899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ja-JP" sz="1050" b="1" dirty="0">
                  <a:solidFill>
                    <a:srgbClr val="00B050"/>
                  </a:solidFill>
                  <a:latin typeface="+mn-ea"/>
                </a:rPr>
                <a:t>Reference sound speed profile</a:t>
              </a:r>
              <a:endParaRPr lang="ja-JP" altLang="en-US" sz="1050" b="1" dirty="0">
                <a:solidFill>
                  <a:srgbClr val="00B050"/>
                </a:solidFill>
                <a:latin typeface="+mn-ea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3B8F8775-6326-47B4-8CA8-D7DCF86FDA6B}"/>
              </a:ext>
            </a:extLst>
          </p:cNvPr>
          <p:cNvSpPr txBox="1"/>
          <p:nvPr/>
        </p:nvSpPr>
        <p:spPr>
          <a:xfrm>
            <a:off x="6020129" y="6407839"/>
            <a:ext cx="468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equation implemented in GARPOS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A401CB07-0721-4F11-BF6F-1CE2051EBF44}"/>
              </a:ext>
            </a:extLst>
          </p:cNvPr>
          <p:cNvSpPr txBox="1"/>
          <p:nvPr/>
        </p:nvSpPr>
        <p:spPr>
          <a:xfrm>
            <a:off x="9575674" y="3190151"/>
            <a:ext cx="771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Attitude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65224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弧 20">
            <a:extLst>
              <a:ext uri="{FF2B5EF4-FFF2-40B4-BE49-F238E27FC236}">
                <a16:creationId xmlns:a16="http://schemas.microsoft.com/office/drawing/2014/main" id="{FEB32ACC-7217-434B-9DE6-3CB930C93025}"/>
              </a:ext>
            </a:extLst>
          </p:cNvPr>
          <p:cNvSpPr/>
          <p:nvPr/>
        </p:nvSpPr>
        <p:spPr>
          <a:xfrm>
            <a:off x="6283106" y="1506678"/>
            <a:ext cx="4412851" cy="4288209"/>
          </a:xfrm>
          <a:prstGeom prst="arc">
            <a:avLst>
              <a:gd name="adj1" fmla="val 13395936"/>
              <a:gd name="adj2" fmla="val 8517052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F6F06BB-9B9B-4E3C-8F52-BFB64A66FBFF}"/>
              </a:ext>
            </a:extLst>
          </p:cNvPr>
          <p:cNvGrpSpPr/>
          <p:nvPr/>
        </p:nvGrpSpPr>
        <p:grpSpPr>
          <a:xfrm>
            <a:off x="5306968" y="2040439"/>
            <a:ext cx="1245294" cy="996544"/>
            <a:chOff x="2380048" y="1581326"/>
            <a:chExt cx="1355850" cy="108501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6464CB8-5B07-4A3E-A24E-7956B2607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021" y="1581326"/>
              <a:ext cx="1177877" cy="883407"/>
            </a:xfrm>
            <a:prstGeom prst="rect">
              <a:avLst/>
            </a:prstGeom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7A9C720-F3A4-4266-8C87-43E8FB5EDDFA}"/>
                </a:ext>
              </a:extLst>
            </p:cNvPr>
            <p:cNvSpPr txBox="1"/>
            <p:nvPr/>
          </p:nvSpPr>
          <p:spPr bwMode="auto">
            <a:xfrm>
              <a:off x="2673182" y="2381508"/>
              <a:ext cx="926065" cy="2848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9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Sound speed</a:t>
              </a:r>
              <a:endParaRPr lang="ja-JP" altLang="en-US" sz="9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BFB7A00-2E21-449F-8FC8-95B37AB48CB8}"/>
                </a:ext>
              </a:extLst>
            </p:cNvPr>
            <p:cNvSpPr txBox="1"/>
            <p:nvPr/>
          </p:nvSpPr>
          <p:spPr bwMode="auto">
            <a:xfrm rot="16200000">
              <a:off x="2231346" y="1889837"/>
              <a:ext cx="582239" cy="2848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9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Depth</a:t>
              </a:r>
              <a:endParaRPr lang="ja-JP" altLang="en-US" sz="9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13952A5E-DD29-4D72-AFBE-A621EA027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78" y="2037913"/>
            <a:ext cx="1058376" cy="682848"/>
          </a:xfrm>
          <a:prstGeom prst="rect">
            <a:avLst/>
          </a:prstGeom>
          <a:effectLst>
            <a:outerShdw blurRad="279400" dist="139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グループ化 69701">
            <a:extLst>
              <a:ext uri="{FF2B5EF4-FFF2-40B4-BE49-F238E27FC236}">
                <a16:creationId xmlns:a16="http://schemas.microsoft.com/office/drawing/2014/main" id="{74533898-CDC4-4F8C-B6A2-931E0ABF2AC3}"/>
              </a:ext>
            </a:extLst>
          </p:cNvPr>
          <p:cNvGrpSpPr>
            <a:grpSpLocks/>
          </p:cNvGrpSpPr>
          <p:nvPr/>
        </p:nvGrpSpPr>
        <p:grpSpPr bwMode="auto">
          <a:xfrm>
            <a:off x="5152893" y="1020286"/>
            <a:ext cx="1994180" cy="987326"/>
            <a:chOff x="-1156787" y="2369802"/>
            <a:chExt cx="4305759" cy="262329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A6E4987-1830-4FB7-86B2-6E06BC0E4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900995" y="2423020"/>
              <a:ext cx="3656379" cy="13349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9646DD60-DE22-4A81-8688-91AD7AB37B9F}"/>
                </a:ext>
              </a:extLst>
            </p:cNvPr>
            <p:cNvCxnSpPr/>
            <p:nvPr/>
          </p:nvCxnSpPr>
          <p:spPr>
            <a:xfrm>
              <a:off x="-613443" y="2890870"/>
              <a:ext cx="0" cy="1512774"/>
            </a:xfrm>
            <a:prstGeom prst="line">
              <a:avLst/>
            </a:prstGeom>
            <a:ln w="28575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D943FF4E-67DA-440A-9909-C1235CBB81ED}"/>
                </a:ext>
              </a:extLst>
            </p:cNvPr>
            <p:cNvCxnSpPr/>
            <p:nvPr/>
          </p:nvCxnSpPr>
          <p:spPr>
            <a:xfrm>
              <a:off x="2274509" y="2890870"/>
              <a:ext cx="0" cy="1512774"/>
            </a:xfrm>
            <a:prstGeom prst="line">
              <a:avLst/>
            </a:prstGeom>
            <a:ln w="28575"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6811B564-6506-4443-B341-53E78B4B3234}"/>
                </a:ext>
              </a:extLst>
            </p:cNvPr>
            <p:cNvCxnSpPr/>
            <p:nvPr/>
          </p:nvCxnSpPr>
          <p:spPr>
            <a:xfrm>
              <a:off x="-605503" y="4259192"/>
              <a:ext cx="2857786" cy="0"/>
            </a:xfrm>
            <a:prstGeom prst="line">
              <a:avLst/>
            </a:prstGeom>
            <a:ln w="28575">
              <a:solidFill>
                <a:srgbClr val="FF99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69700">
              <a:extLst>
                <a:ext uri="{FF2B5EF4-FFF2-40B4-BE49-F238E27FC236}">
                  <a16:creationId xmlns:a16="http://schemas.microsoft.com/office/drawing/2014/main" id="{15A5057C-733A-4AAE-A94D-016E96486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53872" y="4379781"/>
              <a:ext cx="2475411" cy="6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9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Two-way travel time</a:t>
              </a:r>
              <a:endParaRPr lang="ja-JP" altLang="en-US" sz="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テキスト ボックス 69695">
              <a:extLst>
                <a:ext uri="{FF2B5EF4-FFF2-40B4-BE49-F238E27FC236}">
                  <a16:creationId xmlns:a16="http://schemas.microsoft.com/office/drawing/2014/main" id="{76F2493C-AFCC-4A27-8C49-049E76C45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56787" y="2369802"/>
              <a:ext cx="1689733" cy="6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9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transmission</a:t>
              </a:r>
              <a:endParaRPr lang="ja-JP" altLang="en-US" sz="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テキスト ボックス 205">
              <a:extLst>
                <a:ext uri="{FF2B5EF4-FFF2-40B4-BE49-F238E27FC236}">
                  <a16:creationId xmlns:a16="http://schemas.microsoft.com/office/drawing/2014/main" id="{E296B884-E6A7-4032-A828-B49B4D15B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205" y="2390965"/>
              <a:ext cx="1374767" cy="6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9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reception</a:t>
              </a:r>
              <a:endParaRPr lang="ja-JP" altLang="en-US" sz="9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B291DEA3-5747-4C40-A61A-70A2E43EA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219" y="968933"/>
            <a:ext cx="807847" cy="8078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658CB88-5452-4C91-8EBB-2F25EC709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21" y="717706"/>
            <a:ext cx="807847" cy="80784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415763-AC41-4A98-B7EE-28D57A0E046B}"/>
              </a:ext>
            </a:extLst>
          </p:cNvPr>
          <p:cNvSpPr txBox="1"/>
          <p:nvPr/>
        </p:nvSpPr>
        <p:spPr>
          <a:xfrm>
            <a:off x="6953572" y="2707393"/>
            <a:ext cx="7711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Attitude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6F84F3-2215-490C-8B51-5E13E9061B30}"/>
              </a:ext>
            </a:extLst>
          </p:cNvPr>
          <p:cNvSpPr txBox="1"/>
          <p:nvPr/>
        </p:nvSpPr>
        <p:spPr>
          <a:xfrm>
            <a:off x="223192" y="844137"/>
            <a:ext cx="4791523" cy="568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JCG’s analysis routine using GARPOS</a:t>
            </a:r>
            <a:endParaRPr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Raw observation data files converted to GARPOS data format.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Single epoch analysis is performed using GARPOS to obtain the transponder array geometry of the latest observation epoch.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mean transponder array geometry is computed from the single epoch analysis results of all epochs.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Assuming that the transponder array geometry is rigid, all observation epochs are reanalyzed by constraining the data with the mean array geometry computed in Step 3.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Finally, the time series of the site is created by computing the array centroid of each epoch, using the results from Step 4.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3D33FF9-CDEB-4092-B27E-C0B27AD76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90" y="3532503"/>
            <a:ext cx="1446628" cy="211430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4CFCA0-358F-416A-8270-2E34C01D7200}"/>
              </a:ext>
            </a:extLst>
          </p:cNvPr>
          <p:cNvSpPr txBox="1"/>
          <p:nvPr/>
        </p:nvSpPr>
        <p:spPr>
          <a:xfrm>
            <a:off x="6717803" y="5641600"/>
            <a:ext cx="84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5</a:t>
            </a:r>
            <a:endParaRPr kumimoji="1" lang="ja-JP" alt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894DA8-BC69-45A9-9BA0-E491C41FDB47}"/>
              </a:ext>
            </a:extLst>
          </p:cNvPr>
          <p:cNvSpPr txBox="1"/>
          <p:nvPr/>
        </p:nvSpPr>
        <p:spPr>
          <a:xfrm>
            <a:off x="7747732" y="1040502"/>
            <a:ext cx="84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endParaRPr kumimoji="1" lang="ja-JP" alt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5183FA1-E508-4EB0-B04E-197483C22679}"/>
              </a:ext>
            </a:extLst>
          </p:cNvPr>
          <p:cNvSpPr txBox="1"/>
          <p:nvPr/>
        </p:nvSpPr>
        <p:spPr>
          <a:xfrm>
            <a:off x="10243420" y="1747138"/>
            <a:ext cx="84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endParaRPr kumimoji="1" lang="ja-JP" alt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8AECDD-51DB-4665-BC72-4E05C47AD13C}"/>
              </a:ext>
            </a:extLst>
          </p:cNvPr>
          <p:cNvSpPr txBox="1"/>
          <p:nvPr/>
        </p:nvSpPr>
        <p:spPr>
          <a:xfrm>
            <a:off x="10762751" y="4039917"/>
            <a:ext cx="84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endParaRPr kumimoji="1" lang="ja-JP" alt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6316A8F-C444-4DF5-BCE0-AC211F63431B}"/>
              </a:ext>
            </a:extLst>
          </p:cNvPr>
          <p:cNvSpPr txBox="1"/>
          <p:nvPr/>
        </p:nvSpPr>
        <p:spPr>
          <a:xfrm>
            <a:off x="9548984" y="5595483"/>
            <a:ext cx="84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</a:t>
            </a:r>
            <a:endParaRPr kumimoji="1" lang="ja-JP" altLang="en-US" sz="2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D7242CA-6A63-499C-A471-FCA292FD8121}"/>
              </a:ext>
            </a:extLst>
          </p:cNvPr>
          <p:cNvSpPr txBox="1"/>
          <p:nvPr/>
        </p:nvSpPr>
        <p:spPr>
          <a:xfrm>
            <a:off x="6265310" y="6335008"/>
            <a:ext cx="433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Schematic diagram of JCG’s analysis routine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E2C43123-AE67-428E-B07A-03BE34A98CAE}"/>
              </a:ext>
            </a:extLst>
          </p:cNvPr>
          <p:cNvSpPr/>
          <p:nvPr/>
        </p:nvSpPr>
        <p:spPr>
          <a:xfrm rot="1320768">
            <a:off x="10320288" y="4638257"/>
            <a:ext cx="857686" cy="2103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BA6FAC5-A1E7-4AC2-8B63-CBD036D5DB9A}"/>
              </a:ext>
            </a:extLst>
          </p:cNvPr>
          <p:cNvSpPr txBox="1"/>
          <p:nvPr/>
        </p:nvSpPr>
        <p:spPr>
          <a:xfrm>
            <a:off x="6136860" y="2938877"/>
            <a:ext cx="780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Raw data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5B73A41-F6C7-4B8B-8E48-1B5649D590F2}"/>
              </a:ext>
            </a:extLst>
          </p:cNvPr>
          <p:cNvSpPr txBox="1"/>
          <p:nvPr/>
        </p:nvSpPr>
        <p:spPr>
          <a:xfrm>
            <a:off x="9495636" y="705638"/>
            <a:ext cx="1412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GARPOS data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4200C930-3EE6-4B5A-BE41-273B4890FB30}"/>
              </a:ext>
            </a:extLst>
          </p:cNvPr>
          <p:cNvSpPr txBox="1"/>
          <p:nvPr/>
        </p:nvSpPr>
        <p:spPr>
          <a:xfrm>
            <a:off x="10800503" y="3447536"/>
            <a:ext cx="13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Single epoch analysis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22EB32F1-04F7-4338-9B98-6A87689A5939}"/>
              </a:ext>
            </a:extLst>
          </p:cNvPr>
          <p:cNvSpPr txBox="1"/>
          <p:nvPr/>
        </p:nvSpPr>
        <p:spPr>
          <a:xfrm>
            <a:off x="10399604" y="5135878"/>
            <a:ext cx="1628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Calculate</a:t>
            </a:r>
            <a:r>
              <a:rPr kumimoji="1"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 mean array geometry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F7A3B837-8B43-44EE-B2C9-D742EE0D666A}"/>
              </a:ext>
            </a:extLst>
          </p:cNvPr>
          <p:cNvSpPr txBox="1"/>
          <p:nvPr/>
        </p:nvSpPr>
        <p:spPr>
          <a:xfrm>
            <a:off x="5632345" y="5651052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Time series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6FAF883B-576F-455B-ADD5-E6A91EEE2DF7}"/>
              </a:ext>
            </a:extLst>
          </p:cNvPr>
          <p:cNvGrpSpPr/>
          <p:nvPr/>
        </p:nvGrpSpPr>
        <p:grpSpPr>
          <a:xfrm>
            <a:off x="7684244" y="5013988"/>
            <a:ext cx="1506751" cy="564169"/>
            <a:chOff x="7659809" y="4956549"/>
            <a:chExt cx="1506751" cy="564169"/>
          </a:xfrm>
        </p:grpSpPr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BC7841DC-E0DE-48D0-9076-5E9E3BD1272C}"/>
                </a:ext>
              </a:extLst>
            </p:cNvPr>
            <p:cNvGrpSpPr/>
            <p:nvPr/>
          </p:nvGrpSpPr>
          <p:grpSpPr>
            <a:xfrm>
              <a:off x="7659809" y="4956549"/>
              <a:ext cx="216000" cy="216000"/>
              <a:chOff x="7792467" y="4852114"/>
              <a:chExt cx="216000" cy="216000"/>
            </a:xfrm>
          </p:grpSpPr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C0B7EB33-27A8-4B51-8129-E7EEE27113EC}"/>
                  </a:ext>
                </a:extLst>
              </p:cNvPr>
              <p:cNvSpPr/>
              <p:nvPr/>
            </p:nvSpPr>
            <p:spPr>
              <a:xfrm rot="2700000">
                <a:off x="7792467" y="4852114"/>
                <a:ext cx="216000" cy="216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楕円 87">
                <a:extLst>
                  <a:ext uri="{FF2B5EF4-FFF2-40B4-BE49-F238E27FC236}">
                    <a16:creationId xmlns:a16="http://schemas.microsoft.com/office/drawing/2014/main" id="{18AA290B-0098-4AB0-A0C5-A1562E43B5EE}"/>
                  </a:ext>
                </a:extLst>
              </p:cNvPr>
              <p:cNvSpPr/>
              <p:nvPr/>
            </p:nvSpPr>
            <p:spPr>
              <a:xfrm>
                <a:off x="7880606" y="4942316"/>
                <a:ext cx="36000" cy="3600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グループ化 100">
              <a:extLst>
                <a:ext uri="{FF2B5EF4-FFF2-40B4-BE49-F238E27FC236}">
                  <a16:creationId xmlns:a16="http://schemas.microsoft.com/office/drawing/2014/main" id="{DCE5609E-B45D-4D99-B3AD-7845FB080046}"/>
                </a:ext>
              </a:extLst>
            </p:cNvPr>
            <p:cNvGrpSpPr/>
            <p:nvPr/>
          </p:nvGrpSpPr>
          <p:grpSpPr>
            <a:xfrm>
              <a:off x="7994269" y="5166624"/>
              <a:ext cx="216000" cy="216000"/>
              <a:chOff x="7792467" y="4852114"/>
              <a:chExt cx="216000" cy="216000"/>
            </a:xfrm>
          </p:grpSpPr>
          <p:sp>
            <p:nvSpPr>
              <p:cNvPr id="102" name="正方形/長方形 101">
                <a:extLst>
                  <a:ext uri="{FF2B5EF4-FFF2-40B4-BE49-F238E27FC236}">
                    <a16:creationId xmlns:a16="http://schemas.microsoft.com/office/drawing/2014/main" id="{C36FD651-6B57-48D6-A1DE-62F4AB88E1DF}"/>
                  </a:ext>
                </a:extLst>
              </p:cNvPr>
              <p:cNvSpPr/>
              <p:nvPr/>
            </p:nvSpPr>
            <p:spPr>
              <a:xfrm rot="2700000">
                <a:off x="7792467" y="4852114"/>
                <a:ext cx="216000" cy="216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楕円 102">
                <a:extLst>
                  <a:ext uri="{FF2B5EF4-FFF2-40B4-BE49-F238E27FC236}">
                    <a16:creationId xmlns:a16="http://schemas.microsoft.com/office/drawing/2014/main" id="{997D6D1B-58C1-4BDD-A72E-FBADE8E80E1F}"/>
                  </a:ext>
                </a:extLst>
              </p:cNvPr>
              <p:cNvSpPr/>
              <p:nvPr/>
            </p:nvSpPr>
            <p:spPr>
              <a:xfrm>
                <a:off x="7880606" y="4942316"/>
                <a:ext cx="36000" cy="3600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5EFABEA9-CFC0-4C38-87CF-353BE90A29FA}"/>
                </a:ext>
              </a:extLst>
            </p:cNvPr>
            <p:cNvGrpSpPr/>
            <p:nvPr/>
          </p:nvGrpSpPr>
          <p:grpSpPr>
            <a:xfrm>
              <a:off x="8420663" y="5115096"/>
              <a:ext cx="216000" cy="216000"/>
              <a:chOff x="7792467" y="4852114"/>
              <a:chExt cx="216000" cy="216000"/>
            </a:xfrm>
          </p:grpSpPr>
          <p:sp>
            <p:nvSpPr>
              <p:cNvPr id="105" name="正方形/長方形 104">
                <a:extLst>
                  <a:ext uri="{FF2B5EF4-FFF2-40B4-BE49-F238E27FC236}">
                    <a16:creationId xmlns:a16="http://schemas.microsoft.com/office/drawing/2014/main" id="{886ED2B0-C9B6-4D0D-8B78-6A7A8350A3A7}"/>
                  </a:ext>
                </a:extLst>
              </p:cNvPr>
              <p:cNvSpPr/>
              <p:nvPr/>
            </p:nvSpPr>
            <p:spPr>
              <a:xfrm rot="2700000">
                <a:off x="7792467" y="4852114"/>
                <a:ext cx="216000" cy="216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楕円 105">
                <a:extLst>
                  <a:ext uri="{FF2B5EF4-FFF2-40B4-BE49-F238E27FC236}">
                    <a16:creationId xmlns:a16="http://schemas.microsoft.com/office/drawing/2014/main" id="{690251B2-45D2-4F8D-A851-8BA57E2D6649}"/>
                  </a:ext>
                </a:extLst>
              </p:cNvPr>
              <p:cNvSpPr/>
              <p:nvPr/>
            </p:nvSpPr>
            <p:spPr>
              <a:xfrm>
                <a:off x="7880606" y="4942316"/>
                <a:ext cx="36000" cy="3600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F1BEF9AD-FCA4-46C3-836C-889564F07855}"/>
                </a:ext>
              </a:extLst>
            </p:cNvPr>
            <p:cNvGrpSpPr/>
            <p:nvPr/>
          </p:nvGrpSpPr>
          <p:grpSpPr>
            <a:xfrm>
              <a:off x="8950560" y="5304718"/>
              <a:ext cx="216000" cy="216000"/>
              <a:chOff x="7792467" y="4852114"/>
              <a:chExt cx="216000" cy="216000"/>
            </a:xfrm>
          </p:grpSpPr>
          <p:sp>
            <p:nvSpPr>
              <p:cNvPr id="108" name="正方形/長方形 107">
                <a:extLst>
                  <a:ext uri="{FF2B5EF4-FFF2-40B4-BE49-F238E27FC236}">
                    <a16:creationId xmlns:a16="http://schemas.microsoft.com/office/drawing/2014/main" id="{C9966B95-CB9B-493C-A43D-FE3EA28B8A9C}"/>
                  </a:ext>
                </a:extLst>
              </p:cNvPr>
              <p:cNvSpPr/>
              <p:nvPr/>
            </p:nvSpPr>
            <p:spPr>
              <a:xfrm rot="2700000">
                <a:off x="7792467" y="4852114"/>
                <a:ext cx="216000" cy="216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83386F32-FE32-4094-BF1D-7880ABEE80E7}"/>
                  </a:ext>
                </a:extLst>
              </p:cNvPr>
              <p:cNvSpPr/>
              <p:nvPr/>
            </p:nvSpPr>
            <p:spPr>
              <a:xfrm>
                <a:off x="7880606" y="4942316"/>
                <a:ext cx="36000" cy="3600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11" name="直線矢印コネクタ 110">
              <a:extLst>
                <a:ext uri="{FF2B5EF4-FFF2-40B4-BE49-F238E27FC236}">
                  <a16:creationId xmlns:a16="http://schemas.microsoft.com/office/drawing/2014/main" id="{0C084748-6311-46B8-8386-41F66A221C2D}"/>
                </a:ext>
              </a:extLst>
            </p:cNvPr>
            <p:cNvCxnSpPr>
              <a:cxnSpLocks/>
              <a:stCxn id="88" idx="5"/>
              <a:endCxn id="103" idx="1"/>
            </p:cNvCxnSpPr>
            <p:nvPr/>
          </p:nvCxnSpPr>
          <p:spPr>
            <a:xfrm>
              <a:off x="7778676" y="5077479"/>
              <a:ext cx="309004" cy="1846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4BB56862-CDAF-45B0-9503-F7AD41B64D0D}"/>
                </a:ext>
              </a:extLst>
            </p:cNvPr>
            <p:cNvCxnSpPr>
              <a:cxnSpLocks/>
              <a:stCxn id="103" idx="6"/>
              <a:endCxn id="106" idx="3"/>
            </p:cNvCxnSpPr>
            <p:nvPr/>
          </p:nvCxnSpPr>
          <p:spPr>
            <a:xfrm flipV="1">
              <a:off x="8118408" y="5236026"/>
              <a:ext cx="395666" cy="38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矢印コネクタ 117">
              <a:extLst>
                <a:ext uri="{FF2B5EF4-FFF2-40B4-BE49-F238E27FC236}">
                  <a16:creationId xmlns:a16="http://schemas.microsoft.com/office/drawing/2014/main" id="{D0D3215C-7F17-4F9A-B73D-C472F6876548}"/>
                </a:ext>
              </a:extLst>
            </p:cNvPr>
            <p:cNvCxnSpPr>
              <a:cxnSpLocks/>
              <a:stCxn id="106" idx="6"/>
              <a:endCxn id="109" idx="2"/>
            </p:cNvCxnSpPr>
            <p:nvPr/>
          </p:nvCxnSpPr>
          <p:spPr>
            <a:xfrm>
              <a:off x="8544802" y="5223298"/>
              <a:ext cx="493897" cy="1896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2E3B1441-39F4-42F8-8513-CDA3D3B3511C}"/>
              </a:ext>
            </a:extLst>
          </p:cNvPr>
          <p:cNvSpPr txBox="1"/>
          <p:nvPr/>
        </p:nvSpPr>
        <p:spPr>
          <a:xfrm>
            <a:off x="7671756" y="5919316"/>
            <a:ext cx="163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Analysis with array geometry constraint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30A7691F-B570-453C-B377-92D9C31B6454}"/>
              </a:ext>
            </a:extLst>
          </p:cNvPr>
          <p:cNvSpPr txBox="1"/>
          <p:nvPr/>
        </p:nvSpPr>
        <p:spPr>
          <a:xfrm>
            <a:off x="7308243" y="4794015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1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76063C9C-354E-4471-B79F-D7A26E9CE12A}"/>
              </a:ext>
            </a:extLst>
          </p:cNvPr>
          <p:cNvSpPr txBox="1"/>
          <p:nvPr/>
        </p:nvSpPr>
        <p:spPr>
          <a:xfrm>
            <a:off x="7900893" y="4990108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2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E87FCACF-B358-4C2D-9DAC-8FD868D58EF7}"/>
              </a:ext>
            </a:extLst>
          </p:cNvPr>
          <p:cNvSpPr txBox="1"/>
          <p:nvPr/>
        </p:nvSpPr>
        <p:spPr>
          <a:xfrm>
            <a:off x="8384135" y="4920197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3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794B5DF8-5C4C-4F69-A52E-53CA4A51A01D}"/>
              </a:ext>
            </a:extLst>
          </p:cNvPr>
          <p:cNvSpPr txBox="1"/>
          <p:nvPr/>
        </p:nvSpPr>
        <p:spPr>
          <a:xfrm>
            <a:off x="8926765" y="5128995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n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1AD9B35A-1859-4E69-92E0-FF0EC4F39793}"/>
              </a:ext>
            </a:extLst>
          </p:cNvPr>
          <p:cNvSpPr txBox="1"/>
          <p:nvPr/>
        </p:nvSpPr>
        <p:spPr>
          <a:xfrm rot="1687154">
            <a:off x="8787510" y="5016687"/>
            <a:ext cx="282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ja-JP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41B88053-E5F3-449F-86C6-47EDFE1A53A5}"/>
              </a:ext>
            </a:extLst>
          </p:cNvPr>
          <p:cNvGrpSpPr/>
          <p:nvPr/>
        </p:nvGrpSpPr>
        <p:grpSpPr>
          <a:xfrm>
            <a:off x="9009066" y="3971870"/>
            <a:ext cx="268376" cy="279477"/>
            <a:chOff x="7792467" y="4852114"/>
            <a:chExt cx="216000" cy="216000"/>
          </a:xfrm>
        </p:grpSpPr>
        <p:sp>
          <p:nvSpPr>
            <p:cNvPr id="144" name="正方形/長方形 143">
              <a:extLst>
                <a:ext uri="{FF2B5EF4-FFF2-40B4-BE49-F238E27FC236}">
                  <a16:creationId xmlns:a16="http://schemas.microsoft.com/office/drawing/2014/main" id="{2775135D-99CE-47DE-BD9D-9A3F90AD4C8D}"/>
                </a:ext>
              </a:extLst>
            </p:cNvPr>
            <p:cNvSpPr/>
            <p:nvPr/>
          </p:nvSpPr>
          <p:spPr>
            <a:xfrm rot="2700000">
              <a:off x="7792467" y="4852114"/>
              <a:ext cx="216000" cy="21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5" name="楕円 144">
              <a:extLst>
                <a:ext uri="{FF2B5EF4-FFF2-40B4-BE49-F238E27FC236}">
                  <a16:creationId xmlns:a16="http://schemas.microsoft.com/office/drawing/2014/main" id="{316C9E3A-D467-4F5B-9254-183CE1D889A4}"/>
                </a:ext>
              </a:extLst>
            </p:cNvPr>
            <p:cNvSpPr/>
            <p:nvPr/>
          </p:nvSpPr>
          <p:spPr>
            <a:xfrm>
              <a:off x="7880606" y="4942316"/>
              <a:ext cx="28974" cy="2782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6FA588DE-97E6-4625-80FB-F81ABFC62C8C}"/>
              </a:ext>
            </a:extLst>
          </p:cNvPr>
          <p:cNvGrpSpPr/>
          <p:nvPr/>
        </p:nvGrpSpPr>
        <p:grpSpPr>
          <a:xfrm>
            <a:off x="9335153" y="4295083"/>
            <a:ext cx="196718" cy="277201"/>
            <a:chOff x="7792467" y="4852114"/>
            <a:chExt cx="216000" cy="216000"/>
          </a:xfrm>
        </p:grpSpPr>
        <p:sp>
          <p:nvSpPr>
            <p:cNvPr id="142" name="正方形/長方形 141">
              <a:extLst>
                <a:ext uri="{FF2B5EF4-FFF2-40B4-BE49-F238E27FC236}">
                  <a16:creationId xmlns:a16="http://schemas.microsoft.com/office/drawing/2014/main" id="{C90896E5-4FAF-4E5F-8F24-306190104A41}"/>
                </a:ext>
              </a:extLst>
            </p:cNvPr>
            <p:cNvSpPr/>
            <p:nvPr/>
          </p:nvSpPr>
          <p:spPr>
            <a:xfrm rot="2700000">
              <a:off x="7792467" y="4852114"/>
              <a:ext cx="216000" cy="21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楕円 142">
              <a:extLst>
                <a:ext uri="{FF2B5EF4-FFF2-40B4-BE49-F238E27FC236}">
                  <a16:creationId xmlns:a16="http://schemas.microsoft.com/office/drawing/2014/main" id="{513DA5A3-E96D-4241-AF21-3F3D4A97FE92}"/>
                </a:ext>
              </a:extLst>
            </p:cNvPr>
            <p:cNvSpPr/>
            <p:nvPr/>
          </p:nvSpPr>
          <p:spPr>
            <a:xfrm>
              <a:off x="7880606" y="4942316"/>
              <a:ext cx="39529" cy="28052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E6702B1-4D0C-428E-AC3C-418A801F1480}"/>
              </a:ext>
            </a:extLst>
          </p:cNvPr>
          <p:cNvGrpSpPr/>
          <p:nvPr/>
        </p:nvGrpSpPr>
        <p:grpSpPr>
          <a:xfrm>
            <a:off x="9720830" y="4162057"/>
            <a:ext cx="186577" cy="186577"/>
            <a:chOff x="7792467" y="4852114"/>
            <a:chExt cx="216000" cy="216000"/>
          </a:xfrm>
        </p:grpSpPr>
        <p:sp>
          <p:nvSpPr>
            <p:cNvPr id="140" name="正方形/長方形 139">
              <a:extLst>
                <a:ext uri="{FF2B5EF4-FFF2-40B4-BE49-F238E27FC236}">
                  <a16:creationId xmlns:a16="http://schemas.microsoft.com/office/drawing/2014/main" id="{95880E6C-5BF0-4BC0-BFDD-25C8191E9F65}"/>
                </a:ext>
              </a:extLst>
            </p:cNvPr>
            <p:cNvSpPr/>
            <p:nvPr/>
          </p:nvSpPr>
          <p:spPr>
            <a:xfrm rot="2700000">
              <a:off x="7792467" y="4852114"/>
              <a:ext cx="216000" cy="21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楕円 140">
              <a:extLst>
                <a:ext uri="{FF2B5EF4-FFF2-40B4-BE49-F238E27FC236}">
                  <a16:creationId xmlns:a16="http://schemas.microsoft.com/office/drawing/2014/main" id="{7A0FE6A8-04E9-404D-869B-78120ECD48EC}"/>
                </a:ext>
              </a:extLst>
            </p:cNvPr>
            <p:cNvSpPr/>
            <p:nvPr/>
          </p:nvSpPr>
          <p:spPr>
            <a:xfrm>
              <a:off x="7880606" y="4942316"/>
              <a:ext cx="41677" cy="41677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2C8C90AA-5F5F-4152-936A-1478A57CFFA1}"/>
              </a:ext>
            </a:extLst>
          </p:cNvPr>
          <p:cNvGrpSpPr/>
          <p:nvPr/>
        </p:nvGrpSpPr>
        <p:grpSpPr>
          <a:xfrm>
            <a:off x="10053049" y="4394875"/>
            <a:ext cx="264229" cy="194983"/>
            <a:chOff x="7792467" y="4852114"/>
            <a:chExt cx="216000" cy="216000"/>
          </a:xfrm>
        </p:grpSpPr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A2ABF5A1-23C8-42DD-8724-FE216B409338}"/>
                </a:ext>
              </a:extLst>
            </p:cNvPr>
            <p:cNvSpPr/>
            <p:nvPr/>
          </p:nvSpPr>
          <p:spPr>
            <a:xfrm rot="2700000">
              <a:off x="7792467" y="4852114"/>
              <a:ext cx="216000" cy="21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楕円 138">
              <a:extLst>
                <a:ext uri="{FF2B5EF4-FFF2-40B4-BE49-F238E27FC236}">
                  <a16:creationId xmlns:a16="http://schemas.microsoft.com/office/drawing/2014/main" id="{DEB01F44-8414-471A-B34E-232E0701CCBA}"/>
                </a:ext>
              </a:extLst>
            </p:cNvPr>
            <p:cNvSpPr/>
            <p:nvPr/>
          </p:nvSpPr>
          <p:spPr>
            <a:xfrm>
              <a:off x="7880606" y="4942315"/>
              <a:ext cx="29429" cy="3988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01791848-C0DE-4B87-8098-336C1A623705}"/>
              </a:ext>
            </a:extLst>
          </p:cNvPr>
          <p:cNvSpPr txBox="1"/>
          <p:nvPr/>
        </p:nvSpPr>
        <p:spPr>
          <a:xfrm>
            <a:off x="8685441" y="3751898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1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EB11CFE4-B735-4026-997F-04B40967CE7C}"/>
              </a:ext>
            </a:extLst>
          </p:cNvPr>
          <p:cNvSpPr txBox="1"/>
          <p:nvPr/>
        </p:nvSpPr>
        <p:spPr>
          <a:xfrm>
            <a:off x="9253545" y="4560380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2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43C9380A-E635-4504-A122-87A91A950D13}"/>
              </a:ext>
            </a:extLst>
          </p:cNvPr>
          <p:cNvSpPr txBox="1"/>
          <p:nvPr/>
        </p:nvSpPr>
        <p:spPr>
          <a:xfrm>
            <a:off x="9562316" y="3915733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3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FD46544E-7274-46EC-9C7F-C98C1C173703}"/>
              </a:ext>
            </a:extLst>
          </p:cNvPr>
          <p:cNvSpPr txBox="1"/>
          <p:nvPr/>
        </p:nvSpPr>
        <p:spPr>
          <a:xfrm>
            <a:off x="10024043" y="4146864"/>
            <a:ext cx="559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epoch n</a:t>
            </a:r>
            <a:endParaRPr kumimoji="1" lang="ja-JP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DA203DD4-0BB7-4C17-A68F-5948A29BF7EB}"/>
              </a:ext>
            </a:extLst>
          </p:cNvPr>
          <p:cNvSpPr txBox="1"/>
          <p:nvPr/>
        </p:nvSpPr>
        <p:spPr>
          <a:xfrm rot="1687154">
            <a:off x="9934575" y="3997229"/>
            <a:ext cx="32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ja-JP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C157B37B-6442-4B33-9957-4F58C8CD8083}"/>
              </a:ext>
            </a:extLst>
          </p:cNvPr>
          <p:cNvGrpSpPr/>
          <p:nvPr/>
        </p:nvGrpSpPr>
        <p:grpSpPr>
          <a:xfrm>
            <a:off x="11244179" y="4844116"/>
            <a:ext cx="216000" cy="216000"/>
            <a:chOff x="11104140" y="4781315"/>
            <a:chExt cx="216000" cy="216000"/>
          </a:xfrm>
        </p:grpSpPr>
        <p:sp>
          <p:nvSpPr>
            <p:cNvPr id="153" name="正方形/長方形 152">
              <a:extLst>
                <a:ext uri="{FF2B5EF4-FFF2-40B4-BE49-F238E27FC236}">
                  <a16:creationId xmlns:a16="http://schemas.microsoft.com/office/drawing/2014/main" id="{A2968FF4-0166-4890-9F6C-2F1993145826}"/>
                </a:ext>
              </a:extLst>
            </p:cNvPr>
            <p:cNvSpPr/>
            <p:nvPr/>
          </p:nvSpPr>
          <p:spPr>
            <a:xfrm rot="2700000">
              <a:off x="11104140" y="4781315"/>
              <a:ext cx="216000" cy="216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楕円 153">
              <a:extLst>
                <a:ext uri="{FF2B5EF4-FFF2-40B4-BE49-F238E27FC236}">
                  <a16:creationId xmlns:a16="http://schemas.microsoft.com/office/drawing/2014/main" id="{6309E7EC-677B-4889-B4C7-266EACA0AD93}"/>
                </a:ext>
              </a:extLst>
            </p:cNvPr>
            <p:cNvSpPr/>
            <p:nvPr/>
          </p:nvSpPr>
          <p:spPr>
            <a:xfrm>
              <a:off x="11192279" y="4871517"/>
              <a:ext cx="36000" cy="3600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9" name="図 158">
            <a:extLst>
              <a:ext uri="{FF2B5EF4-FFF2-40B4-BE49-F238E27FC236}">
                <a16:creationId xmlns:a16="http://schemas.microsoft.com/office/drawing/2014/main" id="{E0430573-CA68-4C62-BA10-E75A923EA9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58" y="2084898"/>
            <a:ext cx="1098770" cy="1412704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72BC0ED7-7980-524E-2DB4-A8F60E31A5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84" y="2199513"/>
            <a:ext cx="1328446" cy="3068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E0056024-ABBD-4AB7-2BE1-300A1C686E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88" y="5625755"/>
            <a:ext cx="1328446" cy="3068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8208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109290-04CD-39EE-A3E7-85ADA2DC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975" y="703583"/>
            <a:ext cx="7071885" cy="60034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DA2655-6C6B-01BD-AF00-C9CA69D3E449}"/>
              </a:ext>
            </a:extLst>
          </p:cNvPr>
          <p:cNvSpPr txBox="1"/>
          <p:nvPr/>
        </p:nvSpPr>
        <p:spPr>
          <a:xfrm>
            <a:off x="211140" y="1015068"/>
            <a:ext cx="4697835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Horizontal velocity of last 4 years </a:t>
            </a:r>
          </a:p>
          <a:p>
            <a:pPr>
              <a:lnSpc>
                <a:spcPct val="150000"/>
              </a:lnSpc>
            </a:pP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w.r.t.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Eurasian plate)</a:t>
            </a:r>
          </a:p>
          <a:p>
            <a:pPr>
              <a:lnSpc>
                <a:spcPct val="150000"/>
              </a:lnSpc>
            </a:pPr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Dark arrows: velocity of the SGO-A sites</a:t>
            </a:r>
          </a:p>
          <a:p>
            <a:pPr>
              <a:lnSpc>
                <a:spcPct val="150000"/>
              </a:lnSpc>
            </a:pPr>
            <a:endParaRPr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Light arrows: velocity of GSI’s GEONET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7428E5-8653-4B85-30F0-1018C9A3E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34" y="2906118"/>
            <a:ext cx="2169077" cy="6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0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4E74152-2C39-3717-F323-0A427C81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3695195"/>
            <a:ext cx="2080470" cy="304068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D88C59F-C02C-F73D-C297-1E987D90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7" y="3695195"/>
            <a:ext cx="2080470" cy="304068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AAFF4E4-3D52-A053-2642-42BD7F2EE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7" y="3695195"/>
            <a:ext cx="2080470" cy="304068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AC7EBB-3148-FCB9-9937-8EDACE8BD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654509"/>
            <a:ext cx="2080470" cy="304068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4DAFA8E-0AED-CB5B-B379-D735801D2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7" y="654509"/>
            <a:ext cx="2080470" cy="304068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A9C8C48-85D5-65B0-9E13-E28C72055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7" y="654509"/>
            <a:ext cx="2080470" cy="304068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33A313-C41D-9D64-B0AE-DFE0793301A9}"/>
              </a:ext>
            </a:extLst>
          </p:cNvPr>
          <p:cNvSpPr txBox="1"/>
          <p:nvPr/>
        </p:nvSpPr>
        <p:spPr>
          <a:xfrm>
            <a:off x="6495702" y="755009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Latest observation results along the Japan Trench</a:t>
            </a:r>
          </a:p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(KAMN-CHOS)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82FCB7E-29A2-364B-DCF3-20795BD1292D}"/>
              </a:ext>
            </a:extLst>
          </p:cNvPr>
          <p:cNvGrpSpPr/>
          <p:nvPr/>
        </p:nvGrpSpPr>
        <p:grpSpPr>
          <a:xfrm>
            <a:off x="7287279" y="1381224"/>
            <a:ext cx="3389431" cy="5172895"/>
            <a:chOff x="8482500" y="1513670"/>
            <a:chExt cx="2451346" cy="3741206"/>
          </a:xfrm>
        </p:grpSpPr>
        <p:pic>
          <p:nvPicPr>
            <p:cNvPr id="11" name="図 10" descr="マップ&#10;&#10;自動的に生成された説明">
              <a:extLst>
                <a:ext uri="{FF2B5EF4-FFF2-40B4-BE49-F238E27FC236}">
                  <a16:creationId xmlns:a16="http://schemas.microsoft.com/office/drawing/2014/main" id="{1CD234A2-BB35-332A-707F-BDB6829B0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9" t="3760" r="5349" b="16118"/>
            <a:stretch/>
          </p:blipFill>
          <p:spPr>
            <a:xfrm>
              <a:off x="8482500" y="1513670"/>
              <a:ext cx="2451346" cy="3741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124BDBA-4037-D644-0D77-70EFFBC9BA04}"/>
                </a:ext>
              </a:extLst>
            </p:cNvPr>
            <p:cNvSpPr/>
            <p:nvPr/>
          </p:nvSpPr>
          <p:spPr>
            <a:xfrm rot="17720390">
              <a:off x="10048411" y="2594207"/>
              <a:ext cx="1042400" cy="2003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kern="0" dirty="0">
                  <a:solidFill>
                    <a:srgbClr val="0000FF"/>
                  </a:solidFill>
                  <a:latin typeface="+mn-ea"/>
                  <a:ea typeface="+mn-ea"/>
                </a:rPr>
                <a:t>  Japan  Trench  </a:t>
              </a:r>
              <a:endParaRPr lang="ja-JP" altLang="en-US" sz="12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2C683AD-B234-183E-2F4C-7412590B3191}"/>
              </a:ext>
            </a:extLst>
          </p:cNvPr>
          <p:cNvSpPr/>
          <p:nvPr/>
        </p:nvSpPr>
        <p:spPr>
          <a:xfrm>
            <a:off x="9198312" y="3234749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AF01922-4F36-5952-3694-0E1A872AE2F3}"/>
              </a:ext>
            </a:extLst>
          </p:cNvPr>
          <p:cNvSpPr/>
          <p:nvPr/>
        </p:nvSpPr>
        <p:spPr>
          <a:xfrm>
            <a:off x="8975459" y="4364646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EDBB55-A9F1-C312-DFB1-6E386558C384}"/>
              </a:ext>
            </a:extLst>
          </p:cNvPr>
          <p:cNvSpPr txBox="1"/>
          <p:nvPr/>
        </p:nvSpPr>
        <p:spPr>
          <a:xfrm>
            <a:off x="8370929" y="4300757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7EC8378-367D-0ACC-0A17-D3C4FEC1E60F}"/>
              </a:ext>
            </a:extLst>
          </p:cNvPr>
          <p:cNvSpPr txBox="1"/>
          <p:nvPr/>
        </p:nvSpPr>
        <p:spPr>
          <a:xfrm>
            <a:off x="8718783" y="2985028"/>
            <a:ext cx="59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FUKU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8F0059DD-15B5-7A5F-566D-2D7DA3C1BB4E}"/>
              </a:ext>
            </a:extLst>
          </p:cNvPr>
          <p:cNvSpPr/>
          <p:nvPr/>
        </p:nvSpPr>
        <p:spPr>
          <a:xfrm>
            <a:off x="9387021" y="2544864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7BA4509-AA60-1009-476A-67F99BBD4B06}"/>
              </a:ext>
            </a:extLst>
          </p:cNvPr>
          <p:cNvSpPr/>
          <p:nvPr/>
        </p:nvSpPr>
        <p:spPr>
          <a:xfrm>
            <a:off x="9658194" y="2597118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298BE27-3900-7802-65A6-C675E4C5BFC5}"/>
              </a:ext>
            </a:extLst>
          </p:cNvPr>
          <p:cNvSpPr/>
          <p:nvPr/>
        </p:nvSpPr>
        <p:spPr>
          <a:xfrm>
            <a:off x="9846903" y="2202798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80A29DC1-74B7-40F5-3A50-B81F2FB3753E}"/>
              </a:ext>
            </a:extLst>
          </p:cNvPr>
          <p:cNvSpPr/>
          <p:nvPr/>
        </p:nvSpPr>
        <p:spPr>
          <a:xfrm>
            <a:off x="9903504" y="2032974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7A8D0C-D3F5-CAA4-3EB9-3867C68DEFE6}"/>
              </a:ext>
            </a:extLst>
          </p:cNvPr>
          <p:cNvSpPr txBox="1"/>
          <p:nvPr/>
        </p:nvSpPr>
        <p:spPr>
          <a:xfrm>
            <a:off x="8741449" y="2507458"/>
            <a:ext cx="70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MYGW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626A8C-A7F8-B579-1C8D-464D4EE316A1}"/>
              </a:ext>
            </a:extLst>
          </p:cNvPr>
          <p:cNvSpPr txBox="1"/>
          <p:nvPr/>
        </p:nvSpPr>
        <p:spPr>
          <a:xfrm>
            <a:off x="9343798" y="2736817"/>
            <a:ext cx="58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MYGI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3FD90D5-7C4B-4E93-6FF0-C3ED1DC83568}"/>
              </a:ext>
            </a:extLst>
          </p:cNvPr>
          <p:cNvSpPr txBox="1"/>
          <p:nvPr/>
        </p:nvSpPr>
        <p:spPr>
          <a:xfrm>
            <a:off x="9261213" y="214928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KAMS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284DD22-D779-70D7-57BF-C2574B7A288F}"/>
              </a:ext>
            </a:extLst>
          </p:cNvPr>
          <p:cNvSpPr txBox="1"/>
          <p:nvPr/>
        </p:nvSpPr>
        <p:spPr>
          <a:xfrm>
            <a:off x="9305037" y="1935738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KAMN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12939B6-EDD4-ED93-9F4A-7D91E2C6FE8B}"/>
              </a:ext>
            </a:extLst>
          </p:cNvPr>
          <p:cNvSpPr txBox="1"/>
          <p:nvPr/>
        </p:nvSpPr>
        <p:spPr>
          <a:xfrm>
            <a:off x="7558838" y="4155287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Tokyo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85AC7A6-3491-E202-B5B3-CA754EBD6609}"/>
              </a:ext>
            </a:extLst>
          </p:cNvPr>
          <p:cNvSpPr txBox="1"/>
          <p:nvPr/>
        </p:nvSpPr>
        <p:spPr>
          <a:xfrm>
            <a:off x="8195709" y="2335508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Sendai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8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EEA86E-BCD5-2E4B-DA5E-6F3B0A983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7" y="654509"/>
            <a:ext cx="2080470" cy="30406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F7AB979-6B15-7977-EFAA-BBE8B7E38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654509"/>
            <a:ext cx="2080470" cy="304068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CC7ABEE-8814-1ACE-7A12-E3EA58302C0A}"/>
              </a:ext>
            </a:extLst>
          </p:cNvPr>
          <p:cNvGrpSpPr/>
          <p:nvPr/>
        </p:nvGrpSpPr>
        <p:grpSpPr>
          <a:xfrm>
            <a:off x="7287279" y="1381224"/>
            <a:ext cx="3389431" cy="5172895"/>
            <a:chOff x="8482500" y="1513670"/>
            <a:chExt cx="2451346" cy="3741206"/>
          </a:xfrm>
        </p:grpSpPr>
        <p:pic>
          <p:nvPicPr>
            <p:cNvPr id="6" name="図 5" descr="マップ&#10;&#10;自動的に生成された説明">
              <a:extLst>
                <a:ext uri="{FF2B5EF4-FFF2-40B4-BE49-F238E27FC236}">
                  <a16:creationId xmlns:a16="http://schemas.microsoft.com/office/drawing/2014/main" id="{D1A3737C-09EB-9531-7ABB-F09DC0317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9" t="3760" r="5349" b="16118"/>
            <a:stretch/>
          </p:blipFill>
          <p:spPr>
            <a:xfrm>
              <a:off x="8482500" y="1513670"/>
              <a:ext cx="2451346" cy="3741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FD6BA9E-284F-9628-0696-C05848A2999F}"/>
                </a:ext>
              </a:extLst>
            </p:cNvPr>
            <p:cNvSpPr/>
            <p:nvPr/>
          </p:nvSpPr>
          <p:spPr>
            <a:xfrm rot="17720390">
              <a:off x="10048411" y="2594207"/>
              <a:ext cx="1042400" cy="2003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kern="0" dirty="0">
                  <a:solidFill>
                    <a:srgbClr val="0000FF"/>
                  </a:solidFill>
                  <a:latin typeface="+mn-ea"/>
                  <a:ea typeface="+mn-ea"/>
                </a:rPr>
                <a:t>  Japan  Trench  </a:t>
              </a:r>
              <a:endParaRPr lang="ja-JP" altLang="en-US" sz="12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6D0E21A-3CAC-3E1D-8C8D-84ACD218400F}"/>
              </a:ext>
            </a:extLst>
          </p:cNvPr>
          <p:cNvSpPr/>
          <p:nvPr/>
        </p:nvSpPr>
        <p:spPr>
          <a:xfrm>
            <a:off x="7644399" y="4727490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9D9D050-FE9A-7ECE-52F0-6D7245B92A63}"/>
              </a:ext>
            </a:extLst>
          </p:cNvPr>
          <p:cNvSpPr/>
          <p:nvPr/>
        </p:nvSpPr>
        <p:spPr>
          <a:xfrm>
            <a:off x="8322316" y="4869744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F69DE2-4779-B8F2-ED6D-D05A91B2857A}"/>
              </a:ext>
            </a:extLst>
          </p:cNvPr>
          <p:cNvSpPr txBox="1"/>
          <p:nvPr/>
        </p:nvSpPr>
        <p:spPr>
          <a:xfrm>
            <a:off x="8122813" y="4573601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BOSN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84EF90-625B-8AB0-A614-4D83CCD6E6E1}"/>
              </a:ext>
            </a:extLst>
          </p:cNvPr>
          <p:cNvSpPr txBox="1"/>
          <p:nvPr/>
        </p:nvSpPr>
        <p:spPr>
          <a:xfrm>
            <a:off x="7287279" y="4419713"/>
            <a:ext cx="597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SAGA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1C710D-1310-A51F-6696-873EC96C6FF5}"/>
              </a:ext>
            </a:extLst>
          </p:cNvPr>
          <p:cNvSpPr txBox="1"/>
          <p:nvPr/>
        </p:nvSpPr>
        <p:spPr>
          <a:xfrm>
            <a:off x="6495702" y="755009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Latest observation results along the Japan Trench</a:t>
            </a: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(B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OSN, SAGA)</a:t>
            </a:r>
            <a:endParaRPr kumimoji="1"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44BD4C-2103-11D4-519D-8634C2A98382}"/>
              </a:ext>
            </a:extLst>
          </p:cNvPr>
          <p:cNvSpPr txBox="1"/>
          <p:nvPr/>
        </p:nvSpPr>
        <p:spPr>
          <a:xfrm>
            <a:off x="7558838" y="4155287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Tokyo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062FC1-5B35-522D-B106-D51A3B8EE562}"/>
              </a:ext>
            </a:extLst>
          </p:cNvPr>
          <p:cNvSpPr txBox="1"/>
          <p:nvPr/>
        </p:nvSpPr>
        <p:spPr>
          <a:xfrm>
            <a:off x="8195709" y="2335508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Sendai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33A313-C41D-9D64-B0AE-DFE0793301A9}"/>
              </a:ext>
            </a:extLst>
          </p:cNvPr>
          <p:cNvSpPr txBox="1"/>
          <p:nvPr/>
        </p:nvSpPr>
        <p:spPr>
          <a:xfrm>
            <a:off x="6495702" y="755009"/>
            <a:ext cx="492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Latest observation results along the Nankai Trough</a:t>
            </a:r>
          </a:p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(TOK1-KUM2)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B48146-7C24-3769-FAD0-A216A167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" t="919" r="1836" b="1777"/>
          <a:stretch/>
        </p:blipFill>
        <p:spPr>
          <a:xfrm>
            <a:off x="6367244" y="1393217"/>
            <a:ext cx="5730750" cy="2616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EFEAC9F-729E-E93C-ED65-2CDB16F45C77}"/>
              </a:ext>
            </a:extLst>
          </p:cNvPr>
          <p:cNvSpPr/>
          <p:nvPr/>
        </p:nvSpPr>
        <p:spPr>
          <a:xfrm>
            <a:off x="11534862" y="1976983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59B6CCD-BFE9-DFA5-B3DE-DC70C000C124}"/>
              </a:ext>
            </a:extLst>
          </p:cNvPr>
          <p:cNvSpPr/>
          <p:nvPr/>
        </p:nvSpPr>
        <p:spPr>
          <a:xfrm>
            <a:off x="11175533" y="2146161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F5D4622-2C91-2071-AD6B-E99E029DE224}"/>
              </a:ext>
            </a:extLst>
          </p:cNvPr>
          <p:cNvSpPr/>
          <p:nvPr/>
        </p:nvSpPr>
        <p:spPr>
          <a:xfrm>
            <a:off x="11034318" y="1904278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D47BC41C-4105-42F6-E4E4-3C82BF78FCCA}"/>
              </a:ext>
            </a:extLst>
          </p:cNvPr>
          <p:cNvSpPr/>
          <p:nvPr/>
        </p:nvSpPr>
        <p:spPr>
          <a:xfrm>
            <a:off x="11144773" y="2752965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11406B-9291-45DA-10B1-09BE8D1FB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63" y="654508"/>
            <a:ext cx="2080470" cy="304068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090809-3483-5315-996B-20F3EF678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0" y="654507"/>
            <a:ext cx="2080470" cy="30406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CD4D49-90FF-7BF0-0481-B2F0159A0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3745612"/>
            <a:ext cx="2080470" cy="304068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E6F10A9-CC19-A6AE-4071-B5E2614C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63" y="3745611"/>
            <a:ext cx="2080470" cy="304068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5CA88D1-47C6-31EC-2CC3-5AC437769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0" y="3745610"/>
            <a:ext cx="2080470" cy="304068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76F9BEC-C8F6-2146-7760-05E7C5A04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654508"/>
            <a:ext cx="2080470" cy="3040687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AE0DF40-F3B5-3724-8105-2A98AB05A469}"/>
              </a:ext>
            </a:extLst>
          </p:cNvPr>
          <p:cNvSpPr/>
          <p:nvPr/>
        </p:nvSpPr>
        <p:spPr>
          <a:xfrm>
            <a:off x="10579187" y="2489383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1775B2E-2ED4-9D69-B959-8B81C3946F90}"/>
              </a:ext>
            </a:extLst>
          </p:cNvPr>
          <p:cNvSpPr/>
          <p:nvPr/>
        </p:nvSpPr>
        <p:spPr>
          <a:xfrm>
            <a:off x="10786843" y="2309383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DD24B07-174B-632D-73F8-5048D03372B9}"/>
              </a:ext>
            </a:extLst>
          </p:cNvPr>
          <p:cNvSpPr txBox="1"/>
          <p:nvPr/>
        </p:nvSpPr>
        <p:spPr>
          <a:xfrm>
            <a:off x="11304101" y="275296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ZENW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BB98ADF-0A03-975B-4C8F-8615A469B606}"/>
              </a:ext>
            </a:extLst>
          </p:cNvPr>
          <p:cNvSpPr txBox="1"/>
          <p:nvPr/>
        </p:nvSpPr>
        <p:spPr>
          <a:xfrm>
            <a:off x="11518989" y="2126084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3203840-FEDE-2088-EE19-65EAD692226C}"/>
              </a:ext>
            </a:extLst>
          </p:cNvPr>
          <p:cNvSpPr txBox="1"/>
          <p:nvPr/>
        </p:nvSpPr>
        <p:spPr>
          <a:xfrm>
            <a:off x="11175533" y="2279972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CBC2ED-1E5B-29A9-8A0D-77D20B5AAD37}"/>
              </a:ext>
            </a:extLst>
          </p:cNvPr>
          <p:cNvSpPr txBox="1"/>
          <p:nvPr/>
        </p:nvSpPr>
        <p:spPr>
          <a:xfrm>
            <a:off x="10875790" y="1634316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TOK3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BB44EF-8AAB-9449-3611-CD79C184FB2A}"/>
              </a:ext>
            </a:extLst>
          </p:cNvPr>
          <p:cNvSpPr txBox="1"/>
          <p:nvPr/>
        </p:nvSpPr>
        <p:spPr>
          <a:xfrm>
            <a:off x="10328373" y="2055452"/>
            <a:ext cx="645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F2D6D10-BE9A-E3F3-06F2-C2AE4E2371E6}"/>
              </a:ext>
            </a:extLst>
          </p:cNvPr>
          <p:cNvSpPr txBox="1"/>
          <p:nvPr/>
        </p:nvSpPr>
        <p:spPr>
          <a:xfrm>
            <a:off x="10027139" y="2240850"/>
            <a:ext cx="645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7A27AB-B673-3CC8-C658-072CE440FA21}"/>
              </a:ext>
            </a:extLst>
          </p:cNvPr>
          <p:cNvSpPr txBox="1"/>
          <p:nvPr/>
        </p:nvSpPr>
        <p:spPr>
          <a:xfrm>
            <a:off x="7514327" y="1642668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Hiroshima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E1DCF2C-DBDC-6EC7-E66D-048C69FBB261}"/>
              </a:ext>
            </a:extLst>
          </p:cNvPr>
          <p:cNvSpPr txBox="1"/>
          <p:nvPr/>
        </p:nvSpPr>
        <p:spPr>
          <a:xfrm>
            <a:off x="9447203" y="1381058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Kobe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BD0F64F-B35B-7204-85A8-6EA9FFC3C50B}"/>
              </a:ext>
            </a:extLst>
          </p:cNvPr>
          <p:cNvSpPr txBox="1"/>
          <p:nvPr/>
        </p:nvSpPr>
        <p:spPr>
          <a:xfrm>
            <a:off x="6331630" y="2407773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Fukuoka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4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33A313-C41D-9D64-B0AE-DFE0793301A9}"/>
              </a:ext>
            </a:extLst>
          </p:cNvPr>
          <p:cNvSpPr txBox="1"/>
          <p:nvPr/>
        </p:nvSpPr>
        <p:spPr>
          <a:xfrm>
            <a:off x="6495702" y="755009"/>
            <a:ext cx="492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Latest observation results along the Nankai Trough</a:t>
            </a:r>
          </a:p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(KUM3-MRT3)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B48146-7C24-3769-FAD0-A216A167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" t="919" r="1836" b="1777"/>
          <a:stretch/>
        </p:blipFill>
        <p:spPr>
          <a:xfrm>
            <a:off x="6367244" y="1393217"/>
            <a:ext cx="5730750" cy="2616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EFEAC9F-729E-E93C-ED65-2CDB16F45C77}"/>
              </a:ext>
            </a:extLst>
          </p:cNvPr>
          <p:cNvSpPr/>
          <p:nvPr/>
        </p:nvSpPr>
        <p:spPr>
          <a:xfrm>
            <a:off x="10358953" y="2559452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59B6CCD-BFE9-DFA5-B3DE-DC70C000C124}"/>
              </a:ext>
            </a:extLst>
          </p:cNvPr>
          <p:cNvSpPr/>
          <p:nvPr/>
        </p:nvSpPr>
        <p:spPr>
          <a:xfrm>
            <a:off x="10555031" y="2761354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F5D4622-2C91-2071-AD6B-E99E029DE224}"/>
              </a:ext>
            </a:extLst>
          </p:cNvPr>
          <p:cNvSpPr/>
          <p:nvPr/>
        </p:nvSpPr>
        <p:spPr>
          <a:xfrm>
            <a:off x="9459585" y="2553430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D47BC41C-4105-42F6-E4E4-3C82BF78FCCA}"/>
              </a:ext>
            </a:extLst>
          </p:cNvPr>
          <p:cNvSpPr/>
          <p:nvPr/>
        </p:nvSpPr>
        <p:spPr>
          <a:xfrm>
            <a:off x="10135173" y="2835787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6090809-3483-5315-996B-20F3EF67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0" y="654507"/>
            <a:ext cx="2080470" cy="3040687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AE0DF40-F3B5-3724-8105-2A98AB05A469}"/>
              </a:ext>
            </a:extLst>
          </p:cNvPr>
          <p:cNvSpPr/>
          <p:nvPr/>
        </p:nvSpPr>
        <p:spPr>
          <a:xfrm>
            <a:off x="9378183" y="2924021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1775B2E-2ED4-9D69-B959-8B81C3946F90}"/>
              </a:ext>
            </a:extLst>
          </p:cNvPr>
          <p:cNvSpPr/>
          <p:nvPr/>
        </p:nvSpPr>
        <p:spPr>
          <a:xfrm>
            <a:off x="9867324" y="2695465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DD24B07-174B-632D-73F8-5048D03372B9}"/>
              </a:ext>
            </a:extLst>
          </p:cNvPr>
          <p:cNvSpPr txBox="1"/>
          <p:nvPr/>
        </p:nvSpPr>
        <p:spPr>
          <a:xfrm>
            <a:off x="9678739" y="3111075"/>
            <a:ext cx="620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MRT3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BB98ADF-0A03-975B-4C8F-8615A469B606}"/>
              </a:ext>
            </a:extLst>
          </p:cNvPr>
          <p:cNvSpPr txBox="1"/>
          <p:nvPr/>
        </p:nvSpPr>
        <p:spPr>
          <a:xfrm>
            <a:off x="9624303" y="2446801"/>
            <a:ext cx="60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SIOW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3203840-FEDE-2088-EE19-65EAD692226C}"/>
              </a:ext>
            </a:extLst>
          </p:cNvPr>
          <p:cNvSpPr txBox="1"/>
          <p:nvPr/>
        </p:nvSpPr>
        <p:spPr>
          <a:xfrm>
            <a:off x="10169645" y="2965966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SIO2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CBC2ED-1E5B-29A9-8A0D-77D20B5AAD37}"/>
              </a:ext>
            </a:extLst>
          </p:cNvPr>
          <p:cNvSpPr txBox="1"/>
          <p:nvPr/>
        </p:nvSpPr>
        <p:spPr>
          <a:xfrm>
            <a:off x="8914085" y="2478551"/>
            <a:ext cx="620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MRT1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BB44EF-8AAB-9449-3611-CD79C184FB2A}"/>
              </a:ext>
            </a:extLst>
          </p:cNvPr>
          <p:cNvSpPr txBox="1"/>
          <p:nvPr/>
        </p:nvSpPr>
        <p:spPr>
          <a:xfrm>
            <a:off x="10612086" y="2906853"/>
            <a:ext cx="645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KUM4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F2D6D10-BE9A-E3F3-06F2-C2AE4E2371E6}"/>
              </a:ext>
            </a:extLst>
          </p:cNvPr>
          <p:cNvSpPr txBox="1"/>
          <p:nvPr/>
        </p:nvSpPr>
        <p:spPr>
          <a:xfrm>
            <a:off x="10135173" y="2274777"/>
            <a:ext cx="645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KUM3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5070395-56F5-7803-E578-E64AA9FE5D3B}"/>
              </a:ext>
            </a:extLst>
          </p:cNvPr>
          <p:cNvSpPr txBox="1"/>
          <p:nvPr/>
        </p:nvSpPr>
        <p:spPr>
          <a:xfrm>
            <a:off x="8783744" y="2875465"/>
            <a:ext cx="620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MRT2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457D8F9-CB61-4D76-59F4-0DCE1AE9EAB4}"/>
              </a:ext>
            </a:extLst>
          </p:cNvPr>
          <p:cNvSpPr/>
          <p:nvPr/>
        </p:nvSpPr>
        <p:spPr>
          <a:xfrm>
            <a:off x="9719731" y="2974355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C3C234FD-A39C-D4F2-36CB-647A0FC2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62" y="654506"/>
            <a:ext cx="2080470" cy="3040687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719B166-D847-B2E4-B2CC-B17AF4D04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654506"/>
            <a:ext cx="2080470" cy="3040687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35E6ED1-79A3-7724-6B83-E2B9A2728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66" y="654506"/>
            <a:ext cx="2080470" cy="3040687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0B33187-D2F5-862C-08CD-5DF50A24F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66" y="3745607"/>
            <a:ext cx="2080470" cy="3040687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D8B49988-F78D-C2C8-6CE9-AF12D85B0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0" y="3745607"/>
            <a:ext cx="2080470" cy="304068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537AE26F-3E50-58E1-2DCF-CF1C61E62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80" y="3745608"/>
            <a:ext cx="2080470" cy="3040687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99DCD71-8F94-3765-A7B5-78C39E8AE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" y="3745609"/>
            <a:ext cx="2080470" cy="3040687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DB3C674-4FAB-E51C-F66F-A5A7975FA02D}"/>
              </a:ext>
            </a:extLst>
          </p:cNvPr>
          <p:cNvSpPr txBox="1"/>
          <p:nvPr/>
        </p:nvSpPr>
        <p:spPr>
          <a:xfrm>
            <a:off x="7514327" y="1642668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Hiroshima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517F04C-0286-5260-C378-C0AADC94534E}"/>
              </a:ext>
            </a:extLst>
          </p:cNvPr>
          <p:cNvSpPr txBox="1"/>
          <p:nvPr/>
        </p:nvSpPr>
        <p:spPr>
          <a:xfrm>
            <a:off x="9447203" y="1381058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Kobe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6C415EA-4F18-0458-2E59-9A2F77B049D8}"/>
              </a:ext>
            </a:extLst>
          </p:cNvPr>
          <p:cNvSpPr txBox="1"/>
          <p:nvPr/>
        </p:nvSpPr>
        <p:spPr>
          <a:xfrm>
            <a:off x="6331630" y="2407773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Fukuoka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06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33A313-C41D-9D64-B0AE-DFE0793301A9}"/>
              </a:ext>
            </a:extLst>
          </p:cNvPr>
          <p:cNvSpPr txBox="1"/>
          <p:nvPr/>
        </p:nvSpPr>
        <p:spPr>
          <a:xfrm>
            <a:off x="6495702" y="755009"/>
            <a:ext cx="492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Latest observation results along the Nankai Trough</a:t>
            </a:r>
          </a:p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(KUM3-MRT3)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B48146-7C24-3769-FAD0-A216A167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" t="919" r="1836" b="1777"/>
          <a:stretch/>
        </p:blipFill>
        <p:spPr>
          <a:xfrm>
            <a:off x="6367244" y="1393217"/>
            <a:ext cx="5730750" cy="2616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F5D4622-2C91-2071-AD6B-E99E029DE224}"/>
              </a:ext>
            </a:extLst>
          </p:cNvPr>
          <p:cNvSpPr/>
          <p:nvPr/>
        </p:nvSpPr>
        <p:spPr>
          <a:xfrm>
            <a:off x="8570188" y="3637922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D47BC41C-4105-42F6-E4E4-3C82BF78FCCA}"/>
              </a:ext>
            </a:extLst>
          </p:cNvPr>
          <p:cNvSpPr/>
          <p:nvPr/>
        </p:nvSpPr>
        <p:spPr>
          <a:xfrm>
            <a:off x="8868782" y="3260189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AE0DF40-F3B5-3724-8105-2A98AB05A469}"/>
              </a:ext>
            </a:extLst>
          </p:cNvPr>
          <p:cNvSpPr/>
          <p:nvPr/>
        </p:nvSpPr>
        <p:spPr>
          <a:xfrm>
            <a:off x="8337142" y="3302629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1775B2E-2ED4-9D69-B959-8B81C3946F90}"/>
              </a:ext>
            </a:extLst>
          </p:cNvPr>
          <p:cNvSpPr/>
          <p:nvPr/>
        </p:nvSpPr>
        <p:spPr>
          <a:xfrm>
            <a:off x="7820504" y="3294067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DD24B07-174B-632D-73F8-5048D03372B9}"/>
              </a:ext>
            </a:extLst>
          </p:cNvPr>
          <p:cNvSpPr txBox="1"/>
          <p:nvPr/>
        </p:nvSpPr>
        <p:spPr>
          <a:xfrm>
            <a:off x="8544659" y="2643430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BB98ADF-0A03-975B-4C8F-8615A469B606}"/>
              </a:ext>
            </a:extLst>
          </p:cNvPr>
          <p:cNvSpPr txBox="1"/>
          <p:nvPr/>
        </p:nvSpPr>
        <p:spPr>
          <a:xfrm>
            <a:off x="7244775" y="3183241"/>
            <a:ext cx="58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3203840-FEDE-2088-EE19-65EAD692226C}"/>
              </a:ext>
            </a:extLst>
          </p:cNvPr>
          <p:cNvSpPr txBox="1"/>
          <p:nvPr/>
        </p:nvSpPr>
        <p:spPr>
          <a:xfrm>
            <a:off x="7312466" y="3702161"/>
            <a:ext cx="58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CBC2ED-1E5B-29A9-8A0D-77D20B5AAD37}"/>
              </a:ext>
            </a:extLst>
          </p:cNvPr>
          <p:cNvSpPr txBox="1"/>
          <p:nvPr/>
        </p:nvSpPr>
        <p:spPr>
          <a:xfrm>
            <a:off x="7886788" y="302935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ASZ1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F2D6D10-BE9A-E3F3-06F2-C2AE4E2371E6}"/>
              </a:ext>
            </a:extLst>
          </p:cNvPr>
          <p:cNvSpPr txBox="1"/>
          <p:nvPr/>
        </p:nvSpPr>
        <p:spPr>
          <a:xfrm>
            <a:off x="9043032" y="3288833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5070395-56F5-7803-E578-E64AA9FE5D3B}"/>
              </a:ext>
            </a:extLst>
          </p:cNvPr>
          <p:cNvSpPr txBox="1"/>
          <p:nvPr/>
        </p:nvSpPr>
        <p:spPr>
          <a:xfrm>
            <a:off x="8741799" y="3736311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ASZ2</a:t>
            </a:r>
            <a:endParaRPr kumimoji="1" lang="ja-JP" alt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457D8F9-CB61-4D76-59F4-0DCE1AE9EAB4}"/>
              </a:ext>
            </a:extLst>
          </p:cNvPr>
          <p:cNvSpPr/>
          <p:nvPr/>
        </p:nvSpPr>
        <p:spPr>
          <a:xfrm>
            <a:off x="7866740" y="3603772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1E3D6AF-855B-DEC6-D1ED-6CE8EA3CF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7" y="3745604"/>
            <a:ext cx="2080470" cy="304068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271D026-A454-F650-AFA8-3E9492B1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47" y="3745604"/>
            <a:ext cx="2080470" cy="304068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9E74A4AE-DB15-7E1E-3186-07D0D9A6A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" y="654506"/>
            <a:ext cx="2080470" cy="304068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C1BF08E2-4109-2900-C7FA-87FE28267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7" y="654506"/>
            <a:ext cx="2080470" cy="304068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3351A83-5BC8-E87B-FAA3-AE77D3E6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654506"/>
            <a:ext cx="2080470" cy="304068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571D9E7E-9174-5D96-B639-9AE999DD1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" y="3745603"/>
            <a:ext cx="2080470" cy="304068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B8530DAF-3579-D0F5-2E9E-7C57390F1A5D}"/>
              </a:ext>
            </a:extLst>
          </p:cNvPr>
          <p:cNvSpPr/>
          <p:nvPr/>
        </p:nvSpPr>
        <p:spPr>
          <a:xfrm>
            <a:off x="8631927" y="2961214"/>
            <a:ext cx="180000" cy="180000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AC04C6F-3884-CAD6-33A8-EB9E9FEB5F93}"/>
              </a:ext>
            </a:extLst>
          </p:cNvPr>
          <p:cNvSpPr txBox="1"/>
          <p:nvPr/>
        </p:nvSpPr>
        <p:spPr>
          <a:xfrm>
            <a:off x="7514327" y="1642668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Hiroshima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91A1706-F14F-2E49-31F6-A8D8BE2A627B}"/>
              </a:ext>
            </a:extLst>
          </p:cNvPr>
          <p:cNvSpPr txBox="1"/>
          <p:nvPr/>
        </p:nvSpPr>
        <p:spPr>
          <a:xfrm>
            <a:off x="9447203" y="1381058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Kobe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FEB1FD-FBD2-B943-CC91-33DB9D0C0E42}"/>
              </a:ext>
            </a:extLst>
          </p:cNvPr>
          <p:cNvSpPr txBox="1"/>
          <p:nvPr/>
        </p:nvSpPr>
        <p:spPr>
          <a:xfrm>
            <a:off x="6331630" y="2407773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latin typeface="Calibri" panose="020F0502020204030204" pitchFamily="34" charset="0"/>
                <a:cs typeface="Calibri" panose="020F0502020204030204" pitchFamily="34" charset="0"/>
              </a:rPr>
              <a:t>Fukuoka</a:t>
            </a:r>
            <a:endParaRPr kumimoji="1" lang="ja-JP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9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B157EE-0D44-4554-1A9A-8CE864DB78B2}"/>
              </a:ext>
            </a:extLst>
          </p:cNvPr>
          <p:cNvSpPr txBox="1"/>
          <p:nvPr/>
        </p:nvSpPr>
        <p:spPr>
          <a:xfrm>
            <a:off x="251670" y="662730"/>
            <a:ext cx="1115052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Recent study on geophysics of the subduction zones around Japan using SGO-A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Decadal </a:t>
            </a:r>
            <a:r>
              <a:rPr lang="en-US" altLang="ja-JP" b="1" dirty="0" err="1">
                <a:latin typeface="Calibri" panose="020F0502020204030204" pitchFamily="34" charset="0"/>
                <a:cs typeface="Calibri" panose="020F0502020204030204" pitchFamily="34" charset="0"/>
              </a:rPr>
              <a:t>postseismic</a:t>
            </a:r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 movement after the 2011 Tohoku-</a:t>
            </a:r>
            <a:r>
              <a:rPr lang="en-US" altLang="ja-JP" b="1" dirty="0" err="1">
                <a:latin typeface="Calibri" panose="020F0502020204030204" pitchFamily="34" charset="0"/>
                <a:cs typeface="Calibri" panose="020F0502020204030204" pitchFamily="34" charset="0"/>
              </a:rPr>
              <a:t>oki</a:t>
            </a:r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 Earthquake (Watanabe et al. 2021) 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5903C01C-20A7-99CC-8E67-CDBB5BDB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24" y="1755151"/>
            <a:ext cx="5708662" cy="422370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B248F0F-08CA-2A77-6E5A-F39081A59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990" y="1683142"/>
            <a:ext cx="5617262" cy="497443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6D2D09F-D807-78C7-D90D-C471AC43D5B8}"/>
              </a:ext>
            </a:extLst>
          </p:cNvPr>
          <p:cNvSpPr txBox="1"/>
          <p:nvPr/>
        </p:nvSpPr>
        <p:spPr>
          <a:xfrm>
            <a:off x="497048" y="6050868"/>
            <a:ext cx="2405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Watanabe et al. 2021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526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9CFB595-D57E-426C-E5B3-D52DF0A491B9}"/>
              </a:ext>
            </a:extLst>
          </p:cNvPr>
          <p:cNvGrpSpPr/>
          <p:nvPr/>
        </p:nvGrpSpPr>
        <p:grpSpPr>
          <a:xfrm>
            <a:off x="4703418" y="702276"/>
            <a:ext cx="5128166" cy="2624231"/>
            <a:chOff x="231567" y="757005"/>
            <a:chExt cx="17985442" cy="9203668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07979E7B-D494-6691-FEB9-DF51E578CAB9}"/>
                </a:ext>
              </a:extLst>
            </p:cNvPr>
            <p:cNvSpPr/>
            <p:nvPr/>
          </p:nvSpPr>
          <p:spPr>
            <a:xfrm>
              <a:off x="231567" y="757005"/>
              <a:ext cx="17985442" cy="92036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96CB0E8B-5004-7D1E-E293-F7B5D9AC7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036" y="1039042"/>
              <a:ext cx="8935812" cy="661694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5DE2BD1-F218-04B6-8BE0-29A475CF6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0243" y="895028"/>
              <a:ext cx="8746470" cy="7830508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EEBBE90-F2BA-01C1-C09C-E805CB4F83A2}"/>
                </a:ext>
              </a:extLst>
            </p:cNvPr>
            <p:cNvSpPr txBox="1"/>
            <p:nvPr/>
          </p:nvSpPr>
          <p:spPr bwMode="auto">
            <a:xfrm>
              <a:off x="7609899" y="2336002"/>
              <a:ext cx="637933" cy="4441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kumimoji="1" lang="en-US" altLang="ja-JP" sz="1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(2)</a:t>
              </a:r>
              <a:endParaRPr kumimoji="1" lang="ja-JP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27CD2BE-8B2A-5F07-8666-9A477777A90C}"/>
                </a:ext>
              </a:extLst>
            </p:cNvPr>
            <p:cNvSpPr txBox="1"/>
            <p:nvPr/>
          </p:nvSpPr>
          <p:spPr bwMode="auto">
            <a:xfrm>
              <a:off x="750420" y="1759124"/>
              <a:ext cx="2412339" cy="11873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1" kern="0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“steady” backslip</a:t>
              </a:r>
              <a:endParaRPr lang="ja-JP" alt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FADEFBF-F837-2DE4-8DD3-492CB6BBD643}"/>
                </a:ext>
              </a:extLst>
            </p:cNvPr>
            <p:cNvSpPr txBox="1"/>
            <p:nvPr/>
          </p:nvSpPr>
          <p:spPr bwMode="auto">
            <a:xfrm>
              <a:off x="5912023" y="1763778"/>
              <a:ext cx="2997920" cy="11873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“early” postseismic</a:t>
              </a:r>
              <a:endParaRPr lang="ja-JP" altLang="en-US" sz="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B33B302C-31D9-0002-4EE8-D364CF868570}"/>
                </a:ext>
              </a:extLst>
            </p:cNvPr>
            <p:cNvSpPr txBox="1"/>
            <p:nvPr/>
          </p:nvSpPr>
          <p:spPr bwMode="auto">
            <a:xfrm>
              <a:off x="11875207" y="1763778"/>
              <a:ext cx="3312244" cy="11873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1" kern="0" dirty="0">
                  <a:solidFill>
                    <a:srgbClr val="FF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“long-term” postseismic</a:t>
              </a:r>
              <a:endParaRPr lang="ja-JP" altLang="en-US" sz="700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タイトル 1"/>
          <p:cNvSpPr txBox="1">
            <a:spLocks/>
          </p:cNvSpPr>
          <p:nvPr/>
        </p:nvSpPr>
        <p:spPr>
          <a:xfrm>
            <a:off x="0" y="85345"/>
            <a:ext cx="12192000" cy="585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kern="120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Graphical abstract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0E31A19-D5E1-45CF-9F21-2FB9827FD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5" t="31255" r="15351" b="30135"/>
          <a:stretch/>
        </p:blipFill>
        <p:spPr>
          <a:xfrm>
            <a:off x="4207421" y="4545419"/>
            <a:ext cx="2760659" cy="181193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24125BE-126F-4E35-913D-C2F324E27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90" y="4548865"/>
            <a:ext cx="1532726" cy="4924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6962FA6-5998-FE80-EAB3-61BE38B74A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65" y="4233778"/>
            <a:ext cx="3871905" cy="234400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9055EDB-805C-DB6A-0732-5FED849A4628}"/>
              </a:ext>
            </a:extLst>
          </p:cNvPr>
          <p:cNvGrpSpPr/>
          <p:nvPr/>
        </p:nvGrpSpPr>
        <p:grpSpPr>
          <a:xfrm>
            <a:off x="261834" y="994277"/>
            <a:ext cx="3205387" cy="1894699"/>
            <a:chOff x="255457" y="1524214"/>
            <a:chExt cx="4032059" cy="2383344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DCDD7CE5-91B3-1D02-442B-E923BF558E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" t="2494" r="4229" b="2156"/>
            <a:stretch/>
          </p:blipFill>
          <p:spPr>
            <a:xfrm>
              <a:off x="255457" y="1577705"/>
              <a:ext cx="3962836" cy="2329853"/>
            </a:xfrm>
            <a:prstGeom prst="rect">
              <a:avLst/>
            </a:prstGeom>
            <a:noFill/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087BF8C-3E8E-0B69-57DD-15918709AFC8}"/>
                </a:ext>
              </a:extLst>
            </p:cNvPr>
            <p:cNvSpPr txBox="1"/>
            <p:nvPr/>
          </p:nvSpPr>
          <p:spPr bwMode="auto">
            <a:xfrm>
              <a:off x="1448694" y="1802343"/>
              <a:ext cx="994498" cy="425867"/>
            </a:xfrm>
            <a:prstGeom prst="rect">
              <a:avLst/>
            </a:prstGeom>
            <a:solidFill>
              <a:srgbClr val="92D05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Eurasian plate</a:t>
              </a:r>
            </a:p>
            <a:p>
              <a:r>
                <a:rPr lang="en-US" altLang="ja-JP" sz="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(Amur plate)</a:t>
              </a:r>
              <a:endParaRPr kumimoji="1" lang="en-US" altLang="ja-JP" sz="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9C0A7C9-B41C-43F3-BFD7-C7467FBE5939}"/>
                </a:ext>
              </a:extLst>
            </p:cNvPr>
            <p:cNvSpPr txBox="1"/>
            <p:nvPr/>
          </p:nvSpPr>
          <p:spPr bwMode="auto">
            <a:xfrm>
              <a:off x="3423420" y="2031360"/>
              <a:ext cx="864096" cy="4258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Pacific plate</a:t>
              </a:r>
              <a:endParaRPr kumimoji="1" lang="ja-JP" altLang="en-US" sz="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E2D8A07-0C81-CC42-4217-11CF30CAE824}"/>
                </a:ext>
              </a:extLst>
            </p:cNvPr>
            <p:cNvSpPr txBox="1"/>
            <p:nvPr/>
          </p:nvSpPr>
          <p:spPr bwMode="auto">
            <a:xfrm>
              <a:off x="2026161" y="2915932"/>
              <a:ext cx="893207" cy="4258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Philippine Sea plate</a:t>
              </a:r>
              <a:endParaRPr kumimoji="1" lang="ja-JP" altLang="en-US" sz="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3B9F5F7-E64E-6929-CE5E-1A23B435810D}"/>
                </a:ext>
              </a:extLst>
            </p:cNvPr>
            <p:cNvSpPr txBox="1"/>
            <p:nvPr/>
          </p:nvSpPr>
          <p:spPr bwMode="auto">
            <a:xfrm>
              <a:off x="2919369" y="1524214"/>
              <a:ext cx="1178831" cy="425867"/>
            </a:xfrm>
            <a:prstGeom prst="rect">
              <a:avLst/>
            </a:prstGeom>
            <a:solidFill>
              <a:srgbClr val="92D05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North American plate</a:t>
              </a: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FBE4AA39-F406-B915-6093-36483293E389}"/>
                </a:ext>
              </a:extLst>
            </p:cNvPr>
            <p:cNvCxnSpPr>
              <a:cxnSpLocks/>
            </p:cNvCxnSpPr>
            <p:nvPr/>
          </p:nvCxnSpPr>
          <p:spPr>
            <a:xfrm>
              <a:off x="1288782" y="2457957"/>
              <a:ext cx="995661" cy="3186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49B59F5-8BC7-10ED-CFA3-19C98A4DFA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9627" y="2372878"/>
              <a:ext cx="510065" cy="1817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8D95F1C-56F3-A2B8-2DBF-6CFA180F6B63}"/>
                </a:ext>
              </a:extLst>
            </p:cNvPr>
            <p:cNvSpPr txBox="1"/>
            <p:nvPr/>
          </p:nvSpPr>
          <p:spPr bwMode="auto">
            <a:xfrm>
              <a:off x="3346893" y="2447341"/>
              <a:ext cx="936022" cy="27100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8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Japan Trench</a:t>
              </a:r>
              <a:endParaRPr kumimoji="1" lang="ja-JP" altLang="en-US" sz="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82C8395-3C92-8D37-5D82-7040EE337022}"/>
                </a:ext>
              </a:extLst>
            </p:cNvPr>
            <p:cNvSpPr txBox="1"/>
            <p:nvPr/>
          </p:nvSpPr>
          <p:spPr bwMode="auto">
            <a:xfrm>
              <a:off x="495010" y="2288364"/>
              <a:ext cx="1014662" cy="27100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8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Nankai Trough</a:t>
              </a:r>
              <a:endParaRPr kumimoji="1" lang="ja-JP" altLang="en-US" sz="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F19EBF2B-EF1B-4483-92CB-BAD729DD8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311" y="4178834"/>
            <a:ext cx="2095867" cy="2271858"/>
          </a:xfrm>
          <a:prstGeom prst="rect">
            <a:avLst/>
          </a:prstGeom>
        </p:spPr>
      </p:pic>
      <p:sp>
        <p:nvSpPr>
          <p:cNvPr id="10" name="矢印: 五方向 9">
            <a:extLst>
              <a:ext uri="{FF2B5EF4-FFF2-40B4-BE49-F238E27FC236}">
                <a16:creationId xmlns:a16="http://schemas.microsoft.com/office/drawing/2014/main" id="{6EA6ED64-57A1-462E-84B3-921A959933FA}"/>
              </a:ext>
            </a:extLst>
          </p:cNvPr>
          <p:cNvSpPr/>
          <p:nvPr/>
        </p:nvSpPr>
        <p:spPr>
          <a:xfrm>
            <a:off x="562062" y="3112316"/>
            <a:ext cx="2540604" cy="982018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 of seafloor geodetic observation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矢印: 山形 30">
            <a:extLst>
              <a:ext uri="{FF2B5EF4-FFF2-40B4-BE49-F238E27FC236}">
                <a16:creationId xmlns:a16="http://schemas.microsoft.com/office/drawing/2014/main" id="{8D610B36-6EC7-64F6-3960-221CB6A29697}"/>
              </a:ext>
            </a:extLst>
          </p:cNvPr>
          <p:cNvSpPr/>
          <p:nvPr/>
        </p:nvSpPr>
        <p:spPr>
          <a:xfrm>
            <a:off x="2954705" y="3108580"/>
            <a:ext cx="2902776" cy="982018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GNSS-A and JCG’s sites (SGO-A)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矢印: 山形 31">
            <a:extLst>
              <a:ext uri="{FF2B5EF4-FFF2-40B4-BE49-F238E27FC236}">
                <a16:creationId xmlns:a16="http://schemas.microsoft.com/office/drawing/2014/main" id="{332604E8-169A-DD24-447C-1DF736D88AEC}"/>
              </a:ext>
            </a:extLst>
          </p:cNvPr>
          <p:cNvSpPr/>
          <p:nvPr/>
        </p:nvSpPr>
        <p:spPr>
          <a:xfrm>
            <a:off x="5713923" y="3108580"/>
            <a:ext cx="2902776" cy="982018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results, geophysics revealed from recent observations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矢印: 山形 47">
            <a:extLst>
              <a:ext uri="{FF2B5EF4-FFF2-40B4-BE49-F238E27FC236}">
                <a16:creationId xmlns:a16="http://schemas.microsoft.com/office/drawing/2014/main" id="{BDAE6761-108F-DB85-2689-EC9ED5F240B4}"/>
              </a:ext>
            </a:extLst>
          </p:cNvPr>
          <p:cNvSpPr/>
          <p:nvPr/>
        </p:nvSpPr>
        <p:spPr>
          <a:xfrm>
            <a:off x="8437304" y="3113047"/>
            <a:ext cx="2902776" cy="982018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advancements and future works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9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5CC0AE-E3C1-98EE-2D8F-9ABA45ADF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843" y="818013"/>
            <a:ext cx="5676596" cy="42035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074EC0-4E07-6424-641C-AD1FA051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332" y="718408"/>
            <a:ext cx="5556315" cy="497443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C70DE8-DBB7-C1E9-85BB-D5C46B450715}"/>
              </a:ext>
            </a:extLst>
          </p:cNvPr>
          <p:cNvSpPr txBox="1"/>
          <p:nvPr/>
        </p:nvSpPr>
        <p:spPr>
          <a:xfrm>
            <a:off x="307843" y="5190055"/>
            <a:ext cx="9841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Afterslip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in areas adjacent to the </a:t>
            </a:r>
            <a:r>
              <a:rPr kumimoji="1"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slip (i.e. KAMN, FUKU)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Diminished in 1-3 years (-2014)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Persistent subsidence at FUKU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Possibly due to viscoelastic relaxation after </a:t>
            </a:r>
            <a:r>
              <a:rPr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displacement at offshore of FUKU?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Movement of the </a:t>
            </a:r>
            <a:r>
              <a:rPr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slip area after 2017: can be explained as a sum of viscoelastic relaxation and </a:t>
            </a:r>
            <a:r>
              <a:rPr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backslip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205746-33A8-88B6-7C06-1054E3221B14}"/>
              </a:ext>
            </a:extLst>
          </p:cNvPr>
          <p:cNvSpPr txBox="1"/>
          <p:nvPr/>
        </p:nvSpPr>
        <p:spPr>
          <a:xfrm>
            <a:off x="9478614" y="5641371"/>
            <a:ext cx="2405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Watanabe et al. (2021)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285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Observation results, geophysics revealed from recent observations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205746-33A8-88B6-7C06-1054E3221B14}"/>
              </a:ext>
            </a:extLst>
          </p:cNvPr>
          <p:cNvSpPr txBox="1"/>
          <p:nvPr/>
        </p:nvSpPr>
        <p:spPr>
          <a:xfrm>
            <a:off x="208788" y="646662"/>
            <a:ext cx="2405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Watanabe et al. 2021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9B47F4-61E9-697A-7C11-5BE6885ED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" y="4913239"/>
            <a:ext cx="2052666" cy="16355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50466F8-A500-5D21-CFC3-BBC573990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36" y="978063"/>
            <a:ext cx="4746869" cy="38678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558500B-07B3-F808-8C3D-2512F6F8E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05" y="787166"/>
            <a:ext cx="7682707" cy="43901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C6F138-CCA0-9590-88C8-7197651AB346}"/>
              </a:ext>
            </a:extLst>
          </p:cNvPr>
          <p:cNvSpPr txBox="1"/>
          <p:nvPr/>
        </p:nvSpPr>
        <p:spPr bwMode="auto">
          <a:xfrm>
            <a:off x="4465745" y="5238730"/>
            <a:ext cx="7352225" cy="147732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2014: </a:t>
            </a:r>
            <a:r>
              <a:rPr lang="en-US" altLang="ja-JP" sz="14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afterslip</a:t>
            </a:r>
            <a:r>
              <a:rPr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dominant at the north and south ends of the </a:t>
            </a:r>
            <a:r>
              <a:rPr lang="en-US" altLang="ja-JP" sz="14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slip region (i.e. KAMN and FUKU).</a:t>
            </a:r>
            <a:endParaRPr kumimoji="1" lang="en-US" altLang="ja-JP" sz="1400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2014: velocity is stable, but is faster than the velocity before 2011.</a:t>
            </a:r>
            <a:endParaRPr kumimoji="1" lang="en-US" altLang="ja-JP" sz="1400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lvl="1" indent="-285750">
              <a:spcBef>
                <a:spcPts val="6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kumimoji="1"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Viscoelastic relaxation is still present at the </a:t>
            </a:r>
            <a:r>
              <a:rPr kumimoji="1" lang="en-US" altLang="ja-JP" sz="14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kumimoji="1"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slip region.</a:t>
            </a:r>
          </a:p>
          <a:p>
            <a:pPr marL="541338" lvl="1" indent="-285750">
              <a:spcBef>
                <a:spcPts val="6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kumimoji="1" lang="en-US" altLang="ja-JP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Subsidence of FUKU can be explained by viscoelastic relaxation in the slip region offshore.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13784EC-28DF-EA58-822D-487EFC854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70" y="5244909"/>
            <a:ext cx="2049619" cy="12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0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4. Technological advancements and future works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E0B6CC-749D-63AD-4B74-C9D32E32E77A}"/>
              </a:ext>
            </a:extLst>
          </p:cNvPr>
          <p:cNvSpPr txBox="1"/>
          <p:nvPr/>
        </p:nvSpPr>
        <p:spPr>
          <a:xfrm>
            <a:off x="244443" y="672853"/>
            <a:ext cx="976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frequency of the SGO-A sites: improving, yet far from continuous observation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477DF5-A83B-681C-B876-F59FC1BF3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8984" y="1768764"/>
            <a:ext cx="3779061" cy="2287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100B05-558A-BE71-C694-987698A12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2" y="4896568"/>
            <a:ext cx="2392643" cy="179448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8D6CD6A-10E6-4038-B893-23D477B0F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83" y="4896568"/>
            <a:ext cx="2791101" cy="17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25282410-9E8A-E4E7-9259-D06965CE2BAF}"/>
              </a:ext>
            </a:extLst>
          </p:cNvPr>
          <p:cNvSpPr/>
          <p:nvPr/>
        </p:nvSpPr>
        <p:spPr>
          <a:xfrm>
            <a:off x="562062" y="4399625"/>
            <a:ext cx="2512064" cy="400111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latin typeface="Calibri" panose="020F0502020204030204" pitchFamily="34" charset="0"/>
                <a:cs typeface="Calibri" panose="020F0502020204030204" pitchFamily="34" charset="0"/>
              </a:rPr>
              <a:t>Pole system (before 2009)</a:t>
            </a:r>
            <a:endParaRPr kumimoji="1"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矢印: 山形 9">
            <a:extLst>
              <a:ext uri="{FF2B5EF4-FFF2-40B4-BE49-F238E27FC236}">
                <a16:creationId xmlns:a16="http://schemas.microsoft.com/office/drawing/2014/main" id="{298E40CA-C563-6CD8-71CC-6AA6BACEB172}"/>
              </a:ext>
            </a:extLst>
          </p:cNvPr>
          <p:cNvSpPr/>
          <p:nvPr/>
        </p:nvSpPr>
        <p:spPr>
          <a:xfrm>
            <a:off x="2954705" y="4395889"/>
            <a:ext cx="2653615" cy="400111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Hull-mounted system (2009-)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046159BC-3FD6-B4C2-7393-D6784A6130D7}"/>
              </a:ext>
            </a:extLst>
          </p:cNvPr>
          <p:cNvSpPr/>
          <p:nvPr/>
        </p:nvSpPr>
        <p:spPr>
          <a:xfrm>
            <a:off x="5495309" y="4395889"/>
            <a:ext cx="2678402" cy="400111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acoustic ranging (2016-)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4C9D7CA7-39F2-CB5C-F855-517EFC312387}"/>
              </a:ext>
            </a:extLst>
          </p:cNvPr>
          <p:cNvSpPr/>
          <p:nvPr/>
        </p:nvSpPr>
        <p:spPr>
          <a:xfrm>
            <a:off x="8090319" y="4400356"/>
            <a:ext cx="3779061" cy="400111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???</a:t>
            </a:r>
            <a:endParaRPr kumimoji="1" lang="ja-JP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86D3452-0D41-214D-A59A-80E1CEBE9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2" r="33325" b="54577"/>
          <a:stretch/>
        </p:blipFill>
        <p:spPr>
          <a:xfrm>
            <a:off x="3274422" y="1187692"/>
            <a:ext cx="2025907" cy="311510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70CA02-56B0-9B9B-77EB-A61026E77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7" b="54577"/>
          <a:stretch/>
        </p:blipFill>
        <p:spPr>
          <a:xfrm>
            <a:off x="726597" y="1187692"/>
            <a:ext cx="2025907" cy="311510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5B783E-7B04-7CB3-518A-5A40EA882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0" r="-913" b="54577"/>
          <a:stretch/>
        </p:blipFill>
        <p:spPr>
          <a:xfrm>
            <a:off x="5885582" y="1187692"/>
            <a:ext cx="2025907" cy="311510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B1A262-DA52-D67A-51D3-FEDEDD07262D}"/>
              </a:ext>
            </a:extLst>
          </p:cNvPr>
          <p:cNvSpPr txBox="1"/>
          <p:nvPr/>
        </p:nvSpPr>
        <p:spPr>
          <a:xfrm>
            <a:off x="8173711" y="1139378"/>
            <a:ext cx="367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frequency: currently 3-4 times per year per site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52CC48-E066-649F-206B-35BA0A087E86}"/>
              </a:ext>
            </a:extLst>
          </p:cNvPr>
          <p:cNvSpPr txBox="1"/>
          <p:nvPr/>
        </p:nvSpPr>
        <p:spPr>
          <a:xfrm>
            <a:off x="8173711" y="5000253"/>
            <a:ext cx="3654334" cy="1477328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To further improve frequency:</a:t>
            </a:r>
          </a:p>
          <a:p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need of a new sea surface platform?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Buoy?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ASV (e.g. Wave Glider)?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UAV (Unmanned aerial vehicle)?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3172FF-AC2E-6E3A-19EE-8CA85A1D9389}"/>
              </a:ext>
            </a:extLst>
          </p:cNvPr>
          <p:cNvSpPr txBox="1"/>
          <p:nvPr/>
        </p:nvSpPr>
        <p:spPr>
          <a:xfrm>
            <a:off x="9708412" y="3972473"/>
            <a:ext cx="216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Ishikawa et al. (2020)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6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4. Technological advancements and future works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E0B6CC-749D-63AD-4B74-C9D32E32E77A}"/>
              </a:ext>
            </a:extLst>
          </p:cNvPr>
          <p:cNvSpPr txBox="1"/>
          <p:nvPr/>
        </p:nvSpPr>
        <p:spPr>
          <a:xfrm>
            <a:off x="129034" y="703965"/>
            <a:ext cx="1171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Event detection capability of SGO-A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Numerical and statistical experiments were performed to evaluate the event detection capability</a:t>
            </a:r>
            <a:endParaRPr kumimoji="1"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156096-87DF-1E93-9189-38DD46D26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" y="1390367"/>
            <a:ext cx="6674230" cy="47636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6601A10-9359-CC90-32F4-3AEC65C80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663624" y="1497823"/>
            <a:ext cx="3717550" cy="238705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2898001-573A-F5A7-89E5-157013E2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30"/>
          <a:stretch/>
        </p:blipFill>
        <p:spPr>
          <a:xfrm>
            <a:off x="7663623" y="3616430"/>
            <a:ext cx="3717549" cy="239811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53C71C1-2194-D59A-E0B0-FCF0F10B303F}"/>
              </a:ext>
            </a:extLst>
          </p:cNvPr>
          <p:cNvSpPr txBox="1"/>
          <p:nvPr/>
        </p:nvSpPr>
        <p:spPr>
          <a:xfrm>
            <a:off x="1466295" y="6089461"/>
            <a:ext cx="9259410" cy="646331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It is necessary to improve observation frequency and spatial coverage of SGO-A to detect smaller events (especially far offshore).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FBB2F2-B99F-5016-E39D-C3C00A6B467E}"/>
              </a:ext>
            </a:extLst>
          </p:cNvPr>
          <p:cNvSpPr txBox="1"/>
          <p:nvPr/>
        </p:nvSpPr>
        <p:spPr>
          <a:xfrm>
            <a:off x="7663621" y="5645215"/>
            <a:ext cx="2035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(Yokota et al. 2021)</a:t>
            </a:r>
          </a:p>
        </p:txBody>
      </p:sp>
    </p:spTree>
    <p:extLst>
      <p:ext uri="{BB962C8B-B14F-4D97-AF65-F5344CB8AC3E}">
        <p14:creationId xmlns:p14="http://schemas.microsoft.com/office/powerpoint/2010/main" val="367412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4. Technological advancements and future works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E0B6CC-749D-63AD-4B74-C9D32E32E77A}"/>
              </a:ext>
            </a:extLst>
          </p:cNvPr>
          <p:cNvSpPr txBox="1"/>
          <p:nvPr/>
        </p:nvSpPr>
        <p:spPr>
          <a:xfrm>
            <a:off x="244443" y="672853"/>
            <a:ext cx="4629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Analysis strategy: from SGOBS to GARPOS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50D55A-156B-3B9B-8021-F876E215D6DC}"/>
              </a:ext>
            </a:extLst>
          </p:cNvPr>
          <p:cNvSpPr txBox="1"/>
          <p:nvPr/>
        </p:nvSpPr>
        <p:spPr>
          <a:xfrm>
            <a:off x="728896" y="4431164"/>
            <a:ext cx="3352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SGOBS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(Fujita et al. 2006)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Alternative estimation of transponder positions and sound speed structure using linearized inversion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5690594-50DD-D220-0F53-A1E5F495E824}"/>
              </a:ext>
            </a:extLst>
          </p:cNvPr>
          <p:cNvSpPr txBox="1"/>
          <p:nvPr/>
        </p:nvSpPr>
        <p:spPr>
          <a:xfrm>
            <a:off x="4442008" y="5160880"/>
            <a:ext cx="3299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(Watanabe et al.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Empirical Bayesian inversion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Simultaneous estimation of transponder positions and sound speed structure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C208BBB-86AB-FB59-D4FC-8AF6A9661B2C}"/>
              </a:ext>
            </a:extLst>
          </p:cNvPr>
          <p:cNvSpPr txBox="1"/>
          <p:nvPr/>
        </p:nvSpPr>
        <p:spPr>
          <a:xfrm>
            <a:off x="8102459" y="4610111"/>
            <a:ext cx="3299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GARPOS-MCMC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Full Bayesian inversion</a:t>
            </a:r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using Markov Chain Monte Carlo (MCMC)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details, see </a:t>
            </a:r>
            <a:r>
              <a:rPr lang="en-US" altLang="ja-JP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Watanabe et al. in this session!</a:t>
            </a:r>
            <a:endParaRPr kumimoji="1" lang="ja-JP" altLang="en-US" b="1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矢印: 山形 7">
            <a:extLst>
              <a:ext uri="{FF2B5EF4-FFF2-40B4-BE49-F238E27FC236}">
                <a16:creationId xmlns:a16="http://schemas.microsoft.com/office/drawing/2014/main" id="{5ADCF55E-FA26-57F1-6605-282A6EA72AD5}"/>
              </a:ext>
            </a:extLst>
          </p:cNvPr>
          <p:cNvSpPr/>
          <p:nvPr/>
        </p:nvSpPr>
        <p:spPr>
          <a:xfrm>
            <a:off x="4250280" y="3768915"/>
            <a:ext cx="3667965" cy="616724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GARPOS (2021-)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矢印: 五方向 9">
            <a:extLst>
              <a:ext uri="{FF2B5EF4-FFF2-40B4-BE49-F238E27FC236}">
                <a16:creationId xmlns:a16="http://schemas.microsoft.com/office/drawing/2014/main" id="{BF33497B-AD38-95B1-B6A5-C2BA9DFB6501}"/>
              </a:ext>
            </a:extLst>
          </p:cNvPr>
          <p:cNvSpPr/>
          <p:nvPr/>
        </p:nvSpPr>
        <p:spPr>
          <a:xfrm>
            <a:off x="313509" y="3768915"/>
            <a:ext cx="3936771" cy="616724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SGOBS (-2021)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A9C3DD41-2958-B3DC-057C-073C0F5112BD}"/>
              </a:ext>
            </a:extLst>
          </p:cNvPr>
          <p:cNvSpPr/>
          <p:nvPr/>
        </p:nvSpPr>
        <p:spPr>
          <a:xfrm>
            <a:off x="7918245" y="3768915"/>
            <a:ext cx="3667965" cy="616724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???</a:t>
            </a:r>
            <a:endParaRPr kumimoji="1" lang="ja-JP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51ACE8E-A9D0-EA33-3476-A92C0177C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31" y="4431164"/>
            <a:ext cx="2978074" cy="6878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2C2A013-D7D3-7E85-9C42-FDAD4B46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845" y="1382347"/>
            <a:ext cx="2369338" cy="22868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07D856-64E6-32A8-7150-C107E69F8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9" r="1511"/>
          <a:stretch/>
        </p:blipFill>
        <p:spPr>
          <a:xfrm>
            <a:off x="4081093" y="1439862"/>
            <a:ext cx="3936771" cy="20993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9B9D101-A968-C247-ED77-9697F9468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62" y="1779994"/>
            <a:ext cx="3806143" cy="125752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16F0D0C-90DC-9842-B32E-418162975C49}"/>
              </a:ext>
            </a:extLst>
          </p:cNvPr>
          <p:cNvSpPr txBox="1"/>
          <p:nvPr/>
        </p:nvSpPr>
        <p:spPr>
          <a:xfrm>
            <a:off x="244443" y="3424823"/>
            <a:ext cx="19724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Fujita et al. (2006)</a:t>
            </a:r>
            <a:endParaRPr lang="ja-JP" altLang="en-US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5C218AC-A97D-A4C3-3347-8753F9FF0F1D}"/>
              </a:ext>
            </a:extLst>
          </p:cNvPr>
          <p:cNvSpPr txBox="1"/>
          <p:nvPr/>
        </p:nvSpPr>
        <p:spPr>
          <a:xfrm>
            <a:off x="4081093" y="3430361"/>
            <a:ext cx="2102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Watanabe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(2020)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17673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F9BA80-9A22-C10A-C8E1-9B49B41C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4. Technological advancements and future works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1D9427C-BB90-9F7D-CA5B-4E0F3BC5E88C}"/>
              </a:ext>
            </a:extLst>
          </p:cNvPr>
          <p:cNvSpPr/>
          <p:nvPr/>
        </p:nvSpPr>
        <p:spPr>
          <a:xfrm>
            <a:off x="164976" y="1323334"/>
            <a:ext cx="8723312" cy="366254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</a:t>
            </a:r>
            <a:r>
              <a:rPr lang="en-US" altLang="ja-JP" sz="800" dirty="0" err="1">
                <a:solidFill>
                  <a:schemeClr val="bg1"/>
                </a:solidFill>
                <a:latin typeface="Consolas" panose="020B0609020204030204" pitchFamily="49" charset="0"/>
              </a:rPr>
              <a:t>Site_name</a:t>
            </a:r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   = CHOS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Campaign    = 1204.meiyo_m4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Date(UTC)   = 2012-04-19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</a:t>
            </a:r>
            <a:r>
              <a:rPr lang="en-US" altLang="ja-JP" sz="800" dirty="0" err="1">
                <a:solidFill>
                  <a:schemeClr val="bg1"/>
                </a:solidFill>
                <a:latin typeface="Consolas" panose="020B0609020204030204" pitchFamily="49" charset="0"/>
              </a:rPr>
              <a:t>Ref.Frame</a:t>
            </a:r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   = ITRF2008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Latitude0   =  35.50277778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Longitude0  = 141.66944444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Height0     =  24.00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Stations    = M01 M02 M03 M04 M11 M12 M13 M14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M01_dPos    =    -36.5030    698.5700  -1509.5790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M02_dPos    =    750.0060     -9.6570  -1548.1650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M03_dPos    =      9.6750   -781.3210  -1556.1690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M04_dPos    =   -768.0610    -32.3080  -1519.3960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M11_dPos    =     75.2230    802.1480  -1497.9700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M12_dPos    =    854.5610    113.3070  -1539.5900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M13_dPos    =    116.8820   -666.7590  -1545.8500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M14_dPos    =   -666.0480     68.5790  -1517.2000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# </a:t>
            </a:r>
            <a:r>
              <a:rPr lang="en-US" altLang="ja-JP" sz="800" dirty="0" err="1">
                <a:solidFill>
                  <a:schemeClr val="bg1"/>
                </a:solidFill>
                <a:latin typeface="Consolas" panose="020B0609020204030204" pitchFamily="49" charset="0"/>
              </a:rPr>
              <a:t>ATDoffset</a:t>
            </a:r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   =      1.9452     -0.7653     21.3339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,SET,LN,MT,TT,flag,ST,ant_e0,ant_n0,ant_u0,head0,pitch0,roll0,RT,ant_e1,ant_n1,ant_u1,head1,pitch1,roll1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0,S01,L01,M01,2.271449,False,12998.546235,-8.76681,1474.63035,13.59756,186.4,-0.76,0.71,13001.87919,-8.50997,1465.94866,13.39895,186.19,1.95,-1.04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1,S01,L01,M02,3.027084,False,13008.54628,-8.62977,1450.56564,12.7152,188.86,-1.35,0.93,13012.63487,-9.15161,1440.50533,13.80715,189.16,-0.25,0.48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2,S01,L01,M03,3.593219,False,13028.546345,-11.55922,1401.97245,13.50447,191.2,2.0,-0.53,13033.20107,-12.29072,1391.65533,12.53032,191.93,-0.4,-0.86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3,S01,L01,M04,2.954364,False,13038.546375,-13.60719,1378.3708,13.4282,189.78,-0.5,-0.76,13042.562245,-14.65926,1368.03363,12.89624,189.59,1.44,0.93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4,S01,L01,M11,2.138648,False,13048.546455,-15.38928,1354.52261,13.03522,187.99,-2.41,1.43,13051.74661,-14.90793,1345.65016,13.46705,187.15,1.01,-1.35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5,S01,L01,M12,2.875131,False,13058.5464,-15.54531,1329.28916,12.57873,186.09,-1.22,0.2,13062.48304,-14.64234,1319.03164,12.79195,186.08,-1.47,-0.97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6,S01,L01,M13,3.360925,False,13068.5465,-15.8706,1303.541,12.93603,184.7,1.51,1.66,13072.96893,-14.26268,1293.26341,12.65954,185.87,-2.32,0.77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7,S01,L01,M14,2.740823,False,13078.546545,-13.77302,1277.97544,13.20333,183.7,1.21,-2.37,13082.348875,-14.39044,1269.76292,12.37441,183.87,1.02,1.79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8,S01,L01,M01,2.152039,False,13088.54653,-13.83453,1254.04902,13.82523,181.4,-0.75,4.7,13091.760075,-12.29386,1245.41211,13.31,180.52,2.56,-0.54</a:t>
            </a:r>
          </a:p>
          <a:p>
            <a:r>
              <a:rPr lang="en-US" altLang="ja-JP" sz="800" dirty="0">
                <a:solidFill>
                  <a:schemeClr val="bg1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6A64CE-C303-D35C-6551-8C26A6DDDE36}"/>
              </a:ext>
            </a:extLst>
          </p:cNvPr>
          <p:cNvSpPr txBox="1"/>
          <p:nvPr/>
        </p:nvSpPr>
        <p:spPr bwMode="auto">
          <a:xfrm>
            <a:off x="9126582" y="1408834"/>
            <a:ext cx="2698814" cy="18158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solve GNSS-A only with this file</a:t>
            </a:r>
          </a:p>
          <a:p>
            <a:r>
              <a:rPr kumimoji="1" lang="en-US" altLang="ja-JP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(supporting information such as sound speed profile may be needed, but not essential)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only for GARPOS: a general format for GNSS-A</a:t>
            </a:r>
            <a:endParaRPr kumimoji="1" lang="ja-JP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42952CD-C84C-AFC9-6E43-9F02889FD2F2}"/>
              </a:ext>
            </a:extLst>
          </p:cNvPr>
          <p:cNvSpPr/>
          <p:nvPr/>
        </p:nvSpPr>
        <p:spPr>
          <a:xfrm>
            <a:off x="3487688" y="1408834"/>
            <a:ext cx="288032" cy="432048"/>
          </a:xfrm>
          <a:prstGeom prst="righ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3D4E57-7DEE-94A1-526C-3CC732E1CB55}"/>
              </a:ext>
            </a:extLst>
          </p:cNvPr>
          <p:cNvSpPr txBox="1"/>
          <p:nvPr/>
        </p:nvSpPr>
        <p:spPr bwMode="auto">
          <a:xfrm>
            <a:off x="3841556" y="1437539"/>
            <a:ext cx="162256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2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 information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E202C233-B79D-6D80-4E79-5BD2065F5FC1}"/>
              </a:ext>
            </a:extLst>
          </p:cNvPr>
          <p:cNvSpPr/>
          <p:nvPr/>
        </p:nvSpPr>
        <p:spPr>
          <a:xfrm>
            <a:off x="3487688" y="1827391"/>
            <a:ext cx="288032" cy="1551374"/>
          </a:xfrm>
          <a:prstGeom prst="righ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9BD710-DC3C-8E7D-F59A-6524123A121F}"/>
              </a:ext>
            </a:extLst>
          </p:cNvPr>
          <p:cNvSpPr txBox="1"/>
          <p:nvPr/>
        </p:nvSpPr>
        <p:spPr bwMode="auto">
          <a:xfrm>
            <a:off x="3841556" y="2464578"/>
            <a:ext cx="26693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2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information &amp; approx. parameters</a:t>
            </a:r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35405672-5061-937F-B8F0-FF158CE88C6F}"/>
              </a:ext>
            </a:extLst>
          </p:cNvPr>
          <p:cNvSpPr/>
          <p:nvPr/>
        </p:nvSpPr>
        <p:spPr>
          <a:xfrm>
            <a:off x="8604404" y="3575091"/>
            <a:ext cx="288032" cy="1089906"/>
          </a:xfrm>
          <a:prstGeom prst="rightBrac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A5C154-0D60-FF11-575B-C1C7DDE463D8}"/>
              </a:ext>
            </a:extLst>
          </p:cNvPr>
          <p:cNvSpPr txBox="1"/>
          <p:nvPr/>
        </p:nvSpPr>
        <p:spPr>
          <a:xfrm>
            <a:off x="8982194" y="3429000"/>
            <a:ext cx="32995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Data for each acoustic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Travel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Ship position (transmit/return)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Ship attitude (transmit/return)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6D1D03-816C-BF93-2C08-D3B3AFA54C9C}"/>
              </a:ext>
            </a:extLst>
          </p:cNvPr>
          <p:cNvSpPr txBox="1"/>
          <p:nvPr/>
        </p:nvSpPr>
        <p:spPr>
          <a:xfrm>
            <a:off x="164975" y="708790"/>
            <a:ext cx="7070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Construction of GNSS-A data format: </a:t>
            </a:r>
            <a:r>
              <a:rPr kumimoji="1" lang="en-US" altLang="ja-JP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GNSS-A “RINEX” format</a:t>
            </a:r>
          </a:p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ja-JP" altLang="en-US" sz="2000" b="1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3FFEB80-0D36-370C-546A-B7DDF74A2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13" y="5143388"/>
            <a:ext cx="914059" cy="9140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34A0028-99CA-0413-C5CB-70BAF0F6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0" y="5143389"/>
            <a:ext cx="914059" cy="914059"/>
          </a:xfrm>
          <a:prstGeom prst="rect">
            <a:avLst/>
          </a:prstGeom>
        </p:spPr>
      </p:pic>
      <p:sp>
        <p:nvSpPr>
          <p:cNvPr id="4" name="矢印: 折線 3">
            <a:extLst>
              <a:ext uri="{FF2B5EF4-FFF2-40B4-BE49-F238E27FC236}">
                <a16:creationId xmlns:a16="http://schemas.microsoft.com/office/drawing/2014/main" id="{B9DBD96F-A973-C0EB-BB99-D3BE7561D7A5}"/>
              </a:ext>
            </a:extLst>
          </p:cNvPr>
          <p:cNvSpPr/>
          <p:nvPr/>
        </p:nvSpPr>
        <p:spPr>
          <a:xfrm flipV="1">
            <a:off x="426128" y="5320059"/>
            <a:ext cx="1515122" cy="8078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F2F733B-58C1-6003-934E-794A3DE3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56" y="5440099"/>
            <a:ext cx="2978074" cy="6878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5D9FA8-0462-8BB1-78D9-BD91027516AA}"/>
              </a:ext>
            </a:extLst>
          </p:cNvPr>
          <p:cNvSpPr txBox="1"/>
          <p:nvPr/>
        </p:nvSpPr>
        <p:spPr>
          <a:xfrm>
            <a:off x="1903481" y="6149210"/>
            <a:ext cx="204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GNSS-A data + configuration file (.</a:t>
            </a:r>
            <a:r>
              <a:rPr kumimoji="1" lang="en-US" altLang="ja-JP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52429ACC-5AFC-5A82-D56E-57E1729B96CF}"/>
              </a:ext>
            </a:extLst>
          </p:cNvPr>
          <p:cNvSpPr/>
          <p:nvPr/>
        </p:nvSpPr>
        <p:spPr>
          <a:xfrm>
            <a:off x="7039991" y="5534666"/>
            <a:ext cx="1162975" cy="594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E57EB0B-9BE0-3B27-E8F6-A8A55F9372C5}"/>
              </a:ext>
            </a:extLst>
          </p:cNvPr>
          <p:cNvSpPr txBox="1"/>
          <p:nvPr/>
        </p:nvSpPr>
        <p:spPr>
          <a:xfrm>
            <a:off x="8359026" y="5564435"/>
            <a:ext cx="2048031" cy="584775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Positions of the seafloor transponders</a:t>
            </a:r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1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4. Technological advancements and future works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E0B6CC-749D-63AD-4B74-C9D32E32E77A}"/>
              </a:ext>
            </a:extLst>
          </p:cNvPr>
          <p:cNvSpPr txBox="1"/>
          <p:nvPr/>
        </p:nvSpPr>
        <p:spPr>
          <a:xfrm>
            <a:off x="244443" y="672853"/>
            <a:ext cx="8559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error sources of GNSS-A: </a:t>
            </a:r>
            <a:r>
              <a:rPr lang="en-US" altLang="ja-JP" sz="20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details, see Yokota et al. in this session!</a:t>
            </a:r>
            <a:endParaRPr kumimoji="1" lang="ja-JP" altLang="en-US" sz="2000" b="1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445374F-1904-EB07-03EE-F0C7817B73E0}"/>
              </a:ext>
            </a:extLst>
          </p:cNvPr>
          <p:cNvGrpSpPr/>
          <p:nvPr/>
        </p:nvGrpSpPr>
        <p:grpSpPr>
          <a:xfrm>
            <a:off x="390112" y="1175856"/>
            <a:ext cx="5128281" cy="3568467"/>
            <a:chOff x="6404404" y="378709"/>
            <a:chExt cx="5306342" cy="3692369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E93D3FB-15A7-8246-76F4-CB3BCC63B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50" b="46519"/>
            <a:stretch/>
          </p:blipFill>
          <p:spPr>
            <a:xfrm>
              <a:off x="6404404" y="1079152"/>
              <a:ext cx="3362799" cy="2931607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3E0B572-D2B3-7C77-9867-B751C3EC7679}"/>
                </a:ext>
              </a:extLst>
            </p:cNvPr>
            <p:cNvSpPr txBox="1"/>
            <p:nvPr/>
          </p:nvSpPr>
          <p:spPr>
            <a:xfrm>
              <a:off x="9683732" y="3752615"/>
              <a:ext cx="1916418" cy="31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Nakamura et al. (2021)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9456FD79-CEC4-B1B5-F787-8E391C18C38E}"/>
                </a:ext>
              </a:extLst>
            </p:cNvPr>
            <p:cNvGrpSpPr/>
            <p:nvPr/>
          </p:nvGrpSpPr>
          <p:grpSpPr>
            <a:xfrm>
              <a:off x="9767204" y="1494453"/>
              <a:ext cx="1943542" cy="1916026"/>
              <a:chOff x="5406217" y="3737392"/>
              <a:chExt cx="2667258" cy="2629497"/>
            </a:xfrm>
          </p:grpSpPr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54CBEBF7-3695-4BFD-A322-BF4704731F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5629" y="4698649"/>
                <a:ext cx="7978" cy="10921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B49E2B9F-CB33-35C7-F624-FF292AEE42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64867" y="4062048"/>
                <a:ext cx="441528" cy="12838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E75181A-2FB1-2C72-164D-07DD6278CB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5390" y="4598375"/>
                <a:ext cx="2540482" cy="2074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D33A4F71-60AD-5176-E8ED-AA86F05F3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8901" y="4238528"/>
                <a:ext cx="1334505" cy="9639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7CF0C83F-E365-C1CE-09B8-AF9B4FBBD6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31439" y="4369511"/>
                <a:ext cx="1870271" cy="6719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25E41C6-1DD8-02D5-0E69-A6C10949D2C2}"/>
                  </a:ext>
                </a:extLst>
              </p:cNvPr>
              <p:cNvSpPr txBox="1"/>
              <p:nvPr/>
            </p:nvSpPr>
            <p:spPr>
              <a:xfrm>
                <a:off x="6704933" y="5059150"/>
                <a:ext cx="1155397" cy="422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0070C0"/>
                    </a:solidFill>
                  </a:rPr>
                  <a:t>D</a:t>
                </a:r>
                <a:endParaRPr kumimoji="1" lang="ja-JP" alt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3" name="矢印: 左右 78">
                <a:extLst>
                  <a:ext uri="{FF2B5EF4-FFF2-40B4-BE49-F238E27FC236}">
                    <a16:creationId xmlns:a16="http://schemas.microsoft.com/office/drawing/2014/main" id="{CC9F8CD4-12F1-25FC-1771-82AA59AB4762}"/>
                  </a:ext>
                </a:extLst>
              </p:cNvPr>
              <p:cNvSpPr/>
              <p:nvPr/>
            </p:nvSpPr>
            <p:spPr>
              <a:xfrm rot="291714">
                <a:off x="6776890" y="4683662"/>
                <a:ext cx="1294487" cy="140301"/>
              </a:xfrm>
              <a:prstGeom prst="leftRightArrow">
                <a:avLst>
                  <a:gd name="adj1" fmla="val 31953"/>
                  <a:gd name="adj2" fmla="val 50000"/>
                </a:avLst>
              </a:prstGeom>
              <a:solidFill>
                <a:srgbClr val="00B050"/>
              </a:solidFill>
              <a:ln>
                <a:noFill/>
              </a:ln>
              <a:scene3d>
                <a:camera prst="orthographicFront">
                  <a:rot lat="30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D049937-A9C5-D475-3C88-F2DAD2934640}"/>
                  </a:ext>
                </a:extLst>
              </p:cNvPr>
              <p:cNvSpPr txBox="1"/>
              <p:nvPr/>
            </p:nvSpPr>
            <p:spPr>
              <a:xfrm rot="286326">
                <a:off x="7247082" y="4731852"/>
                <a:ext cx="826393" cy="422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b="1" dirty="0">
                    <a:solidFill>
                      <a:srgbClr val="00B050"/>
                    </a:solidFill>
                  </a:rPr>
                  <a:t>R</a:t>
                </a:r>
                <a:endParaRPr kumimoji="1" lang="ja-JP" altLang="en-US" sz="1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489CD9F-487C-17B1-5080-FFE66B8EE940}"/>
                  </a:ext>
                </a:extLst>
              </p:cNvPr>
              <p:cNvSpPr txBox="1"/>
              <p:nvPr/>
            </p:nvSpPr>
            <p:spPr>
              <a:xfrm>
                <a:off x="5406217" y="3737392"/>
                <a:ext cx="1396371" cy="437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Survey line</a:t>
                </a:r>
                <a:endParaRPr kumimoji="1" lang="ja-JP" alt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16152510-1563-783F-C11F-B44A0A427272}"/>
                  </a:ext>
                </a:extLst>
              </p:cNvPr>
              <p:cNvSpPr/>
              <p:nvPr/>
            </p:nvSpPr>
            <p:spPr>
              <a:xfrm>
                <a:off x="6330028" y="5452277"/>
                <a:ext cx="914612" cy="914612"/>
              </a:xfrm>
              <a:prstGeom prst="rect">
                <a:avLst/>
              </a:prstGeom>
              <a:noFill/>
              <a:ln>
                <a:prstDash val="dash"/>
              </a:ln>
              <a:scene3d>
                <a:camera prst="orthographicFront">
                  <a:rot lat="2700000" lon="2700000" rev="141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92406D14-F563-987F-C416-7A986DB939DA}"/>
                  </a:ext>
                </a:extLst>
              </p:cNvPr>
              <p:cNvSpPr txBox="1"/>
              <p:nvPr/>
            </p:nvSpPr>
            <p:spPr>
              <a:xfrm>
                <a:off x="6361406" y="5818961"/>
                <a:ext cx="855432" cy="422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FF9900"/>
                    </a:solidFill>
                  </a:rPr>
                  <a:t>L</a:t>
                </a:r>
                <a:endParaRPr kumimoji="1" lang="ja-JP" altLang="en-US" sz="1400" b="1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38" name="矢印: 左右 78">
                <a:extLst>
                  <a:ext uri="{FF2B5EF4-FFF2-40B4-BE49-F238E27FC236}">
                    <a16:creationId xmlns:a16="http://schemas.microsoft.com/office/drawing/2014/main" id="{92E76DD8-C2A5-2E78-F76B-BFC22D3D9B18}"/>
                  </a:ext>
                </a:extLst>
              </p:cNvPr>
              <p:cNvSpPr/>
              <p:nvPr/>
            </p:nvSpPr>
            <p:spPr>
              <a:xfrm rot="16200000">
                <a:off x="6189535" y="5220009"/>
                <a:ext cx="1198621" cy="132847"/>
              </a:xfrm>
              <a:prstGeom prst="leftRightArrow">
                <a:avLst>
                  <a:gd name="adj1" fmla="val 42834"/>
                  <a:gd name="adj2" fmla="val 50000"/>
                </a:avLst>
              </a:prstGeom>
              <a:solidFill>
                <a:srgbClr val="0070C0"/>
              </a:solidFill>
              <a:ln>
                <a:noFill/>
              </a:ln>
              <a:scene3d>
                <a:camera prst="orthographicFront">
                  <a:rot lat="30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AEE48CB9-9111-282F-638C-EBD84F934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4242" y="5406781"/>
                <a:ext cx="154890" cy="237497"/>
              </a:xfrm>
              <a:prstGeom prst="rect">
                <a:avLst/>
              </a:prstGeom>
            </p:spPr>
          </p:pic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A51067F0-086C-892C-88FD-15117A22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6829" y="5747873"/>
                <a:ext cx="154890" cy="237497"/>
              </a:xfrm>
              <a:prstGeom prst="rect">
                <a:avLst/>
              </a:prstGeom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2EFABDA4-005A-004D-46A4-3757BA5F1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6680" y="6088573"/>
                <a:ext cx="154890" cy="237497"/>
              </a:xfrm>
              <a:prstGeom prst="rect">
                <a:avLst/>
              </a:prstGeom>
            </p:spPr>
          </p:pic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D3148884-D1F4-5C9C-4D87-049C2DD77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9529" y="5662586"/>
                <a:ext cx="154890" cy="237497"/>
              </a:xfrm>
              <a:prstGeom prst="rect">
                <a:avLst/>
              </a:prstGeom>
            </p:spPr>
          </p:pic>
          <p:sp>
            <p:nvSpPr>
              <p:cNvPr id="43" name="矢印: 左右 78">
                <a:extLst>
                  <a:ext uri="{FF2B5EF4-FFF2-40B4-BE49-F238E27FC236}">
                    <a16:creationId xmlns:a16="http://schemas.microsoft.com/office/drawing/2014/main" id="{9CF1217F-90C0-C368-968B-9C9D1070DE42}"/>
                  </a:ext>
                </a:extLst>
              </p:cNvPr>
              <p:cNvSpPr/>
              <p:nvPr/>
            </p:nvSpPr>
            <p:spPr>
              <a:xfrm rot="223504">
                <a:off x="6159147" y="5845543"/>
                <a:ext cx="1262718" cy="107912"/>
              </a:xfrm>
              <a:prstGeom prst="leftRight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>
                  <a:rot lat="30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0A519C4-64E7-2C2E-AC11-A82989283C59}"/>
                </a:ext>
              </a:extLst>
            </p:cNvPr>
            <p:cNvSpPr/>
            <p:nvPr/>
          </p:nvSpPr>
          <p:spPr>
            <a:xfrm>
              <a:off x="10131723" y="1557985"/>
              <a:ext cx="1263215" cy="1263215"/>
            </a:xfrm>
            <a:prstGeom prst="rect">
              <a:avLst/>
            </a:prstGeom>
            <a:noFill/>
            <a:scene3d>
              <a:camera prst="orthographicFront">
                <a:rot lat="2700000" lon="2700000" rev="14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3D4ED36-DD07-B733-F105-75F3C6224F34}"/>
                </a:ext>
              </a:extLst>
            </p:cNvPr>
            <p:cNvSpPr txBox="1"/>
            <p:nvPr/>
          </p:nvSpPr>
          <p:spPr>
            <a:xfrm>
              <a:off x="9886443" y="3401774"/>
              <a:ext cx="1568431" cy="31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Transponder array</a:t>
              </a:r>
              <a:endParaRPr kumimoji="1" lang="ja-JP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620F560-17F2-75DD-FC57-05ADCAB4CB0F}"/>
                </a:ext>
              </a:extLst>
            </p:cNvPr>
            <p:cNvSpPr txBox="1"/>
            <p:nvPr/>
          </p:nvSpPr>
          <p:spPr>
            <a:xfrm>
              <a:off x="6529022" y="378709"/>
              <a:ext cx="5147397" cy="605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Effects of observation scheme (transponder array size, survey line radius)</a:t>
              </a:r>
              <a:endParaRPr kumimoji="1" lang="ja-JP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7CF9D42-2969-4938-6E82-ACC5782B1B60}"/>
              </a:ext>
            </a:extLst>
          </p:cNvPr>
          <p:cNvSpPr txBox="1"/>
          <p:nvPr/>
        </p:nvSpPr>
        <p:spPr>
          <a:xfrm>
            <a:off x="2625151" y="4386532"/>
            <a:ext cx="581959" cy="297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solidFill>
                  <a:srgbClr val="00B050"/>
                </a:solidFill>
              </a:rPr>
              <a:t>R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8B23BE7-E983-768D-66FA-BCF2E9B2DC86}"/>
              </a:ext>
            </a:extLst>
          </p:cNvPr>
          <p:cNvSpPr txBox="1"/>
          <p:nvPr/>
        </p:nvSpPr>
        <p:spPr>
          <a:xfrm>
            <a:off x="323573" y="2540462"/>
            <a:ext cx="602408" cy="297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9900"/>
                </a:solidFill>
              </a:rPr>
              <a:t>L</a:t>
            </a:r>
            <a:endParaRPr kumimoji="1" lang="ja-JP" altLang="en-US" sz="1400" b="1" dirty="0">
              <a:solidFill>
                <a:srgbClr val="FF99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E737AA-83DA-7A16-7DB4-9F32B6472B1E}"/>
              </a:ext>
            </a:extLst>
          </p:cNvPr>
          <p:cNvSpPr txBox="1"/>
          <p:nvPr/>
        </p:nvSpPr>
        <p:spPr>
          <a:xfrm>
            <a:off x="323573" y="4918218"/>
            <a:ext cx="504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Geometries of the transponder array and survey line affect the positioning accuracy of the transponders.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Current configuration of JCG’s observation was found to be appropriate (Nakamura et al. 2021).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05A6F38-A7A8-7581-4C96-CA8BF9AA9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646" y="1532460"/>
            <a:ext cx="4086311" cy="3391361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5C2ED8D-096F-6E2E-334C-010D99441C61}"/>
              </a:ext>
            </a:extLst>
          </p:cNvPr>
          <p:cNvGrpSpPr/>
          <p:nvPr/>
        </p:nvGrpSpPr>
        <p:grpSpPr>
          <a:xfrm>
            <a:off x="5347911" y="5001592"/>
            <a:ext cx="6714394" cy="1577548"/>
            <a:chOff x="2875185" y="4272657"/>
            <a:chExt cx="10131906" cy="23804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616479FC-AB63-1CDC-A216-711013A76FAD}"/>
                    </a:ext>
                  </a:extLst>
                </p:cNvPr>
                <p:cNvSpPr txBox="1"/>
                <p:nvPr/>
              </p:nvSpPr>
              <p:spPr>
                <a:xfrm>
                  <a:off x="4802383" y="5897400"/>
                  <a:ext cx="4954129" cy="6851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ja-JP" altLang="en-US" sz="1100" i="1">
                            <a:latin typeface="Cambria Math" panose="02040503050406030204" pitchFamily="18" charset="0"/>
                          </a:rPr>
                          <m:t>𝛤</m:t>
                        </m:r>
                        <m:d>
                          <m:dPr>
                            <m:ctrlPr>
                              <a:rPr lang="ja-JP" altLang="en-US" sz="11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ja-JP" altLang="en-US" sz="11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ja-JP" altLang="en-US" sz="11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ja-JP" altLang="en-US" sz="110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ja-JP" altLang="en-US" sz="11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ja-JP" altLang="en-US" sz="11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1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ja-JP" altLang="en-US" sz="11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1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1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1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1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ja-JP" altLang="en-US" sz="1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1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1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ja-JP" altLang="en-US" sz="11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1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num>
                          <m:den>
                            <m:sSup>
                              <m:sSupPr>
                                <m:ctrlPr>
                                  <a:rPr lang="ja-JP" altLang="en-US" sz="11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sz="11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ja-JP" altLang="en-US" sz="110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1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1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ja-JP" altLang="en-US" sz="11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ja-JP" altLang="en-US" sz="11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1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num>
                          <m:den>
                            <m:sSup>
                              <m:sSupPr>
                                <m:ctrlPr>
                                  <a:rPr lang="ja-JP" altLang="en-US" sz="11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ja-JP" altLang="en-US" sz="11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ja-JP" altLang="en-US" sz="110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  <m:r>
                          <a:rPr lang="ja-JP" altLang="en-US" sz="110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ja-JP" altLang="en-US" sz="1100" dirty="0"/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616479FC-AB63-1CDC-A216-711013A76F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383" y="5897400"/>
                  <a:ext cx="4954129" cy="68517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6F5B7CE0-8E7F-0855-4D3B-ECA575928B9B}"/>
                    </a:ext>
                  </a:extLst>
                </p:cNvPr>
                <p:cNvSpPr txBox="1"/>
                <p:nvPr/>
              </p:nvSpPr>
              <p:spPr>
                <a:xfrm>
                  <a:off x="9389406" y="5806499"/>
                  <a:ext cx="3617685" cy="8466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ja-JP" altLang="en-US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ja-JP" altLang="en-US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ja-JP" altLang="en-US" sz="120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2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ja-JP" altLang="en-US" sz="1200" i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ja-JP" altLang="en-US" sz="1200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ja-JP" altLang="en-US" sz="12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200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ja-JP" altLang="en-US" sz="1200" b="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ja-JP" altLang="en-US" sz="12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ja-JP" altLang="en-US" sz="1200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ja-JP" altLang="en-US" sz="1200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ja-JP" altLang="en-US" sz="120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1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ja-JP" sz="1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6F5B7CE0-8E7F-0855-4D3B-ECA575928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9406" y="5806499"/>
                  <a:ext cx="3617685" cy="846650"/>
                </a:xfrm>
                <a:prstGeom prst="rect">
                  <a:avLst/>
                </a:prstGeom>
                <a:blipFill>
                  <a:blip r:embed="rId6"/>
                  <a:stretch>
                    <a:fillRect l="-28173" t="-158696" b="-2217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53002AAA-49C6-46DB-4B5F-000C30A3B2C3}"/>
                </a:ext>
              </a:extLst>
            </p:cNvPr>
            <p:cNvSpPr/>
            <p:nvPr/>
          </p:nvSpPr>
          <p:spPr>
            <a:xfrm>
              <a:off x="6981002" y="4929178"/>
              <a:ext cx="2306471" cy="201613"/>
            </a:xfrm>
            <a:prstGeom prst="rect">
              <a:avLst/>
            </a:prstGeom>
            <a:gradFill flip="none" rotWithShape="1">
              <a:gsLst>
                <a:gs pos="50000">
                  <a:srgbClr val="FFFFFF">
                    <a:alpha val="0"/>
                  </a:srgbClr>
                </a:gs>
                <a:gs pos="0">
                  <a:srgbClr val="284DA3"/>
                </a:gs>
                <a:gs pos="100000">
                  <a:srgbClr val="862C0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6DB8512A-B68A-B581-EFA3-4E518818082F}"/>
                </a:ext>
              </a:extLst>
            </p:cNvPr>
            <p:cNvGrpSpPr/>
            <p:nvPr/>
          </p:nvGrpSpPr>
          <p:grpSpPr>
            <a:xfrm>
              <a:off x="5819383" y="4803965"/>
              <a:ext cx="632012" cy="915795"/>
              <a:chOff x="90801" y="2245281"/>
              <a:chExt cx="438745" cy="915795"/>
            </a:xfrm>
          </p:grpSpPr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9F303FAC-98C2-3FD4-E7E6-88D889183D63}"/>
                  </a:ext>
                </a:extLst>
              </p:cNvPr>
              <p:cNvSpPr/>
              <p:nvPr/>
            </p:nvSpPr>
            <p:spPr>
              <a:xfrm>
                <a:off x="96589" y="2245281"/>
                <a:ext cx="432956" cy="315786"/>
              </a:xfrm>
              <a:prstGeom prst="rect">
                <a:avLst/>
              </a:prstGeom>
              <a:solidFill>
                <a:srgbClr val="F8CB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2C49C27E-1063-ED3A-C3E2-3C240F38AE8E}"/>
                  </a:ext>
                </a:extLst>
              </p:cNvPr>
              <p:cNvSpPr/>
              <p:nvPr/>
            </p:nvSpPr>
            <p:spPr>
              <a:xfrm>
                <a:off x="96590" y="2500207"/>
                <a:ext cx="432956" cy="660869"/>
              </a:xfrm>
              <a:prstGeom prst="rect">
                <a:avLst/>
              </a:prstGeom>
              <a:gradFill>
                <a:gsLst>
                  <a:gs pos="0">
                    <a:srgbClr val="8FAADC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CD5F186-9ECC-25A2-87CC-B2556CC2AA2F}"/>
                  </a:ext>
                </a:extLst>
              </p:cNvPr>
              <p:cNvSpPr/>
              <p:nvPr/>
            </p:nvSpPr>
            <p:spPr>
              <a:xfrm>
                <a:off x="90801" y="2246838"/>
                <a:ext cx="433443" cy="90642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 dirty="0"/>
              </a:p>
            </p:txBody>
          </p:sp>
        </p:grpSp>
        <p:sp>
          <p:nvSpPr>
            <p:cNvPr id="54" name="次の値と等しい 53">
              <a:extLst>
                <a:ext uri="{FF2B5EF4-FFF2-40B4-BE49-F238E27FC236}">
                  <a16:creationId xmlns:a16="http://schemas.microsoft.com/office/drawing/2014/main" id="{D78BC0DC-36FD-18E5-FD98-48E3AC802AD6}"/>
                </a:ext>
              </a:extLst>
            </p:cNvPr>
            <p:cNvSpPr/>
            <p:nvPr/>
          </p:nvSpPr>
          <p:spPr>
            <a:xfrm>
              <a:off x="5430426" y="5093635"/>
              <a:ext cx="266947" cy="345532"/>
            </a:xfrm>
            <a:prstGeom prst="mathEqual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加算記号 54">
              <a:extLst>
                <a:ext uri="{FF2B5EF4-FFF2-40B4-BE49-F238E27FC236}">
                  <a16:creationId xmlns:a16="http://schemas.microsoft.com/office/drawing/2014/main" id="{646E4560-6E4E-535A-3453-4F73CA106A02}"/>
                </a:ext>
              </a:extLst>
            </p:cNvPr>
            <p:cNvSpPr/>
            <p:nvPr/>
          </p:nvSpPr>
          <p:spPr>
            <a:xfrm>
              <a:off x="6543736" y="5092073"/>
              <a:ext cx="296859" cy="296859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9FBE46C-391F-CA3E-F812-1F34DA058CF9}"/>
                </a:ext>
              </a:extLst>
            </p:cNvPr>
            <p:cNvSpPr txBox="1"/>
            <p:nvPr/>
          </p:nvSpPr>
          <p:spPr>
            <a:xfrm>
              <a:off x="5520813" y="4329766"/>
              <a:ext cx="1241045" cy="51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1" lang="en-US" altLang="ja-JP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eference profile</a:t>
              </a:r>
              <a:endParaRPr kumimoji="1" lang="ja-JP" altLang="en-US" sz="700" b="1" dirty="0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5E369323-616D-FBA4-7213-8DADAB507249}"/>
                </a:ext>
              </a:extLst>
            </p:cNvPr>
            <p:cNvSpPr/>
            <p:nvPr/>
          </p:nvSpPr>
          <p:spPr>
            <a:xfrm>
              <a:off x="6971464" y="4815626"/>
              <a:ext cx="2316009" cy="9064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/>
            </a:p>
          </p:txBody>
        </p: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3B9A30B8-C85E-BD56-3C54-42C830A58E5B}"/>
                </a:ext>
              </a:extLst>
            </p:cNvPr>
            <p:cNvGrpSpPr/>
            <p:nvPr/>
          </p:nvGrpSpPr>
          <p:grpSpPr>
            <a:xfrm>
              <a:off x="7138353" y="4720973"/>
              <a:ext cx="1963199" cy="1003948"/>
              <a:chOff x="570670" y="1660354"/>
              <a:chExt cx="6907991" cy="3532632"/>
            </a:xfrm>
          </p:grpSpPr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26598A00-D28F-DE98-D8F3-4A45165B7E75}"/>
                  </a:ext>
                </a:extLst>
              </p:cNvPr>
              <p:cNvGrpSpPr/>
              <p:nvPr/>
            </p:nvGrpSpPr>
            <p:grpSpPr>
              <a:xfrm>
                <a:off x="6485704" y="1660354"/>
                <a:ext cx="992957" cy="327579"/>
                <a:chOff x="6218547" y="1263192"/>
                <a:chExt cx="992957" cy="327579"/>
              </a:xfrm>
            </p:grpSpPr>
            <p:sp>
              <p:nvSpPr>
                <p:cNvPr id="65" name="台形 64">
                  <a:extLst>
                    <a:ext uri="{FF2B5EF4-FFF2-40B4-BE49-F238E27FC236}">
                      <a16:creationId xmlns:a16="http://schemas.microsoft.com/office/drawing/2014/main" id="{55DFC344-E341-2927-F4C9-C238B79A4973}"/>
                    </a:ext>
                  </a:extLst>
                </p:cNvPr>
                <p:cNvSpPr/>
                <p:nvPr/>
              </p:nvSpPr>
              <p:spPr>
                <a:xfrm rot="10800000">
                  <a:off x="6218547" y="1395166"/>
                  <a:ext cx="992957" cy="195605"/>
                </a:xfrm>
                <a:prstGeom prst="trapezoid">
                  <a:avLst>
                    <a:gd name="adj" fmla="val 6363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9E003A5F-1802-9A46-4276-85F7D944EE77}"/>
                    </a:ext>
                  </a:extLst>
                </p:cNvPr>
                <p:cNvSpPr/>
                <p:nvPr/>
              </p:nvSpPr>
              <p:spPr>
                <a:xfrm>
                  <a:off x="6579909" y="1263192"/>
                  <a:ext cx="402274" cy="13197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BBAE2FCD-B5E6-77FA-F191-A37E6F41F7D3}"/>
                  </a:ext>
                </a:extLst>
              </p:cNvPr>
              <p:cNvGrpSpPr/>
              <p:nvPr/>
            </p:nvGrpSpPr>
            <p:grpSpPr>
              <a:xfrm>
                <a:off x="570670" y="1664018"/>
                <a:ext cx="992957" cy="327579"/>
                <a:chOff x="6218547" y="1263192"/>
                <a:chExt cx="992957" cy="327579"/>
              </a:xfrm>
            </p:grpSpPr>
            <p:sp>
              <p:nvSpPr>
                <p:cNvPr id="63" name="台形 62">
                  <a:extLst>
                    <a:ext uri="{FF2B5EF4-FFF2-40B4-BE49-F238E27FC236}">
                      <a16:creationId xmlns:a16="http://schemas.microsoft.com/office/drawing/2014/main" id="{072841E9-FCB7-02A7-F4B9-3FECA873076C}"/>
                    </a:ext>
                  </a:extLst>
                </p:cNvPr>
                <p:cNvSpPr/>
                <p:nvPr/>
              </p:nvSpPr>
              <p:spPr>
                <a:xfrm rot="10800000">
                  <a:off x="6218547" y="1395166"/>
                  <a:ext cx="992957" cy="195605"/>
                </a:xfrm>
                <a:prstGeom prst="trapezoid">
                  <a:avLst>
                    <a:gd name="adj" fmla="val 6363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CC1E9B6A-4FAE-F26D-EAD2-34E974584A6A}"/>
                    </a:ext>
                  </a:extLst>
                </p:cNvPr>
                <p:cNvSpPr/>
                <p:nvPr/>
              </p:nvSpPr>
              <p:spPr>
                <a:xfrm>
                  <a:off x="6579909" y="1263192"/>
                  <a:ext cx="402274" cy="13197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</p:grp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4BEE3EBC-C7BB-4FC6-1CEE-7E7A70CA1447}"/>
                  </a:ext>
                </a:extLst>
              </p:cNvPr>
              <p:cNvSpPr/>
              <p:nvPr/>
            </p:nvSpPr>
            <p:spPr>
              <a:xfrm>
                <a:off x="2937082" y="4990310"/>
                <a:ext cx="202676" cy="2026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/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D77F0F08-E8DE-B81C-7D57-FC9E0382D172}"/>
                  </a:ext>
                </a:extLst>
              </p:cNvPr>
              <p:cNvSpPr/>
              <p:nvPr/>
            </p:nvSpPr>
            <p:spPr>
              <a:xfrm>
                <a:off x="4908354" y="4986372"/>
                <a:ext cx="202676" cy="2026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/>
              </a:p>
            </p:txBody>
          </p:sp>
        </p:grp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40653267-F95E-A5A2-B39E-3B84C1CFD1BF}"/>
                </a:ext>
              </a:extLst>
            </p:cNvPr>
            <p:cNvCxnSpPr>
              <a:cxnSpLocks/>
              <a:stCxn id="61" idx="0"/>
              <a:endCxn id="63" idx="0"/>
            </p:cNvCxnSpPr>
            <p:nvPr/>
          </p:nvCxnSpPr>
          <p:spPr>
            <a:xfrm flipH="1" flipV="1">
              <a:off x="7279448" y="4815110"/>
              <a:ext cx="560221" cy="8522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31C63BF0-23EC-3FB0-D825-B2DC38FB52EC}"/>
                </a:ext>
              </a:extLst>
            </p:cNvPr>
            <p:cNvCxnSpPr>
              <a:cxnSpLocks/>
              <a:stCxn id="61" idx="0"/>
              <a:endCxn id="65" idx="0"/>
            </p:cNvCxnSpPr>
            <p:nvPr/>
          </p:nvCxnSpPr>
          <p:spPr>
            <a:xfrm flipV="1">
              <a:off x="7839669" y="4814069"/>
              <a:ext cx="1120787" cy="8532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68248042-C6C7-F5E1-0C69-1653D6F900FA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 flipV="1">
              <a:off x="7279448" y="4815110"/>
              <a:ext cx="1120787" cy="85109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8FC75BA8-1E4E-DB48-9102-4137B3178825}"/>
                </a:ext>
              </a:extLst>
            </p:cNvPr>
            <p:cNvCxnSpPr>
              <a:cxnSpLocks/>
              <a:endCxn id="65" idx="0"/>
            </p:cNvCxnSpPr>
            <p:nvPr/>
          </p:nvCxnSpPr>
          <p:spPr>
            <a:xfrm flipV="1">
              <a:off x="8400235" y="4814069"/>
              <a:ext cx="560221" cy="840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4DC16A4F-69E9-355C-429B-11D568113295}"/>
                </a:ext>
              </a:extLst>
            </p:cNvPr>
            <p:cNvSpPr txBox="1"/>
            <p:nvPr/>
          </p:nvSpPr>
          <p:spPr>
            <a:xfrm>
              <a:off x="3431313" y="4329766"/>
              <a:ext cx="1196161" cy="51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US" altLang="ja-JP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ctual structure</a:t>
              </a:r>
              <a:endParaRPr kumimoji="1" lang="ja-JP" altLang="en-US" sz="700" b="1" dirty="0"/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EB31FC35-4158-5537-9F5E-2B88A9FBFE59}"/>
                </a:ext>
              </a:extLst>
            </p:cNvPr>
            <p:cNvSpPr txBox="1"/>
            <p:nvPr/>
          </p:nvSpPr>
          <p:spPr>
            <a:xfrm>
              <a:off x="6864468" y="4272657"/>
              <a:ext cx="2237084" cy="387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residual structure</a:t>
              </a:r>
              <a:endParaRPr lang="ja-JP" altLang="en-US" sz="900" b="1" dirty="0"/>
            </a:p>
          </p:txBody>
        </p:sp>
        <p:sp>
          <p:nvSpPr>
            <p:cNvPr id="73" name="矢印: 右 72">
              <a:extLst>
                <a:ext uri="{FF2B5EF4-FFF2-40B4-BE49-F238E27FC236}">
                  <a16:creationId xmlns:a16="http://schemas.microsoft.com/office/drawing/2014/main" id="{1205FC05-2983-55EE-5566-6B5BDBEFF477}"/>
                </a:ext>
              </a:extLst>
            </p:cNvPr>
            <p:cNvSpPr/>
            <p:nvPr/>
          </p:nvSpPr>
          <p:spPr>
            <a:xfrm>
              <a:off x="9394091" y="5173677"/>
              <a:ext cx="577426" cy="24966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401C21A9-6075-DFFD-0AB7-A068DA58BCDB}"/>
                </a:ext>
              </a:extLst>
            </p:cNvPr>
            <p:cNvSpPr/>
            <p:nvPr/>
          </p:nvSpPr>
          <p:spPr>
            <a:xfrm>
              <a:off x="10054872" y="4820461"/>
              <a:ext cx="2316009" cy="9064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/>
            </a:p>
          </p:txBody>
        </p:sp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99EAE190-ECCF-2D53-F89C-5B38672F7F2B}"/>
                </a:ext>
              </a:extLst>
            </p:cNvPr>
            <p:cNvGrpSpPr/>
            <p:nvPr/>
          </p:nvGrpSpPr>
          <p:grpSpPr>
            <a:xfrm>
              <a:off x="10221761" y="4725808"/>
              <a:ext cx="1963199" cy="1003948"/>
              <a:chOff x="570670" y="1660354"/>
              <a:chExt cx="6907991" cy="3532632"/>
            </a:xfrm>
          </p:grpSpPr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ADD385CD-27AD-7878-F117-A77631EAC2A4}"/>
                  </a:ext>
                </a:extLst>
              </p:cNvPr>
              <p:cNvGrpSpPr/>
              <p:nvPr/>
            </p:nvGrpSpPr>
            <p:grpSpPr>
              <a:xfrm>
                <a:off x="6485704" y="1660354"/>
                <a:ext cx="992957" cy="327579"/>
                <a:chOff x="6218547" y="1263192"/>
                <a:chExt cx="992957" cy="327579"/>
              </a:xfrm>
            </p:grpSpPr>
            <p:sp>
              <p:nvSpPr>
                <p:cNvPr id="82" name="台形 81">
                  <a:extLst>
                    <a:ext uri="{FF2B5EF4-FFF2-40B4-BE49-F238E27FC236}">
                      <a16:creationId xmlns:a16="http://schemas.microsoft.com/office/drawing/2014/main" id="{5BD9E6C6-E0F0-BED6-CD71-08C503F1D8A3}"/>
                    </a:ext>
                  </a:extLst>
                </p:cNvPr>
                <p:cNvSpPr/>
                <p:nvPr/>
              </p:nvSpPr>
              <p:spPr>
                <a:xfrm rot="10800000">
                  <a:off x="6218547" y="1395166"/>
                  <a:ext cx="992957" cy="195605"/>
                </a:xfrm>
                <a:prstGeom prst="trapezoid">
                  <a:avLst>
                    <a:gd name="adj" fmla="val 6363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  <p:sp>
              <p:nvSpPr>
                <p:cNvPr id="83" name="正方形/長方形 82">
                  <a:extLst>
                    <a:ext uri="{FF2B5EF4-FFF2-40B4-BE49-F238E27FC236}">
                      <a16:creationId xmlns:a16="http://schemas.microsoft.com/office/drawing/2014/main" id="{BF695D0F-2268-03EC-0D07-227A18B130E2}"/>
                    </a:ext>
                  </a:extLst>
                </p:cNvPr>
                <p:cNvSpPr/>
                <p:nvPr/>
              </p:nvSpPr>
              <p:spPr>
                <a:xfrm>
                  <a:off x="6579909" y="1263192"/>
                  <a:ext cx="402274" cy="13197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</p:grpSp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id="{39478956-8EC7-5BB7-4795-1278A037C94E}"/>
                  </a:ext>
                </a:extLst>
              </p:cNvPr>
              <p:cNvGrpSpPr/>
              <p:nvPr/>
            </p:nvGrpSpPr>
            <p:grpSpPr>
              <a:xfrm>
                <a:off x="570670" y="1664018"/>
                <a:ext cx="992957" cy="327579"/>
                <a:chOff x="6218547" y="1263192"/>
                <a:chExt cx="992957" cy="327579"/>
              </a:xfrm>
            </p:grpSpPr>
            <p:sp>
              <p:nvSpPr>
                <p:cNvPr id="80" name="台形 79">
                  <a:extLst>
                    <a:ext uri="{FF2B5EF4-FFF2-40B4-BE49-F238E27FC236}">
                      <a16:creationId xmlns:a16="http://schemas.microsoft.com/office/drawing/2014/main" id="{BD11E233-B4AC-F08A-33D6-9D5A276B0747}"/>
                    </a:ext>
                  </a:extLst>
                </p:cNvPr>
                <p:cNvSpPr/>
                <p:nvPr/>
              </p:nvSpPr>
              <p:spPr>
                <a:xfrm rot="10800000">
                  <a:off x="6218547" y="1395166"/>
                  <a:ext cx="992957" cy="195605"/>
                </a:xfrm>
                <a:prstGeom prst="trapezoid">
                  <a:avLst>
                    <a:gd name="adj" fmla="val 6363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670B0F3A-87F3-AEE0-CD0D-099C8A68E177}"/>
                    </a:ext>
                  </a:extLst>
                </p:cNvPr>
                <p:cNvSpPr/>
                <p:nvPr/>
              </p:nvSpPr>
              <p:spPr>
                <a:xfrm>
                  <a:off x="6579909" y="1263192"/>
                  <a:ext cx="402274" cy="13197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</p:grp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F191ADC5-CA4E-F8FB-5F9A-7355553E71AE}"/>
                  </a:ext>
                </a:extLst>
              </p:cNvPr>
              <p:cNvSpPr/>
              <p:nvPr/>
            </p:nvSpPr>
            <p:spPr>
              <a:xfrm>
                <a:off x="2937082" y="4990310"/>
                <a:ext cx="202676" cy="2026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CD8A3375-C2A1-7909-FD69-6179A57F7E14}"/>
                  </a:ext>
                </a:extLst>
              </p:cNvPr>
              <p:cNvSpPr/>
              <p:nvPr/>
            </p:nvSpPr>
            <p:spPr>
              <a:xfrm>
                <a:off x="4908354" y="4986372"/>
                <a:ext cx="202676" cy="2026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/>
              </a:p>
            </p:txBody>
          </p:sp>
        </p:grp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D18EC46C-3EDD-9263-4B39-3A540824BDE5}"/>
                </a:ext>
              </a:extLst>
            </p:cNvPr>
            <p:cNvSpPr/>
            <p:nvPr/>
          </p:nvSpPr>
          <p:spPr>
            <a:xfrm flipV="1">
              <a:off x="10384985" y="4802310"/>
              <a:ext cx="1658879" cy="45719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alpha val="0"/>
                  </a:schemeClr>
                </a:gs>
                <a:gs pos="0">
                  <a:srgbClr val="284DA3"/>
                </a:gs>
                <a:gs pos="100000">
                  <a:srgbClr val="862C0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536A52D9-6B13-C067-E8FA-3D169D5B1A88}"/>
                </a:ext>
              </a:extLst>
            </p:cNvPr>
            <p:cNvSpPr/>
            <p:nvPr/>
          </p:nvSpPr>
          <p:spPr>
            <a:xfrm flipV="1">
              <a:off x="10919501" y="5706894"/>
              <a:ext cx="563796" cy="45719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alpha val="0"/>
                  </a:schemeClr>
                </a:gs>
                <a:gs pos="0">
                  <a:srgbClr val="A3B3D8"/>
                </a:gs>
                <a:gs pos="100000">
                  <a:srgbClr val="C9A19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/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49283FAA-0DFC-0DB0-2C84-35A4A9A9C782}"/>
                </a:ext>
              </a:extLst>
            </p:cNvPr>
            <p:cNvSpPr txBox="1"/>
            <p:nvPr/>
          </p:nvSpPr>
          <p:spPr>
            <a:xfrm>
              <a:off x="9999968" y="4328722"/>
              <a:ext cx="1940325" cy="387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ja-JP" alt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 GARPOS</a:t>
              </a:r>
              <a:endParaRPr lang="en-US" altLang="ja-JP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テキスト ボックス 86">
                  <a:extLst>
                    <a:ext uri="{FF2B5EF4-FFF2-40B4-BE49-F238E27FC236}">
                      <a16:creationId xmlns:a16="http://schemas.microsoft.com/office/drawing/2014/main" id="{876D4A06-460C-81C4-B78E-5D0DF6535D9E}"/>
                    </a:ext>
                  </a:extLst>
                </p:cNvPr>
                <p:cNvSpPr txBox="1"/>
                <p:nvPr/>
              </p:nvSpPr>
              <p:spPr>
                <a:xfrm>
                  <a:off x="11584411" y="4834531"/>
                  <a:ext cx="190091" cy="2529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0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0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ja-JP" sz="10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ja-JP" altLang="en-US" sz="1000" baseline="-25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000" i="1" baseline="-25000" dirty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ja-JP" altLang="en-US" sz="1000" i="1" baseline="-25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7" name="テキスト ボックス 86">
                  <a:extLst>
                    <a:ext uri="{FF2B5EF4-FFF2-40B4-BE49-F238E27FC236}">
                      <a16:creationId xmlns:a16="http://schemas.microsoft.com/office/drawing/2014/main" id="{876D4A06-460C-81C4-B78E-5D0DF6535D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4411" y="4834531"/>
                  <a:ext cx="190091" cy="252954"/>
                </a:xfrm>
                <a:prstGeom prst="rect">
                  <a:avLst/>
                </a:prstGeom>
                <a:blipFill>
                  <a:blip r:embed="rId7"/>
                  <a:stretch>
                    <a:fillRect l="-33333" r="-23810" b="-148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矢印: 左 44">
              <a:extLst>
                <a:ext uri="{FF2B5EF4-FFF2-40B4-BE49-F238E27FC236}">
                  <a16:creationId xmlns:a16="http://schemas.microsoft.com/office/drawing/2014/main" id="{5D60063D-4448-3F32-E08D-DC40D47FFA0B}"/>
                </a:ext>
              </a:extLst>
            </p:cNvPr>
            <p:cNvSpPr/>
            <p:nvPr/>
          </p:nvSpPr>
          <p:spPr>
            <a:xfrm rot="10800000">
              <a:off x="10849967" y="4839566"/>
              <a:ext cx="725818" cy="176124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89" name="矢印: 左 44">
              <a:extLst>
                <a:ext uri="{FF2B5EF4-FFF2-40B4-BE49-F238E27FC236}">
                  <a16:creationId xmlns:a16="http://schemas.microsoft.com/office/drawing/2014/main" id="{A55DF69A-41A4-9EB0-C8E8-7716E0C3763B}"/>
                </a:ext>
              </a:extLst>
            </p:cNvPr>
            <p:cNvSpPr/>
            <p:nvPr/>
          </p:nvSpPr>
          <p:spPr>
            <a:xfrm rot="10800000">
              <a:off x="11165624" y="5502906"/>
              <a:ext cx="183019" cy="13211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CEDB790D-76E1-E18C-A9C1-10C145473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0123" y="5029983"/>
              <a:ext cx="5380758" cy="1159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F529FBB8-9A63-C1DB-40EE-C6151AB35922}"/>
                </a:ext>
              </a:extLst>
            </p:cNvPr>
            <p:cNvGrpSpPr/>
            <p:nvPr/>
          </p:nvGrpSpPr>
          <p:grpSpPr>
            <a:xfrm>
              <a:off x="2875185" y="4544771"/>
              <a:ext cx="2379556" cy="1185092"/>
              <a:chOff x="593745" y="754005"/>
              <a:chExt cx="2379556" cy="1185092"/>
            </a:xfrm>
          </p:grpSpPr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FA53E37E-556B-27C2-FEA0-AE8FEE89B1F6}"/>
                  </a:ext>
                </a:extLst>
              </p:cNvPr>
              <p:cNvSpPr/>
              <p:nvPr/>
            </p:nvSpPr>
            <p:spPr>
              <a:xfrm>
                <a:off x="639424" y="1023303"/>
                <a:ext cx="2313407" cy="4601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>
                <a:extLst>
                  <a:ext uri="{FF2B5EF4-FFF2-40B4-BE49-F238E27FC236}">
                    <a16:creationId xmlns:a16="http://schemas.microsoft.com/office/drawing/2014/main" id="{058C4B90-6DC2-4FC0-0929-FF668B5CA5CE}"/>
                  </a:ext>
                </a:extLst>
              </p:cNvPr>
              <p:cNvSpPr/>
              <p:nvPr/>
            </p:nvSpPr>
            <p:spPr>
              <a:xfrm>
                <a:off x="639424" y="1328985"/>
                <a:ext cx="2313408" cy="610112"/>
              </a:xfrm>
              <a:prstGeom prst="rect">
                <a:avLst/>
              </a:prstGeom>
              <a:gradFill flip="none" rotWithShape="1">
                <a:gsLst>
                  <a:gs pos="0">
                    <a:srgbClr val="8FAADC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94" name="グループ化 93">
                <a:extLst>
                  <a:ext uri="{FF2B5EF4-FFF2-40B4-BE49-F238E27FC236}">
                    <a16:creationId xmlns:a16="http://schemas.microsoft.com/office/drawing/2014/main" id="{0C3380A9-C197-F06C-994A-44191C5430E8}"/>
                  </a:ext>
                </a:extLst>
              </p:cNvPr>
              <p:cNvGrpSpPr/>
              <p:nvPr/>
            </p:nvGrpSpPr>
            <p:grpSpPr>
              <a:xfrm>
                <a:off x="803714" y="930207"/>
                <a:ext cx="1963199" cy="1003948"/>
                <a:chOff x="570670" y="1660354"/>
                <a:chExt cx="6907991" cy="3532632"/>
              </a:xfrm>
            </p:grpSpPr>
            <p:grpSp>
              <p:nvGrpSpPr>
                <p:cNvPr id="102" name="グループ化 101">
                  <a:extLst>
                    <a:ext uri="{FF2B5EF4-FFF2-40B4-BE49-F238E27FC236}">
                      <a16:creationId xmlns:a16="http://schemas.microsoft.com/office/drawing/2014/main" id="{E6CA6ACB-38CB-DB5D-A747-A9F2F66C80BF}"/>
                    </a:ext>
                  </a:extLst>
                </p:cNvPr>
                <p:cNvGrpSpPr/>
                <p:nvPr/>
              </p:nvGrpSpPr>
              <p:grpSpPr>
                <a:xfrm>
                  <a:off x="6485704" y="1660354"/>
                  <a:ext cx="992957" cy="327579"/>
                  <a:chOff x="6218547" y="1263192"/>
                  <a:chExt cx="992957" cy="327579"/>
                </a:xfrm>
              </p:grpSpPr>
              <p:sp>
                <p:nvSpPr>
                  <p:cNvPr id="108" name="台形 107">
                    <a:extLst>
                      <a:ext uri="{FF2B5EF4-FFF2-40B4-BE49-F238E27FC236}">
                        <a16:creationId xmlns:a16="http://schemas.microsoft.com/office/drawing/2014/main" id="{0DE45DA7-14AE-C001-9374-E63B0DD1CF0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18547" y="1395166"/>
                    <a:ext cx="992957" cy="195605"/>
                  </a:xfrm>
                  <a:prstGeom prst="trapezoid">
                    <a:avLst>
                      <a:gd name="adj" fmla="val 63637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00"/>
                  </a:p>
                </p:txBody>
              </p:sp>
              <p:sp>
                <p:nvSpPr>
                  <p:cNvPr id="109" name="正方形/長方形 108">
                    <a:extLst>
                      <a:ext uri="{FF2B5EF4-FFF2-40B4-BE49-F238E27FC236}">
                        <a16:creationId xmlns:a16="http://schemas.microsoft.com/office/drawing/2014/main" id="{01EEC87A-8B8F-ECE8-06C9-766D52DBCB99}"/>
                      </a:ext>
                    </a:extLst>
                  </p:cNvPr>
                  <p:cNvSpPr/>
                  <p:nvPr/>
                </p:nvSpPr>
                <p:spPr>
                  <a:xfrm>
                    <a:off x="6579909" y="1263192"/>
                    <a:ext cx="402274" cy="13197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00"/>
                  </a:p>
                </p:txBody>
              </p:sp>
            </p:grpSp>
            <p:grpSp>
              <p:nvGrpSpPr>
                <p:cNvPr id="103" name="グループ化 102">
                  <a:extLst>
                    <a:ext uri="{FF2B5EF4-FFF2-40B4-BE49-F238E27FC236}">
                      <a16:creationId xmlns:a16="http://schemas.microsoft.com/office/drawing/2014/main" id="{EC617C52-722A-7E88-54FF-DA83E6F74C3A}"/>
                    </a:ext>
                  </a:extLst>
                </p:cNvPr>
                <p:cNvGrpSpPr/>
                <p:nvPr/>
              </p:nvGrpSpPr>
              <p:grpSpPr>
                <a:xfrm>
                  <a:off x="570670" y="1664018"/>
                  <a:ext cx="992957" cy="327579"/>
                  <a:chOff x="6218547" y="1263192"/>
                  <a:chExt cx="992957" cy="327579"/>
                </a:xfrm>
              </p:grpSpPr>
              <p:sp>
                <p:nvSpPr>
                  <p:cNvPr id="106" name="台形 105">
                    <a:extLst>
                      <a:ext uri="{FF2B5EF4-FFF2-40B4-BE49-F238E27FC236}">
                        <a16:creationId xmlns:a16="http://schemas.microsoft.com/office/drawing/2014/main" id="{EA839798-52A8-DF06-2542-39A391D6086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18547" y="1395166"/>
                    <a:ext cx="992957" cy="195605"/>
                  </a:xfrm>
                  <a:prstGeom prst="trapezoid">
                    <a:avLst>
                      <a:gd name="adj" fmla="val 63637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00"/>
                  </a:p>
                </p:txBody>
              </p:sp>
              <p:sp>
                <p:nvSpPr>
                  <p:cNvPr id="107" name="正方形/長方形 106">
                    <a:extLst>
                      <a:ext uri="{FF2B5EF4-FFF2-40B4-BE49-F238E27FC236}">
                        <a16:creationId xmlns:a16="http://schemas.microsoft.com/office/drawing/2014/main" id="{5ED1578B-B8B6-83E7-74DD-EE68DFB7055B}"/>
                      </a:ext>
                    </a:extLst>
                  </p:cNvPr>
                  <p:cNvSpPr/>
                  <p:nvPr/>
                </p:nvSpPr>
                <p:spPr>
                  <a:xfrm>
                    <a:off x="6579909" y="1263192"/>
                    <a:ext cx="402274" cy="13197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00"/>
                  </a:p>
                </p:txBody>
              </p:sp>
            </p:grp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37169419-925B-E641-9160-7FD9A5F9A5B6}"/>
                    </a:ext>
                  </a:extLst>
                </p:cNvPr>
                <p:cNvSpPr/>
                <p:nvPr/>
              </p:nvSpPr>
              <p:spPr>
                <a:xfrm>
                  <a:off x="2937082" y="4990310"/>
                  <a:ext cx="202676" cy="2026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DDC9483B-7FD1-5553-B240-33A0D112B9A1}"/>
                    </a:ext>
                  </a:extLst>
                </p:cNvPr>
                <p:cNvSpPr/>
                <p:nvPr/>
              </p:nvSpPr>
              <p:spPr>
                <a:xfrm>
                  <a:off x="4908354" y="4986372"/>
                  <a:ext cx="202676" cy="2026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00"/>
                </a:p>
              </p:txBody>
            </p:sp>
          </p:grpSp>
          <p:sp>
            <p:nvSpPr>
              <p:cNvPr id="95" name="フリーフォーム: 図形 94">
                <a:extLst>
                  <a:ext uri="{FF2B5EF4-FFF2-40B4-BE49-F238E27FC236}">
                    <a16:creationId xmlns:a16="http://schemas.microsoft.com/office/drawing/2014/main" id="{E5085D8E-AB79-9417-DE78-AEC3ACB4B706}"/>
                  </a:ext>
                </a:extLst>
              </p:cNvPr>
              <p:cNvSpPr/>
              <p:nvPr/>
            </p:nvSpPr>
            <p:spPr>
              <a:xfrm>
                <a:off x="643594" y="1092999"/>
                <a:ext cx="2316009" cy="247026"/>
              </a:xfrm>
              <a:custGeom>
                <a:avLst/>
                <a:gdLst>
                  <a:gd name="connsiteX0" fmla="*/ 125004 w 2000699"/>
                  <a:gd name="connsiteY0" fmla="*/ 0 h 539806"/>
                  <a:gd name="connsiteX1" fmla="*/ 1966876 w 2000699"/>
                  <a:gd name="connsiteY1" fmla="*/ 533720 h 539806"/>
                  <a:gd name="connsiteX2" fmla="*/ 2000699 w 2000699"/>
                  <a:gd name="connsiteY2" fmla="*/ 538252 h 539806"/>
                  <a:gd name="connsiteX3" fmla="*/ 2000699 w 2000699"/>
                  <a:gd name="connsiteY3" fmla="*/ 539806 h 539806"/>
                  <a:gd name="connsiteX4" fmla="*/ 0 w 2000699"/>
                  <a:gd name="connsiteY4" fmla="*/ 537078 h 539806"/>
                  <a:gd name="connsiteX5" fmla="*/ 0 w 2000699"/>
                  <a:gd name="connsiteY5" fmla="*/ 5042 h 5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0699" h="539806">
                    <a:moveTo>
                      <a:pt x="125004" y="0"/>
                    </a:moveTo>
                    <a:cubicBezTo>
                      <a:pt x="748655" y="3388"/>
                      <a:pt x="1355073" y="427696"/>
                      <a:pt x="1966876" y="533720"/>
                    </a:cubicBezTo>
                    <a:lnTo>
                      <a:pt x="2000699" y="538252"/>
                    </a:lnTo>
                    <a:lnTo>
                      <a:pt x="2000699" y="539806"/>
                    </a:lnTo>
                    <a:lnTo>
                      <a:pt x="0" y="537078"/>
                    </a:lnTo>
                    <a:lnTo>
                      <a:pt x="0" y="5042"/>
                    </a:lnTo>
                    <a:close/>
                  </a:path>
                </a:pathLst>
              </a:cu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C018C2A2-6201-649A-765A-9E03B5505F49}"/>
                  </a:ext>
                </a:extLst>
              </p:cNvPr>
              <p:cNvSpPr/>
              <p:nvPr/>
            </p:nvSpPr>
            <p:spPr>
              <a:xfrm>
                <a:off x="636824" y="1024860"/>
                <a:ext cx="2316009" cy="90642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 dirty="0"/>
              </a:p>
            </p:txBody>
          </p:sp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C062F9D2-95D2-6445-13BB-3D2DF5C35CF0}"/>
                  </a:ext>
                </a:extLst>
              </p:cNvPr>
              <p:cNvSpPr txBox="1"/>
              <p:nvPr/>
            </p:nvSpPr>
            <p:spPr>
              <a:xfrm>
                <a:off x="593745" y="1187243"/>
                <a:ext cx="2379556" cy="310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600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internal wave in a pycnocline</a:t>
                </a:r>
                <a:endParaRPr kumimoji="1" lang="ja-JP" altLang="en-US" sz="600" b="1" dirty="0"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5E6500A6-1FAB-5252-B3D0-6E90F6AB01EA}"/>
                  </a:ext>
                </a:extLst>
              </p:cNvPr>
              <p:cNvSpPr txBox="1"/>
              <p:nvPr/>
            </p:nvSpPr>
            <p:spPr>
              <a:xfrm>
                <a:off x="2317350" y="1008634"/>
                <a:ext cx="434734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warm</a:t>
                </a:r>
                <a:endParaRPr kumimoji="1" lang="ja-JP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6F583A26-919B-A985-10A6-03301F5DDBAB}"/>
                  </a:ext>
                </a:extLst>
              </p:cNvPr>
              <p:cNvSpPr txBox="1"/>
              <p:nvPr/>
            </p:nvSpPr>
            <p:spPr>
              <a:xfrm>
                <a:off x="2427612" y="1364586"/>
                <a:ext cx="373820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cold</a:t>
                </a:r>
                <a:endParaRPr kumimoji="1" lang="ja-JP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9B26848B-F88F-D185-CE6A-CB83CAA22177}"/>
                  </a:ext>
                </a:extLst>
              </p:cNvPr>
              <p:cNvSpPr txBox="1"/>
              <p:nvPr/>
            </p:nvSpPr>
            <p:spPr>
              <a:xfrm>
                <a:off x="1085904" y="1574359"/>
                <a:ext cx="1408033" cy="335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seafloor stations</a:t>
                </a:r>
                <a:endParaRPr kumimoji="1" lang="ja-JP" altLang="en-US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A826763B-F5E1-F956-E73B-9DF635CFBC2A}"/>
                  </a:ext>
                </a:extLst>
              </p:cNvPr>
              <p:cNvSpPr txBox="1"/>
              <p:nvPr/>
            </p:nvSpPr>
            <p:spPr>
              <a:xfrm>
                <a:off x="708476" y="754005"/>
                <a:ext cx="554926" cy="258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kumimoji="1" lang="en-US" altLang="ja-JP" sz="400" dirty="0">
                    <a:latin typeface="Arial" panose="020B0604020202020204" pitchFamily="34" charset="0"/>
                    <a:cs typeface="Arial" panose="020B0604020202020204" pitchFamily="34" charset="0"/>
                  </a:rPr>
                  <a:t>essel</a:t>
                </a:r>
                <a:endParaRPr kumimoji="1" lang="ja-JP" altLang="en-US" sz="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76E08E0-9F92-3EFA-5D07-62B820B3EF36}"/>
                </a:ext>
              </a:extLst>
            </p:cNvPr>
            <p:cNvSpPr txBox="1"/>
            <p:nvPr/>
          </p:nvSpPr>
          <p:spPr>
            <a:xfrm>
              <a:off x="9162758" y="5370797"/>
              <a:ext cx="1098402" cy="33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00" b="1" dirty="0"/>
                <a:t>projection</a:t>
              </a:r>
              <a:endParaRPr lang="ja-JP" altLang="en-US" sz="7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3CE5A6DC-5E2C-F197-2182-F863B49C13AB}"/>
                    </a:ext>
                  </a:extLst>
                </p:cNvPr>
                <p:cNvSpPr txBox="1"/>
                <p:nvPr/>
              </p:nvSpPr>
              <p:spPr>
                <a:xfrm>
                  <a:off x="11377960" y="5350083"/>
                  <a:ext cx="223355" cy="2529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ja-JP" sz="10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ja-JP" altLang="en-US" sz="1000" baseline="-25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1000" i="1" baseline="-25000" dirty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ja-JP" altLang="en-US" sz="1000" i="1" baseline="-25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3CE5A6DC-5E2C-F197-2182-F863B49C1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7960" y="5350083"/>
                  <a:ext cx="223355" cy="252953"/>
                </a:xfrm>
                <a:prstGeom prst="rect">
                  <a:avLst/>
                </a:prstGeom>
                <a:blipFill>
                  <a:blip r:embed="rId8"/>
                  <a:stretch>
                    <a:fillRect l="-29167" r="-12500" b="-148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7836F1B0-22AA-E007-90E8-A67BCA8380AB}"/>
                    </a:ext>
                  </a:extLst>
                </p:cNvPr>
                <p:cNvSpPr txBox="1"/>
                <p:nvPr/>
              </p:nvSpPr>
              <p:spPr>
                <a:xfrm>
                  <a:off x="8352324" y="4477866"/>
                  <a:ext cx="399221" cy="4650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ja-JP" altLang="en-US" sz="12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7836F1B0-22AA-E007-90E8-A67BCA838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2324" y="4477866"/>
                  <a:ext cx="399221" cy="46503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テキスト ボックス 112">
                  <a:extLst>
                    <a:ext uri="{FF2B5EF4-FFF2-40B4-BE49-F238E27FC236}">
                      <a16:creationId xmlns:a16="http://schemas.microsoft.com/office/drawing/2014/main" id="{0DE1B5A6-C9F7-2ABB-A662-173B93F48D38}"/>
                    </a:ext>
                  </a:extLst>
                </p:cNvPr>
                <p:cNvSpPr txBox="1"/>
                <p:nvPr/>
              </p:nvSpPr>
              <p:spPr>
                <a:xfrm>
                  <a:off x="8438188" y="5401315"/>
                  <a:ext cx="399221" cy="4650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3" name="テキスト ボックス 112">
                  <a:extLst>
                    <a:ext uri="{FF2B5EF4-FFF2-40B4-BE49-F238E27FC236}">
                      <a16:creationId xmlns:a16="http://schemas.microsoft.com/office/drawing/2014/main" id="{0DE1B5A6-C9F7-2ABB-A662-173B93F48D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8188" y="5401315"/>
                  <a:ext cx="399221" cy="46503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E8EE36B5-B1CB-D65C-7FCE-A18ABBE892D0}"/>
                    </a:ext>
                  </a:extLst>
                </p:cNvPr>
                <p:cNvSpPr txBox="1"/>
                <p:nvPr/>
              </p:nvSpPr>
              <p:spPr>
                <a:xfrm>
                  <a:off x="5743005" y="5110722"/>
                  <a:ext cx="849048" cy="4392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100" b="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100" b="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ja-JP" altLang="en-US" sz="1100" b="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1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ja-JP" altLang="en-US" sz="1100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ja-JP" altLang="en-US" sz="1100" dirty="0"/>
                </a:p>
              </p:txBody>
            </p:sp>
          </mc:Choice>
          <mc:Fallback xmlns="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E8EE36B5-B1CB-D65C-7FCE-A18ABBE89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005" y="5110722"/>
                  <a:ext cx="849048" cy="43920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6C5D202A-5051-A52B-943C-EC25160F9A61}"/>
              </a:ext>
            </a:extLst>
          </p:cNvPr>
          <p:cNvSpPr txBox="1"/>
          <p:nvPr/>
        </p:nvSpPr>
        <p:spPr>
          <a:xfrm>
            <a:off x="5911362" y="1176902"/>
            <a:ext cx="4974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Evaluating effects of oceanographic disturbances</a:t>
            </a:r>
            <a:endParaRPr kumimoji="1" lang="ja-JP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355C332D-D547-D98D-B5BE-48781629BECA}"/>
              </a:ext>
            </a:extLst>
          </p:cNvPr>
          <p:cNvSpPr txBox="1"/>
          <p:nvPr/>
        </p:nvSpPr>
        <p:spPr>
          <a:xfrm>
            <a:off x="5854807" y="3872124"/>
            <a:ext cx="3103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Interpretation of sound speed structure parameters obtained by 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7" name="図 116">
            <a:extLst>
              <a:ext uri="{FF2B5EF4-FFF2-40B4-BE49-F238E27FC236}">
                <a16:creationId xmlns:a16="http://schemas.microsoft.com/office/drawing/2014/main" id="{66AD6F1C-F42E-DDD4-D933-F35C372D20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71" y="4447229"/>
            <a:ext cx="1524664" cy="3521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203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322E0-DAA8-496E-8C6A-C9B6C8F1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kumimoji="1" lang="ja-JP" altLang="en-US" dirty="0"/>
          </a:p>
        </p:txBody>
      </p:sp>
      <p:pic>
        <p:nvPicPr>
          <p:cNvPr id="118" name="図 117">
            <a:extLst>
              <a:ext uri="{FF2B5EF4-FFF2-40B4-BE49-F238E27FC236}">
                <a16:creationId xmlns:a16="http://schemas.microsoft.com/office/drawing/2014/main" id="{1812D41E-3533-55F5-0ABA-CC69AA7B0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5"/>
          <a:stretch/>
        </p:blipFill>
        <p:spPr>
          <a:xfrm>
            <a:off x="271766" y="1699922"/>
            <a:ext cx="2915783" cy="23395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4D2CB3-E251-0624-A0B5-558C8AE72A61}"/>
              </a:ext>
            </a:extLst>
          </p:cNvPr>
          <p:cNvSpPr txBox="1"/>
          <p:nvPr/>
        </p:nvSpPr>
        <p:spPr>
          <a:xfrm>
            <a:off x="486506" y="695517"/>
            <a:ext cx="5168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JCG conducts GNSS-A seafloor geodetic observation.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Seafloor Geodetic Observation Array (SGO-A)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: GARPOS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9D9B0339-3D64-B2F2-B273-FF8F04B86E64}"/>
              </a:ext>
            </a:extLst>
          </p:cNvPr>
          <p:cNvGrpSpPr/>
          <p:nvPr/>
        </p:nvGrpSpPr>
        <p:grpSpPr>
          <a:xfrm>
            <a:off x="3187549" y="1699922"/>
            <a:ext cx="2908451" cy="2282100"/>
            <a:chOff x="6029564" y="1438885"/>
            <a:chExt cx="4882979" cy="3831403"/>
          </a:xfrm>
        </p:grpSpPr>
        <p:pic>
          <p:nvPicPr>
            <p:cNvPr id="120" name="図 119" descr="マップ&#10;&#10;自動的に生成された説明">
              <a:extLst>
                <a:ext uri="{FF2B5EF4-FFF2-40B4-BE49-F238E27FC236}">
                  <a16:creationId xmlns:a16="http://schemas.microsoft.com/office/drawing/2014/main" id="{B2E6FF58-9C6A-A6D5-5B3F-4A78EF5FB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9564" y="1438885"/>
              <a:ext cx="4882979" cy="3831403"/>
            </a:xfrm>
            <a:prstGeom prst="rect">
              <a:avLst/>
            </a:prstGeom>
          </p:spPr>
        </p:pic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19A23842-CE43-3FF3-6BC0-A4FE18BE51A5}"/>
                </a:ext>
              </a:extLst>
            </p:cNvPr>
            <p:cNvSpPr/>
            <p:nvPr/>
          </p:nvSpPr>
          <p:spPr>
            <a:xfrm rot="20190924">
              <a:off x="7084644" y="4552309"/>
              <a:ext cx="1272338" cy="3100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600" b="1" kern="0" dirty="0">
                  <a:solidFill>
                    <a:srgbClr val="0000FF"/>
                  </a:solidFill>
                  <a:latin typeface="+mn-ea"/>
                  <a:ea typeface="+mn-ea"/>
                </a:rPr>
                <a:t>Nankai  Trough  </a:t>
              </a:r>
              <a:endParaRPr lang="ja-JP" altLang="en-US" sz="6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2FEF490A-FF7C-71B9-3827-65436B6C795D}"/>
                </a:ext>
              </a:extLst>
            </p:cNvPr>
            <p:cNvSpPr/>
            <p:nvPr/>
          </p:nvSpPr>
          <p:spPr>
            <a:xfrm rot="17562585">
              <a:off x="9737484" y="2406846"/>
              <a:ext cx="1226746" cy="3100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300" b="1" kern="0" dirty="0">
                  <a:solidFill>
                    <a:srgbClr val="0000FF"/>
                  </a:solidFill>
                  <a:latin typeface="+mn-ea"/>
                  <a:ea typeface="+mn-ea"/>
                </a:rPr>
                <a:t>  </a:t>
              </a:r>
              <a:r>
                <a:rPr lang="en-US" altLang="ja-JP" sz="600" b="1" kern="0" dirty="0">
                  <a:solidFill>
                    <a:srgbClr val="0000FF"/>
                  </a:solidFill>
                  <a:latin typeface="+mn-ea"/>
                  <a:ea typeface="+mn-ea"/>
                </a:rPr>
                <a:t>Japan  Trench  </a:t>
              </a:r>
              <a:endParaRPr lang="ja-JP" altLang="en-US" sz="3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84343B8C-A5C2-E645-6417-125B0B2893DA}"/>
                </a:ext>
              </a:extLst>
            </p:cNvPr>
            <p:cNvSpPr/>
            <p:nvPr/>
          </p:nvSpPr>
          <p:spPr>
            <a:xfrm>
              <a:off x="9640892" y="4536061"/>
              <a:ext cx="1089765" cy="58677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altLang="ja-JP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SGO-A sites</a:t>
              </a:r>
            </a:p>
            <a:p>
              <a:r>
                <a:rPr lang="ja-JP" altLang="en-US" sz="400" dirty="0">
                  <a:solidFill>
                    <a:srgbClr val="FFFF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before 2004</a:t>
              </a:r>
            </a:p>
            <a:p>
              <a:r>
                <a:rPr lang="ja-JP" altLang="en-US" sz="400" dirty="0">
                  <a:solidFill>
                    <a:srgbClr val="FFC0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set in 2011-12</a:t>
              </a:r>
            </a:p>
            <a:p>
              <a:r>
                <a:rPr lang="ja-JP" altLang="en-US" sz="400" dirty="0">
                  <a:solidFill>
                    <a:srgbClr val="FF0000"/>
                  </a:solidFill>
                  <a:latin typeface="+mn-ea"/>
                  <a:ea typeface="+mn-ea"/>
                </a:rPr>
                <a:t>●</a:t>
              </a:r>
              <a:r>
                <a:rPr lang="ja-JP" altLang="en-US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 </a:t>
              </a:r>
              <a:r>
                <a:rPr lang="en-US" altLang="ja-JP" sz="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set in 2019-20</a:t>
              </a:r>
            </a:p>
          </p:txBody>
        </p:sp>
      </p:grpSp>
      <p:pic>
        <p:nvPicPr>
          <p:cNvPr id="124" name="図 123">
            <a:extLst>
              <a:ext uri="{FF2B5EF4-FFF2-40B4-BE49-F238E27FC236}">
                <a16:creationId xmlns:a16="http://schemas.microsoft.com/office/drawing/2014/main" id="{7D4B113B-A4FC-A66F-7D3B-0CD3DD931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82" y="1800126"/>
            <a:ext cx="1246877" cy="400603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18FD32AB-ECA1-306E-0E46-BB8008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965" y="4082226"/>
            <a:ext cx="2727720" cy="2315598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FE061E68-B392-03B6-7F8A-8E318364F8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642" y="1353952"/>
            <a:ext cx="2580145" cy="1908990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C75B2F09-45B7-7C51-413A-7ECE775461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787" y="1319907"/>
            <a:ext cx="2538835" cy="2248297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F646691E-7C95-4C48-CC92-0D5E9ED737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6" y="4249783"/>
            <a:ext cx="1759257" cy="4063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458EFEE6-4384-1913-13A3-15475FD002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9" r="1511"/>
          <a:stretch/>
        </p:blipFill>
        <p:spPr>
          <a:xfrm>
            <a:off x="271766" y="4772003"/>
            <a:ext cx="2727720" cy="1454626"/>
          </a:xfrm>
          <a:prstGeom prst="rect">
            <a:avLst/>
          </a:prstGeom>
        </p:spPr>
      </p:pic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0CBD6D5B-40D2-D1D4-0749-8A51AF5B7FF4}"/>
              </a:ext>
            </a:extLst>
          </p:cNvPr>
          <p:cNvSpPr txBox="1"/>
          <p:nvPr/>
        </p:nvSpPr>
        <p:spPr>
          <a:xfrm>
            <a:off x="6522182" y="692798"/>
            <a:ext cx="518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Recent work in geophysics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: decadal </a:t>
            </a:r>
            <a:r>
              <a:rPr kumimoji="1"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postseismic</a:t>
            </a: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movement after the Tohoku Earthquake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" name="図 131">
            <a:extLst>
              <a:ext uri="{FF2B5EF4-FFF2-40B4-BE49-F238E27FC236}">
                <a16:creationId xmlns:a16="http://schemas.microsoft.com/office/drawing/2014/main" id="{8A558BB2-E186-98A7-83D4-D5175A550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3433" y="3670717"/>
            <a:ext cx="2092626" cy="1736738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824EABE5-1740-F5D6-0D42-EBC62DCD0C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054" y="4947377"/>
            <a:ext cx="2226560" cy="1347934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2ABC3B90-9A26-FE3E-54ED-C185D9B2F1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2457" y="4947376"/>
            <a:ext cx="1457526" cy="140677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B3AC3B-3842-FA63-D09A-2B4FEAB878AC}"/>
              </a:ext>
            </a:extLst>
          </p:cNvPr>
          <p:cNvSpPr txBox="1"/>
          <p:nvPr/>
        </p:nvSpPr>
        <p:spPr>
          <a:xfrm>
            <a:off x="6520642" y="3474287"/>
            <a:ext cx="3052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Technological advancements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Observation frequency and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Analysis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Error analysis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5006BDA3-3CC0-184F-74FA-54120D9A17ED}"/>
              </a:ext>
            </a:extLst>
          </p:cNvPr>
          <p:cNvSpPr txBox="1"/>
          <p:nvPr/>
        </p:nvSpPr>
        <p:spPr>
          <a:xfrm>
            <a:off x="1623836" y="6397824"/>
            <a:ext cx="838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details, check Watanabe-</a:t>
            </a:r>
            <a:r>
              <a:rPr lang="en-US" altLang="ja-JP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lang="en-US" altLang="ja-JP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Yokota-</a:t>
            </a:r>
            <a:r>
              <a:rPr lang="en-US" altLang="ja-JP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san’s</a:t>
            </a:r>
            <a:r>
              <a:rPr lang="en-US" altLang="ja-JP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presentations (both in this session)!</a:t>
            </a:r>
            <a:endParaRPr lang="ja-JP" altLang="en-US" dirty="0"/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53A2A5DC-D4E8-FCA4-BE5A-9CCC265BFB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610" y="5407455"/>
            <a:ext cx="1500878" cy="10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Table of contents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AB6262-6E59-4C0B-86D5-2F6A64BD59E6}"/>
              </a:ext>
            </a:extLst>
          </p:cNvPr>
          <p:cNvSpPr txBox="1"/>
          <p:nvPr/>
        </p:nvSpPr>
        <p:spPr>
          <a:xfrm>
            <a:off x="2710636" y="2317185"/>
            <a:ext cx="6770728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 of seismic/geodetic observations at Japan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Overview of GNSS-A, JCG’s sites (SGO-A) and data analysis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 results, g</a:t>
            </a: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eophysics revealed from recent observations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Technological advancements and future works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1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Motivation of seafloor geodetic observation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5AADBA7-CB75-E336-23DD-C7731C690DE2}"/>
                  </a:ext>
                </a:extLst>
              </p:cNvPr>
              <p:cNvSpPr txBox="1"/>
              <p:nvPr/>
            </p:nvSpPr>
            <p:spPr bwMode="auto">
              <a:xfrm>
                <a:off x="1115492" y="5389997"/>
                <a:ext cx="10162108" cy="8828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ja-JP" sz="18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Japanese Islands are at a tectonically active zone where four tectonic plates meet.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ja-JP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Megathrust earthquakes occur along the subduction zones (e.g. 2011 Tohoku-</a:t>
                </a:r>
                <a:r>
                  <a:rPr lang="en-US" altLang="ja-JP" kern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oki</a:t>
                </a:r>
                <a:r>
                  <a:rPr lang="en-US" altLang="ja-JP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Earthquake,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9.0</m:t>
                    </m:r>
                  </m:oMath>
                </a14:m>
                <a:r>
                  <a:rPr lang="en-US" altLang="ja-JP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en-US" altLang="ja-JP" sz="18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5AADBA7-CB75-E336-23DD-C7731C690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492" y="5389997"/>
                <a:ext cx="10162108" cy="882806"/>
              </a:xfrm>
              <a:prstGeom prst="rect">
                <a:avLst/>
              </a:prstGeom>
              <a:blipFill>
                <a:blip r:embed="rId2"/>
                <a:stretch>
                  <a:fillRect l="-540" b="-1034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12FDC2D-D0E5-2E84-DACE-6E5183659A3F}"/>
              </a:ext>
            </a:extLst>
          </p:cNvPr>
          <p:cNvGrpSpPr/>
          <p:nvPr/>
        </p:nvGrpSpPr>
        <p:grpSpPr>
          <a:xfrm>
            <a:off x="369116" y="1844598"/>
            <a:ext cx="6192202" cy="3419707"/>
            <a:chOff x="503340" y="1433217"/>
            <a:chExt cx="6192202" cy="341970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AA75F2A-424B-9E65-8E3B-5A4EEBBA6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0"/>
            <a:stretch/>
          </p:blipFill>
          <p:spPr>
            <a:xfrm>
              <a:off x="503340" y="1433217"/>
              <a:ext cx="5842212" cy="3419707"/>
            </a:xfrm>
            <a:prstGeom prst="rect">
              <a:avLst/>
            </a:prstGeom>
            <a:noFill/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BDC895A-BABD-3613-3331-79DCA1AF51F8}"/>
                </a:ext>
              </a:extLst>
            </p:cNvPr>
            <p:cNvSpPr txBox="1"/>
            <p:nvPr/>
          </p:nvSpPr>
          <p:spPr bwMode="auto">
            <a:xfrm>
              <a:off x="2183586" y="1813470"/>
              <a:ext cx="1393330" cy="584775"/>
            </a:xfrm>
            <a:prstGeom prst="rect">
              <a:avLst/>
            </a:prstGeom>
            <a:solidFill>
              <a:srgbClr val="92D05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Eurasian plate</a:t>
              </a:r>
            </a:p>
            <a:p>
              <a:r>
                <a:rPr lang="en-US" altLang="ja-JP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(Amur plate)</a:t>
              </a:r>
              <a:endParaRPr kumimoji="1" lang="en-US" altLang="ja-JP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FD8F1E9-AC8D-9388-767E-BAFA312C1A7E}"/>
                </a:ext>
              </a:extLst>
            </p:cNvPr>
            <p:cNvSpPr txBox="1"/>
            <p:nvPr/>
          </p:nvSpPr>
          <p:spPr bwMode="auto">
            <a:xfrm>
              <a:off x="4965382" y="2413117"/>
              <a:ext cx="1307219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Pacific plate</a:t>
              </a:r>
              <a:endParaRPr kumimoji="1" lang="ja-JP" alt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4E953E6-AEF5-784C-EDED-113D1AD7EDA7}"/>
                </a:ext>
              </a:extLst>
            </p:cNvPr>
            <p:cNvSpPr txBox="1"/>
            <p:nvPr/>
          </p:nvSpPr>
          <p:spPr bwMode="auto">
            <a:xfrm>
              <a:off x="3014125" y="3341147"/>
              <a:ext cx="1218705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Philippine Sea plate</a:t>
              </a:r>
              <a:endParaRPr kumimoji="1" lang="ja-JP" alt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3DB50BA-1973-DD06-FB29-F5AF79739113}"/>
                </a:ext>
              </a:extLst>
            </p:cNvPr>
            <p:cNvSpPr txBox="1"/>
            <p:nvPr/>
          </p:nvSpPr>
          <p:spPr bwMode="auto">
            <a:xfrm>
              <a:off x="4319278" y="1713877"/>
              <a:ext cx="2376264" cy="338554"/>
            </a:xfrm>
            <a:prstGeom prst="rect">
              <a:avLst/>
            </a:prstGeom>
            <a:solidFill>
              <a:srgbClr val="92D050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North American plate</a:t>
              </a: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9473D3E9-5333-3437-E250-D72692910644}"/>
                </a:ext>
              </a:extLst>
            </p:cNvPr>
            <p:cNvCxnSpPr>
              <a:cxnSpLocks/>
            </p:cNvCxnSpPr>
            <p:nvPr/>
          </p:nvCxnSpPr>
          <p:spPr>
            <a:xfrm>
              <a:off x="2476334" y="2733564"/>
              <a:ext cx="1037065" cy="4613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1964C74-F83E-971B-927B-BBEA103825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0565" y="2676111"/>
              <a:ext cx="691929" cy="842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F6C6CD8-2755-F2AD-E35E-B4198D8D6960}"/>
                </a:ext>
              </a:extLst>
            </p:cNvPr>
            <p:cNvSpPr txBox="1"/>
            <p:nvPr/>
          </p:nvSpPr>
          <p:spPr bwMode="auto">
            <a:xfrm>
              <a:off x="4763533" y="3458192"/>
              <a:ext cx="1306768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Japan Trench</a:t>
              </a:r>
              <a:endParaRPr kumimoji="1" lang="ja-JP" alt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77DFCCA-DCC2-131E-0CDF-8C8D39B4D95E}"/>
                </a:ext>
              </a:extLst>
            </p:cNvPr>
            <p:cNvSpPr txBox="1"/>
            <p:nvPr/>
          </p:nvSpPr>
          <p:spPr bwMode="auto">
            <a:xfrm>
              <a:off x="1453971" y="2536228"/>
              <a:ext cx="1430200" cy="338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 sz="1600" b="1" kern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Nankai Trough</a:t>
              </a:r>
              <a:endParaRPr kumimoji="1" lang="ja-JP" alt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下矢印 17">
            <a:extLst>
              <a:ext uri="{FF2B5EF4-FFF2-40B4-BE49-F238E27FC236}">
                <a16:creationId xmlns:a16="http://schemas.microsoft.com/office/drawing/2014/main" id="{A19FDC31-682E-0032-0011-007FD208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495" y="3298529"/>
            <a:ext cx="556077" cy="571044"/>
          </a:xfrm>
          <a:prstGeom prst="downArrow">
            <a:avLst>
              <a:gd name="adj1" fmla="val 45139"/>
              <a:gd name="adj2" fmla="val 5392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77925" tIns="38963" rIns="77925" bIns="38963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20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29E6F54-D15F-B825-0FAC-64EA7A4C21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91" y="3831671"/>
            <a:ext cx="4984457" cy="129926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A160045-5B85-E7F9-1071-F799C7BA1D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93" y="1992600"/>
            <a:ext cx="4984455" cy="131816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DE0C73-A6B4-0BA1-6CBE-FBAE8902BD2F}"/>
              </a:ext>
            </a:extLst>
          </p:cNvPr>
          <p:cNvSpPr txBox="1"/>
          <p:nvPr/>
        </p:nvSpPr>
        <p:spPr>
          <a:xfrm>
            <a:off x="6790169" y="1498594"/>
            <a:ext cx="227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Megathrust earthquakes</a:t>
            </a:r>
            <a:endParaRPr kumimoji="1" lang="ja-JP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0BB9DF1-D7BE-F1D3-634E-DF395AE79DE7}"/>
              </a:ext>
            </a:extLst>
          </p:cNvPr>
          <p:cNvSpPr txBox="1"/>
          <p:nvPr/>
        </p:nvSpPr>
        <p:spPr>
          <a:xfrm>
            <a:off x="579215" y="1498594"/>
            <a:ext cx="3565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Tectonic plate boundaries around Japan</a:t>
            </a:r>
            <a:endParaRPr kumimoji="1" lang="ja-JP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BDAA12-080F-D384-FCFD-C5972E814C13}"/>
              </a:ext>
            </a:extLst>
          </p:cNvPr>
          <p:cNvSpPr txBox="1"/>
          <p:nvPr/>
        </p:nvSpPr>
        <p:spPr>
          <a:xfrm>
            <a:off x="318781" y="713064"/>
            <a:ext cx="797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Japan: the tectonically active islands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4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Motivation of seafloor geodetic observation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521DA56-6085-7E2B-92EF-14D8EC60D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"/>
          <a:stretch/>
        </p:blipFill>
        <p:spPr bwMode="auto">
          <a:xfrm>
            <a:off x="7152166" y="585216"/>
            <a:ext cx="4927980" cy="58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5A7AC6C-DA85-46B5-C1F4-E121235CE74D}"/>
              </a:ext>
            </a:extLst>
          </p:cNvPr>
          <p:cNvSpPr/>
          <p:nvPr/>
        </p:nvSpPr>
        <p:spPr>
          <a:xfrm>
            <a:off x="7348761" y="6445629"/>
            <a:ext cx="4534789" cy="294131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Earthquake history of Nankai Trough, from Ishibashi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(2004)</a:t>
            </a:r>
            <a:endParaRPr lang="en-US" altLang="ja-JP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2A32DC7-7062-9396-34CA-3BBC7225C59D}"/>
                  </a:ext>
                </a:extLst>
              </p:cNvPr>
              <p:cNvSpPr txBox="1"/>
              <p:nvPr/>
            </p:nvSpPr>
            <p:spPr>
              <a:xfrm>
                <a:off x="333027" y="864066"/>
                <a:ext cx="6470445" cy="2957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Megathrust earthquakes r</a:t>
                </a:r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epeatedly occur along…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 Japan Trench (e.g. 2011 Tohoku-</a:t>
                </a:r>
                <a:r>
                  <a:rPr lang="en-US" altLang="ja-JP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oki</a:t>
                </a:r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Earthquake,</a:t>
                </a:r>
                <a:r>
                  <a:rPr lang="en-US" altLang="ja-JP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9.0</m:t>
                    </m:r>
                  </m:oMath>
                </a14:m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Nankai Trough (Ishibashi 2004)</a:t>
                </a:r>
                <a:endParaRPr kumimoji="1" lang="en-US" altLang="ja-JP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Numerous groups conduct seismic/geodetic observations to elucidate the mechanism of megathrust earthquakes.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ja-JP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Japan Coast Guard conducts seafloor geodetic observation using GNSS-A.</a:t>
                </a:r>
                <a:endParaRPr kumimoji="1" lang="ja-JP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2A32DC7-7062-9396-34CA-3BBC7225C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27" y="864066"/>
                <a:ext cx="6470445" cy="2957861"/>
              </a:xfrm>
              <a:prstGeom prst="rect">
                <a:avLst/>
              </a:prstGeom>
              <a:blipFill>
                <a:blip r:embed="rId3"/>
                <a:stretch>
                  <a:fillRect l="-848" b="-24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>
            <a:extLst>
              <a:ext uri="{FF2B5EF4-FFF2-40B4-BE49-F238E27FC236}">
                <a16:creationId xmlns:a16="http://schemas.microsoft.com/office/drawing/2014/main" id="{4D130D92-844F-FC00-7392-81A88081E8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49" y="4078580"/>
            <a:ext cx="1845874" cy="799878"/>
          </a:xfrm>
          <a:prstGeom prst="rect">
            <a:avLst/>
          </a:prstGeom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FCB93F01-E1BF-AB3E-DA8C-605268BCC06E}"/>
              </a:ext>
            </a:extLst>
          </p:cNvPr>
          <p:cNvGrpSpPr>
            <a:grpSpLocks/>
          </p:cNvGrpSpPr>
          <p:nvPr/>
        </p:nvGrpSpPr>
        <p:grpSpPr bwMode="auto">
          <a:xfrm>
            <a:off x="2544764" y="5336820"/>
            <a:ext cx="2379681" cy="460583"/>
            <a:chOff x="3424" y="3793"/>
            <a:chExt cx="1860" cy="360"/>
          </a:xfrm>
        </p:grpSpPr>
        <p:pic>
          <p:nvPicPr>
            <p:cNvPr id="28" name="Picture 5" descr="jcg-mark">
              <a:extLst>
                <a:ext uri="{FF2B5EF4-FFF2-40B4-BE49-F238E27FC236}">
                  <a16:creationId xmlns:a16="http://schemas.microsoft.com/office/drawing/2014/main" id="{497562C2-D0D1-E468-4050-15EA0B9DB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815"/>
              <a:ext cx="771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 descr="kaiho">
              <a:extLst>
                <a:ext uri="{FF2B5EF4-FFF2-40B4-BE49-F238E27FC236}">
                  <a16:creationId xmlns:a16="http://schemas.microsoft.com/office/drawing/2014/main" id="{8124CE8B-ECE1-F08C-FB0F-317809002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793"/>
              <a:ext cx="1111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7" descr="jcg">
              <a:extLst>
                <a:ext uri="{FF2B5EF4-FFF2-40B4-BE49-F238E27FC236}">
                  <a16:creationId xmlns:a16="http://schemas.microsoft.com/office/drawing/2014/main" id="{F534AEBE-9C50-5363-40AC-B3F9E3FAA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992"/>
              <a:ext cx="102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577F01-6F89-06C7-A775-37359863A207}"/>
              </a:ext>
            </a:extLst>
          </p:cNvPr>
          <p:cNvSpPr txBox="1"/>
          <p:nvPr/>
        </p:nvSpPr>
        <p:spPr bwMode="auto">
          <a:xfrm>
            <a:off x="2863509" y="5839026"/>
            <a:ext cx="187220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 geodetic observation (us)</a:t>
            </a:r>
            <a:endParaRPr kumimoji="1" lang="ja-JP" altLang="en-US" sz="1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E6B98BE7-CF37-152C-B79D-E34BD3B42C39}"/>
              </a:ext>
            </a:extLst>
          </p:cNvPr>
          <p:cNvSpPr/>
          <p:nvPr/>
        </p:nvSpPr>
        <p:spPr>
          <a:xfrm>
            <a:off x="2506577" y="5226425"/>
            <a:ext cx="2417971" cy="11358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F30439E-D31A-E872-2E7C-D6EDBF040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9" y="5539896"/>
            <a:ext cx="1472868" cy="82235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5B91602-6538-1B86-3FA1-3A40085C9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28" y="4390728"/>
            <a:ext cx="1989381" cy="50499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26E492A-3636-6857-D2AB-17B419809287}"/>
              </a:ext>
            </a:extLst>
          </p:cNvPr>
          <p:cNvSpPr txBox="1"/>
          <p:nvPr/>
        </p:nvSpPr>
        <p:spPr bwMode="auto">
          <a:xfrm>
            <a:off x="5185422" y="5882574"/>
            <a:ext cx="115288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more…</a:t>
            </a:r>
            <a:endParaRPr kumimoji="1" lang="ja-JP" altLang="en-US" sz="1600" b="1" kern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E5AE0A4B-D304-CC74-65B8-03439ED75E4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49" y="3828498"/>
            <a:ext cx="1989381" cy="59298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9D8721-F1F5-B1F5-6299-F58BD3845C3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59" y="4814457"/>
            <a:ext cx="799878" cy="7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3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 of seafloor geodetic observation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5CE4B5-3B5B-6C68-ADB5-EE8CAE34EF10}"/>
              </a:ext>
            </a:extLst>
          </p:cNvPr>
          <p:cNvSpPr txBox="1"/>
          <p:nvPr/>
        </p:nvSpPr>
        <p:spPr>
          <a:xfrm>
            <a:off x="330561" y="649821"/>
            <a:ext cx="797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Monitoring seafloor crustal deformation: why is it important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7A829D5-DC5A-44F9-AC00-240C642D1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b="19052"/>
          <a:stretch/>
        </p:blipFill>
        <p:spPr>
          <a:xfrm>
            <a:off x="318781" y="4848502"/>
            <a:ext cx="8300118" cy="1697551"/>
          </a:xfrm>
          <a:prstGeom prst="rect">
            <a:avLst/>
          </a:prstGeom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8838E01-FE2B-AA79-B014-978016BAA7DE}"/>
              </a:ext>
            </a:extLst>
          </p:cNvPr>
          <p:cNvCxnSpPr>
            <a:cxnSpLocks/>
            <a:endCxn id="43" idx="6"/>
          </p:cNvCxnSpPr>
          <p:nvPr/>
        </p:nvCxnSpPr>
        <p:spPr>
          <a:xfrm flipH="1" flipV="1">
            <a:off x="5353602" y="5640163"/>
            <a:ext cx="2660562" cy="2189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5E891F-7C8A-EA48-1285-762DAD7F4349}"/>
              </a:ext>
            </a:extLst>
          </p:cNvPr>
          <p:cNvSpPr txBox="1"/>
          <p:nvPr/>
        </p:nvSpPr>
        <p:spPr>
          <a:xfrm>
            <a:off x="6202749" y="6172064"/>
            <a:ext cx="1626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Oceanic plate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36EA72-8891-4695-D874-1680F2708C7A}"/>
              </a:ext>
            </a:extLst>
          </p:cNvPr>
          <p:cNvSpPr txBox="1"/>
          <p:nvPr/>
        </p:nvSpPr>
        <p:spPr>
          <a:xfrm>
            <a:off x="623118" y="5368679"/>
            <a:ext cx="1909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Overriding plate</a:t>
            </a:r>
            <a:endParaRPr kumimoji="1"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5" descr="D:\desktop\temp_files\GPS_reference.png">
            <a:extLst>
              <a:ext uri="{FF2B5EF4-FFF2-40B4-BE49-F238E27FC236}">
                <a16:creationId xmlns:a16="http://schemas.microsoft.com/office/drawing/2014/main" id="{C536F7C9-00EB-D142-A1D7-66354C84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82" y="5452210"/>
            <a:ext cx="297573" cy="4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D:\desktop\temp_files\GPS_reference.png">
            <a:extLst>
              <a:ext uri="{FF2B5EF4-FFF2-40B4-BE49-F238E27FC236}">
                <a16:creationId xmlns:a16="http://schemas.microsoft.com/office/drawing/2014/main" id="{CF446F39-DFA3-33EA-5767-348D8574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19" y="5375587"/>
            <a:ext cx="297573" cy="4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D:\desktop\temp_files\GPS_reference.png">
            <a:extLst>
              <a:ext uri="{FF2B5EF4-FFF2-40B4-BE49-F238E27FC236}">
                <a16:creationId xmlns:a16="http://schemas.microsoft.com/office/drawing/2014/main" id="{BA8700A9-C357-81CC-C7F2-84CC52A9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31" y="4715417"/>
            <a:ext cx="297573" cy="4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D:\desktop\temp_files\GPS_reference.png">
            <a:extLst>
              <a:ext uri="{FF2B5EF4-FFF2-40B4-BE49-F238E27FC236}">
                <a16:creationId xmlns:a16="http://schemas.microsoft.com/office/drawing/2014/main" id="{653E34B9-DDD5-0E48-D3ED-4E5102F3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94" y="4690250"/>
            <a:ext cx="297573" cy="4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楕円 41">
            <a:extLst>
              <a:ext uri="{FF2B5EF4-FFF2-40B4-BE49-F238E27FC236}">
                <a16:creationId xmlns:a16="http://schemas.microsoft.com/office/drawing/2014/main" id="{6E0B4AFE-E84C-1A87-02D7-EE319EE71908}"/>
              </a:ext>
            </a:extLst>
          </p:cNvPr>
          <p:cNvSpPr/>
          <p:nvPr/>
        </p:nvSpPr>
        <p:spPr>
          <a:xfrm>
            <a:off x="1698801" y="4508513"/>
            <a:ext cx="1226591" cy="8741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3F12EA67-F88A-2DFE-50E4-422C3E1EDD43}"/>
              </a:ext>
            </a:extLst>
          </p:cNvPr>
          <p:cNvSpPr/>
          <p:nvPr/>
        </p:nvSpPr>
        <p:spPr>
          <a:xfrm>
            <a:off x="3873346" y="5147047"/>
            <a:ext cx="1480256" cy="986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21E435A-980A-1E95-2D03-155450A9710C}"/>
              </a:ext>
            </a:extLst>
          </p:cNvPr>
          <p:cNvCxnSpPr>
            <a:cxnSpLocks/>
            <a:endCxn id="42" idx="7"/>
          </p:cNvCxnSpPr>
          <p:nvPr/>
        </p:nvCxnSpPr>
        <p:spPr>
          <a:xfrm flipH="1">
            <a:off x="2745762" y="4122338"/>
            <a:ext cx="714534" cy="514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D954DDC-5D48-B2A2-2EBA-F27288C0CC7B}"/>
              </a:ext>
            </a:extLst>
          </p:cNvPr>
          <p:cNvSpPr txBox="1"/>
          <p:nvPr/>
        </p:nvSpPr>
        <p:spPr>
          <a:xfrm>
            <a:off x="2768227" y="3480596"/>
            <a:ext cx="285026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Terrestrial</a:t>
            </a:r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GNSS</a:t>
            </a:r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</a:p>
          <a:p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⇒</a:t>
            </a:r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GEONET</a:t>
            </a:r>
            <a:r>
              <a:rPr lang="ja-JP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(GSI)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0720D760-6C9A-F2AF-FF59-4A39856E73A5}"/>
              </a:ext>
            </a:extLst>
          </p:cNvPr>
          <p:cNvCxnSpPr>
            <a:cxnSpLocks/>
          </p:cNvCxnSpPr>
          <p:nvPr/>
        </p:nvCxnSpPr>
        <p:spPr>
          <a:xfrm flipV="1">
            <a:off x="2169717" y="4765467"/>
            <a:ext cx="324063" cy="25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7FB38BDB-CE1D-2D61-5FCB-A1934DEE1627}"/>
              </a:ext>
            </a:extLst>
          </p:cNvPr>
          <p:cNvCxnSpPr>
            <a:cxnSpLocks/>
          </p:cNvCxnSpPr>
          <p:nvPr/>
        </p:nvCxnSpPr>
        <p:spPr>
          <a:xfrm flipV="1">
            <a:off x="4316268" y="5466659"/>
            <a:ext cx="643737" cy="109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EE4CD13E-074D-7C72-C463-AB5894C2595B}"/>
              </a:ext>
            </a:extLst>
          </p:cNvPr>
          <p:cNvCxnSpPr>
            <a:cxnSpLocks/>
          </p:cNvCxnSpPr>
          <p:nvPr/>
        </p:nvCxnSpPr>
        <p:spPr>
          <a:xfrm flipV="1">
            <a:off x="2626979" y="5828589"/>
            <a:ext cx="733404" cy="1732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D60EF75-28E1-011A-6C62-10666EBE07AF}"/>
              </a:ext>
            </a:extLst>
          </p:cNvPr>
          <p:cNvCxnSpPr>
            <a:cxnSpLocks/>
          </p:cNvCxnSpPr>
          <p:nvPr/>
        </p:nvCxnSpPr>
        <p:spPr>
          <a:xfrm flipH="1">
            <a:off x="5351914" y="6149688"/>
            <a:ext cx="1000623" cy="829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10E0109-CC68-71C3-66E1-079FE936202D}"/>
              </a:ext>
            </a:extLst>
          </p:cNvPr>
          <p:cNvCxnSpPr>
            <a:cxnSpLocks/>
          </p:cNvCxnSpPr>
          <p:nvPr/>
        </p:nvCxnSpPr>
        <p:spPr>
          <a:xfrm flipV="1">
            <a:off x="3668794" y="5985988"/>
            <a:ext cx="1212549" cy="12076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EB72D60-D5D3-0B0D-6747-E86E936E9F79}"/>
              </a:ext>
            </a:extLst>
          </p:cNvPr>
          <p:cNvSpPr txBox="1"/>
          <p:nvPr/>
        </p:nvSpPr>
        <p:spPr>
          <a:xfrm>
            <a:off x="3741250" y="6100076"/>
            <a:ext cx="1133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Fault slip</a:t>
            </a:r>
            <a:endParaRPr kumimoji="1" lang="ja-JP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6D679B9-C4C7-6A00-993D-B2FA6CD5F8E4}"/>
              </a:ext>
            </a:extLst>
          </p:cNvPr>
          <p:cNvSpPr txBox="1"/>
          <p:nvPr/>
        </p:nvSpPr>
        <p:spPr bwMode="auto">
          <a:xfrm>
            <a:off x="7735244" y="5397480"/>
            <a:ext cx="3833638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Crustal deformation near the trough axis (undersea)</a:t>
            </a:r>
          </a:p>
          <a:p>
            <a:r>
              <a:rPr lang="ja-JP" altLang="en-US" sz="1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⇒</a:t>
            </a:r>
            <a:r>
              <a:rPr lang="en-US" altLang="ja-JP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seafloor geodetic observation </a:t>
            </a:r>
            <a:r>
              <a:rPr lang="en-US" altLang="ja-JP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ja-JP" sz="1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JCG</a:t>
            </a:r>
            <a:r>
              <a:rPr lang="en-US" altLang="ja-JP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ja-JP" altLang="en-US" sz="1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6895EF42-F1A4-282E-039C-9B9A6F77A0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4" y="3840540"/>
            <a:ext cx="2138222" cy="637354"/>
          </a:xfrm>
          <a:prstGeom prst="rect">
            <a:avLst/>
          </a:prstGeom>
        </p:spPr>
      </p:pic>
      <p:grpSp>
        <p:nvGrpSpPr>
          <p:cNvPr id="54" name="Group 4">
            <a:extLst>
              <a:ext uri="{FF2B5EF4-FFF2-40B4-BE49-F238E27FC236}">
                <a16:creationId xmlns:a16="http://schemas.microsoft.com/office/drawing/2014/main" id="{292C3391-84A4-1799-2FC5-0C37A95B6785}"/>
              </a:ext>
            </a:extLst>
          </p:cNvPr>
          <p:cNvGrpSpPr>
            <a:grpSpLocks/>
          </p:cNvGrpSpPr>
          <p:nvPr/>
        </p:nvGrpSpPr>
        <p:grpSpPr bwMode="auto">
          <a:xfrm>
            <a:off x="4268990" y="4625265"/>
            <a:ext cx="2257432" cy="436922"/>
            <a:chOff x="3424" y="3793"/>
            <a:chExt cx="1860" cy="360"/>
          </a:xfrm>
        </p:grpSpPr>
        <p:pic>
          <p:nvPicPr>
            <p:cNvPr id="55" name="Picture 5" descr="jcg-mark">
              <a:extLst>
                <a:ext uri="{FF2B5EF4-FFF2-40B4-BE49-F238E27FC236}">
                  <a16:creationId xmlns:a16="http://schemas.microsoft.com/office/drawing/2014/main" id="{8853B361-E96C-9299-5FA6-848771BE2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815"/>
              <a:ext cx="771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" descr="kaiho">
              <a:extLst>
                <a:ext uri="{FF2B5EF4-FFF2-40B4-BE49-F238E27FC236}">
                  <a16:creationId xmlns:a16="http://schemas.microsoft.com/office/drawing/2014/main" id="{D6771B54-016C-AE65-1707-97EA5F805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793"/>
              <a:ext cx="1111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7" descr="jcg">
              <a:extLst>
                <a:ext uri="{FF2B5EF4-FFF2-40B4-BE49-F238E27FC236}">
                  <a16:creationId xmlns:a16="http://schemas.microsoft.com/office/drawing/2014/main" id="{740BD874-990B-3F24-F947-BBE1D994D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992"/>
              <a:ext cx="102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FBC452-2D3B-D983-7C4C-59C4F9C89BD5}"/>
              </a:ext>
            </a:extLst>
          </p:cNvPr>
          <p:cNvSpPr txBox="1"/>
          <p:nvPr/>
        </p:nvSpPr>
        <p:spPr>
          <a:xfrm>
            <a:off x="518017" y="1306095"/>
            <a:ext cx="568473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The source regions of megathrust earthquakes are mainly undersea.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Crustal deformation of the seafloor is important for elucidating megathrusts.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64F12BFF-C642-E0F2-170E-772C9ABABC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942" y="1508251"/>
            <a:ext cx="2539906" cy="3000262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6116130E-3D92-DA6A-C36E-9C8385B9AD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311" y="1440542"/>
            <a:ext cx="1934712" cy="31356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D6292D-2C2A-E531-3DDD-20033C6223A6}"/>
              </a:ext>
            </a:extLst>
          </p:cNvPr>
          <p:cNvSpPr txBox="1"/>
          <p:nvPr/>
        </p:nvSpPr>
        <p:spPr>
          <a:xfrm>
            <a:off x="6784480" y="1176091"/>
            <a:ext cx="528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Coseismic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slip of the 2011 Tohoku-</a:t>
            </a:r>
            <a:r>
              <a:rPr kumimoji="1" lang="en-US" altLang="ja-JP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oki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 earthquake: mainly undersea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546F071-A161-40A8-91E2-214CC72B313E}"/>
              </a:ext>
            </a:extLst>
          </p:cNvPr>
          <p:cNvSpPr txBox="1"/>
          <p:nvPr/>
        </p:nvSpPr>
        <p:spPr>
          <a:xfrm>
            <a:off x="7435302" y="4493648"/>
            <a:ext cx="160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Geodetic inversion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Iinuma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et al. 2012)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909E81F4-DCC0-D8EE-F79B-0104C2BBD5C7}"/>
              </a:ext>
            </a:extLst>
          </p:cNvPr>
          <p:cNvSpPr txBox="1"/>
          <p:nvPr/>
        </p:nvSpPr>
        <p:spPr>
          <a:xfrm>
            <a:off x="9531311" y="4493648"/>
            <a:ext cx="230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Tsunami waveform inversion </a:t>
            </a:r>
          </a:p>
          <a:p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Satake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et al. 2013)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9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E0D3D690-9D8B-8F13-4138-0A40DF9088CC}"/>
              </a:ext>
            </a:extLst>
          </p:cNvPr>
          <p:cNvGrpSpPr/>
          <p:nvPr/>
        </p:nvGrpSpPr>
        <p:grpSpPr>
          <a:xfrm>
            <a:off x="525191" y="1757703"/>
            <a:ext cx="4210551" cy="1608583"/>
            <a:chOff x="3154651" y="2053158"/>
            <a:chExt cx="3595221" cy="1690467"/>
          </a:xfrm>
        </p:grpSpPr>
        <p:sp>
          <p:nvSpPr>
            <p:cNvPr id="83" name="フローチャート: 手作業 82">
              <a:extLst>
                <a:ext uri="{FF2B5EF4-FFF2-40B4-BE49-F238E27FC236}">
                  <a16:creationId xmlns:a16="http://schemas.microsoft.com/office/drawing/2014/main" id="{C9C9B1BE-72B5-D27C-188A-20DD126B46A2}"/>
                </a:ext>
              </a:extLst>
            </p:cNvPr>
            <p:cNvSpPr/>
            <p:nvPr/>
          </p:nvSpPr>
          <p:spPr>
            <a:xfrm flipV="1">
              <a:off x="3154651" y="3085631"/>
              <a:ext cx="2785501" cy="648073"/>
            </a:xfrm>
            <a:prstGeom prst="flowChartManualOperation">
              <a:avLst/>
            </a:prstGeom>
            <a:solidFill>
              <a:srgbClr val="CAE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A2FA4594-7FCA-8622-8041-2BD776D2609E}"/>
                </a:ext>
              </a:extLst>
            </p:cNvPr>
            <p:cNvCxnSpPr/>
            <p:nvPr/>
          </p:nvCxnSpPr>
          <p:spPr>
            <a:xfrm>
              <a:off x="4351122" y="2053158"/>
              <a:ext cx="171681" cy="833302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3DDC5120-1170-DA75-1344-550A4CCD475B}"/>
                </a:ext>
              </a:extLst>
            </p:cNvPr>
            <p:cNvCxnSpPr/>
            <p:nvPr/>
          </p:nvCxnSpPr>
          <p:spPr>
            <a:xfrm>
              <a:off x="3801557" y="2254634"/>
              <a:ext cx="721246" cy="631826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8B14195C-3444-BB44-40FA-5FF329CAC4C3}"/>
                </a:ext>
              </a:extLst>
            </p:cNvPr>
            <p:cNvCxnSpPr/>
            <p:nvPr/>
          </p:nvCxnSpPr>
          <p:spPr>
            <a:xfrm flipV="1">
              <a:off x="4546437" y="2103006"/>
              <a:ext cx="426730" cy="783367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A73F3E0F-48C1-1DFC-D756-8E9FA3173514}"/>
                </a:ext>
              </a:extLst>
            </p:cNvPr>
            <p:cNvCxnSpPr/>
            <p:nvPr/>
          </p:nvCxnSpPr>
          <p:spPr>
            <a:xfrm flipV="1">
              <a:off x="4546436" y="2143510"/>
              <a:ext cx="908676" cy="74540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5" descr="D:\desktop\temp_files\GPS_reference.png">
              <a:extLst>
                <a:ext uri="{FF2B5EF4-FFF2-40B4-BE49-F238E27FC236}">
                  <a16:creationId xmlns:a16="http://schemas.microsoft.com/office/drawing/2014/main" id="{BE536D46-9258-26F4-4E90-D3B6425D1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476" y="2852924"/>
              <a:ext cx="32385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7B25F2E-5466-4B12-03F9-1B3A28D499CF}"/>
                </a:ext>
              </a:extLst>
            </p:cNvPr>
            <p:cNvSpPr txBox="1"/>
            <p:nvPr/>
          </p:nvSpPr>
          <p:spPr>
            <a:xfrm>
              <a:off x="5096708" y="2486568"/>
              <a:ext cx="1653164" cy="388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Radio wave signals</a:t>
              </a:r>
              <a:endParaRPr lang="ja-JP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2B14D422-67BD-048A-3A5A-0922505F0FD9}"/>
                </a:ext>
              </a:extLst>
            </p:cNvPr>
            <p:cNvSpPr txBox="1"/>
            <p:nvPr/>
          </p:nvSpPr>
          <p:spPr>
            <a:xfrm>
              <a:off x="5875580" y="3355492"/>
              <a:ext cx="505339" cy="388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land</a:t>
              </a:r>
              <a:endParaRPr lang="ja-JP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BBB4D13-88A5-F1E0-D0E4-DC61DDE5F26C}"/>
              </a:ext>
            </a:extLst>
          </p:cNvPr>
          <p:cNvSpPr txBox="1"/>
          <p:nvPr/>
        </p:nvSpPr>
        <p:spPr>
          <a:xfrm>
            <a:off x="1028862" y="1182722"/>
            <a:ext cx="199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GNSS satellites</a:t>
            </a:r>
            <a:endParaRPr lang="ja-JP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80124DC7-4A21-9B9B-8312-1BCA591F0A2A}"/>
              </a:ext>
            </a:extLst>
          </p:cNvPr>
          <p:cNvSpPr txBox="1"/>
          <p:nvPr/>
        </p:nvSpPr>
        <p:spPr bwMode="auto">
          <a:xfrm>
            <a:off x="585887" y="2237506"/>
            <a:ext cx="136915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GNSS site</a:t>
            </a:r>
            <a:endParaRPr kumimoji="1" lang="ja-JP" alt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" name="図 92">
            <a:extLst>
              <a:ext uri="{FF2B5EF4-FFF2-40B4-BE49-F238E27FC236}">
                <a16:creationId xmlns:a16="http://schemas.microsoft.com/office/drawing/2014/main" id="{C18A1DF1-17C3-D8A7-206F-C444A8EAEE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8" y="1702254"/>
            <a:ext cx="490669" cy="468589"/>
          </a:xfrm>
          <a:prstGeom prst="rect">
            <a:avLst/>
          </a:prstGeom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DBD2B186-B702-B957-A224-87C27CF02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5289" flipH="1">
            <a:off x="1721816" y="1485105"/>
            <a:ext cx="490669" cy="468589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5A67057B-2574-9E52-603E-54157CD18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14" y="1581606"/>
            <a:ext cx="490669" cy="468589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F79F3E78-0586-E54B-F2C9-05B8409EA2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5305">
            <a:off x="2953258" y="1591632"/>
            <a:ext cx="490669" cy="468589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8DC4F8B4-3476-4FAA-944C-4205E3D42E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5" y="4164387"/>
            <a:ext cx="447234" cy="427109"/>
          </a:xfrm>
          <a:prstGeom prst="rect">
            <a:avLst/>
          </a:prstGeom>
        </p:spPr>
      </p:pic>
      <p:sp>
        <p:nvSpPr>
          <p:cNvPr id="98" name="フローチャート: 手作業 97">
            <a:extLst>
              <a:ext uri="{FF2B5EF4-FFF2-40B4-BE49-F238E27FC236}">
                <a16:creationId xmlns:a16="http://schemas.microsoft.com/office/drawing/2014/main" id="{3D23F495-EDCB-A3D0-43B2-BA74AAF837E2}"/>
              </a:ext>
            </a:extLst>
          </p:cNvPr>
          <p:cNvSpPr/>
          <p:nvPr/>
        </p:nvSpPr>
        <p:spPr>
          <a:xfrm flipV="1">
            <a:off x="516369" y="4816571"/>
            <a:ext cx="3262245" cy="674924"/>
          </a:xfrm>
          <a:prstGeom prst="flowChartManualOperation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ローチャート: 手作業 98">
            <a:extLst>
              <a:ext uri="{FF2B5EF4-FFF2-40B4-BE49-F238E27FC236}">
                <a16:creationId xmlns:a16="http://schemas.microsoft.com/office/drawing/2014/main" id="{6F79EA04-0058-562D-8CDC-959EEB80A2E4}"/>
              </a:ext>
            </a:extLst>
          </p:cNvPr>
          <p:cNvSpPr/>
          <p:nvPr/>
        </p:nvSpPr>
        <p:spPr>
          <a:xfrm flipV="1">
            <a:off x="516369" y="5583182"/>
            <a:ext cx="3262245" cy="674924"/>
          </a:xfrm>
          <a:prstGeom prst="flowChartManualOperati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4D6E4F5-37C2-D43A-4019-5238D17C69E4}"/>
              </a:ext>
            </a:extLst>
          </p:cNvPr>
          <p:cNvSpPr/>
          <p:nvPr/>
        </p:nvSpPr>
        <p:spPr>
          <a:xfrm>
            <a:off x="516370" y="5471383"/>
            <a:ext cx="3262246" cy="781347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10289288-CE37-6626-5C2A-1F401BABBCDB}"/>
              </a:ext>
            </a:extLst>
          </p:cNvPr>
          <p:cNvSpPr/>
          <p:nvPr/>
        </p:nvSpPr>
        <p:spPr>
          <a:xfrm>
            <a:off x="1144078" y="4818936"/>
            <a:ext cx="1970070" cy="77115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24D3B5FF-82E1-9413-C156-DF2F0EC91893}"/>
              </a:ext>
            </a:extLst>
          </p:cNvPr>
          <p:cNvCxnSpPr>
            <a:cxnSpLocks/>
          </p:cNvCxnSpPr>
          <p:nvPr/>
        </p:nvCxnSpPr>
        <p:spPr>
          <a:xfrm>
            <a:off x="877953" y="4516118"/>
            <a:ext cx="639771" cy="73953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図 102">
            <a:extLst>
              <a:ext uri="{FF2B5EF4-FFF2-40B4-BE49-F238E27FC236}">
                <a16:creationId xmlns:a16="http://schemas.microsoft.com/office/drawing/2014/main" id="{56846002-F59B-E9C4-6BB9-11A52C1E85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5289" flipH="1">
            <a:off x="1225124" y="4066676"/>
            <a:ext cx="447234" cy="427109"/>
          </a:xfrm>
          <a:prstGeom prst="rect">
            <a:avLst/>
          </a:prstGeom>
        </p:spPr>
      </p:pic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BC48DBAE-3F6A-8508-2946-6E4B58D3C3DC}"/>
              </a:ext>
            </a:extLst>
          </p:cNvPr>
          <p:cNvCxnSpPr>
            <a:cxnSpLocks/>
          </p:cNvCxnSpPr>
          <p:nvPr/>
        </p:nvCxnSpPr>
        <p:spPr>
          <a:xfrm>
            <a:off x="2153179" y="4460903"/>
            <a:ext cx="0" cy="82873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図 104">
            <a:extLst>
              <a:ext uri="{FF2B5EF4-FFF2-40B4-BE49-F238E27FC236}">
                <a16:creationId xmlns:a16="http://schemas.microsoft.com/office/drawing/2014/main" id="{53D353F4-7CE6-3062-ABBC-4629C68DC2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26" y="4165560"/>
            <a:ext cx="447234" cy="427109"/>
          </a:xfrm>
          <a:prstGeom prst="rect">
            <a:avLst/>
          </a:prstGeom>
        </p:spPr>
      </p:pic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4C184BF-032B-7448-A4BA-2F44C2DEB3A1}"/>
              </a:ext>
            </a:extLst>
          </p:cNvPr>
          <p:cNvCxnSpPr>
            <a:cxnSpLocks/>
          </p:cNvCxnSpPr>
          <p:nvPr/>
        </p:nvCxnSpPr>
        <p:spPr>
          <a:xfrm>
            <a:off x="1448897" y="4430591"/>
            <a:ext cx="404003" cy="95169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図 106">
            <a:extLst>
              <a:ext uri="{FF2B5EF4-FFF2-40B4-BE49-F238E27FC236}">
                <a16:creationId xmlns:a16="http://schemas.microsoft.com/office/drawing/2014/main" id="{7F658759-6FE7-C15C-6E05-97502DFEE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5305">
            <a:off x="2474938" y="4064797"/>
            <a:ext cx="447234" cy="427109"/>
          </a:xfrm>
          <a:prstGeom prst="rect">
            <a:avLst/>
          </a:prstGeom>
        </p:spPr>
      </p:pic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E948EDF7-AAEA-4894-AE53-9BFDA72DF0E2}"/>
              </a:ext>
            </a:extLst>
          </p:cNvPr>
          <p:cNvCxnSpPr>
            <a:cxnSpLocks/>
          </p:cNvCxnSpPr>
          <p:nvPr/>
        </p:nvCxnSpPr>
        <p:spPr>
          <a:xfrm>
            <a:off x="2647260" y="4482397"/>
            <a:ext cx="71082" cy="56609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5" descr="D:\desktop\temp_files\GPS_reference.png">
            <a:extLst>
              <a:ext uri="{FF2B5EF4-FFF2-40B4-BE49-F238E27FC236}">
                <a16:creationId xmlns:a16="http://schemas.microsoft.com/office/drawing/2014/main" id="{C2AFE494-390C-2168-69A0-D77793BC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67" y="5426195"/>
            <a:ext cx="345703" cy="5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4A1601EB-AA2D-2CC5-EEB0-E0D4BE97B9E9}"/>
              </a:ext>
            </a:extLst>
          </p:cNvPr>
          <p:cNvSpPr txBox="1"/>
          <p:nvPr/>
        </p:nvSpPr>
        <p:spPr bwMode="auto">
          <a:xfrm>
            <a:off x="3759998" y="5954770"/>
            <a:ext cx="1095949" cy="368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seafloor</a:t>
            </a:r>
            <a:endParaRPr kumimoji="1" lang="ja-JP" alt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D98BC259-F9F0-3686-8C55-2F5F2CFBF22D}"/>
              </a:ext>
            </a:extLst>
          </p:cNvPr>
          <p:cNvSpPr txBox="1"/>
          <p:nvPr/>
        </p:nvSpPr>
        <p:spPr bwMode="auto">
          <a:xfrm>
            <a:off x="2877033" y="4755881"/>
            <a:ext cx="1451873" cy="368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sea surface</a:t>
            </a:r>
            <a:endParaRPr kumimoji="1" lang="ja-JP" alt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91FFF7A5-1F2E-FE82-2C6C-1C6CA6691F9D}"/>
              </a:ext>
            </a:extLst>
          </p:cNvPr>
          <p:cNvSpPr txBox="1"/>
          <p:nvPr/>
        </p:nvSpPr>
        <p:spPr bwMode="auto">
          <a:xfrm>
            <a:off x="1813511" y="5404021"/>
            <a:ext cx="866081" cy="7675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4400" b="1" kern="0" dirty="0">
                <a:solidFill>
                  <a:srgbClr val="FF0000"/>
                </a:solidFill>
                <a:latin typeface="+mn-ea"/>
                <a:ea typeface="+mn-ea"/>
              </a:rPr>
              <a:t>×</a:t>
            </a:r>
            <a:endParaRPr kumimoji="1" lang="ja-JP" altLang="en-US" sz="4400" b="1" kern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B67A8ED-DAF2-FA42-B488-80D66FDD9116}"/>
              </a:ext>
            </a:extLst>
          </p:cNvPr>
          <p:cNvSpPr txBox="1"/>
          <p:nvPr/>
        </p:nvSpPr>
        <p:spPr>
          <a:xfrm>
            <a:off x="516369" y="3358571"/>
            <a:ext cx="345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Land: GNSS observation (GEONET)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2425056-44B8-8041-E714-EFC24DC5FC29}"/>
              </a:ext>
            </a:extLst>
          </p:cNvPr>
          <p:cNvSpPr txBox="1"/>
          <p:nvPr/>
        </p:nvSpPr>
        <p:spPr>
          <a:xfrm>
            <a:off x="618354" y="6251214"/>
            <a:ext cx="305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Seafloor: cannot be observed!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10172AB-D99D-57F6-19E9-A0725ED81FA3}"/>
              </a:ext>
            </a:extLst>
          </p:cNvPr>
          <p:cNvSpPr txBox="1"/>
          <p:nvPr/>
        </p:nvSpPr>
        <p:spPr>
          <a:xfrm>
            <a:off x="5399523" y="1155320"/>
            <a:ext cx="615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Underwater: use acoustic ranging to obtain the position of a seafloor benchmark</a:t>
            </a:r>
            <a:r>
              <a:rPr kumimoji="1"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GNSS-Acoustic ranging (GNSS-A)</a:t>
            </a:r>
            <a:endParaRPr kumimoji="1" lang="ja-JP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9" name="図 138">
            <a:extLst>
              <a:ext uri="{FF2B5EF4-FFF2-40B4-BE49-F238E27FC236}">
                <a16:creationId xmlns:a16="http://schemas.microsoft.com/office/drawing/2014/main" id="{ED1E5217-E8DB-0B93-0561-48563DD13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25"/>
          <a:stretch/>
        </p:blipFill>
        <p:spPr>
          <a:xfrm>
            <a:off x="5384048" y="1739450"/>
            <a:ext cx="6117141" cy="4908133"/>
          </a:xfrm>
          <a:prstGeom prst="rect">
            <a:avLst/>
          </a:prstGeom>
        </p:spPr>
      </p:pic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DF2DF191-76BB-E439-044A-FB57C3B79628}"/>
              </a:ext>
            </a:extLst>
          </p:cNvPr>
          <p:cNvSpPr txBox="1"/>
          <p:nvPr/>
        </p:nvSpPr>
        <p:spPr>
          <a:xfrm>
            <a:off x="330561" y="649821"/>
            <a:ext cx="85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Monitoring seafloor crustal deformation: GNSS-Acoustic (GNSS-A)</a:t>
            </a:r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4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/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259A98BF-51BF-2438-F38B-23EBCA75DEC9}"/>
              </a:ext>
            </a:extLst>
          </p:cNvPr>
          <p:cNvGrpSpPr>
            <a:grpSpLocks/>
          </p:cNvGrpSpPr>
          <p:nvPr/>
        </p:nvGrpSpPr>
        <p:grpSpPr bwMode="auto">
          <a:xfrm>
            <a:off x="157520" y="777368"/>
            <a:ext cx="2645326" cy="511998"/>
            <a:chOff x="3424" y="3793"/>
            <a:chExt cx="1860" cy="360"/>
          </a:xfrm>
        </p:grpSpPr>
        <p:pic>
          <p:nvPicPr>
            <p:cNvPr id="31" name="Picture 5" descr="jcg-mark">
              <a:extLst>
                <a:ext uri="{FF2B5EF4-FFF2-40B4-BE49-F238E27FC236}">
                  <a16:creationId xmlns:a16="http://schemas.microsoft.com/office/drawing/2014/main" id="{472052B2-424A-A658-BBC4-16078C82A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815"/>
              <a:ext cx="771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 descr="kaiho">
              <a:extLst>
                <a:ext uri="{FF2B5EF4-FFF2-40B4-BE49-F238E27FC236}">
                  <a16:creationId xmlns:a16="http://schemas.microsoft.com/office/drawing/2014/main" id="{551EE057-ED59-1F21-B0F5-9F58862EB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793"/>
              <a:ext cx="1111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 descr="jcg">
              <a:extLst>
                <a:ext uri="{FF2B5EF4-FFF2-40B4-BE49-F238E27FC236}">
                  <a16:creationId xmlns:a16="http://schemas.microsoft.com/office/drawing/2014/main" id="{9E4363E3-A525-225E-0A38-69617F2A2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3992"/>
              <a:ext cx="102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CA5B264-FDBC-BE2A-80B9-5014C4FA8BDF}"/>
              </a:ext>
            </a:extLst>
          </p:cNvPr>
          <p:cNvGrpSpPr/>
          <p:nvPr/>
        </p:nvGrpSpPr>
        <p:grpSpPr>
          <a:xfrm>
            <a:off x="5409312" y="1726328"/>
            <a:ext cx="6210759" cy="4982168"/>
            <a:chOff x="9224081" y="2831985"/>
            <a:chExt cx="8812242" cy="7069034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B9DC74-3034-33BF-9BFD-AD06CD58AD25}"/>
                </a:ext>
              </a:extLst>
            </p:cNvPr>
            <p:cNvSpPr txBox="1"/>
            <p:nvPr/>
          </p:nvSpPr>
          <p:spPr>
            <a:xfrm>
              <a:off x="9504064" y="3542586"/>
              <a:ext cx="2244218" cy="915486"/>
            </a:xfrm>
            <a:prstGeom prst="rect">
              <a:avLst/>
            </a:prstGeom>
            <a:solidFill>
              <a:srgbClr val="CAE8AA"/>
            </a:solidFill>
          </p:spPr>
          <p:txBody>
            <a:bodyPr wrap="none" lIns="72000" tIns="72000" rIns="72000" bIns="72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ja-JP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Ship’s positions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ja-JP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</a:t>
              </a:r>
              <a:r>
                <a:rPr lang="en-US" altLang="ja-JP" sz="14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known</a:t>
              </a:r>
              <a:r>
                <a:rPr lang="en-US" altLang="ja-JP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by GNSS</a:t>
              </a:r>
              <a:endParaRPr lang="ja-JP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19CFD70F-ACE9-555B-3FFB-67E5EF86D362}"/>
                </a:ext>
              </a:extLst>
            </p:cNvPr>
            <p:cNvGrpSpPr/>
            <p:nvPr/>
          </p:nvGrpSpPr>
          <p:grpSpPr>
            <a:xfrm>
              <a:off x="9224081" y="2831985"/>
              <a:ext cx="8756338" cy="6450598"/>
              <a:chOff x="198594" y="1283824"/>
              <a:chExt cx="4378169" cy="3225299"/>
            </a:xfrm>
          </p:grpSpPr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56B10693-F6A2-54C4-5FAF-879EC979967A}"/>
                  </a:ext>
                </a:extLst>
              </p:cNvPr>
              <p:cNvSpPr/>
              <p:nvPr/>
            </p:nvSpPr>
            <p:spPr>
              <a:xfrm>
                <a:off x="413778" y="2600650"/>
                <a:ext cx="3918768" cy="190847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endParaRPr>
              </a:p>
            </p:txBody>
          </p:sp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6B23773E-AFF8-D095-CDFE-728BD50D1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89" y="4114677"/>
                <a:ext cx="257247" cy="394446"/>
              </a:xfrm>
              <a:prstGeom prst="rect">
                <a:avLst/>
              </a:prstGeom>
            </p:spPr>
          </p:pic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8BE41A5A-45F1-3B82-308F-C3AC6D313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8000" y="4114677"/>
                <a:ext cx="257247" cy="394446"/>
              </a:xfrm>
              <a:prstGeom prst="rect">
                <a:avLst/>
              </a:prstGeom>
            </p:spPr>
          </p:pic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6980F2D3-31B3-2910-D4CA-DC7C8740200C}"/>
                  </a:ext>
                </a:extLst>
              </p:cNvPr>
              <p:cNvSpPr txBox="1"/>
              <p:nvPr/>
            </p:nvSpPr>
            <p:spPr bwMode="auto">
              <a:xfrm>
                <a:off x="1617570" y="4152455"/>
                <a:ext cx="1100151" cy="3275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none" lIns="182880" tIns="91440" rIns="182880" bIns="9144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b="1" kern="0" dirty="0">
                    <a:solidFill>
                      <a:srgbClr val="FFC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transponder</a:t>
                </a:r>
                <a:endParaRPr lang="ja-JP" altLang="en-US" b="1" kern="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0EBFE3E-78A3-5AB2-ABF0-7C6649C3DF40}"/>
                  </a:ext>
                </a:extLst>
              </p:cNvPr>
              <p:cNvSpPr txBox="1"/>
              <p:nvPr/>
            </p:nvSpPr>
            <p:spPr>
              <a:xfrm>
                <a:off x="198594" y="1283824"/>
                <a:ext cx="4378169" cy="2987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en-US" altLang="ja-JP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Sailing observation (</a:t>
                </a:r>
                <a:r>
                  <a:rPr kumimoji="1" lang="en-US" altLang="ja-JP" sz="1600" b="1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ship-ship-transponder </a:t>
                </a:r>
                <a:r>
                  <a:rPr kumimoji="1" lang="en-US" altLang="ja-JP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trilateration) </a:t>
                </a:r>
                <a:endParaRPr lang="ja-JP" alt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0E7C4880-566A-ED4E-3679-EC326A5F2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20957" y="1969903"/>
                <a:ext cx="1722512" cy="704664"/>
              </a:xfrm>
              <a:prstGeom prst="rect">
                <a:avLst/>
              </a:prstGeom>
            </p:spPr>
          </p:pic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B9F66D8-87B0-3193-A9D2-01FD948BAA20}"/>
                </a:ext>
              </a:extLst>
            </p:cNvPr>
            <p:cNvGrpSpPr/>
            <p:nvPr/>
          </p:nvGrpSpPr>
          <p:grpSpPr>
            <a:xfrm flipH="1">
              <a:off x="12986311" y="4204143"/>
              <a:ext cx="4532510" cy="1409328"/>
              <a:chOff x="413778" y="1347614"/>
              <a:chExt cx="2266255" cy="704664"/>
            </a:xfrm>
          </p:grpSpPr>
          <p:sp>
            <p:nvSpPr>
              <p:cNvPr id="27" name="矢印: 右 26">
                <a:extLst>
                  <a:ext uri="{FF2B5EF4-FFF2-40B4-BE49-F238E27FC236}">
                    <a16:creationId xmlns:a16="http://schemas.microsoft.com/office/drawing/2014/main" id="{599C9800-C253-EA82-9AA7-ED342C95DE22}"/>
                  </a:ext>
                </a:extLst>
              </p:cNvPr>
              <p:cNvSpPr/>
              <p:nvPr/>
            </p:nvSpPr>
            <p:spPr>
              <a:xfrm rot="10800000">
                <a:off x="2116420" y="1619708"/>
                <a:ext cx="493614" cy="358653"/>
              </a:xfrm>
              <a:prstGeom prst="rightArrow">
                <a:avLst/>
              </a:prstGeom>
              <a:solidFill>
                <a:schemeClr val="accent3"/>
              </a:solidFill>
            </p:spPr>
            <p:txBody>
              <a:bodyPr wrap="none" lIns="72000" tIns="72000" rIns="72000" bIns="72000" rtlCol="0" anchor="ctr">
                <a:noAutofit/>
              </a:bodyPr>
              <a:lstStyle/>
              <a:p>
                <a:pPr algn="l"/>
                <a:endParaRPr lang="ja-JP" altLang="en-US" sz="2800" dirty="0">
                  <a:latin typeface="+mn-ea"/>
                </a:endParaRPr>
              </a:p>
            </p:txBody>
          </p:sp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9269FBAD-CCD4-ED54-81C5-EFE3AB10F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778" y="1347614"/>
                <a:ext cx="1722512" cy="704664"/>
              </a:xfrm>
              <a:prstGeom prst="rect">
                <a:avLst/>
              </a:prstGeom>
            </p:spPr>
          </p:pic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C574D71-4556-844A-FC02-EC2CCCA10261}"/>
                  </a:ext>
                </a:extLst>
              </p:cNvPr>
              <p:cNvSpPr txBox="1"/>
              <p:nvPr/>
            </p:nvSpPr>
            <p:spPr bwMode="auto">
              <a:xfrm>
                <a:off x="2153043" y="1347839"/>
                <a:ext cx="526990" cy="3493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none" lIns="182880" tIns="91440" rIns="182880" bIns="9144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2000" b="1" kern="0" dirty="0">
                    <a:solidFill>
                      <a:srgbClr val="92D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Sail</a:t>
                </a:r>
                <a:endParaRPr lang="ja-JP" altLang="en-US" sz="2000" b="1" kern="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1191B8D-EA0A-E08D-4152-F8DB99463630}"/>
                </a:ext>
              </a:extLst>
            </p:cNvPr>
            <p:cNvSpPr txBox="1"/>
            <p:nvPr/>
          </p:nvSpPr>
          <p:spPr bwMode="auto">
            <a:xfrm>
              <a:off x="10992106" y="9289648"/>
              <a:ext cx="5118420" cy="6113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182880" tIns="91440" rIns="182880" bIns="9144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Solve positions of </a:t>
              </a:r>
              <a:r>
                <a:rPr lang="en-US" altLang="ja-JP" sz="1600" b="1" kern="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each of transponder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B3DBC0E-6CBD-7848-7770-1DBE8A74907C}"/>
                </a:ext>
              </a:extLst>
            </p:cNvPr>
            <p:cNvSpPr txBox="1"/>
            <p:nvPr/>
          </p:nvSpPr>
          <p:spPr bwMode="auto">
            <a:xfrm>
              <a:off x="14598721" y="3340947"/>
              <a:ext cx="3437602" cy="5240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182880" tIns="91440" rIns="182880" bIns="9144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1200" b="1" i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developed by JCG &amp; Univ. Tokyo</a:t>
              </a:r>
              <a:endParaRPr lang="ja-JP" altLang="en-US" sz="1200" b="1" i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D062A75A-0A97-1F94-3DAF-5F75CA37FE2C}"/>
                </a:ext>
              </a:extLst>
            </p:cNvPr>
            <p:cNvGrpSpPr/>
            <p:nvPr/>
          </p:nvGrpSpPr>
          <p:grpSpPr>
            <a:xfrm>
              <a:off x="11410947" y="5682402"/>
              <a:ext cx="3783618" cy="2811288"/>
              <a:chOff x="1301277" y="2709033"/>
              <a:chExt cx="1891809" cy="1405644"/>
            </a:xfrm>
          </p:grpSpPr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E2858DD2-0846-7E87-694C-A85427B342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2080" y="2709033"/>
                <a:ext cx="1874886" cy="1405644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E1E3709-5B68-78FA-BF88-2DBE96E507FB}"/>
                  </a:ext>
                </a:extLst>
              </p:cNvPr>
              <p:cNvSpPr txBox="1"/>
              <p:nvPr/>
            </p:nvSpPr>
            <p:spPr bwMode="auto">
              <a:xfrm rot="2211433">
                <a:off x="1581185" y="3221117"/>
                <a:ext cx="1611901" cy="3056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none" lIns="182880" tIns="91440" rIns="182880" bIns="9144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600" b="1" kern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Round-trip travel time</a:t>
                </a:r>
                <a:endParaRPr kumimoji="1" lang="ja-JP" altLang="en-US" sz="1600" b="1" kern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75595E15-6CA3-46DA-563B-8975AEABE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1277" y="2722064"/>
                <a:ext cx="266457" cy="1392613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E61890B1-E6D8-598A-6F4C-4BA1AADCA2AE}"/>
                </a:ext>
              </a:extLst>
            </p:cNvPr>
            <p:cNvGrpSpPr/>
            <p:nvPr/>
          </p:nvGrpSpPr>
          <p:grpSpPr>
            <a:xfrm>
              <a:off x="11935400" y="5746081"/>
              <a:ext cx="3848780" cy="2747610"/>
              <a:chOff x="1555273" y="2740872"/>
              <a:chExt cx="1924390" cy="1373805"/>
            </a:xfrm>
          </p:grpSpPr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D3543A18-F9FD-157B-B24C-4E51F1645D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60972" y="2740959"/>
                <a:ext cx="318691" cy="1373718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D1C076F4-7DAA-D08C-2E3B-644C6C6357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5273" y="2740872"/>
                <a:ext cx="1920794" cy="1373805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33606A82-E030-C309-9052-5D9B2E982A6D}"/>
                </a:ext>
              </a:extLst>
            </p:cNvPr>
            <p:cNvGrpSpPr/>
            <p:nvPr/>
          </p:nvGrpSpPr>
          <p:grpSpPr>
            <a:xfrm>
              <a:off x="9452562" y="6275027"/>
              <a:ext cx="2573194" cy="1630704"/>
              <a:chOff x="205937" y="2100771"/>
              <a:chExt cx="1286597" cy="815352"/>
            </a:xfrm>
          </p:grpSpPr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F6944A9-7153-98A5-D99B-B0F232689C38}"/>
                  </a:ext>
                </a:extLst>
              </p:cNvPr>
              <p:cNvSpPr txBox="1"/>
              <p:nvPr/>
            </p:nvSpPr>
            <p:spPr bwMode="auto">
              <a:xfrm>
                <a:off x="205937" y="2507281"/>
                <a:ext cx="1286597" cy="408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72000" tIns="72000" rIns="72000" bIns="720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solve with collection </a:t>
                </a:r>
              </a:p>
              <a:p>
                <a:r>
                  <a:rPr lang="en-US" altLang="ja-JP" sz="1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various slant ranges</a:t>
                </a:r>
                <a:endParaRPr lang="en-US" altLang="ja-JP" sz="1400" b="1" kern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B1EAD48-4721-1540-7448-0437BBAAEF2C}"/>
                  </a:ext>
                </a:extLst>
              </p:cNvPr>
              <p:cNvSpPr txBox="1"/>
              <p:nvPr/>
            </p:nvSpPr>
            <p:spPr>
              <a:xfrm>
                <a:off x="205937" y="2100771"/>
                <a:ext cx="1124338" cy="4088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72000" tIns="72000" rIns="72000" bIns="72000" rtlCol="0">
                <a:spAutoFit/>
              </a:bodyPr>
              <a:lstStyle/>
              <a:p>
                <a:pPr marL="0" indent="0">
                  <a:buNone/>
                </a:pPr>
                <a:r>
                  <a:rPr kumimoji="1" lang="en-US" altLang="ja-JP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 sound</a:t>
                </a:r>
              </a:p>
              <a:p>
                <a:pPr marL="0" indent="0">
                  <a:buNone/>
                </a:pPr>
                <a:r>
                  <a:rPr kumimoji="1" lang="en-US" altLang="ja-JP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speed perturbation</a:t>
                </a:r>
                <a:endParaRPr kumimoji="1" lang="ja-JP" altLang="en-U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D3F05BF-D457-BF95-22D4-D5E490EA78A4}"/>
              </a:ext>
            </a:extLst>
          </p:cNvPr>
          <p:cNvSpPr txBox="1"/>
          <p:nvPr/>
        </p:nvSpPr>
        <p:spPr>
          <a:xfrm>
            <a:off x="3066852" y="723193"/>
            <a:ext cx="870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JCG performs seafloor geodetic observation using the 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GNSS-Acoustic ranging combination technique (GNSS-A).</a:t>
            </a:r>
            <a:endParaRPr kumimoji="1" lang="ja-JP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6">
            <a:extLst>
              <a:ext uri="{FF2B5EF4-FFF2-40B4-BE49-F238E27FC236}">
                <a16:creationId xmlns:a16="http://schemas.microsoft.com/office/drawing/2014/main" id="{BC27B012-1A0B-EE92-79D0-D28EA1A3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42" y="2228468"/>
            <a:ext cx="2268312" cy="138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916B820-40FD-D2ED-9662-82AA61B24170}"/>
              </a:ext>
            </a:extLst>
          </p:cNvPr>
          <p:cNvSpPr txBox="1"/>
          <p:nvPr/>
        </p:nvSpPr>
        <p:spPr>
          <a:xfrm>
            <a:off x="3551360" y="2607472"/>
            <a:ext cx="143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Onboard transducer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テキスト ボックス 108">
            <a:extLst>
              <a:ext uri="{FF2B5EF4-FFF2-40B4-BE49-F238E27FC236}">
                <a16:creationId xmlns:a16="http://schemas.microsoft.com/office/drawing/2014/main" id="{F020F7AF-AA5A-33FE-DEA4-082636F81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842" y="6150312"/>
            <a:ext cx="1665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ahoma" pitchFamily="34" charset="0"/>
              </a:rPr>
              <a:t>(Photo by JAMSTEC)</a:t>
            </a:r>
            <a:endParaRPr lang="ja-JP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Tahoma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5CA4D95-2561-4104-BB39-188F0FEC8C04}"/>
              </a:ext>
            </a:extLst>
          </p:cNvPr>
          <p:cNvSpPr txBox="1"/>
          <p:nvPr/>
        </p:nvSpPr>
        <p:spPr>
          <a:xfrm>
            <a:off x="3406508" y="4569384"/>
            <a:ext cx="1881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Transponder (seafloor station)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9" descr="Z:\work\SWAT\presen110728\photo\海底局.png">
            <a:extLst>
              <a:ext uri="{FF2B5EF4-FFF2-40B4-BE49-F238E27FC236}">
                <a16:creationId xmlns:a16="http://schemas.microsoft.com/office/drawing/2014/main" id="{699B1147-A985-4AF1-A2D7-50FB9E208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25" y="3962184"/>
            <a:ext cx="2319345" cy="219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177FA7A-B7A8-9A88-ADF8-CADB21CE2EAC}"/>
              </a:ext>
            </a:extLst>
          </p:cNvPr>
          <p:cNvSpPr txBox="1"/>
          <p:nvPr/>
        </p:nvSpPr>
        <p:spPr>
          <a:xfrm>
            <a:off x="1322860" y="1503468"/>
            <a:ext cx="375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Positioning of seafloor stations by acoustic ranging</a:t>
            </a:r>
          </a:p>
        </p:txBody>
      </p:sp>
      <p:sp>
        <p:nvSpPr>
          <p:cNvPr id="48" name="上下矢印 67">
            <a:extLst>
              <a:ext uri="{FF2B5EF4-FFF2-40B4-BE49-F238E27FC236}">
                <a16:creationId xmlns:a16="http://schemas.microsoft.com/office/drawing/2014/main" id="{C02EA0F6-7CDF-6D48-00B5-F76334BAAB48}"/>
              </a:ext>
            </a:extLst>
          </p:cNvPr>
          <p:cNvSpPr/>
          <p:nvPr/>
        </p:nvSpPr>
        <p:spPr>
          <a:xfrm>
            <a:off x="2185506" y="3031478"/>
            <a:ext cx="288272" cy="1861412"/>
          </a:xfrm>
          <a:prstGeom prst="upDownArrow">
            <a:avLst>
              <a:gd name="adj1" fmla="val 33734"/>
              <a:gd name="adj2" fmla="val 825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latin typeface="+mn-ea"/>
            </a:endParaRP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811C7EB4-81DE-53B8-3F71-8C768918FA28}"/>
              </a:ext>
            </a:extLst>
          </p:cNvPr>
          <p:cNvSpPr/>
          <p:nvPr/>
        </p:nvSpPr>
        <p:spPr>
          <a:xfrm>
            <a:off x="939119" y="1481518"/>
            <a:ext cx="4255467" cy="5046031"/>
          </a:xfrm>
          <a:prstGeom prst="roundRect">
            <a:avLst>
              <a:gd name="adj" fmla="val 8681"/>
            </a:avLst>
          </a:prstGeom>
          <a:noFill/>
          <a:ln w="2857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ja-JP" altLang="en-US" sz="1867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D887C2B-8A24-3F8E-1AB9-6564C80C1E46}"/>
              </a:ext>
            </a:extLst>
          </p:cNvPr>
          <p:cNvCxnSpPr>
            <a:cxnSpLocks/>
          </p:cNvCxnSpPr>
          <p:nvPr/>
        </p:nvCxnSpPr>
        <p:spPr>
          <a:xfrm>
            <a:off x="2901683" y="3038884"/>
            <a:ext cx="3861256" cy="64780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C7E351B0-9CFB-33B5-6B66-D121C0CDB361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802846" y="5711650"/>
            <a:ext cx="4367598" cy="2829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D8C779A-ADAA-7FF2-6F79-8A738C64A653}"/>
              </a:ext>
            </a:extLst>
          </p:cNvPr>
          <p:cNvSpPr txBox="1"/>
          <p:nvPr/>
        </p:nvSpPr>
        <p:spPr>
          <a:xfrm>
            <a:off x="2371910" y="3630836"/>
            <a:ext cx="1834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Acoustic ranging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4226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Overview of GNSS-A, JCG’s sites (SGO-A) and data analysis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F739A0-4BD7-4B88-8ADF-F459051EEB96}"/>
              </a:ext>
            </a:extLst>
          </p:cNvPr>
          <p:cNvSpPr txBox="1"/>
          <p:nvPr/>
        </p:nvSpPr>
        <p:spPr>
          <a:xfrm>
            <a:off x="1517650" y="1458483"/>
            <a:ext cx="915670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Terrestrial GNSS vs. Seafloor GNSS-A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1896BB-08BF-485E-9314-941BA140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2705" y="4436607"/>
            <a:ext cx="2893409" cy="217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F46C431-F761-4B26-BAB1-9DE728E55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2625" y="4436608"/>
            <a:ext cx="2672618" cy="217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1256E8C-D9FD-4E0A-A3E9-BDA6C066331D}"/>
              </a:ext>
            </a:extLst>
          </p:cNvPr>
          <p:cNvSpPr/>
          <p:nvPr/>
        </p:nvSpPr>
        <p:spPr>
          <a:xfrm>
            <a:off x="7615793" y="5672133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10 cm</a:t>
            </a:r>
            <a:endParaRPr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6473F4-D272-41DB-8D9F-AD35C6267269}"/>
              </a:ext>
            </a:extLst>
          </p:cNvPr>
          <p:cNvSpPr txBox="1"/>
          <p:nvPr/>
        </p:nvSpPr>
        <p:spPr>
          <a:xfrm>
            <a:off x="5026242" y="4472440"/>
            <a:ext cx="2209487" cy="2616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GEONET site</a:t>
            </a:r>
            <a:r>
              <a:rPr lang="ja-JP" altLang="en-US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11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Omaezaki</a:t>
            </a:r>
            <a:r>
              <a:rPr lang="en-US" altLang="ja-JP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1" lang="ja-JP" altLang="en-U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8261814-9DC8-4FB3-B23E-F8E55286F0B9}"/>
              </a:ext>
            </a:extLst>
          </p:cNvPr>
          <p:cNvSpPr txBox="1"/>
          <p:nvPr/>
        </p:nvSpPr>
        <p:spPr>
          <a:xfrm>
            <a:off x="8659577" y="4503437"/>
            <a:ext cx="1846538" cy="27699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GNSS-A site</a:t>
            </a:r>
            <a:r>
              <a:rPr kumimoji="1" lang="ja-JP" alt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“TOK1”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8F6EBA3-E3AD-4F36-83F0-054D4D236E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6" t="51418" r="37958" b="27428"/>
          <a:stretch/>
        </p:blipFill>
        <p:spPr>
          <a:xfrm>
            <a:off x="1715976" y="5058407"/>
            <a:ext cx="2297917" cy="141952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D8CF7D-5CA7-4715-A719-05DA218D3C9A}"/>
              </a:ext>
            </a:extLst>
          </p:cNvPr>
          <p:cNvSpPr txBox="1"/>
          <p:nvPr/>
        </p:nvSpPr>
        <p:spPr>
          <a:xfrm>
            <a:off x="3127207" y="616620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1" dirty="0">
                <a:latin typeface="Calibri" panose="020F0502020204030204" pitchFamily="34" charset="0"/>
                <a:cs typeface="Calibri" panose="020F0502020204030204" pitchFamily="34" charset="0"/>
              </a:rPr>
              <a:t>TOK1</a:t>
            </a:r>
            <a:endParaRPr kumimoji="1" lang="ja-JP" alt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6D20E0-7C23-41B2-BD2E-5A02F2F013BB}"/>
              </a:ext>
            </a:extLst>
          </p:cNvPr>
          <p:cNvSpPr txBox="1"/>
          <p:nvPr/>
        </p:nvSpPr>
        <p:spPr>
          <a:xfrm>
            <a:off x="2407116" y="5069837"/>
            <a:ext cx="811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Omaezaki</a:t>
            </a:r>
            <a:endParaRPr kumimoji="1" lang="ja-JP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53EC070-59E1-4862-8D63-284E27F0B5F9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914483" y="5322047"/>
            <a:ext cx="223268" cy="2445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C4B8A93-2FB4-4918-99E8-9F868261AB51}"/>
              </a:ext>
            </a:extLst>
          </p:cNvPr>
          <p:cNvCxnSpPr>
            <a:cxnSpLocks/>
          </p:cNvCxnSpPr>
          <p:nvPr/>
        </p:nvCxnSpPr>
        <p:spPr>
          <a:xfrm flipH="1" flipV="1">
            <a:off x="3142700" y="5968715"/>
            <a:ext cx="93978" cy="2015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楕円 22">
            <a:extLst>
              <a:ext uri="{FF2B5EF4-FFF2-40B4-BE49-F238E27FC236}">
                <a16:creationId xmlns:a16="http://schemas.microsoft.com/office/drawing/2014/main" id="{7E46691F-5596-40BF-96EE-2B274EC2D042}"/>
              </a:ext>
            </a:extLst>
          </p:cNvPr>
          <p:cNvSpPr/>
          <p:nvPr/>
        </p:nvSpPr>
        <p:spPr>
          <a:xfrm>
            <a:off x="3127207" y="5556077"/>
            <a:ext cx="72000" cy="72000"/>
          </a:xfrm>
          <a:prstGeom prst="ellipse">
            <a:avLst/>
          </a:prstGeom>
          <a:solidFill>
            <a:srgbClr val="00CC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975701"/>
              </p:ext>
            </p:extLst>
          </p:nvPr>
        </p:nvGraphicFramePr>
        <p:xfrm>
          <a:off x="1517650" y="1846202"/>
          <a:ext cx="9156700" cy="479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GNSS</a:t>
                      </a:r>
                      <a:endParaRPr kumimoji="1" lang="ja-JP" alt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GNSS-A</a:t>
                      </a:r>
                      <a:endParaRPr kumimoji="1" lang="ja-JP" alt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sites in Japan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Approximately 1,300 GEONET sites (operated by GSI</a:t>
                      </a:r>
                      <a:r>
                        <a:rPr kumimoji="1" lang="en-US" altLang="ja-JP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Approximately 60 sites </a:t>
                      </a:r>
                    </a:p>
                    <a:p>
                      <a:r>
                        <a:rPr kumimoji="1" lang="en-US" altLang="ja-JP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(operated</a:t>
                      </a:r>
                      <a:r>
                        <a:rPr kumimoji="1" lang="en-US" altLang="ja-JP" sz="14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JCG and universities)</a:t>
                      </a:r>
                      <a:endParaRPr kumimoji="1" lang="ja-JP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Observation frequency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continuous</a:t>
                      </a:r>
                      <a:endParaRPr kumimoji="1" lang="ja-JP" altLang="en-US" sz="1400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3-4 times per year</a:t>
                      </a:r>
                      <a:endParaRPr kumimoji="1" lang="ja-JP" altLang="en-US" sz="14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Precision</a:t>
                      </a:r>
                      <a:r>
                        <a:rPr kumimoji="1" lang="en-US" altLang="ja-JP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kumimoji="1" lang="en-US" altLang="ja-JP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(horizontal component)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less than 1 cm (daily coordinates)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2-3 cm (1σ)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error sources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Atmospheric (Ionospheric/tropospheric</a:t>
                      </a:r>
                      <a:r>
                        <a:rPr kumimoji="1" lang="en-US" altLang="ja-JP" sz="1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delay</a:t>
                      </a:r>
                      <a:endParaRPr kumimoji="1" lang="ja-JP" altLang="en-US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Atmospheric delay</a:t>
                      </a:r>
                      <a:r>
                        <a:rPr kumimoji="1" lang="en-US" altLang="ja-JP" sz="14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kumimoji="1" lang="en-US" altLang="ja-JP" sz="14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sound speed perturbation (mainly due to water temperature)</a:t>
                      </a:r>
                      <a:endParaRPr kumimoji="1" lang="ja-JP" altLang="en-US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Example: GEONET vs. GNSS-A</a:t>
                      </a:r>
                      <a:r>
                        <a:rPr kumimoji="1" lang="en-US" altLang="ja-JP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the Tokai region</a:t>
                      </a:r>
                      <a:endParaRPr kumimoji="1" lang="en-US" altLang="ja-JP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1256E8C-D9FD-4E0A-A3E9-BDA6C066331D}"/>
              </a:ext>
            </a:extLst>
          </p:cNvPr>
          <p:cNvSpPr/>
          <p:nvPr/>
        </p:nvSpPr>
        <p:spPr>
          <a:xfrm>
            <a:off x="4479738" y="5678589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10 cm</a:t>
            </a:r>
            <a:endParaRPr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5E6A5DE-7795-4950-91B6-AF9364AA1A81}"/>
              </a:ext>
            </a:extLst>
          </p:cNvPr>
          <p:cNvCxnSpPr/>
          <p:nvPr/>
        </p:nvCxnSpPr>
        <p:spPr>
          <a:xfrm>
            <a:off x="4438974" y="5645285"/>
            <a:ext cx="674" cy="31542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5E6A5DE-7795-4950-91B6-AF9364AA1A81}"/>
              </a:ext>
            </a:extLst>
          </p:cNvPr>
          <p:cNvCxnSpPr/>
          <p:nvPr/>
        </p:nvCxnSpPr>
        <p:spPr>
          <a:xfrm>
            <a:off x="7583020" y="5635237"/>
            <a:ext cx="674" cy="31542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65E6A5DE-7795-4950-91B6-AF9364AA1A81}"/>
              </a:ext>
            </a:extLst>
          </p:cNvPr>
          <p:cNvCxnSpPr/>
          <p:nvPr/>
        </p:nvCxnSpPr>
        <p:spPr>
          <a:xfrm flipH="1">
            <a:off x="3127207" y="5625118"/>
            <a:ext cx="36000" cy="273347"/>
          </a:xfrm>
          <a:prstGeom prst="straightConnector1">
            <a:avLst/>
          </a:prstGeom>
          <a:ln w="190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532978" y="5617637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Calibri" panose="020F0502020204030204" pitchFamily="34" charset="0"/>
                <a:cs typeface="Calibri" panose="020F0502020204030204" pitchFamily="34" charset="0"/>
              </a:rPr>
              <a:t>~60 km</a:t>
            </a:r>
            <a:endParaRPr kumimoji="1" lang="ja-JP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D4AC95-6E03-4937-B5A8-C23E79AC2EC1}"/>
              </a:ext>
            </a:extLst>
          </p:cNvPr>
          <p:cNvSpPr txBox="1"/>
          <p:nvPr/>
        </p:nvSpPr>
        <p:spPr>
          <a:xfrm>
            <a:off x="320116" y="678284"/>
            <a:ext cx="1155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Comparison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between the terrestrial GNSS network GEONET operated by the Geospatial Information Authority of Japan (GSI) and GNSS-A observation by JCG and universities is shown on the table below.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暖かみのある青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13703</TotalTime>
  <Words>2497</Words>
  <Application>Microsoft Office PowerPoint</Application>
  <PresentationFormat>ワイド画面</PresentationFormat>
  <Paragraphs>443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6" baseType="lpstr">
      <vt:lpstr>游ゴシック</vt:lpstr>
      <vt:lpstr>Arial</vt:lpstr>
      <vt:lpstr>Arial Black</vt:lpstr>
      <vt:lpstr>Calibri</vt:lpstr>
      <vt:lpstr>Cambria Math</vt:lpstr>
      <vt:lpstr>Consolas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Table of contents</vt:lpstr>
      <vt:lpstr>1. Motivation of seafloor geodetic observation</vt:lpstr>
      <vt:lpstr>1. Motivation of seafloor geodetic observation</vt:lpstr>
      <vt:lpstr>1. Motivation of seafloor geodetic observation</vt:lpstr>
      <vt:lpstr>2. Overview of GNSS-A, JCG’s sites (SGO-A) and data analysis</vt:lpstr>
      <vt:lpstr>2. Overview of GNSS-A, JCG’s sites (SGO-A) and data analysis</vt:lpstr>
      <vt:lpstr>2. Overview of GNSS-A, JCG’s sites (SGO-A) and data analysis</vt:lpstr>
      <vt:lpstr>2. Overview of GNSS-A, JCG’s sites (SGO-A) and data analysis</vt:lpstr>
      <vt:lpstr>2. Overview of GNSS-A, JCG’s sites (SGO-A) and data analysis</vt:lpstr>
      <vt:lpstr>2. Overview of GNSS-A, JCG’s sites (SGO-A) and data analysis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3. Observation results, geophysics revealed from recent observations</vt:lpstr>
      <vt:lpstr>4. Technological advancements and future works</vt:lpstr>
      <vt:lpstr>4. Technological advancements and future works</vt:lpstr>
      <vt:lpstr>4. Technological advancements and future works</vt:lpstr>
      <vt:lpstr>4. Technological advancements and future works</vt:lpstr>
      <vt:lpstr>4. Technological advancements and future works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cue19 システム担当02</dc:creator>
  <cp:lastModifiedBy>cue19 システム担当02</cp:lastModifiedBy>
  <cp:revision>489</cp:revision>
  <dcterms:created xsi:type="dcterms:W3CDTF">2021-07-29T08:49:07Z</dcterms:created>
  <dcterms:modified xsi:type="dcterms:W3CDTF">2022-05-24T06:27:47Z</dcterms:modified>
</cp:coreProperties>
</file>