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13" r:id="rId3"/>
    <p:sldId id="410" r:id="rId5"/>
    <p:sldId id="409" r:id="rId6"/>
    <p:sldId id="41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9420" initials="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EA2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219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知行微思工作室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F711DA-82CB-44C8-99EC-9CE596A896F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Microsoft YaHei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Microsoft YaHei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Microsoft YaHei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Microsoft YaHei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Microsoft YaHei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Microsoft YaHe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64.xml"/><Relationship Id="rId2" Type="http://schemas.openxmlformats.org/officeDocument/2006/relationships/image" Target="../media/image1.png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tags" Target="../tags/tag65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66.xml"/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MH_Other_8"/>
          <p:cNvPicPr/>
          <p:nvPr>
            <p:custDataLst>
              <p:tags r:id="rId1"/>
            </p:custData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87"/>
          <a:stretch>
            <a:fillRect/>
          </a:stretch>
        </p:blipFill>
        <p:spPr bwMode="auto">
          <a:xfrm rot="5400000" flipH="1">
            <a:off x="6024000" y="-3076644"/>
            <a:ext cx="144000" cy="10450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MH_Other_8"/>
          <p:cNvPicPr/>
          <p:nvPr>
            <p:custDataLst>
              <p:tags r:id="rId3"/>
            </p:custData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87"/>
          <a:stretch>
            <a:fillRect/>
          </a:stretch>
        </p:blipFill>
        <p:spPr bwMode="auto">
          <a:xfrm rot="16200000" flipH="1" flipV="1">
            <a:off x="6024001" y="-171682"/>
            <a:ext cx="144000" cy="10450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/>
        </p:nvSpPr>
        <p:spPr>
          <a:xfrm>
            <a:off x="0" y="2170042"/>
            <a:ext cx="12192000" cy="2861362"/>
          </a:xfrm>
          <a:prstGeom prst="rect">
            <a:avLst/>
          </a:prstGeom>
          <a:solidFill>
            <a:srgbClr val="00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4EA2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885315" y="2377440"/>
            <a:ext cx="9061450" cy="2183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Non-isospectral modelling in probing nonlinear water waves</a:t>
            </a:r>
            <a:endParaRPr lang="zh-CN" altLang="en-US" sz="4400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endParaRPr lang="en-US" altLang="zh-CN" sz="2400" b="1" dirty="0">
              <a:solidFill>
                <a:schemeClr val="bg1"/>
              </a:solidFill>
              <a:latin typeface="Times New Roman" panose="02020603050405020304" charset="0"/>
              <a:ea typeface="Microsoft YaHei" panose="020B0503020204020204" pitchFamily="34" charset="-122"/>
              <a:cs typeface="Times New Roman" panose="02020603050405020304" charset="0"/>
              <a:sym typeface="+mn-ea"/>
            </a:endParaRPr>
          </a:p>
          <a:p>
            <a:pPr algn="ctr"/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charset="0"/>
                <a:ea typeface="Microsoft YaHei" panose="020B0503020204020204" pitchFamily="34" charset="-122"/>
                <a:cs typeface="Times New Roman" panose="02020603050405020304" charset="0"/>
                <a:sym typeface="+mn-ea"/>
              </a:rPr>
              <a:t>Longyuan Zhang, Wenyang Duan, Jiazhi Li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charset="0"/>
              <a:ea typeface="Microsoft YaHei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r="16144"/>
          <a:stretch>
            <a:fillRect/>
          </a:stretch>
        </p:blipFill>
        <p:spPr>
          <a:xfrm>
            <a:off x="280670" y="128270"/>
            <a:ext cx="6583045" cy="993140"/>
          </a:xfrm>
          <a:prstGeom prst="rect">
            <a:avLst/>
          </a:prstGeom>
        </p:spPr>
      </p:pic>
      <p:pic>
        <p:nvPicPr>
          <p:cNvPr id="6" name="图片 5" descr="QQ截图2022052012065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9505" y="145415"/>
            <a:ext cx="3191510" cy="928370"/>
          </a:xfrm>
          <a:prstGeom prst="rect">
            <a:avLst/>
          </a:prstGeom>
        </p:spPr>
      </p:pic>
      <p:pic>
        <p:nvPicPr>
          <p:cNvPr id="7" name="图片 6" descr="egu22-1680-qr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08335" y="97790"/>
            <a:ext cx="1023620" cy="10236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 descr="QQ截图202205201206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69505" y="145415"/>
            <a:ext cx="3191510" cy="928370"/>
          </a:xfrm>
          <a:prstGeom prst="rect">
            <a:avLst/>
          </a:prstGeom>
        </p:spPr>
      </p:pic>
      <p:pic>
        <p:nvPicPr>
          <p:cNvPr id="7" name="图片 6" descr="egu22-1680-q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8335" y="97790"/>
            <a:ext cx="1023620" cy="1023620"/>
          </a:xfrm>
          <a:prstGeom prst="rect">
            <a:avLst/>
          </a:prstGeom>
        </p:spPr>
      </p:pic>
      <p:pic>
        <p:nvPicPr>
          <p:cNvPr id="9" name="图片 8" descr="QQ截图2022052012140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3145" y="1608455"/>
            <a:ext cx="4448175" cy="2052320"/>
          </a:xfrm>
          <a:prstGeom prst="rect">
            <a:avLst/>
          </a:prstGeom>
        </p:spPr>
      </p:pic>
      <p:pic>
        <p:nvPicPr>
          <p:cNvPr id="10" name="图片 9" descr="QQ截图2022052012130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3145" y="3660775"/>
            <a:ext cx="4448810" cy="191135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7614920" y="5781675"/>
            <a:ext cx="39858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>
                <a:latin typeface="Times New Roman" panose="02020603050405020304" charset="0"/>
                <a:cs typeface="Times New Roman" panose="02020603050405020304" charset="0"/>
              </a:rPr>
              <a:t>State transitions in a non-isospectral modified Hirota system </a:t>
            </a:r>
            <a:r>
              <a:rPr lang="en-US" altLang="zh-CN" sz="1600" b="1">
                <a:latin typeface="Times New Roman" panose="02020603050405020304" charset="0"/>
                <a:cs typeface="Times New Roman" panose="02020603050405020304" charset="0"/>
              </a:rPr>
              <a:t>(D.Yang et al., 2021)</a:t>
            </a:r>
            <a:endParaRPr lang="en-US" altLang="zh-CN" sz="16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6205" y="132715"/>
            <a:ext cx="6985635" cy="953135"/>
          </a:xfrm>
          <a:prstGeom prst="rect">
            <a:avLst/>
          </a:prstGeom>
          <a:gradFill>
            <a:gsLst>
              <a:gs pos="0">
                <a:srgbClr val="004EA2"/>
              </a:gs>
              <a:gs pos="100000">
                <a:schemeClr val="accent1">
                  <a:lumMod val="75000"/>
                </a:schemeClr>
              </a:gs>
              <a:gs pos="100000">
                <a:schemeClr val="accent1">
                  <a:lumMod val="99000"/>
                </a:schemeClr>
              </a:gs>
            </a:gsLst>
            <a:lin ang="5400000" scaled="0"/>
          </a:gradFill>
          <a:effectLst>
            <a:softEdge rad="3175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pPr algn="l"/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</a:rPr>
              <a:t>Non-isospectral modelling in probing nonlinear water waves    </a:t>
            </a:r>
            <a:r>
              <a:rPr lang="en-US" altLang="en-US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Longyuan Zhang, Wenyang Duan, Jiazhi Li</a:t>
            </a:r>
            <a:endParaRPr lang="en-US" altLang="en-US" sz="2800" i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2" name="图片 1" descr="屏幕截图(3205)"/>
          <p:cNvPicPr>
            <a:picLocks noChangeAspect="1"/>
          </p:cNvPicPr>
          <p:nvPr/>
        </p:nvPicPr>
        <p:blipFill>
          <a:blip r:embed="rId5"/>
          <a:srcRect l="26644" t="8887" r="11042" b="8337"/>
          <a:stretch>
            <a:fillRect/>
          </a:stretch>
        </p:blipFill>
        <p:spPr>
          <a:xfrm>
            <a:off x="116205" y="1231265"/>
            <a:ext cx="7059930" cy="5274945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QQ截图202205201206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69505" y="145415"/>
            <a:ext cx="3191510" cy="928370"/>
          </a:xfrm>
          <a:prstGeom prst="rect">
            <a:avLst/>
          </a:prstGeom>
        </p:spPr>
      </p:pic>
      <p:pic>
        <p:nvPicPr>
          <p:cNvPr id="5" name="图片 4" descr="egu22-1680-q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8335" y="97790"/>
            <a:ext cx="1023620" cy="1023620"/>
          </a:xfrm>
          <a:prstGeom prst="rect">
            <a:avLst/>
          </a:prstGeom>
        </p:spPr>
      </p:pic>
      <p:pic>
        <p:nvPicPr>
          <p:cNvPr id="8" name="图片 7" descr="QQ截图2022052012250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70" y="1621155"/>
            <a:ext cx="6605905" cy="931545"/>
          </a:xfrm>
          <a:prstGeom prst="rect">
            <a:avLst/>
          </a:prstGeom>
        </p:spPr>
      </p:pic>
      <p:pic>
        <p:nvPicPr>
          <p:cNvPr id="10" name="图片 9" descr="QQ截图202205201227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5745" y="1519555"/>
            <a:ext cx="3392170" cy="1134745"/>
          </a:xfrm>
          <a:prstGeom prst="rect">
            <a:avLst/>
          </a:prstGeom>
        </p:spPr>
      </p:pic>
      <p:pic>
        <p:nvPicPr>
          <p:cNvPr id="11" name="图片 10" descr="QQ截图202205201229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8955" y="5270500"/>
            <a:ext cx="4967605" cy="925195"/>
          </a:xfrm>
          <a:prstGeom prst="rect">
            <a:avLst/>
          </a:prstGeom>
        </p:spPr>
      </p:pic>
      <p:pic>
        <p:nvPicPr>
          <p:cNvPr id="12" name="图片 11" descr="QQ截图202205201228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66680" y="3476625"/>
            <a:ext cx="1565275" cy="709930"/>
          </a:xfrm>
          <a:prstGeom prst="rect">
            <a:avLst/>
          </a:prstGeom>
        </p:spPr>
      </p:pic>
      <p:pic>
        <p:nvPicPr>
          <p:cNvPr id="13" name="图片 12" descr="QQ截图202205201230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1380" y="2553335"/>
            <a:ext cx="4185285" cy="3180080"/>
          </a:xfrm>
          <a:prstGeom prst="rect">
            <a:avLst/>
          </a:prstGeom>
        </p:spPr>
      </p:pic>
      <p:pic>
        <p:nvPicPr>
          <p:cNvPr id="14" name="图片 13" descr="QQ截图2022052012285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56070" y="3467735"/>
            <a:ext cx="2873375" cy="1181100"/>
          </a:xfrm>
          <a:prstGeom prst="rect">
            <a:avLst/>
          </a:prstGeom>
        </p:spPr>
      </p:pic>
      <p:cxnSp>
        <p:nvCxnSpPr>
          <p:cNvPr id="17" name="直接箭头连接符 16"/>
          <p:cNvCxnSpPr>
            <a:stCxn id="8" idx="3"/>
            <a:endCxn id="10" idx="1"/>
          </p:cNvCxnSpPr>
          <p:nvPr/>
        </p:nvCxnSpPr>
        <p:spPr>
          <a:xfrm>
            <a:off x="6911975" y="2096135"/>
            <a:ext cx="953770" cy="0"/>
          </a:xfrm>
          <a:prstGeom prst="straightConnector1">
            <a:avLst/>
          </a:prstGeom>
          <a:ln w="38100" cmpd="sng">
            <a:tailEnd type="arrow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>
            <a:stCxn id="10" idx="2"/>
            <a:endCxn id="14" idx="0"/>
          </p:cNvCxnSpPr>
          <p:nvPr/>
        </p:nvCxnSpPr>
        <p:spPr>
          <a:xfrm flipH="1">
            <a:off x="8093075" y="2654300"/>
            <a:ext cx="1468755" cy="813435"/>
          </a:xfrm>
          <a:prstGeom prst="straightConnector1">
            <a:avLst/>
          </a:prstGeom>
          <a:ln w="38100" cmpd="sng">
            <a:tailEnd type="arrow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10" idx="2"/>
            <a:endCxn id="12" idx="0"/>
          </p:cNvCxnSpPr>
          <p:nvPr/>
        </p:nvCxnSpPr>
        <p:spPr>
          <a:xfrm>
            <a:off x="9561830" y="2654300"/>
            <a:ext cx="1487805" cy="822325"/>
          </a:xfrm>
          <a:prstGeom prst="straightConnector1">
            <a:avLst/>
          </a:prstGeom>
          <a:ln w="38100" cmpd="sng">
            <a:tailEnd type="arrow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14" idx="2"/>
            <a:endCxn id="11" idx="0"/>
          </p:cNvCxnSpPr>
          <p:nvPr/>
        </p:nvCxnSpPr>
        <p:spPr>
          <a:xfrm>
            <a:off x="8093075" y="4648835"/>
            <a:ext cx="0" cy="621665"/>
          </a:xfrm>
          <a:prstGeom prst="straightConnector1">
            <a:avLst/>
          </a:prstGeom>
          <a:ln w="38100" cmpd="sng">
            <a:tailEnd type="arrow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stCxn id="11" idx="1"/>
            <a:endCxn id="13" idx="2"/>
          </p:cNvCxnSpPr>
          <p:nvPr/>
        </p:nvCxnSpPr>
        <p:spPr>
          <a:xfrm flipH="1">
            <a:off x="2974340" y="5733415"/>
            <a:ext cx="2634615" cy="0"/>
          </a:xfrm>
          <a:prstGeom prst="straightConnector1">
            <a:avLst/>
          </a:prstGeom>
          <a:ln w="38100" cmpd="sng">
            <a:tailEnd type="arrow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817245" y="5869305"/>
            <a:ext cx="42494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>
                <a:latin typeface="Times New Roman" panose="02020603050405020304" charset="0"/>
                <a:cs typeface="Times New Roman" panose="02020603050405020304" charset="0"/>
              </a:rPr>
              <a:t>Non-isospectral interactions of kink-type solitons </a:t>
            </a:r>
            <a:r>
              <a:rPr lang="en-US" altLang="zh-CN" sz="1600" b="1">
                <a:latin typeface="Times New Roman" panose="02020603050405020304" charset="0"/>
                <a:cs typeface="Times New Roman" panose="02020603050405020304" charset="0"/>
              </a:rPr>
              <a:t>(L.Zhang, W.Duan, 2022)</a:t>
            </a:r>
            <a:endParaRPr lang="en-US" altLang="zh-CN" sz="16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203960" y="1519555"/>
            <a:ext cx="48094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 b="1">
                <a:latin typeface="Times New Roman" panose="02020603050405020304" charset="0"/>
                <a:cs typeface="Times New Roman" panose="02020603050405020304" charset="0"/>
              </a:rPr>
              <a:t>Non-isospectral (2+1)-dimensional Gardner equation</a:t>
            </a:r>
            <a:endParaRPr lang="en-US" altLang="zh-CN" sz="16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826375" y="1283970"/>
            <a:ext cx="275018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 b="1">
                <a:latin typeface="Times New Roman" panose="02020603050405020304" charset="0"/>
                <a:cs typeface="Times New Roman" panose="02020603050405020304" charset="0"/>
              </a:rPr>
              <a:t>Hirota's bilinear formalism</a:t>
            </a:r>
            <a:endParaRPr lang="en-US" altLang="zh-CN" sz="16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498590" y="6110605"/>
            <a:ext cx="338010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 b="1">
                <a:latin typeface="Times New Roman" panose="02020603050405020304" charset="0"/>
                <a:cs typeface="Times New Roman" panose="02020603050405020304" charset="0"/>
              </a:rPr>
              <a:t>N-kink non-isospectral interactions</a:t>
            </a:r>
            <a:endParaRPr lang="en-US" altLang="zh-CN" sz="16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0347325" y="4093845"/>
            <a:ext cx="147510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 b="1">
                <a:latin typeface="Times New Roman" panose="02020603050405020304" charset="0"/>
                <a:cs typeface="Times New Roman" panose="02020603050405020304" charset="0"/>
              </a:rPr>
              <a:t>Lax pair</a:t>
            </a:r>
            <a:endParaRPr lang="en-US" altLang="zh-CN" sz="16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6205" y="132715"/>
            <a:ext cx="6985635" cy="953135"/>
          </a:xfrm>
          <a:prstGeom prst="rect">
            <a:avLst/>
          </a:prstGeom>
          <a:gradFill>
            <a:gsLst>
              <a:gs pos="0">
                <a:srgbClr val="004EA2"/>
              </a:gs>
              <a:gs pos="100000">
                <a:schemeClr val="accent1">
                  <a:lumMod val="75000"/>
                </a:schemeClr>
              </a:gs>
              <a:gs pos="100000">
                <a:schemeClr val="accent1">
                  <a:lumMod val="99000"/>
                </a:schemeClr>
              </a:gs>
            </a:gsLst>
            <a:lin ang="5400000" scaled="0"/>
          </a:gradFill>
          <a:effectLst>
            <a:softEdge rad="3175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pPr algn="l"/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</a:rPr>
              <a:t>Non-isospectral modelling in probing nonlinear water waves    </a:t>
            </a:r>
            <a:r>
              <a:rPr lang="en-US" altLang="en-US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Longyuan Zhang, Wenyang Duan, Jiazhi Li</a:t>
            </a:r>
            <a:endParaRPr lang="en-US" altLang="en-US" sz="2800" i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QQ截图202205201206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69505" y="145415"/>
            <a:ext cx="3191510" cy="928370"/>
          </a:xfrm>
          <a:prstGeom prst="rect">
            <a:avLst/>
          </a:prstGeom>
        </p:spPr>
      </p:pic>
      <p:pic>
        <p:nvPicPr>
          <p:cNvPr id="6" name="图片 5" descr="egu22-1680-q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8335" y="97790"/>
            <a:ext cx="1023620" cy="102362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247900" y="1908175"/>
            <a:ext cx="7695565" cy="3230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References</a:t>
            </a:r>
            <a:endParaRPr lang="en-US" altLang="zh-CN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[1] Yang, D. Y., Tian, B., Hu, C. C., Liu, S. H., Shan, W. R., &amp; Jiang, Y. (2021). Conservation laws and breather-to-soliton transition for a variable-coefficient modified Hirota equation in an inhomogeneous optical fiber. Waves in Random and Complex Media, 1-17.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[2] </a:t>
            </a:r>
            <a:r>
              <a:rPr lang="en-US" altLang="zh-CN" b="1">
                <a:latin typeface="Times New Roman" panose="02020603050405020304" charset="0"/>
                <a:cs typeface="Times New Roman" panose="02020603050405020304" charset="0"/>
              </a:rPr>
              <a:t>Zhang, L. Y.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, &amp; </a:t>
            </a:r>
            <a:r>
              <a:rPr lang="en-US" altLang="zh-CN" b="1">
                <a:latin typeface="Times New Roman" panose="02020603050405020304" charset="0"/>
                <a:cs typeface="Times New Roman" panose="02020603050405020304" charset="0"/>
              </a:rPr>
              <a:t>Duan, W. Y.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(2022). Integrability, Lax pair and solitary interactions of the non-isospectral (2+ 1)-dimensional Gardner system on directional surface waves with large spreading angles. Waves in Random and Complex Media, 1-15.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2255" y="225425"/>
            <a:ext cx="3124200" cy="768350"/>
          </a:xfrm>
          <a:prstGeom prst="rect">
            <a:avLst/>
          </a:prstGeom>
          <a:gradFill>
            <a:gsLst>
              <a:gs pos="0">
                <a:srgbClr val="004EA2"/>
              </a:gs>
              <a:gs pos="100000">
                <a:schemeClr val="accent1">
                  <a:lumMod val="75000"/>
                </a:schemeClr>
              </a:gs>
              <a:gs pos="100000">
                <a:schemeClr val="accent1">
                  <a:lumMod val="99000"/>
                </a:schemeClr>
              </a:gs>
            </a:gsLst>
            <a:lin ang="5400000" scaled="0"/>
          </a:gradFill>
          <a:effectLst>
            <a:softEdge rad="3175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pPr algn="ctr"/>
            <a:r>
              <a:rPr lang="en-US" altLang="en-US" sz="4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Thank you</a:t>
            </a:r>
            <a:endParaRPr lang="en-US" altLang="en-US" sz="4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MH" val="20151121191650"/>
  <p:tag name="MH_LIBRARY" val="GRAPHIC"/>
  <p:tag name="MH_TYPE" val="Other"/>
  <p:tag name="MH_ORDER" val="8"/>
</p:tagLst>
</file>

<file path=ppt/tags/tag64.xml><?xml version="1.0" encoding="utf-8"?>
<p:tagLst xmlns:p="http://schemas.openxmlformats.org/presentationml/2006/main">
  <p:tag name="MH" val="20151121191650"/>
  <p:tag name="MH_LIBRARY" val="GRAPHIC"/>
  <p:tag name="MH_TYPE" val="Other"/>
  <p:tag name="MH_ORDER" val="8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1103</Words>
  <Application>WPS 演示</Application>
  <PresentationFormat>宽屏</PresentationFormat>
  <Paragraphs>28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SimSun</vt:lpstr>
      <vt:lpstr>Wingdings</vt:lpstr>
      <vt:lpstr>Microsoft YaHei</vt:lpstr>
      <vt:lpstr>Wingdings</vt:lpstr>
      <vt:lpstr>Times New Roman</vt:lpstr>
      <vt:lpstr>ＭＳ Ｐゴシック</vt:lpstr>
      <vt:lpstr>Arial Unicode MS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ly人类</cp:lastModifiedBy>
  <cp:revision>299</cp:revision>
  <dcterms:created xsi:type="dcterms:W3CDTF">2019-06-19T02:08:00Z</dcterms:created>
  <dcterms:modified xsi:type="dcterms:W3CDTF">2022-05-20T07:25:56Z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  <property fmtid="{D5CDD505-2E9C-101B-9397-08002B2CF9AE}" pid="3" name="ICV">
    <vt:lpwstr>F334EC08593D49EC9FD2576388EDAEBF</vt:lpwstr>
  </property>
</Properties>
</file>