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9"/>
  </p:notesMasterIdLst>
  <p:sldIdLst>
    <p:sldId id="1190" r:id="rId2"/>
    <p:sldId id="281" r:id="rId3"/>
    <p:sldId id="1199" r:id="rId4"/>
    <p:sldId id="1198" r:id="rId5"/>
    <p:sldId id="257" r:id="rId6"/>
    <p:sldId id="1200" r:id="rId7"/>
    <p:sldId id="268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QK-New-WorkStation" initials="YQK-New" lastIdx="3" clrIdx="0"/>
  <p:cmAuthor id="2" name="杨旭艳" initials="yxy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FEC"/>
    <a:srgbClr val="FF00FF"/>
    <a:srgbClr val="F4FEF6"/>
    <a:srgbClr val="EBFFF5"/>
    <a:srgbClr val="F2E104"/>
    <a:srgbClr val="2D6752"/>
    <a:srgbClr val="2C6752"/>
    <a:srgbClr val="3B4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2" autoAdjust="0"/>
    <p:restoredTop sz="99869" autoAdjust="0"/>
  </p:normalViewPr>
  <p:slideViewPr>
    <p:cSldViewPr snapToGrid="0" snapToObjects="1">
      <p:cViewPr varScale="1">
        <p:scale>
          <a:sx n="68" d="100"/>
          <a:sy n="68" d="100"/>
        </p:scale>
        <p:origin x="-636" y="-6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60A88-E29F-4C1F-AA48-CB61B3F2AA87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081C4-12F5-495B-A854-ACD7E9FC09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49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081C4-12F5-495B-A854-ACD7E9FC09C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E:\2022YQK\Exchange\</a:t>
            </a:r>
            <a:r>
              <a:rPr lang="en-US" altLang="zh-CN" dirty="0" err="1"/>
              <a:t>Reg_Ero</a:t>
            </a:r>
            <a:r>
              <a:rPr lang="en-US" altLang="zh-CN" dirty="0"/>
              <a:t>-Mapping\</a:t>
            </a:r>
            <a:r>
              <a:rPr lang="en-US" altLang="zh-CN" dirty="0" err="1"/>
              <a:t>Pic_Bakistan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94A41-903E-4BE8-A574-76FDB7AE4CC0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360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DF71-E4C9-42E1-9ED1-52FF7A4C302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261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081C4-12F5-495B-A854-ACD7E9FC09C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081C4-12F5-495B-A854-ACD7E9FC09C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081C4-12F5-495B-A854-ACD7E9FC09C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GB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GB"/>
              <a:t>单击此处编辑母版文本样式</a:t>
            </a:r>
          </a:p>
          <a:p>
            <a:pPr lvl="1"/>
            <a:r>
              <a:rPr kumimoji="1" lang="zh-CN" altLang="en-GB"/>
              <a:t>二级</a:t>
            </a:r>
          </a:p>
          <a:p>
            <a:pPr lvl="2"/>
            <a:r>
              <a:rPr kumimoji="1" lang="zh-CN" altLang="en-GB"/>
              <a:t>三级</a:t>
            </a:r>
          </a:p>
          <a:p>
            <a:pPr lvl="3"/>
            <a:r>
              <a:rPr kumimoji="1" lang="zh-CN" altLang="en-GB"/>
              <a:t>四级</a:t>
            </a:r>
          </a:p>
          <a:p>
            <a:pPr lvl="4"/>
            <a:r>
              <a:rPr kumimoji="1" lang="zh-CN" altLang="en-GB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0E6-6C07-094E-B047-8C33985D4382}" type="datetimeFigureOut">
              <a:rPr kumimoji="1" lang="zh-CN" altLang="en-US" smtClean="0"/>
              <a:t>2022/5/22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4351-6FC0-944A-BD1A-1965377933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0E6-6C07-094E-B047-8C33985D4382}" type="datetimeFigureOut">
              <a:rPr kumimoji="1" lang="zh-CN" altLang="en-US" smtClean="0"/>
              <a:t>2022/5/22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4351-6FC0-944A-BD1A-1965377933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46051" y="158750"/>
            <a:ext cx="11899899" cy="654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59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GB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GB"/>
              <a:t>单击此处编辑母版文本样式</a:t>
            </a:r>
          </a:p>
          <a:p>
            <a:pPr lvl="1"/>
            <a:r>
              <a:rPr kumimoji="1" lang="zh-CN" altLang="en-GB"/>
              <a:t>二级</a:t>
            </a:r>
          </a:p>
          <a:p>
            <a:pPr lvl="2"/>
            <a:r>
              <a:rPr kumimoji="1" lang="zh-CN" altLang="en-GB"/>
              <a:t>三级</a:t>
            </a:r>
          </a:p>
          <a:p>
            <a:pPr lvl="3"/>
            <a:r>
              <a:rPr kumimoji="1" lang="zh-CN" altLang="en-GB"/>
              <a:t>四级</a:t>
            </a:r>
          </a:p>
          <a:p>
            <a:pPr lvl="4"/>
            <a:r>
              <a:rPr kumimoji="1" lang="zh-CN" altLang="en-GB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50E6-6C07-094E-B047-8C33985D4382}" type="datetimeFigureOut">
              <a:rPr kumimoji="1" lang="zh-CN" altLang="en-US" smtClean="0"/>
              <a:t>2022/5/22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C4351-6FC0-944A-BD1A-1965377933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1462BF-2C68-4F1D-9BAB-7D101887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46649" r="147" b="14077"/>
          <a:stretch/>
        </p:blipFill>
        <p:spPr>
          <a:xfrm>
            <a:off x="0" y="5150499"/>
            <a:ext cx="12192000" cy="170750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75657" y="1574354"/>
            <a:ext cx="103383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Assessment and Mapping of soil water and wind erosion in Pakistan</a:t>
            </a:r>
            <a:endParaRPr lang="zh-CN" altLang="zh-CN" sz="4000" b="1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21"/>
          <p:cNvGrpSpPr/>
          <p:nvPr/>
        </p:nvGrpSpPr>
        <p:grpSpPr>
          <a:xfrm>
            <a:off x="1632856" y="3932917"/>
            <a:ext cx="9125340" cy="475858"/>
            <a:chOff x="6715998" y="4728640"/>
            <a:chExt cx="3970535" cy="475858"/>
          </a:xfrm>
        </p:grpSpPr>
        <p:sp>
          <p:nvSpPr>
            <p:cNvPr id="20" name="文本框 20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715998" y="4742833"/>
              <a:ext cx="1993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8565">
                <a:defRPr/>
              </a:pP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Supervisor</a:t>
              </a: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Yang </a:t>
              </a:r>
              <a:r>
                <a:rPr lang="en-US" altLang="zh-CN" sz="2400" dirty="0" err="1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Qinke</a:t>
              </a:r>
              <a:r>
                <a:rPr lang="en-US" altLang="zh-CN" sz="24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Professor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7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9331790" y="4728640"/>
              <a:ext cx="1354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8565">
                <a:defRPr/>
              </a:pP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Reporter</a:t>
              </a: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400" dirty="0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Yang </a:t>
              </a:r>
              <a:r>
                <a:rPr lang="en-US" altLang="zh-CN" sz="2400" dirty="0" err="1" smtClean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Xuyan</a:t>
              </a:r>
              <a:endParaRPr lang="en-US" altLang="zh-CN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ttps://img.sj33.cn/uploads/202009/7-20091115091J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4" y="46652"/>
            <a:ext cx="2258007" cy="15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5042" y="614141"/>
            <a:ext cx="3652942" cy="430887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218565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NORTHWEST UNIVERSITY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9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65376" y="19100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xmlns="" id="{C1BAC7DD-9E7E-4BBA-9828-B0FB92ABEF5E}"/>
              </a:ext>
            </a:extLst>
          </p:cNvPr>
          <p:cNvSpPr txBox="1"/>
          <p:nvPr/>
        </p:nvSpPr>
        <p:spPr>
          <a:xfrm>
            <a:off x="24192" y="21454"/>
            <a:ext cx="35753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5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Study area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线连接符 7"/>
          <p:cNvCxnSpPr/>
          <p:nvPr/>
        </p:nvCxnSpPr>
        <p:spPr>
          <a:xfrm>
            <a:off x="0" y="687556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" y="757785"/>
            <a:ext cx="5938842" cy="5783642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40" y="775777"/>
            <a:ext cx="5931159" cy="5653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9CF0DF0B-9D69-47B4-8E38-0092879B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45" y="450"/>
            <a:ext cx="11684001" cy="42748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</a:pPr>
            <a:endParaRPr lang="en-US" altLang="zh-CN" sz="2400" dirty="0"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grpSp>
        <p:nvGrpSpPr>
          <p:cNvPr id="2060" name="组合 2059"/>
          <p:cNvGrpSpPr/>
          <p:nvPr/>
        </p:nvGrpSpPr>
        <p:grpSpPr>
          <a:xfrm>
            <a:off x="889111" y="809836"/>
            <a:ext cx="7219181" cy="4984229"/>
            <a:chOff x="3487010" y="1514118"/>
            <a:chExt cx="5414386" cy="4984229"/>
          </a:xfrm>
        </p:grpSpPr>
        <p:grpSp>
          <p:nvGrpSpPr>
            <p:cNvPr id="2058" name="组合 2057"/>
            <p:cNvGrpSpPr/>
            <p:nvPr/>
          </p:nvGrpSpPr>
          <p:grpSpPr>
            <a:xfrm>
              <a:off x="3487010" y="1514118"/>
              <a:ext cx="5414386" cy="4856630"/>
              <a:chOff x="533400" y="1481258"/>
              <a:chExt cx="5105679" cy="4398140"/>
            </a:xfrm>
          </p:grpSpPr>
          <p:cxnSp>
            <p:nvCxnSpPr>
              <p:cNvPr id="38" name="直接箭头连接符 37"/>
              <p:cNvCxnSpPr/>
              <p:nvPr/>
            </p:nvCxnSpPr>
            <p:spPr>
              <a:xfrm flipV="1">
                <a:off x="1664970" y="2069561"/>
                <a:ext cx="43053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流程图: 决策 39"/>
              <p:cNvSpPr/>
              <p:nvPr/>
            </p:nvSpPr>
            <p:spPr>
              <a:xfrm>
                <a:off x="2133600" y="1721594"/>
                <a:ext cx="1219200" cy="716806"/>
              </a:xfrm>
              <a:prstGeom prst="flowChartDecis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Overlay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3829050" y="1481258"/>
                <a:ext cx="1248156" cy="949650"/>
                <a:chOff x="4038600" y="1593690"/>
                <a:chExt cx="1248156" cy="94965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1" name="流程图: 多文档 40"/>
                <p:cNvSpPr/>
                <p:nvPr/>
              </p:nvSpPr>
              <p:spPr>
                <a:xfrm>
                  <a:off x="4226052" y="1593690"/>
                  <a:ext cx="1060704" cy="758952"/>
                </a:xfrm>
                <a:prstGeom prst="flowChartMultidocumen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流程图: 多文档 42"/>
                <p:cNvSpPr/>
                <p:nvPr/>
              </p:nvSpPr>
              <p:spPr>
                <a:xfrm>
                  <a:off x="4038600" y="1784388"/>
                  <a:ext cx="1060704" cy="758952"/>
                </a:xfrm>
                <a:prstGeom prst="flowChartMultidocumen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zh-CN" sz="16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Covariates</a:t>
                  </a:r>
                  <a:endParaRPr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6" name="直接箭头连接符 55"/>
              <p:cNvCxnSpPr/>
              <p:nvPr/>
            </p:nvCxnSpPr>
            <p:spPr>
              <a:xfrm flipH="1" flipV="1">
                <a:off x="3371850" y="2072570"/>
                <a:ext cx="45720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/>
              <p:cNvCxnSpPr/>
              <p:nvPr/>
            </p:nvCxnSpPr>
            <p:spPr>
              <a:xfrm>
                <a:off x="2743200" y="2430908"/>
                <a:ext cx="0" cy="3809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2500" y="2828840"/>
                <a:ext cx="1104900" cy="76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9" name="直接箭头连接符 68"/>
              <p:cNvCxnSpPr/>
              <p:nvPr/>
            </p:nvCxnSpPr>
            <p:spPr>
              <a:xfrm>
                <a:off x="2743200" y="3590840"/>
                <a:ext cx="0" cy="3809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流程图: 决策 69"/>
              <p:cNvSpPr/>
              <p:nvPr/>
            </p:nvSpPr>
            <p:spPr>
              <a:xfrm>
                <a:off x="2076139" y="3971839"/>
                <a:ext cx="1372091" cy="716806"/>
              </a:xfrm>
              <a:prstGeom prst="flowChartDecis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model(train</a:t>
                </a:r>
                <a:r>
                  <a:rPr lang="en-US" altLang="zh-CN" sz="1600" dirty="0" smtClean="0">
                    <a:solidFill>
                      <a:schemeClr val="tx1"/>
                    </a:solidFill>
                  </a:rPr>
                  <a:t>)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1" name="直接箭头连接符 70"/>
              <p:cNvCxnSpPr>
                <a:stCxn id="70" idx="3"/>
              </p:cNvCxnSpPr>
              <p:nvPr/>
            </p:nvCxnSpPr>
            <p:spPr>
              <a:xfrm>
                <a:off x="3448230" y="4330242"/>
                <a:ext cx="354149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/>
              <p:cNvCxnSpPr/>
              <p:nvPr/>
            </p:nvCxnSpPr>
            <p:spPr>
              <a:xfrm>
                <a:off x="4615995" y="4553665"/>
                <a:ext cx="0" cy="7009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0" name="流程图: 预定义过程 1029"/>
              <p:cNvSpPr/>
              <p:nvPr/>
            </p:nvSpPr>
            <p:spPr>
              <a:xfrm>
                <a:off x="3853995" y="4101643"/>
                <a:ext cx="1524000" cy="457200"/>
              </a:xfrm>
              <a:prstGeom prst="flowChartPredefined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parameters</a:t>
                </a:r>
                <a:endParaRPr lang="zh-CN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1" name="流程图: 可选过程 1030"/>
              <p:cNvSpPr/>
              <p:nvPr/>
            </p:nvSpPr>
            <p:spPr>
              <a:xfrm>
                <a:off x="3834723" y="5254631"/>
                <a:ext cx="1601996" cy="475536"/>
              </a:xfrm>
              <a:prstGeom prst="flowChartAlternateProcess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</a:t>
                </a:r>
                <a:r>
                  <a:rPr lang="en-US" altLang="zh-CN" sz="1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values at all locations</a:t>
                </a:r>
                <a:endParaRPr lang="zh-CN" alt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6" name="直接箭头连接符 75"/>
              <p:cNvCxnSpPr/>
              <p:nvPr/>
            </p:nvCxnSpPr>
            <p:spPr>
              <a:xfrm flipH="1" flipV="1">
                <a:off x="3377523" y="5492398"/>
                <a:ext cx="45720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3553" y="5105400"/>
                <a:ext cx="1208297" cy="77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2" name="直接箭头连接符 51"/>
              <p:cNvCxnSpPr/>
              <p:nvPr/>
            </p:nvCxnSpPr>
            <p:spPr>
              <a:xfrm>
                <a:off x="1054429" y="3209840"/>
                <a:ext cx="114817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/>
              <p:nvPr/>
            </p:nvCxnSpPr>
            <p:spPr>
              <a:xfrm>
                <a:off x="1054429" y="5492399"/>
                <a:ext cx="107917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054429" y="3209840"/>
                <a:ext cx="0" cy="228255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1821603" y="3812510"/>
                <a:ext cx="381000" cy="306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600" dirty="0"/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533400" y="1745331"/>
                <a:ext cx="1257300" cy="546805"/>
                <a:chOff x="533400" y="1745331"/>
                <a:chExt cx="1257300" cy="546805"/>
              </a:xfrm>
            </p:grpSpPr>
            <p:sp>
              <p:nvSpPr>
                <p:cNvPr id="85" name="流程图: 数据 84"/>
                <p:cNvSpPr/>
                <p:nvPr/>
              </p:nvSpPr>
              <p:spPr>
                <a:xfrm>
                  <a:off x="533400" y="1745331"/>
                  <a:ext cx="1257300" cy="546805"/>
                </a:xfrm>
                <a:prstGeom prst="flowChartInputOutpu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流程图: 联系 85"/>
                <p:cNvSpPr/>
                <p:nvPr/>
              </p:nvSpPr>
              <p:spPr>
                <a:xfrm>
                  <a:off x="876300" y="1819119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流程图: 联系 86"/>
                <p:cNvSpPr/>
                <p:nvPr/>
              </p:nvSpPr>
              <p:spPr>
                <a:xfrm>
                  <a:off x="990600" y="1819119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流程图: 联系 87"/>
                <p:cNvSpPr/>
                <p:nvPr/>
              </p:nvSpPr>
              <p:spPr>
                <a:xfrm>
                  <a:off x="1108075" y="1819119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流程图: 联系 88"/>
                <p:cNvSpPr/>
                <p:nvPr/>
              </p:nvSpPr>
              <p:spPr>
                <a:xfrm>
                  <a:off x="1238250" y="1822374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流程图: 联系 89"/>
                <p:cNvSpPr/>
                <p:nvPr/>
              </p:nvSpPr>
              <p:spPr>
                <a:xfrm>
                  <a:off x="1352550" y="1819119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流程图: 联系 90"/>
                <p:cNvSpPr/>
                <p:nvPr/>
              </p:nvSpPr>
              <p:spPr>
                <a:xfrm>
                  <a:off x="1473200" y="1819119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流程图: 联系 91"/>
                <p:cNvSpPr/>
                <p:nvPr/>
              </p:nvSpPr>
              <p:spPr>
                <a:xfrm>
                  <a:off x="1600200" y="1819119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流程图: 联系 92"/>
                <p:cNvSpPr/>
                <p:nvPr/>
              </p:nvSpPr>
              <p:spPr>
                <a:xfrm>
                  <a:off x="762000" y="1936291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流程图: 联系 93"/>
                <p:cNvSpPr/>
                <p:nvPr/>
              </p:nvSpPr>
              <p:spPr>
                <a:xfrm>
                  <a:off x="876300" y="1936291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流程图: 联系 94"/>
                <p:cNvSpPr/>
                <p:nvPr/>
              </p:nvSpPr>
              <p:spPr>
                <a:xfrm>
                  <a:off x="990600" y="1929782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6" name="流程图: 联系 95"/>
                <p:cNvSpPr/>
                <p:nvPr/>
              </p:nvSpPr>
              <p:spPr>
                <a:xfrm>
                  <a:off x="1108075" y="1929782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流程图: 联系 96"/>
                <p:cNvSpPr/>
                <p:nvPr/>
              </p:nvSpPr>
              <p:spPr>
                <a:xfrm>
                  <a:off x="1238250" y="1929782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流程图: 联系 97"/>
                <p:cNvSpPr/>
                <p:nvPr/>
              </p:nvSpPr>
              <p:spPr>
                <a:xfrm>
                  <a:off x="1352550" y="1929782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流程图: 联系 98"/>
                <p:cNvSpPr/>
                <p:nvPr/>
              </p:nvSpPr>
              <p:spPr>
                <a:xfrm>
                  <a:off x="1473200" y="1929782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0" name="流程图: 联系 99"/>
                <p:cNvSpPr/>
                <p:nvPr/>
              </p:nvSpPr>
              <p:spPr>
                <a:xfrm>
                  <a:off x="1600200" y="1929782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流程图: 联系 100"/>
                <p:cNvSpPr/>
                <p:nvPr/>
              </p:nvSpPr>
              <p:spPr>
                <a:xfrm>
                  <a:off x="762000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流程图: 联系 101"/>
                <p:cNvSpPr/>
                <p:nvPr/>
              </p:nvSpPr>
              <p:spPr>
                <a:xfrm>
                  <a:off x="876300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流程图: 联系 102"/>
                <p:cNvSpPr/>
                <p:nvPr/>
              </p:nvSpPr>
              <p:spPr>
                <a:xfrm>
                  <a:off x="990600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流程图: 联系 103"/>
                <p:cNvSpPr/>
                <p:nvPr/>
              </p:nvSpPr>
              <p:spPr>
                <a:xfrm>
                  <a:off x="1108075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流程图: 联系 104"/>
                <p:cNvSpPr/>
                <p:nvPr/>
              </p:nvSpPr>
              <p:spPr>
                <a:xfrm>
                  <a:off x="1238250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流程图: 联系 105"/>
                <p:cNvSpPr/>
                <p:nvPr/>
              </p:nvSpPr>
              <p:spPr>
                <a:xfrm>
                  <a:off x="1352550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流程图: 联系 106"/>
                <p:cNvSpPr/>
                <p:nvPr/>
              </p:nvSpPr>
              <p:spPr>
                <a:xfrm>
                  <a:off x="1473200" y="2046953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流程图: 联系 107"/>
                <p:cNvSpPr/>
                <p:nvPr/>
              </p:nvSpPr>
              <p:spPr>
                <a:xfrm>
                  <a:off x="1473200" y="216412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流程图: 联系 108"/>
                <p:cNvSpPr/>
                <p:nvPr/>
              </p:nvSpPr>
              <p:spPr>
                <a:xfrm>
                  <a:off x="1352550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流程图: 联系 109"/>
                <p:cNvSpPr/>
                <p:nvPr/>
              </p:nvSpPr>
              <p:spPr>
                <a:xfrm>
                  <a:off x="1238250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流程图: 联系 110"/>
                <p:cNvSpPr/>
                <p:nvPr/>
              </p:nvSpPr>
              <p:spPr>
                <a:xfrm>
                  <a:off x="1108075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流程图: 联系 111"/>
                <p:cNvSpPr/>
                <p:nvPr/>
              </p:nvSpPr>
              <p:spPr>
                <a:xfrm>
                  <a:off x="990600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流程图: 联系 112"/>
                <p:cNvSpPr/>
                <p:nvPr/>
              </p:nvSpPr>
              <p:spPr>
                <a:xfrm>
                  <a:off x="876300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" name="流程图: 联系 113"/>
                <p:cNvSpPr/>
                <p:nvPr/>
              </p:nvSpPr>
              <p:spPr>
                <a:xfrm>
                  <a:off x="762000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流程图: 联系 114"/>
                <p:cNvSpPr/>
                <p:nvPr/>
              </p:nvSpPr>
              <p:spPr>
                <a:xfrm>
                  <a:off x="647700" y="2172806"/>
                  <a:ext cx="38100" cy="3905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57" name="TextBox 2056"/>
              <p:cNvSpPr txBox="1"/>
              <p:nvPr/>
            </p:nvSpPr>
            <p:spPr>
              <a:xfrm>
                <a:off x="3632363" y="2435838"/>
                <a:ext cx="2006716" cy="306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LS</a:t>
                </a:r>
                <a:r>
                  <a:rPr lang="zh-CN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BET…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9" name="TextBox 2058"/>
            <p:cNvSpPr txBox="1"/>
            <p:nvPr/>
          </p:nvSpPr>
          <p:spPr>
            <a:xfrm>
              <a:off x="4055775" y="5913572"/>
              <a:ext cx="966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Compare and evaluate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2575249" y="6102221"/>
            <a:ext cx="287976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Soil water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erosion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in Pakistan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89111" y="1713123"/>
            <a:ext cx="1484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survey(totally 475 units)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直线连接符 7"/>
          <p:cNvCxnSpPr/>
          <p:nvPr/>
        </p:nvCxnSpPr>
        <p:spPr>
          <a:xfrm>
            <a:off x="0" y="687556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文本框 21">
            <a:extLst>
              <a:ext uri="{FF2B5EF4-FFF2-40B4-BE49-F238E27FC236}">
                <a16:creationId xmlns:a16="http://schemas.microsoft.com/office/drawing/2014/main" xmlns="" id="{C1BAC7DD-9E7E-4BBA-9828-B0FB92ABEF5E}"/>
              </a:ext>
            </a:extLst>
          </p:cNvPr>
          <p:cNvSpPr txBox="1"/>
          <p:nvPr/>
        </p:nvSpPr>
        <p:spPr>
          <a:xfrm>
            <a:off x="65056" y="22373"/>
            <a:ext cx="35753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8565">
              <a:lnSpc>
                <a:spcPct val="150000"/>
              </a:lnSpc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2 </a:t>
            </a:r>
            <a:r>
              <a:rPr lang="en-US" altLang="zh-CN" dirty="0"/>
              <a:t>Research Methods</a:t>
            </a:r>
            <a:endParaRPr lang="zh-CN" altLang="en-US" dirty="0"/>
          </a:p>
        </p:txBody>
      </p:sp>
      <p:sp>
        <p:nvSpPr>
          <p:cNvPr id="67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2793470" y="2888100"/>
            <a:ext cx="276999" cy="1818837"/>
          </a:xfrm>
          <a:prstGeom prst="rect">
            <a:avLst/>
          </a:prstGeom>
          <a:noFill/>
          <a:ln w="12700">
            <a:noFill/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Random forest</a:t>
            </a:r>
            <a:endParaRPr lang="zh-CN" altLang="en-US" dirty="0"/>
          </a:p>
        </p:txBody>
      </p:sp>
      <p:sp>
        <p:nvSpPr>
          <p:cNvPr id="68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1222896" y="2971870"/>
            <a:ext cx="276999" cy="18188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Model evaluation</a:t>
            </a:r>
            <a:endParaRPr lang="zh-CN" altLang="en-US" dirty="0"/>
          </a:p>
        </p:txBody>
      </p:sp>
      <p:sp>
        <p:nvSpPr>
          <p:cNvPr id="74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6200000">
            <a:off x="5178018" y="2142395"/>
            <a:ext cx="553998" cy="1104951"/>
          </a:xfrm>
          <a:prstGeom prst="rect">
            <a:avLst/>
          </a:prstGeom>
          <a:noFill/>
          <a:ln w="12700">
            <a:noFill/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Regression</a:t>
            </a:r>
          </a:p>
          <a:p>
            <a:r>
              <a:rPr lang="en-US" altLang="zh-CN" dirty="0" smtClean="0"/>
              <a:t> Matrix</a:t>
            </a:r>
            <a:endParaRPr lang="zh-CN" altLang="en-US" dirty="0"/>
          </a:p>
        </p:txBody>
      </p:sp>
      <p:sp>
        <p:nvSpPr>
          <p:cNvPr id="75" name="流程图: 磁盘 74"/>
          <p:cNvSpPr/>
          <p:nvPr/>
        </p:nvSpPr>
        <p:spPr>
          <a:xfrm>
            <a:off x="8836090" y="755810"/>
            <a:ext cx="1642188" cy="844579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data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>
            <a:off x="9661968" y="1600389"/>
            <a:ext cx="0" cy="4207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9523468" y="2088153"/>
            <a:ext cx="276999" cy="226342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Soil </a:t>
            </a:r>
            <a:r>
              <a:rPr lang="en-US" altLang="zh-CN" dirty="0" smtClean="0"/>
              <a:t>water </a:t>
            </a:r>
            <a:r>
              <a:rPr lang="en-US" altLang="zh-CN" dirty="0" smtClean="0"/>
              <a:t>erosion rate</a:t>
            </a:r>
            <a:endParaRPr lang="zh-CN" altLang="en-US" dirty="0"/>
          </a:p>
        </p:txBody>
      </p:sp>
      <p:cxnSp>
        <p:nvCxnSpPr>
          <p:cNvPr id="81" name="直接连接符 80"/>
          <p:cNvCxnSpPr>
            <a:stCxn id="79" idx="0"/>
          </p:cNvCxnSpPr>
          <p:nvPr/>
        </p:nvCxnSpPr>
        <p:spPr>
          <a:xfrm>
            <a:off x="9661967" y="4351580"/>
            <a:ext cx="2" cy="2117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="" xmlns:a16="http://schemas.microsoft.com/office/drawing/2014/main" id="{138AE396-2E45-459D-8022-B32B80C490BD}"/>
              </a:ext>
            </a:extLst>
          </p:cNvPr>
          <p:cNvCxnSpPr>
            <a:cxnSpLocks/>
          </p:cNvCxnSpPr>
          <p:nvPr/>
        </p:nvCxnSpPr>
        <p:spPr>
          <a:xfrm flipH="1">
            <a:off x="5455017" y="6468859"/>
            <a:ext cx="420695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下箭头 7"/>
          <p:cNvSpPr/>
          <p:nvPr/>
        </p:nvSpPr>
        <p:spPr>
          <a:xfrm>
            <a:off x="3956139" y="5666466"/>
            <a:ext cx="184329" cy="426424"/>
          </a:xfrm>
          <a:prstGeom prst="downArrow">
            <a:avLst/>
          </a:prstGeom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>
              <a:spcAft>
                <a:spcPts val="0"/>
              </a:spcAft>
            </a:pPr>
            <a:endParaRPr lang="zh-CN" altLang="en-US" sz="40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6" name="文本框 78">
            <a:extLst>
              <a:ext uri="{FF2B5EF4-FFF2-40B4-BE49-F238E27FC236}">
                <a16:creationId xmlns="" xmlns:a16="http://schemas.microsoft.com/office/drawing/2014/main" id="{E59A4518-8F4D-486C-9C05-DF93D07E55F8}"/>
              </a:ext>
            </a:extLst>
          </p:cNvPr>
          <p:cNvSpPr txBox="1"/>
          <p:nvPr/>
        </p:nvSpPr>
        <p:spPr>
          <a:xfrm>
            <a:off x="6661701" y="6051171"/>
            <a:ext cx="269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Reasonableness analysis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61058" y="755810"/>
            <a:ext cx="7249807" cy="5038255"/>
          </a:xfrm>
          <a:prstGeom prst="rect">
            <a:avLst/>
          </a:prstGeom>
          <a:noFill/>
          <a:ln w="1778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256111" y="2108300"/>
            <a:ext cx="369332" cy="2482783"/>
          </a:xfrm>
          <a:prstGeom prst="rect">
            <a:avLst/>
          </a:prstGeom>
          <a:noFill/>
          <a:ln w="12700">
            <a:noFill/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1" dirty="0" smtClean="0"/>
              <a:t>Machin Learning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3371634" y="4452696"/>
            <a:ext cx="1401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267732" y="25539"/>
            <a:ext cx="12167728" cy="6553816"/>
            <a:chOff x="-200799" y="25539"/>
            <a:chExt cx="9125796" cy="6553816"/>
          </a:xfrm>
        </p:grpSpPr>
        <p:sp>
          <p:nvSpPr>
            <p:cNvPr id="93" name="流程图: 决策 92"/>
            <p:cNvSpPr/>
            <p:nvPr/>
          </p:nvSpPr>
          <p:spPr>
            <a:xfrm>
              <a:off x="3227696" y="4525554"/>
              <a:ext cx="648072" cy="568864"/>
            </a:xfrm>
            <a:prstGeom prst="flowChartDecision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0" name="直接连接符 49"/>
            <p:cNvCxnSpPr>
              <a:cxnSpLocks/>
            </p:cNvCxnSpPr>
            <p:nvPr/>
          </p:nvCxnSpPr>
          <p:spPr>
            <a:xfrm>
              <a:off x="3203848" y="1225700"/>
              <a:ext cx="17505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V="1">
              <a:off x="3203847" y="3594640"/>
              <a:ext cx="1764459" cy="36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流程图: 决策 94"/>
            <p:cNvSpPr/>
            <p:nvPr/>
          </p:nvSpPr>
          <p:spPr>
            <a:xfrm>
              <a:off x="4222256" y="4542080"/>
              <a:ext cx="648072" cy="568864"/>
            </a:xfrm>
            <a:prstGeom prst="flowChartDecision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3628650" y="3356915"/>
              <a:ext cx="0" cy="2377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/>
            <p:nvPr/>
          </p:nvCxnSpPr>
          <p:spPr>
            <a:xfrm>
              <a:off x="4057334" y="3586798"/>
              <a:ext cx="0" cy="493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>
              <a:cxnSpLocks/>
              <a:endCxn id="99" idx="0"/>
            </p:cNvCxnSpPr>
            <p:nvPr/>
          </p:nvCxnSpPr>
          <p:spPr>
            <a:xfrm flipH="1">
              <a:off x="5591432" y="3315889"/>
              <a:ext cx="1" cy="12027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流程图: 决策 98"/>
            <p:cNvSpPr/>
            <p:nvPr/>
          </p:nvSpPr>
          <p:spPr>
            <a:xfrm>
              <a:off x="5267396" y="4518683"/>
              <a:ext cx="648072" cy="568864"/>
            </a:xfrm>
            <a:prstGeom prst="flowChartDecision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0" name="直接箭头连接符 79"/>
            <p:cNvCxnSpPr>
              <a:endCxn id="105" idx="0"/>
            </p:cNvCxnSpPr>
            <p:nvPr/>
          </p:nvCxnSpPr>
          <p:spPr>
            <a:xfrm>
              <a:off x="6895119" y="1818678"/>
              <a:ext cx="20792" cy="26891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357428" y="4671486"/>
              <a:ext cx="4376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SCF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直接箭头连接符 89"/>
            <p:cNvCxnSpPr/>
            <p:nvPr/>
          </p:nvCxnSpPr>
          <p:spPr>
            <a:xfrm flipH="1">
              <a:off x="3545069" y="4075870"/>
              <a:ext cx="1674" cy="4319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347023" y="4672366"/>
              <a:ext cx="4544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433910" y="4664615"/>
              <a:ext cx="34507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K′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流程图: 决策 104"/>
            <p:cNvSpPr/>
            <p:nvPr/>
          </p:nvSpPr>
          <p:spPr>
            <a:xfrm>
              <a:off x="6591875" y="4507843"/>
              <a:ext cx="648072" cy="568864"/>
            </a:xfrm>
            <a:prstGeom prst="flowChartDecision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790104" y="4662446"/>
              <a:ext cx="27500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55160" y="3658894"/>
              <a:ext cx="524897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Wf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流程图: 磁盘 3"/>
            <p:cNvSpPr/>
            <p:nvPr/>
          </p:nvSpPr>
          <p:spPr>
            <a:xfrm>
              <a:off x="1172611" y="43416"/>
              <a:ext cx="1126840" cy="784625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 data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717609" y="1211306"/>
              <a:ext cx="0" cy="2748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2198167" y="1214241"/>
              <a:ext cx="0" cy="2791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708874" y="1211889"/>
              <a:ext cx="2018234" cy="11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/>
            <p:cNvCxnSpPr/>
            <p:nvPr/>
          </p:nvCxnSpPr>
          <p:spPr>
            <a:xfrm>
              <a:off x="2727108" y="1225700"/>
              <a:ext cx="0" cy="2791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箭头连接符 112"/>
            <p:cNvCxnSpPr/>
            <p:nvPr/>
          </p:nvCxnSpPr>
          <p:spPr>
            <a:xfrm>
              <a:off x="1736032" y="1214241"/>
              <a:ext cx="0" cy="2791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/>
            <p:cNvCxnSpPr/>
            <p:nvPr/>
          </p:nvCxnSpPr>
          <p:spPr>
            <a:xfrm>
              <a:off x="1190979" y="1207031"/>
              <a:ext cx="0" cy="2791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流程图: 决策 135"/>
            <p:cNvSpPr/>
            <p:nvPr/>
          </p:nvSpPr>
          <p:spPr>
            <a:xfrm>
              <a:off x="1400892" y="4542080"/>
              <a:ext cx="648072" cy="568864"/>
            </a:xfrm>
            <a:prstGeom prst="flowChartDecision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491623" y="1388605"/>
              <a:ext cx="434501" cy="2040395"/>
            </a:xfrm>
            <a:prstGeom prst="rect">
              <a:avLst/>
            </a:prstGeom>
            <a:noFill/>
            <a:ln w="1778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1018273" y="1385321"/>
              <a:ext cx="1888701" cy="2043679"/>
            </a:xfrm>
            <a:prstGeom prst="rect">
              <a:avLst/>
            </a:prstGeom>
            <a:noFill/>
            <a:ln w="1778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2479872" y="1388605"/>
              <a:ext cx="434501" cy="2040395"/>
            </a:xfrm>
            <a:prstGeom prst="rect">
              <a:avLst/>
            </a:prstGeom>
            <a:noFill/>
            <a:ln w="1778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437726" y="3657389"/>
              <a:ext cx="524897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SW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2479872" y="3676168"/>
              <a:ext cx="524897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SD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5" name="直接连接符 154"/>
            <p:cNvCxnSpPr/>
            <p:nvPr/>
          </p:nvCxnSpPr>
          <p:spPr>
            <a:xfrm>
              <a:off x="702161" y="4137027"/>
              <a:ext cx="20017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702161" y="3920429"/>
              <a:ext cx="0" cy="2069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1400892" y="4698063"/>
              <a:ext cx="60003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WF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流程图: 过程 176"/>
            <p:cNvSpPr/>
            <p:nvPr/>
          </p:nvSpPr>
          <p:spPr>
            <a:xfrm>
              <a:off x="491623" y="25539"/>
              <a:ext cx="8433374" cy="968258"/>
            </a:xfrm>
            <a:prstGeom prst="flowChartProcess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TextBox 178"/>
            <p:cNvSpPr txBox="1"/>
            <p:nvPr/>
          </p:nvSpPr>
          <p:spPr>
            <a:xfrm rot="10800000">
              <a:off x="64430" y="50848"/>
              <a:ext cx="253915" cy="956468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>
              <a:spAutoFit/>
            </a:bodyPr>
            <a:lstStyle/>
            <a:p>
              <a:r>
                <a:rPr lang="zh-CN" altLang="en-US" sz="2200" dirty="0"/>
                <a:t>  </a:t>
              </a:r>
              <a:r>
                <a:rPr lang="en-US" altLang="zh-CN" sz="2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  <a:endPara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矩形 179"/>
            <p:cNvSpPr/>
            <p:nvPr/>
          </p:nvSpPr>
          <p:spPr>
            <a:xfrm>
              <a:off x="487554" y="4353908"/>
              <a:ext cx="7025247" cy="757036"/>
            </a:xfrm>
            <a:prstGeom prst="rect">
              <a:avLst/>
            </a:prstGeom>
            <a:noFill/>
            <a:ln w="1778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左箭头 180"/>
            <p:cNvSpPr/>
            <p:nvPr/>
          </p:nvSpPr>
          <p:spPr>
            <a:xfrm rot="16200000">
              <a:off x="3898001" y="5399207"/>
              <a:ext cx="885693" cy="314639"/>
            </a:xfrm>
            <a:prstGeom prst="leftArrow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9" name="TextBox 188"/>
            <p:cNvSpPr txBox="1"/>
            <p:nvPr/>
          </p:nvSpPr>
          <p:spPr>
            <a:xfrm rot="10800000">
              <a:off x="-200799" y="4244613"/>
              <a:ext cx="507831" cy="849805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/>
              </a:lvl1pPr>
            </a:lstStyle>
            <a:p>
              <a:r>
                <a:rPr lang="zh-CN" altLang="en-US" dirty="0"/>
                <a:t>  </a:t>
              </a:r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Factor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流程图: 可选过程 189"/>
            <p:cNvSpPr/>
            <p:nvPr/>
          </p:nvSpPr>
          <p:spPr>
            <a:xfrm>
              <a:off x="2742320" y="6093296"/>
              <a:ext cx="3284140" cy="486059"/>
            </a:xfrm>
            <a:prstGeom prst="flowChartAlternate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Soil wind erosion </a:t>
              </a:r>
              <a:r>
                <a:rPr lang="en-US" altLang="zh-CN" sz="2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rate in Pakistan</a:t>
              </a:r>
              <a:endParaRPr lang="zh-CN" alt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2" name="直接连接符 201"/>
            <p:cNvCxnSpPr/>
            <p:nvPr/>
          </p:nvCxnSpPr>
          <p:spPr>
            <a:xfrm flipH="1">
              <a:off x="2703863" y="3949773"/>
              <a:ext cx="3" cy="1838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箭头连接符 205"/>
            <p:cNvCxnSpPr/>
            <p:nvPr/>
          </p:nvCxnSpPr>
          <p:spPr>
            <a:xfrm flipH="1">
              <a:off x="4546292" y="4075872"/>
              <a:ext cx="1674" cy="4319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>
              <a:extLst>
                <a:ext uri="{FF2B5EF4-FFF2-40B4-BE49-F238E27FC236}">
                  <a16:creationId xmlns="" xmlns:a16="http://schemas.microsoft.com/office/drawing/2014/main" id="{9714DCBA-6DDD-493B-BF40-D944CBF66880}"/>
                </a:ext>
              </a:extLst>
            </p:cNvPr>
            <p:cNvSpPr txBox="1"/>
            <p:nvPr/>
          </p:nvSpPr>
          <p:spPr>
            <a:xfrm>
              <a:off x="4482922" y="5189673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RWEQ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6" name="直接箭头连接符 75">
              <a:extLst>
                <a:ext uri="{FF2B5EF4-FFF2-40B4-BE49-F238E27FC236}">
                  <a16:creationId xmlns="" xmlns:a16="http://schemas.microsoft.com/office/drawing/2014/main" id="{138AE396-2E45-459D-8022-B32B80C490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230" y="5367562"/>
              <a:ext cx="27340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文本框 78">
              <a:extLst>
                <a:ext uri="{FF2B5EF4-FFF2-40B4-BE49-F238E27FC236}">
                  <a16:creationId xmlns="" xmlns:a16="http://schemas.microsoft.com/office/drawing/2014/main" id="{E59A4518-8F4D-486C-9C05-DF93D07E55F8}"/>
                </a:ext>
              </a:extLst>
            </p:cNvPr>
            <p:cNvSpPr txBox="1"/>
            <p:nvPr/>
          </p:nvSpPr>
          <p:spPr>
            <a:xfrm>
              <a:off x="5778980" y="5360219"/>
              <a:ext cx="2023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Reasonableness analysis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="" xmlns:a16="http://schemas.microsoft.com/office/drawing/2014/main" id="{78BB5BC4-7887-4BD5-BBEC-E7121BA69E66}"/>
                </a:ext>
              </a:extLst>
            </p:cNvPr>
            <p:cNvSpPr txBox="1"/>
            <p:nvPr/>
          </p:nvSpPr>
          <p:spPr>
            <a:xfrm rot="10800000">
              <a:off x="6829232" y="1515864"/>
              <a:ext cx="207749" cy="1831040"/>
            </a:xfrm>
            <a:prstGeom prst="rect">
              <a:avLst/>
            </a:prstGeom>
            <a:solidFill>
              <a:srgbClr val="EDFDF4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MODIS NDVI</a:t>
              </a:r>
              <a:endParaRPr lang="zh-CN" altLang="en-US" dirty="0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="" xmlns:a16="http://schemas.microsoft.com/office/drawing/2014/main" id="{0219FE25-8C3A-410D-B2D2-985237AA30FD}"/>
                </a:ext>
              </a:extLst>
            </p:cNvPr>
            <p:cNvSpPr txBox="1"/>
            <p:nvPr/>
          </p:nvSpPr>
          <p:spPr>
            <a:xfrm rot="10800000">
              <a:off x="5494855" y="1521964"/>
              <a:ext cx="207749" cy="1818837"/>
            </a:xfrm>
            <a:prstGeom prst="rect">
              <a:avLst/>
            </a:prstGeom>
            <a:solidFill>
              <a:srgbClr val="EDFDF4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vert="eaVert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SRTM DEM</a:t>
              </a:r>
              <a:endParaRPr lang="zh-CN" altLang="en-US" dirty="0"/>
            </a:p>
          </p:txBody>
        </p:sp>
        <p:sp>
          <p:nvSpPr>
            <p:cNvPr id="77" name="流程图: 磁盘 76"/>
            <p:cNvSpPr/>
            <p:nvPr/>
          </p:nvSpPr>
          <p:spPr>
            <a:xfrm>
              <a:off x="3461524" y="63560"/>
              <a:ext cx="1111830" cy="784625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Soil data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流程图: 磁盘 82"/>
            <p:cNvSpPr/>
            <p:nvPr/>
          </p:nvSpPr>
          <p:spPr>
            <a:xfrm>
              <a:off x="5050530" y="55750"/>
              <a:ext cx="1111830" cy="784625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DEM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流程图: 磁盘 84"/>
            <p:cNvSpPr/>
            <p:nvPr/>
          </p:nvSpPr>
          <p:spPr>
            <a:xfrm>
              <a:off x="6367293" y="50848"/>
              <a:ext cx="1111830" cy="784625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NDVI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流程图: 磁盘 85"/>
            <p:cNvSpPr/>
            <p:nvPr/>
          </p:nvSpPr>
          <p:spPr>
            <a:xfrm>
              <a:off x="7635285" y="50020"/>
              <a:ext cx="1111830" cy="784625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Literature data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8" name="直接箭头连接符 97"/>
            <p:cNvCxnSpPr/>
            <p:nvPr/>
          </p:nvCxnSpPr>
          <p:spPr>
            <a:xfrm>
              <a:off x="3203848" y="1212522"/>
              <a:ext cx="0" cy="3055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箭头连接符 100"/>
            <p:cNvCxnSpPr/>
            <p:nvPr/>
          </p:nvCxnSpPr>
          <p:spPr>
            <a:xfrm>
              <a:off x="4954393" y="1217877"/>
              <a:ext cx="0" cy="2856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箭头连接符 108"/>
            <p:cNvCxnSpPr>
              <a:stCxn id="83" idx="3"/>
            </p:cNvCxnSpPr>
            <p:nvPr/>
          </p:nvCxnSpPr>
          <p:spPr>
            <a:xfrm flipH="1">
              <a:off x="5603331" y="840375"/>
              <a:ext cx="3114" cy="675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箭头连接符 109"/>
            <p:cNvCxnSpPr>
              <a:stCxn id="85" idx="3"/>
            </p:cNvCxnSpPr>
            <p:nvPr/>
          </p:nvCxnSpPr>
          <p:spPr>
            <a:xfrm>
              <a:off x="6923208" y="835473"/>
              <a:ext cx="4397" cy="6742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箭头连接符 114"/>
            <p:cNvCxnSpPr/>
            <p:nvPr/>
          </p:nvCxnSpPr>
          <p:spPr>
            <a:xfrm flipH="1">
              <a:off x="8191200" y="828041"/>
              <a:ext cx="3114" cy="6754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15"/>
            <p:cNvCxnSpPr/>
            <p:nvPr/>
          </p:nvCxnSpPr>
          <p:spPr>
            <a:xfrm>
              <a:off x="1707010" y="3420553"/>
              <a:ext cx="1" cy="2412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/>
            <p:cNvCxnSpPr/>
            <p:nvPr/>
          </p:nvCxnSpPr>
          <p:spPr>
            <a:xfrm>
              <a:off x="2697122" y="3434915"/>
              <a:ext cx="1" cy="2412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箭头连接符 118"/>
            <p:cNvCxnSpPr/>
            <p:nvPr/>
          </p:nvCxnSpPr>
          <p:spPr>
            <a:xfrm>
              <a:off x="697291" y="3437866"/>
              <a:ext cx="1" cy="2412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191201" y="3340801"/>
              <a:ext cx="0" cy="20267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直接箭头连接符 128"/>
          <p:cNvCxnSpPr/>
          <p:nvPr/>
        </p:nvCxnSpPr>
        <p:spPr>
          <a:xfrm>
            <a:off x="2285967" y="3917286"/>
            <a:ext cx="0" cy="6546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4727875" y="4080395"/>
            <a:ext cx="13360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818311" y="1510810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Wind speed</a:t>
            </a:r>
            <a:endParaRPr lang="zh-CN" altLang="en-US" dirty="0"/>
          </a:p>
        </p:txBody>
      </p:sp>
      <p:sp>
        <p:nvSpPr>
          <p:cNvPr id="89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1449472" y="1486184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Precipitation</a:t>
            </a:r>
            <a:endParaRPr lang="zh-CN" altLang="en-US" dirty="0"/>
          </a:p>
        </p:txBody>
      </p:sp>
      <p:sp>
        <p:nvSpPr>
          <p:cNvPr id="97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2176209" y="1509772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Temperature</a:t>
            </a:r>
            <a:endParaRPr lang="zh-CN" altLang="en-US" dirty="0"/>
          </a:p>
        </p:txBody>
      </p:sp>
      <p:sp>
        <p:nvSpPr>
          <p:cNvPr id="104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2813425" y="1498827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Solar radiation</a:t>
            </a:r>
            <a:endParaRPr lang="zh-CN" altLang="en-US" dirty="0"/>
          </a:p>
        </p:txBody>
      </p:sp>
      <p:sp>
        <p:nvSpPr>
          <p:cNvPr id="107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3497644" y="1528067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Snow depth</a:t>
            </a:r>
            <a:endParaRPr lang="zh-CN" altLang="en-US" dirty="0"/>
          </a:p>
        </p:txBody>
      </p:sp>
      <p:cxnSp>
        <p:nvCxnSpPr>
          <p:cNvPr id="112" name="直接箭头连接符 111"/>
          <p:cNvCxnSpPr/>
          <p:nvPr/>
        </p:nvCxnSpPr>
        <p:spPr>
          <a:xfrm>
            <a:off x="4816039" y="1222558"/>
            <a:ext cx="0" cy="3055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箭头连接符 119"/>
          <p:cNvCxnSpPr/>
          <p:nvPr/>
        </p:nvCxnSpPr>
        <p:spPr>
          <a:xfrm>
            <a:off x="5395915" y="1222204"/>
            <a:ext cx="0" cy="3055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箭头连接符 120"/>
          <p:cNvCxnSpPr/>
          <p:nvPr/>
        </p:nvCxnSpPr>
        <p:spPr>
          <a:xfrm>
            <a:off x="5997917" y="1232567"/>
            <a:ext cx="0" cy="3055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4133297" y="1544652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Sand(%)</a:t>
            </a:r>
            <a:endParaRPr lang="zh-CN" altLang="en-US" dirty="0"/>
          </a:p>
        </p:txBody>
      </p:sp>
      <p:sp>
        <p:nvSpPr>
          <p:cNvPr id="123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4698748" y="1538076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Silt(%)</a:t>
            </a:r>
            <a:endParaRPr lang="zh-CN" altLang="en-US" dirty="0"/>
          </a:p>
        </p:txBody>
      </p:sp>
      <p:sp>
        <p:nvSpPr>
          <p:cNvPr id="124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5271279" y="1526433"/>
            <a:ext cx="276999" cy="1830481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Clay(%)</a:t>
            </a:r>
            <a:endParaRPr lang="zh-CN" altLang="en-US" dirty="0"/>
          </a:p>
        </p:txBody>
      </p:sp>
      <p:sp>
        <p:nvSpPr>
          <p:cNvPr id="125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5887281" y="1538077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CaCO</a:t>
            </a:r>
            <a:r>
              <a:rPr lang="en-US" altLang="zh-CN" sz="1100" dirty="0" smtClean="0"/>
              <a:t>3</a:t>
            </a:r>
            <a:r>
              <a:rPr lang="en-US" altLang="zh-CN" dirty="0" smtClean="0"/>
              <a:t>(%)</a:t>
            </a:r>
            <a:endParaRPr lang="zh-CN" altLang="en-US" dirty="0"/>
          </a:p>
        </p:txBody>
      </p:sp>
      <p:sp>
        <p:nvSpPr>
          <p:cNvPr id="126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6485909" y="1538078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TOC(%)</a:t>
            </a:r>
            <a:endParaRPr lang="zh-CN" altLang="en-US" dirty="0"/>
          </a:p>
        </p:txBody>
      </p:sp>
      <p:sp>
        <p:nvSpPr>
          <p:cNvPr id="127" name="TextBox 126"/>
          <p:cNvSpPr txBox="1"/>
          <p:nvPr/>
        </p:nvSpPr>
        <p:spPr>
          <a:xfrm rot="10800000">
            <a:off x="-252647" y="5729552"/>
            <a:ext cx="677108" cy="849805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>
              <a:defRPr sz="2200"/>
            </a:lvl1pPr>
          </a:lstStyle>
          <a:p>
            <a:r>
              <a:rPr lang="zh-CN" altLang="en-US" dirty="0"/>
              <a:t> 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文本框 81">
            <a:extLst>
              <a:ext uri="{FF2B5EF4-FFF2-40B4-BE49-F238E27FC236}">
                <a16:creationId xmlns="" xmlns:a16="http://schemas.microsoft.com/office/drawing/2014/main" id="{0219FE25-8C3A-410D-B2D2-985237AA30FD}"/>
              </a:ext>
            </a:extLst>
          </p:cNvPr>
          <p:cNvSpPr txBox="1"/>
          <p:nvPr/>
        </p:nvSpPr>
        <p:spPr>
          <a:xfrm rot="10800000">
            <a:off x="10783100" y="1488645"/>
            <a:ext cx="276999" cy="1818837"/>
          </a:xfrm>
          <a:prstGeom prst="rect">
            <a:avLst/>
          </a:prstGeom>
          <a:solidFill>
            <a:srgbClr val="EDFDF4"/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vert="eaVert" wrap="square" lIns="0" tIns="0" rIns="0" bIns="0" rtlCol="0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Soil erosion rate</a:t>
            </a:r>
            <a:endParaRPr lang="zh-CN" altLang="en-US" dirty="0"/>
          </a:p>
        </p:txBody>
      </p:sp>
      <p:cxnSp>
        <p:nvCxnSpPr>
          <p:cNvPr id="87" name="直接连接符 86"/>
          <p:cNvCxnSpPr/>
          <p:nvPr/>
        </p:nvCxnSpPr>
        <p:spPr>
          <a:xfrm>
            <a:off x="4272296" y="3363490"/>
            <a:ext cx="0" cy="231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5409779" y="3363490"/>
            <a:ext cx="0" cy="237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6025359" y="3363490"/>
            <a:ext cx="0" cy="237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6624408" y="3363490"/>
            <a:ext cx="0" cy="237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stCxn id="4" idx="3"/>
          </p:cNvCxnSpPr>
          <p:nvPr/>
        </p:nvCxnSpPr>
        <p:spPr>
          <a:xfrm>
            <a:off x="2314708" y="828041"/>
            <a:ext cx="1" cy="38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>
            <a:off x="5395914" y="837584"/>
            <a:ext cx="1" cy="38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4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65376" y="19100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C1BAC7DD-9E7E-4BBA-9828-B0FB92ABEF5E}"/>
              </a:ext>
            </a:extLst>
          </p:cNvPr>
          <p:cNvSpPr txBox="1"/>
          <p:nvPr/>
        </p:nvSpPr>
        <p:spPr>
          <a:xfrm>
            <a:off x="0" y="10668"/>
            <a:ext cx="35753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50000"/>
              </a:lnSpc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0" y="691579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0" y="5725527"/>
            <a:ext cx="577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soil water erosion rate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451.76 t/(km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·a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85965" y="5734331"/>
            <a:ext cx="5781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wind erosion soil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was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2,063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t/(km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·a)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0" y="775778"/>
            <a:ext cx="5767496" cy="49150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64" y="700910"/>
            <a:ext cx="5732311" cy="488504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6103925"/>
            <a:ext cx="5770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values were mainly concentrated in the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Potohar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Plateau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south of the northern high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mountains.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28769" y="6106432"/>
            <a:ext cx="5714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values were mainly concentrated in the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Kharan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Desert and Thar Desert.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65376" y="19100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C1BAC7DD-9E7E-4BBA-9828-B0FB92ABEF5E}"/>
              </a:ext>
            </a:extLst>
          </p:cNvPr>
          <p:cNvSpPr txBox="1"/>
          <p:nvPr/>
        </p:nvSpPr>
        <p:spPr>
          <a:xfrm>
            <a:off x="0" y="114058"/>
            <a:ext cx="357530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>
              <a:lnSpc>
                <a:spcPct val="150000"/>
              </a:lnSpc>
            </a:pP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0" y="794969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8" y="869834"/>
            <a:ext cx="6501555" cy="55405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72438" y="950488"/>
            <a:ext cx="51942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showed that :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soil erosion rate in Pakistan is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2,514.98 t/(km</a:t>
            </a:r>
            <a:r>
              <a:rPr lang="en-US" altLang="zh-CN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·a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The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Potohar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Plateau and nearby mountainous areas are the main cultivated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areas,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soil erosion rates of up to 5,000 t/(km</a:t>
            </a:r>
            <a:r>
              <a:rPr lang="en-US" altLang="zh-CN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·a) or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more.</a:t>
            </a:r>
          </a:p>
          <a:p>
            <a:pPr algn="just"/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Kharan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Desert in the southwest and the Thar Desert in the southeast, where vegetation cover is lower, high evapotranspiration and low rainfall are its distinctive features.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erosion rates are basically greater than 15,000 t/(km</a:t>
            </a:r>
            <a:r>
              <a:rPr lang="en-US" altLang="zh-CN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·a). 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28331" y="6374847"/>
            <a:ext cx="3900277" cy="538609"/>
            <a:chOff x="74958" y="6357992"/>
            <a:chExt cx="3900277" cy="538609"/>
          </a:xfrm>
        </p:grpSpPr>
        <p:sp>
          <p:nvSpPr>
            <p:cNvPr id="9" name="文本框 81">
              <a:extLst>
                <a:ext uri="{FF2B5EF4-FFF2-40B4-BE49-F238E27FC236}">
                  <a16:creationId xmlns="" xmlns:a16="http://schemas.microsoft.com/office/drawing/2014/main" id="{0219FE25-8C3A-410D-B2D2-985237AA30FD}"/>
                </a:ext>
              </a:extLst>
            </p:cNvPr>
            <p:cNvSpPr txBox="1"/>
            <p:nvPr/>
          </p:nvSpPr>
          <p:spPr>
            <a:xfrm rot="16200000">
              <a:off x="1131684" y="5352014"/>
              <a:ext cx="369332" cy="248278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eaVert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400" b="1" dirty="0" smtClean="0"/>
                <a:t>Machin Learning</a:t>
              </a:r>
              <a:endParaRPr lang="zh-CN" altLang="en-US" sz="2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65376" y="6357992"/>
              <a:ext cx="39332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8565"/>
              <a:r>
                <a:rPr lang="en-US" altLang="zh-CN" sz="2900" dirty="0" smtClean="0"/>
                <a:t>+</a:t>
              </a:r>
              <a:endParaRPr lang="zh-CN" altLang="en-US" sz="2900" dirty="0"/>
            </a:p>
          </p:txBody>
        </p:sp>
        <p:sp>
          <p:nvSpPr>
            <p:cNvPr id="10" name="文本框 81">
              <a:extLst>
                <a:ext uri="{FF2B5EF4-FFF2-40B4-BE49-F238E27FC236}">
                  <a16:creationId xmlns="" xmlns:a16="http://schemas.microsoft.com/office/drawing/2014/main" id="{0219FE25-8C3A-410D-B2D2-985237AA30FD}"/>
                </a:ext>
              </a:extLst>
            </p:cNvPr>
            <p:cNvSpPr txBox="1"/>
            <p:nvPr/>
          </p:nvSpPr>
          <p:spPr>
            <a:xfrm rot="16200000">
              <a:off x="3193803" y="6030529"/>
              <a:ext cx="369332" cy="119353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eaVert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400" b="1" dirty="0" smtClean="0"/>
                <a:t>RWEQ</a:t>
              </a:r>
              <a:endParaRPr lang="zh-CN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0445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465376" y="19100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b="1" dirty="0">
              <a:gradFill>
                <a:gsLst>
                  <a:gs pos="0">
                    <a:srgbClr val="E30613"/>
                  </a:gs>
                  <a:gs pos="100000">
                    <a:srgbClr val="81040B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4875B2E-AB70-4D14-883A-E8012F232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70" y="1238634"/>
            <a:ext cx="6081060" cy="4350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274821-772E-4228-8221-23E220A8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897" y="6433610"/>
            <a:ext cx="2249104" cy="426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r">
          <a:spcAft>
            <a:spcPts val="0"/>
          </a:spcAft>
          <a:defRPr lang="zh-CN" altLang="en-US" sz="4000" b="1" kern="100" dirty="0">
            <a:solidFill>
              <a:schemeClr val="bg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defRPr>
        </a:defPPr>
      </a:lstStyle>
    </a:spDef>
    <a:txDef>
      <a:spPr>
        <a:noFill/>
      </a:spPr>
      <a:bodyPr wrap="none" rtlCol="0">
        <a:spAutoFit/>
      </a:bodyPr>
      <a:lstStyle>
        <a:defPPr algn="r" defTabSz="1218565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312</Words>
  <Application>Microsoft Office PowerPoint</Application>
  <PresentationFormat>自定义</PresentationFormat>
  <Paragraphs>78</Paragraphs>
  <Slides>7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杨旭艳</cp:lastModifiedBy>
  <cp:revision>688</cp:revision>
  <dcterms:created xsi:type="dcterms:W3CDTF">2018-05-09T13:02:00Z</dcterms:created>
  <dcterms:modified xsi:type="dcterms:W3CDTF">2022-05-22T15:13:40Z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