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5" r:id="rId1"/>
  </p:sldMasterIdLst>
  <p:notesMasterIdLst>
    <p:notesMasterId r:id="rId11"/>
  </p:notesMasterIdLst>
  <p:handoutMasterIdLst>
    <p:handoutMasterId r:id="rId12"/>
  </p:handoutMasterIdLst>
  <p:sldIdLst>
    <p:sldId id="353" r:id="rId2"/>
    <p:sldId id="319" r:id="rId3"/>
    <p:sldId id="258" r:id="rId4"/>
    <p:sldId id="351" r:id="rId5"/>
    <p:sldId id="355" r:id="rId6"/>
    <p:sldId id="350" r:id="rId7"/>
    <p:sldId id="338" r:id="rId8"/>
    <p:sldId id="357" r:id="rId9"/>
    <p:sldId id="311" r:id="rId10"/>
  </p:sldIdLst>
  <p:sldSz cx="9144000" cy="6858000" type="screen4x3"/>
  <p:notesSz cx="6858000" cy="9144000"/>
  <p:defaultTextStyle>
    <a:defPPr>
      <a:defRPr lang="es-ES"/>
    </a:defPPr>
    <a:lvl1pPr algn="ctr" rtl="0" fontAlgn="base">
      <a:spcBef>
        <a:spcPct val="0"/>
      </a:spcBef>
      <a:spcAft>
        <a:spcPct val="0"/>
      </a:spcAft>
      <a:defRPr sz="1400" kern="1200">
        <a:solidFill>
          <a:schemeClr val="tx1"/>
        </a:solidFill>
        <a:latin typeface="Tahoma" pitchFamily="34" charset="0"/>
        <a:ea typeface="+mn-ea"/>
        <a:cs typeface="+mn-cs"/>
      </a:defRPr>
    </a:lvl1pPr>
    <a:lvl2pPr marL="457200" algn="ctr" rtl="0" fontAlgn="base">
      <a:spcBef>
        <a:spcPct val="0"/>
      </a:spcBef>
      <a:spcAft>
        <a:spcPct val="0"/>
      </a:spcAft>
      <a:defRPr sz="1400" kern="1200">
        <a:solidFill>
          <a:schemeClr val="tx1"/>
        </a:solidFill>
        <a:latin typeface="Tahoma" pitchFamily="34" charset="0"/>
        <a:ea typeface="+mn-ea"/>
        <a:cs typeface="+mn-cs"/>
      </a:defRPr>
    </a:lvl2pPr>
    <a:lvl3pPr marL="914400" algn="ctr" rtl="0" fontAlgn="base">
      <a:spcBef>
        <a:spcPct val="0"/>
      </a:spcBef>
      <a:spcAft>
        <a:spcPct val="0"/>
      </a:spcAft>
      <a:defRPr sz="1400" kern="1200">
        <a:solidFill>
          <a:schemeClr val="tx1"/>
        </a:solidFill>
        <a:latin typeface="Tahoma" pitchFamily="34" charset="0"/>
        <a:ea typeface="+mn-ea"/>
        <a:cs typeface="+mn-cs"/>
      </a:defRPr>
    </a:lvl3pPr>
    <a:lvl4pPr marL="1371600" algn="ctr" rtl="0" fontAlgn="base">
      <a:spcBef>
        <a:spcPct val="0"/>
      </a:spcBef>
      <a:spcAft>
        <a:spcPct val="0"/>
      </a:spcAft>
      <a:defRPr sz="1400" kern="1200">
        <a:solidFill>
          <a:schemeClr val="tx1"/>
        </a:solidFill>
        <a:latin typeface="Tahoma" pitchFamily="34" charset="0"/>
        <a:ea typeface="+mn-ea"/>
        <a:cs typeface="+mn-cs"/>
      </a:defRPr>
    </a:lvl4pPr>
    <a:lvl5pPr marL="1828800" algn="ctr" rtl="0" fontAlgn="base">
      <a:spcBef>
        <a:spcPct val="0"/>
      </a:spcBef>
      <a:spcAft>
        <a:spcPct val="0"/>
      </a:spcAft>
      <a:defRPr sz="1400" kern="1200">
        <a:solidFill>
          <a:schemeClr val="tx1"/>
        </a:solidFill>
        <a:latin typeface="Tahoma" pitchFamily="34" charset="0"/>
        <a:ea typeface="+mn-ea"/>
        <a:cs typeface="+mn-cs"/>
      </a:defRPr>
    </a:lvl5pPr>
    <a:lvl6pPr marL="2286000" algn="l" defTabSz="914400" rtl="0" eaLnBrk="1" latinLnBrk="0" hangingPunct="1">
      <a:defRPr sz="1400" kern="1200">
        <a:solidFill>
          <a:schemeClr val="tx1"/>
        </a:solidFill>
        <a:latin typeface="Tahoma" pitchFamily="34" charset="0"/>
        <a:ea typeface="+mn-ea"/>
        <a:cs typeface="+mn-cs"/>
      </a:defRPr>
    </a:lvl6pPr>
    <a:lvl7pPr marL="2743200" algn="l" defTabSz="914400" rtl="0" eaLnBrk="1" latinLnBrk="0" hangingPunct="1">
      <a:defRPr sz="1400" kern="1200">
        <a:solidFill>
          <a:schemeClr val="tx1"/>
        </a:solidFill>
        <a:latin typeface="Tahoma" pitchFamily="34" charset="0"/>
        <a:ea typeface="+mn-ea"/>
        <a:cs typeface="+mn-cs"/>
      </a:defRPr>
    </a:lvl7pPr>
    <a:lvl8pPr marL="3200400" algn="l" defTabSz="914400" rtl="0" eaLnBrk="1" latinLnBrk="0" hangingPunct="1">
      <a:defRPr sz="1400" kern="1200">
        <a:solidFill>
          <a:schemeClr val="tx1"/>
        </a:solidFill>
        <a:latin typeface="Tahoma" pitchFamily="34" charset="0"/>
        <a:ea typeface="+mn-ea"/>
        <a:cs typeface="+mn-cs"/>
      </a:defRPr>
    </a:lvl8pPr>
    <a:lvl9pPr marL="3657600" algn="l" defTabSz="914400" rtl="0" eaLnBrk="1" latinLnBrk="0" hangingPunct="1">
      <a:defRPr sz="1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Oliva Franganillo" initials="MOF" lastIdx="14" clrIdx="0">
    <p:extLst>
      <p:ext uri="{19B8F6BF-5375-455C-9EA6-DF929625EA0E}">
        <p15:presenceInfo xmlns:p15="http://schemas.microsoft.com/office/powerpoint/2012/main" userId="Marc Oliva Franganill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777777"/>
    <a:srgbClr val="B2B2B2"/>
    <a:srgbClr val="7030A0"/>
    <a:srgbClr val="BFBFBF"/>
    <a:srgbClr val="5A5155"/>
    <a:srgbClr val="969696"/>
    <a:srgbClr val="DFDFDF"/>
    <a:srgbClr val="6B7D7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2" autoAdjust="0"/>
    <p:restoredTop sz="88729" autoAdjust="0"/>
  </p:normalViewPr>
  <p:slideViewPr>
    <p:cSldViewPr>
      <p:cViewPr varScale="1">
        <p:scale>
          <a:sx n="99" d="100"/>
          <a:sy n="99" d="100"/>
        </p:scale>
        <p:origin x="1842"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US"/>
          </a:p>
        </p:txBody>
      </p:sp>
      <p:sp>
        <p:nvSpPr>
          <p:cNvPr id="14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4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US"/>
          </a:p>
        </p:txBody>
      </p:sp>
      <p:sp>
        <p:nvSpPr>
          <p:cNvPr id="14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C5AB370-F765-453B-A874-2EEDE8CF796A}" type="slidenum">
              <a:rPr lang="en-US"/>
              <a:pPr>
                <a:defRPr/>
              </a:pPr>
              <a:t>‹#›</a:t>
            </a:fld>
            <a:endParaRPr lang="en-US"/>
          </a:p>
        </p:txBody>
      </p:sp>
    </p:spTree>
    <p:extLst>
      <p:ext uri="{BB962C8B-B14F-4D97-AF65-F5344CB8AC3E}">
        <p14:creationId xmlns:p14="http://schemas.microsoft.com/office/powerpoint/2010/main" val="1215323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Feu clic aquí per editar els estils de text del patró</a:t>
            </a:r>
          </a:p>
          <a:p>
            <a:pPr lvl="1"/>
            <a:r>
              <a:rPr lang="en-US" noProof="0"/>
              <a:t>Segon nivell</a:t>
            </a:r>
          </a:p>
          <a:p>
            <a:pPr lvl="2"/>
            <a:r>
              <a:rPr lang="en-US" noProof="0"/>
              <a:t>Tercer nivell</a:t>
            </a:r>
          </a:p>
          <a:p>
            <a:pPr lvl="3"/>
            <a:r>
              <a:rPr lang="en-US" noProof="0"/>
              <a:t>Quart nivell</a:t>
            </a:r>
          </a:p>
          <a:p>
            <a:pPr lvl="4"/>
            <a:r>
              <a:rPr lang="en-US" noProof="0"/>
              <a:t>Cinquè nivell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552544F-6F12-4916-A139-FA7E75F18E52}" type="slidenum">
              <a:rPr lang="en-US"/>
              <a:pPr>
                <a:defRPr/>
              </a:pPr>
              <a:t>‹#›</a:t>
            </a:fld>
            <a:endParaRPr lang="en-US"/>
          </a:p>
        </p:txBody>
      </p:sp>
    </p:spTree>
    <p:extLst>
      <p:ext uri="{BB962C8B-B14F-4D97-AF65-F5344CB8AC3E}">
        <p14:creationId xmlns:p14="http://schemas.microsoft.com/office/powerpoint/2010/main" val="1887277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D4FA151E-3B29-405C-B26F-9D4A3D0B2281}" type="slidenum">
              <a:rPr lang="en-US" altLang="pt-PT" sz="1200">
                <a:latin typeface="Arial" charset="0"/>
              </a:rPr>
              <a:pPr algn="r" eaLnBrk="1" hangingPunct="1"/>
              <a:t>1</a:t>
            </a:fld>
            <a:endParaRPr lang="en-US" altLang="pt-PT" sz="1200">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PT" dirty="0"/>
          </a:p>
        </p:txBody>
      </p:sp>
    </p:spTree>
    <p:extLst>
      <p:ext uri="{BB962C8B-B14F-4D97-AF65-F5344CB8AC3E}">
        <p14:creationId xmlns:p14="http://schemas.microsoft.com/office/powerpoint/2010/main" val="188248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9AEF9C1B-BA15-4855-A09E-8A2FE42E6AC7}" type="slidenum">
              <a:rPr lang="en-US" altLang="pt-PT" sz="1200">
                <a:latin typeface="Arial" charset="0"/>
              </a:rPr>
              <a:pPr algn="r" eaLnBrk="1" hangingPunct="1"/>
              <a:t>3</a:t>
            </a:fld>
            <a:endParaRPr lang="en-US" altLang="pt-PT" sz="1200">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PT" dirty="0"/>
          </a:p>
        </p:txBody>
      </p:sp>
    </p:spTree>
    <p:extLst>
      <p:ext uri="{BB962C8B-B14F-4D97-AF65-F5344CB8AC3E}">
        <p14:creationId xmlns:p14="http://schemas.microsoft.com/office/powerpoint/2010/main" val="296760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0A122FE0-90B6-4054-AB3B-8C4113575149}" type="slidenum">
              <a:rPr lang="en-US" altLang="pt-PT" sz="1200">
                <a:latin typeface="Arial" charset="0"/>
              </a:rPr>
              <a:pPr algn="r" eaLnBrk="1" hangingPunct="1"/>
              <a:t>4</a:t>
            </a:fld>
            <a:endParaRPr lang="en-US" altLang="pt-PT" sz="1200">
              <a:latin typeface="Arial" charset="0"/>
            </a:endParaRPr>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56A79DC7-9ABC-42DD-9846-F89FB0FC3B52}" type="slidenum">
              <a:rPr lang="en-US" altLang="pt-PT" sz="1200">
                <a:latin typeface="Arial" charset="0"/>
              </a:rPr>
              <a:pPr algn="r" eaLnBrk="1" hangingPunct="1"/>
              <a:t>4</a:t>
            </a:fld>
            <a:endParaRPr lang="en-US" altLang="pt-PT" sz="1200">
              <a:latin typeface="Arial"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707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52544F-6F12-4916-A139-FA7E75F18E52}" type="slidenum">
              <a:rPr lang="en-US" smtClean="0"/>
              <a:pPr>
                <a:defRPr/>
              </a:pPr>
              <a:t>5</a:t>
            </a:fld>
            <a:endParaRPr lang="en-US"/>
          </a:p>
        </p:txBody>
      </p:sp>
    </p:spTree>
    <p:extLst>
      <p:ext uri="{BB962C8B-B14F-4D97-AF65-F5344CB8AC3E}">
        <p14:creationId xmlns:p14="http://schemas.microsoft.com/office/powerpoint/2010/main" val="318734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0A122FE0-90B6-4054-AB3B-8C4113575149}" type="slidenum">
              <a:rPr lang="en-US" altLang="pt-PT" sz="1200">
                <a:latin typeface="Arial" charset="0"/>
              </a:rPr>
              <a:pPr algn="r" eaLnBrk="1" hangingPunct="1"/>
              <a:t>6</a:t>
            </a:fld>
            <a:endParaRPr lang="en-US" altLang="pt-PT" sz="1200">
              <a:latin typeface="Arial" charset="0"/>
            </a:endParaRPr>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56A79DC7-9ABC-42DD-9846-F89FB0FC3B52}" type="slidenum">
              <a:rPr lang="en-US" altLang="pt-PT" sz="1200">
                <a:latin typeface="Arial" charset="0"/>
              </a:rPr>
              <a:pPr algn="r" eaLnBrk="1" hangingPunct="1"/>
              <a:t>6</a:t>
            </a:fld>
            <a:endParaRPr lang="en-US" altLang="pt-PT" sz="1200">
              <a:latin typeface="Arial"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PT" dirty="0"/>
          </a:p>
        </p:txBody>
      </p:sp>
    </p:spTree>
    <p:extLst>
      <p:ext uri="{BB962C8B-B14F-4D97-AF65-F5344CB8AC3E}">
        <p14:creationId xmlns:p14="http://schemas.microsoft.com/office/powerpoint/2010/main" val="27266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0A122FE0-90B6-4054-AB3B-8C4113575149}" type="slidenum">
              <a:rPr lang="en-US" altLang="pt-PT" sz="1200">
                <a:latin typeface="Arial" charset="0"/>
              </a:rPr>
              <a:pPr algn="r" eaLnBrk="1" hangingPunct="1"/>
              <a:t>7</a:t>
            </a:fld>
            <a:endParaRPr lang="en-US" altLang="pt-PT" sz="1200">
              <a:latin typeface="Arial" charset="0"/>
            </a:endParaRPr>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56A79DC7-9ABC-42DD-9846-F89FB0FC3B52}" type="slidenum">
              <a:rPr lang="en-US" altLang="pt-PT" sz="1200">
                <a:latin typeface="Arial" charset="0"/>
              </a:rPr>
              <a:pPr algn="r" eaLnBrk="1" hangingPunct="1"/>
              <a:t>7</a:t>
            </a:fld>
            <a:endParaRPr lang="en-US" altLang="pt-PT" sz="1200">
              <a:latin typeface="Arial"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PT" dirty="0"/>
          </a:p>
        </p:txBody>
      </p:sp>
    </p:spTree>
    <p:extLst>
      <p:ext uri="{BB962C8B-B14F-4D97-AF65-F5344CB8AC3E}">
        <p14:creationId xmlns:p14="http://schemas.microsoft.com/office/powerpoint/2010/main" val="510088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0A122FE0-90B6-4054-AB3B-8C4113575149}" type="slidenum">
              <a:rPr lang="en-US" altLang="pt-PT" sz="1200">
                <a:latin typeface="Arial" charset="0"/>
              </a:rPr>
              <a:pPr algn="r" eaLnBrk="1" hangingPunct="1"/>
              <a:t>8</a:t>
            </a:fld>
            <a:endParaRPr lang="en-US" altLang="pt-PT" sz="1200">
              <a:latin typeface="Arial" charset="0"/>
            </a:endParaRPr>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fld id="{56A79DC7-9ABC-42DD-9846-F89FB0FC3B52}" type="slidenum">
              <a:rPr lang="en-US" altLang="pt-PT" sz="1200">
                <a:latin typeface="Arial" charset="0"/>
              </a:rPr>
              <a:pPr algn="r" eaLnBrk="1" hangingPunct="1"/>
              <a:t>8</a:t>
            </a:fld>
            <a:endParaRPr lang="en-US" altLang="pt-PT" sz="1200">
              <a:latin typeface="Arial"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PT" dirty="0"/>
          </a:p>
        </p:txBody>
      </p:sp>
    </p:spTree>
    <p:extLst>
      <p:ext uri="{BB962C8B-B14F-4D97-AF65-F5344CB8AC3E}">
        <p14:creationId xmlns:p14="http://schemas.microsoft.com/office/powerpoint/2010/main" val="2154814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fld id="{3EA37405-6EB7-4E25-9BC7-0C0C25EDEE50}" type="slidenum">
              <a:rPr lang="en-US" altLang="pt-PT" sz="1200" smtClean="0">
                <a:latin typeface="Arial" charset="0"/>
              </a:rPr>
              <a:pPr eaLnBrk="1" hangingPunct="1"/>
              <a:t>9</a:t>
            </a:fld>
            <a:endParaRPr lang="en-US" altLang="pt-PT" sz="120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PT" dirty="0"/>
          </a:p>
        </p:txBody>
      </p:sp>
    </p:spTree>
    <p:extLst>
      <p:ext uri="{BB962C8B-B14F-4D97-AF65-F5344CB8AC3E}">
        <p14:creationId xmlns:p14="http://schemas.microsoft.com/office/powerpoint/2010/main" val="118933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pPr>
              <a:defRPr/>
            </a:pPr>
            <a:fld id="{3F71DEF7-A907-47E3-BC2A-90449A18C9B2}" type="slidenum">
              <a:rPr lang="es-ES" smtClean="0"/>
              <a:pPr>
                <a:defRPr/>
              </a:pPr>
              <a:t>‹#›</a:t>
            </a:fld>
            <a:endParaRPr lang="es-E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pt-PT"/>
              <a:t>Clique para editar o estilo</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e texto">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pt-PT"/>
              <a:t>Clique para editar o estilo</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cção">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s-E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pt-PT"/>
              <a:t>Clique para editar o estilo</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pt-PT"/>
              <a:t>Clique para editar o estilo</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pt-PT"/>
              <a:t>Clique para editar o estilo</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p>
            <a:pPr>
              <a:defRPr/>
            </a:pPr>
            <a:endParaRPr lang="es-ES"/>
          </a:p>
        </p:txBody>
      </p:sp>
      <p:sp>
        <p:nvSpPr>
          <p:cNvPr id="9" name="Slide Number Placeholder 8"/>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a:defRPr/>
            </a:pPr>
            <a:endParaRPr lang="es-ES"/>
          </a:p>
        </p:txBody>
      </p:sp>
      <p:sp>
        <p:nvSpPr>
          <p:cNvPr id="3" name="Footer Placeholder 2"/>
          <p:cNvSpPr>
            <a:spLocks noGrp="1"/>
          </p:cNvSpPr>
          <p:nvPr>
            <p:ph type="ftr" sz="quarter" idx="11"/>
          </p:nvPr>
        </p:nvSpPr>
        <p:spPr/>
        <p:txBody>
          <a:bodyPr/>
          <a:lstStyle/>
          <a:p>
            <a:pPr>
              <a:defRPr/>
            </a:pPr>
            <a:endParaRPr lang="es-ES"/>
          </a:p>
        </p:txBody>
      </p:sp>
      <p:sp>
        <p:nvSpPr>
          <p:cNvPr id="4" name="Slide Number Placeholder 3"/>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pt-PT"/>
              <a:t>Clique para editar o estilo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5" name="Date Placeholder 4"/>
          <p:cNvSpPr>
            <a:spLocks noGrp="1"/>
          </p:cNvSpPr>
          <p:nvPr>
            <p:ph type="dt" sz="half" idx="10"/>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3F71DEF7-A907-47E3-BC2A-90449A18C9B2}" type="slidenum">
              <a:rPr lang="es-ES" smtClean="0"/>
              <a:pPr>
                <a:defRPr/>
              </a:pPr>
              <a:t>‹#›</a:t>
            </a:fld>
            <a:endParaRPr lang="es-E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pPr>
              <a:defRPr/>
            </a:pPr>
            <a:endParaRPr lang="es-E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pt-PT"/>
              <a:t>Clique para editar o estilo</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a:defRPr/>
            </a:pPr>
            <a:endParaRPr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a:defRPr/>
            </a:pPr>
            <a:fld id="{3F71DEF7-A907-47E3-BC2A-90449A18C9B2}" type="slidenum">
              <a:rPr lang="es-ES" smtClean="0"/>
              <a:pPr>
                <a:defRPr/>
              </a:pPr>
              <a:t>‹#›</a:t>
            </a:fld>
            <a:endParaRPr lang="es-E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pt-PT"/>
              <a:t>Clique para editar o estilo</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image" Target="../media/image12.tiff"/><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18" descr="Uma imagem com montanha, exterior, natureza, fundo&#10;&#10;Descrição gerada automaticamente">
            <a:extLst>
              <a:ext uri="{FF2B5EF4-FFF2-40B4-BE49-F238E27FC236}">
                <a16:creationId xmlns:a16="http://schemas.microsoft.com/office/drawing/2014/main" id="{FEA46191-622C-4CC3-A9EA-EC100ECA14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35496" y="6525344"/>
            <a:ext cx="18151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en-US" altLang="pt-PT" sz="1200" b="1" dirty="0" err="1">
                <a:solidFill>
                  <a:schemeClr val="bg1"/>
                </a:solidFill>
                <a:latin typeface="Arial" charset="0"/>
              </a:rPr>
              <a:t>Wienna</a:t>
            </a:r>
            <a:r>
              <a:rPr lang="en-US" altLang="pt-PT" sz="1200" b="1" dirty="0">
                <a:solidFill>
                  <a:schemeClr val="bg1"/>
                </a:solidFill>
                <a:latin typeface="Arial" charset="0"/>
              </a:rPr>
              <a:t>, May 23</a:t>
            </a:r>
            <a:r>
              <a:rPr lang="en-US" altLang="pt-PT" sz="1200" b="1" baseline="30000" dirty="0">
                <a:solidFill>
                  <a:schemeClr val="bg1"/>
                </a:solidFill>
                <a:latin typeface="Arial" charset="0"/>
              </a:rPr>
              <a:t>rd</a:t>
            </a:r>
            <a:r>
              <a:rPr lang="en-US" altLang="pt-PT" sz="1200" b="1" dirty="0">
                <a:solidFill>
                  <a:schemeClr val="bg1"/>
                </a:solidFill>
                <a:latin typeface="Arial" charset="0"/>
              </a:rPr>
              <a:t> 2022</a:t>
            </a:r>
          </a:p>
        </p:txBody>
      </p:sp>
      <p:pic>
        <p:nvPicPr>
          <p:cNvPr id="14" name="Imagem 13" descr="IG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1185" y="60222"/>
            <a:ext cx="1596535" cy="457200"/>
          </a:xfrm>
          <a:prstGeom prst="rect">
            <a:avLst/>
          </a:prstGeom>
          <a:noFill/>
          <a:ln>
            <a:noFill/>
          </a:ln>
        </p:spPr>
      </p:pic>
      <p:pic>
        <p:nvPicPr>
          <p:cNvPr id="1026" name="Picture 2" descr="Resultado de imagem para fct logo">
            <a:extLst>
              <a:ext uri="{FF2B5EF4-FFF2-40B4-BE49-F238E27FC236}">
                <a16:creationId xmlns:a16="http://schemas.microsoft.com/office/drawing/2014/main" id="{C7F554A5-7154-4021-9A20-D81472F16C2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7539" y="6115443"/>
            <a:ext cx="2233142" cy="63932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78F19DC0-681C-4398-958B-95273C9325F9}"/>
              </a:ext>
            </a:extLst>
          </p:cNvPr>
          <p:cNvSpPr>
            <a:spLocks noChangeArrowheads="1"/>
          </p:cNvSpPr>
          <p:nvPr/>
        </p:nvSpPr>
        <p:spPr bwMode="auto">
          <a:xfrm>
            <a:off x="36283" y="176814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a:extLst>
              <a:ext uri="{FF2B5EF4-FFF2-40B4-BE49-F238E27FC236}">
                <a16:creationId xmlns:a16="http://schemas.microsoft.com/office/drawing/2014/main" id="{5C60FAEB-41C2-4B5F-ABE4-B6D5BA8B2160}"/>
              </a:ext>
            </a:extLst>
          </p:cNvPr>
          <p:cNvSpPr>
            <a:spLocks noChangeArrowheads="1"/>
          </p:cNvSpPr>
          <p:nvPr/>
        </p:nvSpPr>
        <p:spPr bwMode="auto">
          <a:xfrm>
            <a:off x="6350" y="1124744"/>
            <a:ext cx="91376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hangingPunct="0"/>
            <a:r>
              <a:rPr lang="en-US" sz="2200" b="1" cap="all" dirty="0">
                <a:effectLst>
                  <a:outerShdw blurRad="38100" dist="38100" dir="2700000" algn="tl">
                    <a:srgbClr val="FFFFFF"/>
                  </a:outerShdw>
                </a:effectLst>
                <a:latin typeface="+mj-lt"/>
                <a:ea typeface="+mj-ea"/>
                <a:cs typeface="+mj-cs"/>
              </a:rPr>
              <a:t>Maximum glacier extent of the Penultimate Glacial Cycle in the Upper Garonne Basin (Pyrenees): new chronological evidence</a:t>
            </a:r>
          </a:p>
        </p:txBody>
      </p:sp>
      <p:pic>
        <p:nvPicPr>
          <p:cNvPr id="2" name="Picture 2" descr="Home">
            <a:extLst>
              <a:ext uri="{FF2B5EF4-FFF2-40B4-BE49-F238E27FC236}">
                <a16:creationId xmlns:a16="http://schemas.microsoft.com/office/drawing/2014/main" id="{6443D88D-B1C2-4211-8C3E-BBF11E2A36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8461" y="91879"/>
            <a:ext cx="254769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a:extLst>
              <a:ext uri="{FF2B5EF4-FFF2-40B4-BE49-F238E27FC236}">
                <a16:creationId xmlns:a16="http://schemas.microsoft.com/office/drawing/2014/main" id="{3CEFF9E7-95E3-4CA8-B38E-538D74610745}"/>
              </a:ext>
            </a:extLst>
          </p:cNvPr>
          <p:cNvSpPr txBox="1">
            <a:spLocks noChangeArrowheads="1"/>
          </p:cNvSpPr>
          <p:nvPr/>
        </p:nvSpPr>
        <p:spPr>
          <a:xfrm>
            <a:off x="-5706" y="3861866"/>
            <a:ext cx="9144000" cy="503238"/>
          </a:xfrm>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ctr" fontAlgn="auto">
              <a:lnSpc>
                <a:spcPct val="90000"/>
              </a:lnSpc>
              <a:spcAft>
                <a:spcPts val="0"/>
              </a:spcAft>
              <a:buNone/>
              <a:defRPr/>
            </a:pPr>
            <a:r>
              <a:rPr lang="pt-PT" sz="2300" b="1" dirty="0">
                <a:solidFill>
                  <a:schemeClr val="bg1"/>
                </a:solidFill>
                <a:latin typeface="Calibri" panose="020F0502020204030204" pitchFamily="34" charset="0"/>
                <a:cs typeface="Calibri" panose="020F0502020204030204" pitchFamily="34" charset="0"/>
              </a:rPr>
              <a:t>M. Fernandes, </a:t>
            </a:r>
            <a:r>
              <a:rPr lang="pt-PT" sz="2300" dirty="0">
                <a:solidFill>
                  <a:schemeClr val="bg1"/>
                </a:solidFill>
                <a:latin typeface="Calibri" panose="020F0502020204030204" pitchFamily="34" charset="0"/>
                <a:cs typeface="Calibri" panose="020F0502020204030204" pitchFamily="34" charset="0"/>
              </a:rPr>
              <a:t>M. Oliva, G. Vieira, D. </a:t>
            </a:r>
            <a:r>
              <a:rPr lang="pt-PT" sz="2300" dirty="0" err="1">
                <a:solidFill>
                  <a:schemeClr val="bg1"/>
                </a:solidFill>
                <a:latin typeface="Calibri" panose="020F0502020204030204" pitchFamily="34" charset="0"/>
                <a:cs typeface="Calibri" panose="020F0502020204030204" pitchFamily="34" charset="0"/>
              </a:rPr>
              <a:t>Palacios</a:t>
            </a:r>
            <a:r>
              <a:rPr lang="pt-PT" sz="2300" dirty="0">
                <a:solidFill>
                  <a:schemeClr val="bg1"/>
                </a:solidFill>
                <a:latin typeface="Calibri" panose="020F0502020204030204" pitchFamily="34" charset="0"/>
                <a:cs typeface="Calibri" panose="020F0502020204030204" pitchFamily="34" charset="0"/>
              </a:rPr>
              <a:t>, J.M. Fer</a:t>
            </a:r>
            <a:r>
              <a:rPr lang="pt-PT" dirty="0">
                <a:solidFill>
                  <a:schemeClr val="bg1"/>
                </a:solidFill>
                <a:latin typeface="Calibri" panose="020F0502020204030204" pitchFamily="34" charset="0"/>
                <a:cs typeface="Calibri" panose="020F0502020204030204" pitchFamily="34" charset="0"/>
              </a:rPr>
              <a:t>nández-Fernández, M. Delmas, </a:t>
            </a:r>
          </a:p>
          <a:p>
            <a:pPr marL="0" indent="0" algn="ctr" fontAlgn="auto">
              <a:lnSpc>
                <a:spcPct val="90000"/>
              </a:lnSpc>
              <a:spcAft>
                <a:spcPts val="0"/>
              </a:spcAft>
              <a:buNone/>
              <a:defRPr/>
            </a:pPr>
            <a:r>
              <a:rPr lang="pt-PT" dirty="0">
                <a:solidFill>
                  <a:schemeClr val="bg1"/>
                </a:solidFill>
                <a:latin typeface="Calibri" panose="020F0502020204030204" pitchFamily="34" charset="0"/>
                <a:cs typeface="Calibri" panose="020F0502020204030204" pitchFamily="34" charset="0"/>
              </a:rPr>
              <a:t>J. Garcia-</a:t>
            </a:r>
            <a:r>
              <a:rPr lang="pt-PT" dirty="0" err="1">
                <a:solidFill>
                  <a:schemeClr val="bg1"/>
                </a:solidFill>
                <a:latin typeface="Calibri" panose="020F0502020204030204" pitchFamily="34" charset="0"/>
                <a:cs typeface="Calibri" panose="020F0502020204030204" pitchFamily="34" charset="0"/>
              </a:rPr>
              <a:t>Oteyza</a:t>
            </a:r>
            <a:r>
              <a:rPr lang="pt-PT" dirty="0">
                <a:solidFill>
                  <a:schemeClr val="bg1"/>
                </a:solidFill>
                <a:latin typeface="Calibri" panose="020F0502020204030204" pitchFamily="34" charset="0"/>
                <a:cs typeface="Calibri" panose="020F0502020204030204" pitchFamily="34" charset="0"/>
              </a:rPr>
              <a:t>, I. </a:t>
            </a:r>
            <a:r>
              <a:rPr lang="pt-PT" dirty="0" err="1">
                <a:solidFill>
                  <a:schemeClr val="bg1"/>
                </a:solidFill>
                <a:latin typeface="Calibri" panose="020F0502020204030204" pitchFamily="34" charset="0"/>
                <a:cs typeface="Calibri" panose="020F0502020204030204" pitchFamily="34" charset="0"/>
              </a:rPr>
              <a:t>Schimmelpfennig</a:t>
            </a:r>
            <a:r>
              <a:rPr lang="pt-PT" dirty="0">
                <a:solidFill>
                  <a:schemeClr val="bg1"/>
                </a:solidFill>
                <a:latin typeface="Calibri" panose="020F0502020204030204" pitchFamily="34" charset="0"/>
                <a:cs typeface="Calibri" panose="020F0502020204030204" pitchFamily="34" charset="0"/>
              </a:rPr>
              <a:t>, J. Ventura, ASTER Team</a:t>
            </a:r>
            <a:endParaRPr lang="en-US" dirty="0">
              <a:solidFill>
                <a:schemeClr val="bg1"/>
              </a:solidFill>
              <a:latin typeface="Calibri" panose="020F0502020204030204" pitchFamily="34" charset="0"/>
              <a:cs typeface="Calibri" panose="020F0502020204030204" pitchFamily="34" charset="0"/>
            </a:endParaRPr>
          </a:p>
        </p:txBody>
      </p:sp>
      <p:sp>
        <p:nvSpPr>
          <p:cNvPr id="15" name="Rectangle 9">
            <a:extLst>
              <a:ext uri="{FF2B5EF4-FFF2-40B4-BE49-F238E27FC236}">
                <a16:creationId xmlns:a16="http://schemas.microsoft.com/office/drawing/2014/main" id="{E2F47D62-BC70-4611-B387-7E9701E3A65F}"/>
              </a:ext>
            </a:extLst>
          </p:cNvPr>
          <p:cNvSpPr>
            <a:spLocks noChangeArrowheads="1"/>
          </p:cNvSpPr>
          <p:nvPr/>
        </p:nvSpPr>
        <p:spPr bwMode="auto">
          <a:xfrm>
            <a:off x="0" y="4735480"/>
            <a:ext cx="9144000" cy="781752"/>
          </a:xfrm>
          <a:prstGeom prst="rect">
            <a:avLst/>
          </a:prstGeom>
          <a:noFill/>
          <a:ln w="9525">
            <a:noFill/>
            <a:miter lim="800000"/>
            <a:headEnd/>
            <a:tailEnd/>
          </a:ln>
          <a:effectLst/>
        </p:spPr>
        <p:txBody>
          <a:bodyPr wrap="square">
            <a:spAutoFit/>
          </a:bodyPr>
          <a:lstStyle/>
          <a:p>
            <a:pPr>
              <a:lnSpc>
                <a:spcPct val="80000"/>
              </a:lnSpc>
              <a:spcBef>
                <a:spcPct val="20000"/>
              </a:spcBef>
              <a:buClr>
                <a:schemeClr val="hlink"/>
              </a:buClr>
              <a:buSzPct val="120000"/>
              <a:defRPr/>
            </a:pPr>
            <a:r>
              <a:rPr lang="en-US" sz="1600" dirty="0">
                <a:solidFill>
                  <a:schemeClr val="bg1"/>
                </a:solidFill>
                <a:latin typeface="Calibri" panose="020F0502020204030204" pitchFamily="34" charset="0"/>
                <a:cs typeface="Calibri" panose="020F0502020204030204" pitchFamily="34" charset="0"/>
              </a:rPr>
              <a:t>Supervisors: </a:t>
            </a:r>
          </a:p>
          <a:p>
            <a:pPr>
              <a:lnSpc>
                <a:spcPct val="80000"/>
              </a:lnSpc>
              <a:spcBef>
                <a:spcPct val="20000"/>
              </a:spcBef>
              <a:buClr>
                <a:schemeClr val="hlink"/>
              </a:buClr>
              <a:buSzPct val="120000"/>
              <a:defRPr/>
            </a:pPr>
            <a:r>
              <a:rPr lang="en-US" sz="1600" b="1" dirty="0">
                <a:solidFill>
                  <a:schemeClr val="bg1"/>
                </a:solidFill>
                <a:latin typeface="Calibri" panose="020F0502020204030204" pitchFamily="34" charset="0"/>
                <a:cs typeface="Calibri" panose="020F0502020204030204" pitchFamily="34" charset="0"/>
              </a:rPr>
              <a:t>Prof. Dr. Marc Oliva</a:t>
            </a:r>
          </a:p>
          <a:p>
            <a:pPr>
              <a:lnSpc>
                <a:spcPct val="80000"/>
              </a:lnSpc>
              <a:spcBef>
                <a:spcPct val="20000"/>
              </a:spcBef>
              <a:buClr>
                <a:schemeClr val="hlink"/>
              </a:buClr>
              <a:buSzPct val="120000"/>
              <a:defRPr/>
            </a:pPr>
            <a:r>
              <a:rPr lang="en-US" sz="1600" b="1" dirty="0">
                <a:solidFill>
                  <a:schemeClr val="bg1"/>
                </a:solidFill>
                <a:latin typeface="Calibri" panose="020F0502020204030204" pitchFamily="34" charset="0"/>
                <a:cs typeface="Calibri" panose="020F0502020204030204" pitchFamily="34" charset="0"/>
              </a:rPr>
              <a:t>Prof. Dr. </a:t>
            </a:r>
            <a:r>
              <a:rPr lang="en-US" sz="1600" b="1" dirty="0" err="1">
                <a:solidFill>
                  <a:schemeClr val="bg1"/>
                </a:solidFill>
                <a:latin typeface="Calibri" panose="020F0502020204030204" pitchFamily="34" charset="0"/>
                <a:cs typeface="Calibri" panose="020F0502020204030204" pitchFamily="34" charset="0"/>
              </a:rPr>
              <a:t>Gonçalo</a:t>
            </a:r>
            <a:r>
              <a:rPr lang="en-US" sz="1600" b="1" dirty="0">
                <a:solidFill>
                  <a:schemeClr val="bg1"/>
                </a:solidFill>
                <a:latin typeface="Calibri" panose="020F0502020204030204" pitchFamily="34" charset="0"/>
                <a:cs typeface="Calibri" panose="020F0502020204030204" pitchFamily="34" charset="0"/>
              </a:rPr>
              <a:t> Vieira</a:t>
            </a:r>
          </a:p>
        </p:txBody>
      </p:sp>
      <p:sp>
        <p:nvSpPr>
          <p:cNvPr id="16" name="Rectangle 7">
            <a:extLst>
              <a:ext uri="{FF2B5EF4-FFF2-40B4-BE49-F238E27FC236}">
                <a16:creationId xmlns:a16="http://schemas.microsoft.com/office/drawing/2014/main" id="{551FE65F-A45D-4DFE-99F1-78ACDAD4577B}"/>
              </a:ext>
            </a:extLst>
          </p:cNvPr>
          <p:cNvSpPr>
            <a:spLocks noChangeArrowheads="1"/>
          </p:cNvSpPr>
          <p:nvPr/>
        </p:nvSpPr>
        <p:spPr bwMode="auto">
          <a:xfrm>
            <a:off x="-5706" y="5624858"/>
            <a:ext cx="9144000" cy="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lnSpc>
                <a:spcPct val="80000"/>
              </a:lnSpc>
              <a:spcBef>
                <a:spcPct val="20000"/>
              </a:spcBef>
              <a:buClr>
                <a:schemeClr val="hlink"/>
              </a:buClr>
              <a:buSzPct val="120000"/>
            </a:pPr>
            <a:r>
              <a:rPr lang="en-US" altLang="pt-PT" dirty="0">
                <a:solidFill>
                  <a:schemeClr val="bg1"/>
                </a:solidFill>
                <a:latin typeface="Calibri" panose="020F0502020204030204" pitchFamily="34" charset="0"/>
                <a:cs typeface="Calibri" panose="020F0502020204030204" pitchFamily="34" charset="0"/>
              </a:rPr>
              <a:t>PhD degree in Geography</a:t>
            </a:r>
          </a:p>
          <a:p>
            <a:pPr eaLnBrk="1" hangingPunct="1">
              <a:lnSpc>
                <a:spcPct val="80000"/>
              </a:lnSpc>
              <a:spcBef>
                <a:spcPct val="20000"/>
              </a:spcBef>
              <a:buClr>
                <a:schemeClr val="hlink"/>
              </a:buClr>
              <a:buSzPct val="120000"/>
            </a:pPr>
            <a:r>
              <a:rPr lang="en-US" altLang="pt-PT" dirty="0">
                <a:solidFill>
                  <a:schemeClr val="bg1"/>
                </a:solidFill>
                <a:latin typeface="Calibri" panose="020F0502020204030204" pitchFamily="34" charset="0"/>
                <a:cs typeface="Calibri" panose="020F0502020204030204" pitchFamily="34" charset="0"/>
              </a:rPr>
              <a:t>Specialization in Physical Geography</a:t>
            </a:r>
          </a:p>
        </p:txBody>
      </p:sp>
      <p:pic>
        <p:nvPicPr>
          <p:cNvPr id="10" name="Imagem 9" descr="Uma imagem com símbolo, relógio, prato&#10;&#10;Descrição gerada automaticamente">
            <a:extLst>
              <a:ext uri="{FF2B5EF4-FFF2-40B4-BE49-F238E27FC236}">
                <a16:creationId xmlns:a16="http://schemas.microsoft.com/office/drawing/2014/main" id="{5AE294FB-F3A8-4874-A6FC-57439EA380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9039" y="6206642"/>
            <a:ext cx="489545" cy="489545"/>
          </a:xfrm>
          <a:prstGeom prst="rect">
            <a:avLst/>
          </a:prstGeom>
        </p:spPr>
      </p:pic>
      <p:pic>
        <p:nvPicPr>
          <p:cNvPr id="8" name="Imagem 7">
            <a:extLst>
              <a:ext uri="{FF2B5EF4-FFF2-40B4-BE49-F238E27FC236}">
                <a16:creationId xmlns:a16="http://schemas.microsoft.com/office/drawing/2014/main" id="{5CA87B3D-7A98-4E3B-B0C4-5A468C0F4D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10" y="82452"/>
            <a:ext cx="2579915" cy="457200"/>
          </a:xfrm>
          <a:prstGeom prst="rect">
            <a:avLst/>
          </a:prstGeom>
        </p:spPr>
      </p:pic>
      <p:pic>
        <p:nvPicPr>
          <p:cNvPr id="9" name="Imagem 8">
            <a:extLst>
              <a:ext uri="{FF2B5EF4-FFF2-40B4-BE49-F238E27FC236}">
                <a16:creationId xmlns:a16="http://schemas.microsoft.com/office/drawing/2014/main" id="{745F1F3D-6B00-46DD-80F1-844EE6E24E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676" y="38839"/>
            <a:ext cx="2009005" cy="548852"/>
          </a:xfrm>
          <a:prstGeom prst="rect">
            <a:avLst/>
          </a:prstGeom>
        </p:spPr>
      </p:pic>
      <p:pic>
        <p:nvPicPr>
          <p:cNvPr id="11" name="Imagem 10">
            <a:extLst>
              <a:ext uri="{FF2B5EF4-FFF2-40B4-BE49-F238E27FC236}">
                <a16:creationId xmlns:a16="http://schemas.microsoft.com/office/drawing/2014/main" id="{9761C92C-4697-443F-B6AA-1252024869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66294" y="6190333"/>
            <a:ext cx="1537173" cy="489545"/>
          </a:xfrm>
          <a:prstGeom prst="rect">
            <a:avLst/>
          </a:prstGeom>
        </p:spPr>
      </p:pic>
      <p:pic>
        <p:nvPicPr>
          <p:cNvPr id="12" name="Picture 11" descr="Qr code&#10;&#10;Description automatically generated">
            <a:extLst>
              <a:ext uri="{FF2B5EF4-FFF2-40B4-BE49-F238E27FC236}">
                <a16:creationId xmlns:a16="http://schemas.microsoft.com/office/drawing/2014/main" id="{AAEF8274-12C4-D444-7F7C-0D907C7513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512" y="5189849"/>
            <a:ext cx="1333333" cy="1333333"/>
          </a:xfrm>
          <a:prstGeom prst="rect">
            <a:avLst/>
          </a:prstGeom>
        </p:spPr>
      </p:pic>
    </p:spTree>
    <p:extLst>
      <p:ext uri="{BB962C8B-B14F-4D97-AF65-F5344CB8AC3E}">
        <p14:creationId xmlns:p14="http://schemas.microsoft.com/office/powerpoint/2010/main" val="3267639045"/>
      </p:ext>
    </p:extLst>
  </p:cSld>
  <p:clrMapOvr>
    <a:masterClrMapping/>
  </p:clrMapOvr>
  <mc:AlternateContent xmlns:mc="http://schemas.openxmlformats.org/markup-compatibility/2006" xmlns:p14="http://schemas.microsoft.com/office/powerpoint/2010/main">
    <mc:Choice Requires="p14">
      <p:transition spd="slow" p14:dur="2000" advTm="3504"/>
    </mc:Choice>
    <mc:Fallback xmlns="">
      <p:transition spd="slow" advTm="350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4">
            <a:extLst>
              <a:ext uri="{FF2B5EF4-FFF2-40B4-BE49-F238E27FC236}">
                <a16:creationId xmlns:a16="http://schemas.microsoft.com/office/drawing/2014/main" id="{192AF71B-3F8D-4D2E-896D-209C48FB9A80}"/>
              </a:ext>
            </a:extLst>
          </p:cNvPr>
          <p:cNvSpPr>
            <a:spLocks noChangeArrowheads="1"/>
          </p:cNvSpPr>
          <p:nvPr/>
        </p:nvSpPr>
        <p:spPr bwMode="auto">
          <a:xfrm rot="5400000">
            <a:off x="-148039" y="1354734"/>
            <a:ext cx="914400" cy="426751"/>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63" name="Rectangle 4">
            <a:extLst>
              <a:ext uri="{FF2B5EF4-FFF2-40B4-BE49-F238E27FC236}">
                <a16:creationId xmlns:a16="http://schemas.microsoft.com/office/drawing/2014/main" id="{EE630FC4-802F-4A08-B4BB-458274EA901B}"/>
              </a:ext>
            </a:extLst>
          </p:cNvPr>
          <p:cNvSpPr>
            <a:spLocks noChangeArrowheads="1"/>
          </p:cNvSpPr>
          <p:nvPr/>
        </p:nvSpPr>
        <p:spPr bwMode="auto">
          <a:xfrm rot="5400000">
            <a:off x="-144363" y="451941"/>
            <a:ext cx="914400" cy="431206"/>
          </a:xfrm>
          <a:prstGeom prst="rect">
            <a:avLst/>
          </a:prstGeom>
          <a:solidFill>
            <a:srgbClr val="DFDFDF"/>
          </a:solidFill>
          <a:ln w="19050" algn="ctr">
            <a:solidFill>
              <a:srgbClr val="000000"/>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b="1" dirty="0"/>
          </a:p>
        </p:txBody>
      </p:sp>
      <p:sp>
        <p:nvSpPr>
          <p:cNvPr id="69" name="Rectangle 4">
            <a:extLst>
              <a:ext uri="{FF2B5EF4-FFF2-40B4-BE49-F238E27FC236}">
                <a16:creationId xmlns:a16="http://schemas.microsoft.com/office/drawing/2014/main" id="{A2E6A653-F3FD-40EB-8B85-3BBFB7005E9C}"/>
              </a:ext>
            </a:extLst>
          </p:cNvPr>
          <p:cNvSpPr>
            <a:spLocks noChangeArrowheads="1"/>
          </p:cNvSpPr>
          <p:nvPr/>
        </p:nvSpPr>
        <p:spPr bwMode="auto">
          <a:xfrm rot="5400000">
            <a:off x="-149894" y="2265833"/>
            <a:ext cx="914400" cy="426752"/>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92" name="CaixaDeTexto 91"/>
          <p:cNvSpPr txBox="1"/>
          <p:nvPr/>
        </p:nvSpPr>
        <p:spPr>
          <a:xfrm>
            <a:off x="999977" y="1545179"/>
            <a:ext cx="7676479" cy="646331"/>
          </a:xfrm>
          <a:prstGeom prst="rect">
            <a:avLst/>
          </a:prstGeom>
          <a:noFill/>
        </p:spPr>
        <p:txBody>
          <a:bodyPr wrap="square" rtlCol="0">
            <a:spAutoFit/>
          </a:bodyPr>
          <a:lstStyle/>
          <a:p>
            <a:pPr marL="285750" indent="-285750" algn="l">
              <a:buFont typeface="Wingdings" panose="05000000000000000000" pitchFamily="2" charset="2"/>
              <a:buChar char="ü"/>
            </a:pPr>
            <a:r>
              <a:rPr lang="en-US" sz="1800" dirty="0"/>
              <a:t>Chronological reconstruction of the maximum glacial extent in the Central Pyrenees</a:t>
            </a:r>
          </a:p>
        </p:txBody>
      </p:sp>
      <p:sp>
        <p:nvSpPr>
          <p:cNvPr id="93" name="CaixaDeTexto 92"/>
          <p:cNvSpPr txBox="1"/>
          <p:nvPr/>
        </p:nvSpPr>
        <p:spPr>
          <a:xfrm>
            <a:off x="999976" y="4156772"/>
            <a:ext cx="7669609" cy="1661993"/>
          </a:xfrm>
          <a:prstGeom prst="rect">
            <a:avLst/>
          </a:prstGeom>
          <a:noFill/>
        </p:spPr>
        <p:txBody>
          <a:bodyPr wrap="square" rtlCol="0">
            <a:spAutoFit/>
          </a:bodyPr>
          <a:lstStyle/>
          <a:p>
            <a:pPr marL="285750" indent="-285750" algn="l">
              <a:buFont typeface="Wingdings" panose="05000000000000000000" pitchFamily="2" charset="2"/>
              <a:buChar char="ü"/>
            </a:pPr>
            <a:r>
              <a:rPr lang="en-US" sz="1800" dirty="0"/>
              <a:t>Reconstruction of the deglaciation chronology by using absolute dating of the glacial evidence based on Cosmic Ray Exposure (CRE)</a:t>
            </a:r>
          </a:p>
          <a:p>
            <a:pPr marL="742950" lvl="1" indent="-285750" algn="l">
              <a:buFont typeface="Arial" panose="020B0604020202020204" pitchFamily="34" charset="0"/>
              <a:buChar char="•"/>
            </a:pPr>
            <a:endParaRPr lang="pt-PT" sz="1600" dirty="0"/>
          </a:p>
          <a:p>
            <a:pPr marL="742950" lvl="1" indent="-285750" algn="l">
              <a:buFont typeface="Arial" panose="020B0604020202020204" pitchFamily="34" charset="0"/>
              <a:buChar char="•"/>
            </a:pPr>
            <a:r>
              <a:rPr lang="pt-PT" sz="1600" dirty="0" err="1"/>
              <a:t>When</a:t>
            </a:r>
            <a:r>
              <a:rPr lang="pt-PT" sz="1600" dirty="0"/>
              <a:t> </a:t>
            </a:r>
            <a:r>
              <a:rPr lang="pt-PT" sz="1600" dirty="0" err="1"/>
              <a:t>were</a:t>
            </a:r>
            <a:r>
              <a:rPr lang="pt-PT" sz="1600" dirty="0"/>
              <a:t> </a:t>
            </a:r>
            <a:r>
              <a:rPr lang="pt-PT" sz="1600" dirty="0" err="1"/>
              <a:t>the</a:t>
            </a:r>
            <a:r>
              <a:rPr lang="pt-PT" sz="1600" dirty="0"/>
              <a:t> </a:t>
            </a:r>
            <a:r>
              <a:rPr lang="pt-PT" sz="1600" dirty="0" err="1"/>
              <a:t>moraines</a:t>
            </a:r>
            <a:r>
              <a:rPr lang="pt-PT" sz="1600" dirty="0"/>
              <a:t> </a:t>
            </a:r>
            <a:r>
              <a:rPr lang="pt-PT" sz="1600" dirty="0" err="1"/>
              <a:t>deposit</a:t>
            </a:r>
            <a:r>
              <a:rPr lang="pt-PT" sz="1600" dirty="0"/>
              <a:t> </a:t>
            </a:r>
            <a:r>
              <a:rPr lang="pt-PT" sz="1600" dirty="0" err="1"/>
              <a:t>and</a:t>
            </a:r>
            <a:r>
              <a:rPr lang="pt-PT" sz="1600" dirty="0"/>
              <a:t> </a:t>
            </a:r>
            <a:r>
              <a:rPr lang="pt-PT" sz="1600" dirty="0" err="1"/>
              <a:t>when</a:t>
            </a:r>
            <a:r>
              <a:rPr lang="pt-PT" sz="1600" dirty="0"/>
              <a:t> </a:t>
            </a:r>
            <a:r>
              <a:rPr lang="pt-PT" sz="1600" dirty="0" err="1"/>
              <a:t>did</a:t>
            </a:r>
            <a:r>
              <a:rPr lang="pt-PT" sz="1600" dirty="0"/>
              <a:t> </a:t>
            </a:r>
            <a:r>
              <a:rPr lang="pt-PT" sz="1600" dirty="0" err="1"/>
              <a:t>the</a:t>
            </a:r>
            <a:r>
              <a:rPr lang="pt-PT" sz="1600" dirty="0"/>
              <a:t> </a:t>
            </a:r>
            <a:r>
              <a:rPr lang="pt-PT" sz="1600" dirty="0" err="1"/>
              <a:t>glaciers</a:t>
            </a:r>
            <a:r>
              <a:rPr lang="pt-PT" sz="1600" dirty="0"/>
              <a:t> </a:t>
            </a:r>
            <a:r>
              <a:rPr lang="en-GB" sz="1600" dirty="0"/>
              <a:t>start retreating and abandoned the </a:t>
            </a:r>
            <a:r>
              <a:rPr lang="en-GB" sz="1600" dirty="0" err="1"/>
              <a:t>LBBb</a:t>
            </a:r>
            <a:r>
              <a:rPr lang="en-GB" sz="1600" dirty="0"/>
              <a:t>?</a:t>
            </a:r>
            <a:endParaRPr lang="en-US" sz="1600" dirty="0"/>
          </a:p>
          <a:p>
            <a:pPr marL="285750" indent="-285750" algn="l">
              <a:buFont typeface="Arial" panose="020B0604020202020204" pitchFamily="34" charset="0"/>
              <a:buChar char="•"/>
            </a:pPr>
            <a:endParaRPr lang="en-US" sz="1800" dirty="0"/>
          </a:p>
        </p:txBody>
      </p:sp>
      <p:sp>
        <p:nvSpPr>
          <p:cNvPr id="94" name="Rectângulo 93"/>
          <p:cNvSpPr/>
          <p:nvPr/>
        </p:nvSpPr>
        <p:spPr>
          <a:xfrm>
            <a:off x="999977" y="1050415"/>
            <a:ext cx="7655459" cy="369332"/>
          </a:xfrm>
          <a:prstGeom prst="rect">
            <a:avLst/>
          </a:prstGeom>
        </p:spPr>
        <p:txBody>
          <a:bodyPr wrap="square">
            <a:spAutoFit/>
          </a:bodyPr>
          <a:lstStyle/>
          <a:p>
            <a:pPr algn="l"/>
            <a:r>
              <a:rPr lang="en-US" sz="1800" b="1" dirty="0"/>
              <a:t>Main objective: </a:t>
            </a:r>
          </a:p>
        </p:txBody>
      </p:sp>
      <p:sp>
        <p:nvSpPr>
          <p:cNvPr id="95" name="Rectângulo 94"/>
          <p:cNvSpPr/>
          <p:nvPr/>
        </p:nvSpPr>
        <p:spPr>
          <a:xfrm>
            <a:off x="999977" y="2778607"/>
            <a:ext cx="7655459" cy="369332"/>
          </a:xfrm>
          <a:prstGeom prst="rect">
            <a:avLst/>
          </a:prstGeom>
        </p:spPr>
        <p:txBody>
          <a:bodyPr wrap="square">
            <a:spAutoFit/>
          </a:bodyPr>
          <a:lstStyle/>
          <a:p>
            <a:pPr algn="l"/>
            <a:r>
              <a:rPr lang="en-US" sz="1800" b="1" dirty="0"/>
              <a:t>Specific objectives: </a:t>
            </a:r>
          </a:p>
        </p:txBody>
      </p:sp>
      <p:sp>
        <p:nvSpPr>
          <p:cNvPr id="48" name="Rectangle 58">
            <a:extLst>
              <a:ext uri="{FF2B5EF4-FFF2-40B4-BE49-F238E27FC236}">
                <a16:creationId xmlns:a16="http://schemas.microsoft.com/office/drawing/2014/main" id="{CAED9266-36D0-44F6-A507-AF8BB0DDAAB1}"/>
              </a:ext>
            </a:extLst>
          </p:cNvPr>
          <p:cNvSpPr>
            <a:spLocks noChangeArrowheads="1"/>
          </p:cNvSpPr>
          <p:nvPr/>
        </p:nvSpPr>
        <p:spPr bwMode="auto">
          <a:xfrm>
            <a:off x="0" y="6597650"/>
            <a:ext cx="9144000" cy="260350"/>
          </a:xfrm>
          <a:prstGeom prst="rect">
            <a:avLst/>
          </a:prstGeom>
          <a:solidFill>
            <a:srgbClr val="77777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a:solidFill>
                <a:schemeClr val="accent6">
                  <a:lumMod val="50000"/>
                </a:schemeClr>
              </a:solidFill>
            </a:endParaRPr>
          </a:p>
        </p:txBody>
      </p:sp>
      <p:sp>
        <p:nvSpPr>
          <p:cNvPr id="49" name="Text Box 59">
            <a:extLst>
              <a:ext uri="{FF2B5EF4-FFF2-40B4-BE49-F238E27FC236}">
                <a16:creationId xmlns:a16="http://schemas.microsoft.com/office/drawing/2014/main" id="{02319D85-7CF2-4367-9C8E-D69156FB3E59}"/>
              </a:ext>
            </a:extLst>
          </p:cNvPr>
          <p:cNvSpPr txBox="1">
            <a:spLocks noChangeArrowheads="1"/>
          </p:cNvSpPr>
          <p:nvPr/>
        </p:nvSpPr>
        <p:spPr bwMode="auto">
          <a:xfrm>
            <a:off x="7027863" y="6613525"/>
            <a:ext cx="2116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r>
              <a:rPr lang="pt-PT" altLang="pt-PT" sz="1000" dirty="0" err="1">
                <a:solidFill>
                  <a:schemeClr val="accent6">
                    <a:lumMod val="50000"/>
                  </a:schemeClr>
                </a:solidFill>
                <a:latin typeface="Times New Roman" panose="02020603050405020304" pitchFamily="18" charset="0"/>
                <a:cs typeface="Times New Roman" panose="02020603050405020304" pitchFamily="18" charset="0"/>
              </a:rPr>
              <a:t>Vienna</a:t>
            </a:r>
            <a:r>
              <a:rPr lang="pt-PT" altLang="pt-PT" sz="1000" dirty="0">
                <a:solidFill>
                  <a:schemeClr val="accent6">
                    <a:lumMod val="50000"/>
                  </a:schemeClr>
                </a:solidFill>
                <a:latin typeface="Times New Roman" panose="02020603050405020304" pitchFamily="18" charset="0"/>
                <a:cs typeface="Times New Roman" panose="02020603050405020304" pitchFamily="18" charset="0"/>
              </a:rPr>
              <a:t> 23/05/22</a:t>
            </a:r>
          </a:p>
        </p:txBody>
      </p:sp>
      <p:sp>
        <p:nvSpPr>
          <p:cNvPr id="50" name="Text Box 68">
            <a:extLst>
              <a:ext uri="{FF2B5EF4-FFF2-40B4-BE49-F238E27FC236}">
                <a16:creationId xmlns:a16="http://schemas.microsoft.com/office/drawing/2014/main" id="{6E3FCCAD-C1E0-420E-A249-E4DD305325E8}"/>
              </a:ext>
            </a:extLst>
          </p:cNvPr>
          <p:cNvSpPr txBox="1">
            <a:spLocks noChangeArrowheads="1"/>
          </p:cNvSpPr>
          <p:nvPr/>
        </p:nvSpPr>
        <p:spPr bwMode="auto">
          <a:xfrm>
            <a:off x="-1308" y="6597650"/>
            <a:ext cx="1477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en-US" altLang="pt-PT" sz="1000" dirty="0">
                <a:solidFill>
                  <a:schemeClr val="accent6">
                    <a:lumMod val="50000"/>
                  </a:schemeClr>
                </a:solidFill>
                <a:latin typeface="Times New Roman" pitchFamily="18" charset="0"/>
              </a:rPr>
              <a:t>Marcelo Fernandes</a:t>
            </a:r>
          </a:p>
        </p:txBody>
      </p:sp>
      <p:sp>
        <p:nvSpPr>
          <p:cNvPr id="51" name="CaixaDeTexto 50">
            <a:extLst>
              <a:ext uri="{FF2B5EF4-FFF2-40B4-BE49-F238E27FC236}">
                <a16:creationId xmlns:a16="http://schemas.microsoft.com/office/drawing/2014/main" id="{83926D3C-219B-44C3-91EF-17E11B3D7E72}"/>
              </a:ext>
            </a:extLst>
          </p:cNvPr>
          <p:cNvSpPr txBox="1"/>
          <p:nvPr/>
        </p:nvSpPr>
        <p:spPr>
          <a:xfrm rot="16200000">
            <a:off x="-201829" y="548248"/>
            <a:ext cx="873971" cy="246221"/>
          </a:xfrm>
          <a:prstGeom prst="rect">
            <a:avLst/>
          </a:prstGeom>
          <a:noFill/>
        </p:spPr>
        <p:txBody>
          <a:bodyPr wrap="square" rtlCol="0">
            <a:spAutoFit/>
          </a:bodyPr>
          <a:lstStyle/>
          <a:p>
            <a:r>
              <a:rPr lang="en-US" sz="1000" b="1" dirty="0">
                <a:solidFill>
                  <a:srgbClr val="5A5155"/>
                </a:solidFill>
                <a:latin typeface="Calibri" panose="020F0502020204030204" pitchFamily="34" charset="0"/>
                <a:cs typeface="Calibri" panose="020F0502020204030204" pitchFamily="34" charset="0"/>
              </a:rPr>
              <a:t>Goals</a:t>
            </a:r>
          </a:p>
        </p:txBody>
      </p:sp>
      <p:sp>
        <p:nvSpPr>
          <p:cNvPr id="52" name="Text Box 6">
            <a:extLst>
              <a:ext uri="{FF2B5EF4-FFF2-40B4-BE49-F238E27FC236}">
                <a16:creationId xmlns:a16="http://schemas.microsoft.com/office/drawing/2014/main" id="{E025FF09-2BAF-4FDD-93AD-3FB43D05A9FC}"/>
              </a:ext>
            </a:extLst>
          </p:cNvPr>
          <p:cNvSpPr txBox="1">
            <a:spLocks noChangeArrowheads="1"/>
          </p:cNvSpPr>
          <p:nvPr/>
        </p:nvSpPr>
        <p:spPr bwMode="auto">
          <a:xfrm rot="16200000">
            <a:off x="-283851" y="1504732"/>
            <a:ext cx="1028932" cy="246221"/>
          </a:xfrm>
          <a:prstGeom prst="rect">
            <a:avLst/>
          </a:prstGeom>
          <a:noFill/>
          <a:ln>
            <a:noFill/>
          </a:ln>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Study area</a:t>
            </a:r>
          </a:p>
        </p:txBody>
      </p:sp>
      <p:sp>
        <p:nvSpPr>
          <p:cNvPr id="56" name="Text Box 15">
            <a:extLst>
              <a:ext uri="{FF2B5EF4-FFF2-40B4-BE49-F238E27FC236}">
                <a16:creationId xmlns:a16="http://schemas.microsoft.com/office/drawing/2014/main" id="{D395572A-5578-46A0-88E1-AC88D4201E56}"/>
              </a:ext>
            </a:extLst>
          </p:cNvPr>
          <p:cNvSpPr txBox="1">
            <a:spLocks noChangeArrowheads="1"/>
          </p:cNvSpPr>
          <p:nvPr/>
        </p:nvSpPr>
        <p:spPr bwMode="auto">
          <a:xfrm rot="16200000">
            <a:off x="-216885" y="2280787"/>
            <a:ext cx="909878" cy="400110"/>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State of the Art</a:t>
            </a:r>
          </a:p>
        </p:txBody>
      </p:sp>
      <p:sp>
        <p:nvSpPr>
          <p:cNvPr id="10" name="Rectangle 4">
            <a:extLst>
              <a:ext uri="{FF2B5EF4-FFF2-40B4-BE49-F238E27FC236}">
                <a16:creationId xmlns:a16="http://schemas.microsoft.com/office/drawing/2014/main" id="{479C9A0F-C363-4556-A449-F720D76AB4A6}"/>
              </a:ext>
            </a:extLst>
          </p:cNvPr>
          <p:cNvSpPr>
            <a:spLocks noChangeArrowheads="1"/>
          </p:cNvSpPr>
          <p:nvPr/>
        </p:nvSpPr>
        <p:spPr bwMode="auto">
          <a:xfrm rot="5400000">
            <a:off x="-171675" y="3198580"/>
            <a:ext cx="964567" cy="435662"/>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11" name="Text Box 15">
            <a:extLst>
              <a:ext uri="{FF2B5EF4-FFF2-40B4-BE49-F238E27FC236}">
                <a16:creationId xmlns:a16="http://schemas.microsoft.com/office/drawing/2014/main" id="{3787591E-6D93-4E73-8934-535AEB97D018}"/>
              </a:ext>
            </a:extLst>
          </p:cNvPr>
          <p:cNvSpPr txBox="1">
            <a:spLocks noChangeArrowheads="1"/>
          </p:cNvSpPr>
          <p:nvPr/>
        </p:nvSpPr>
        <p:spPr bwMode="auto">
          <a:xfrm rot="16200000">
            <a:off x="-216885" y="3274954"/>
            <a:ext cx="909878" cy="246221"/>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Methodology</a:t>
            </a:r>
          </a:p>
        </p:txBody>
      </p:sp>
      <p:sp>
        <p:nvSpPr>
          <p:cNvPr id="13" name="Rectangle 4">
            <a:extLst>
              <a:ext uri="{FF2B5EF4-FFF2-40B4-BE49-F238E27FC236}">
                <a16:creationId xmlns:a16="http://schemas.microsoft.com/office/drawing/2014/main" id="{84A73AD5-0571-4FA1-AA7E-FEF6ECE2EAEE}"/>
              </a:ext>
            </a:extLst>
          </p:cNvPr>
          <p:cNvSpPr>
            <a:spLocks noChangeArrowheads="1"/>
          </p:cNvSpPr>
          <p:nvPr/>
        </p:nvSpPr>
        <p:spPr bwMode="auto">
          <a:xfrm rot="5400000">
            <a:off x="-148909" y="4123485"/>
            <a:ext cx="914400" cy="429743"/>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22" name="Text Box 33">
            <a:extLst>
              <a:ext uri="{FF2B5EF4-FFF2-40B4-BE49-F238E27FC236}">
                <a16:creationId xmlns:a16="http://schemas.microsoft.com/office/drawing/2014/main" id="{BE565853-3760-458A-BDE9-EE621BC2760C}"/>
              </a:ext>
            </a:extLst>
          </p:cNvPr>
          <p:cNvSpPr txBox="1">
            <a:spLocks noChangeArrowheads="1"/>
          </p:cNvSpPr>
          <p:nvPr/>
        </p:nvSpPr>
        <p:spPr bwMode="auto">
          <a:xfrm rot="16200000">
            <a:off x="-188917" y="4196958"/>
            <a:ext cx="8739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Results</a:t>
            </a:r>
          </a:p>
        </p:txBody>
      </p:sp>
      <p:sp>
        <p:nvSpPr>
          <p:cNvPr id="24" name="Retângulo 23">
            <a:extLst>
              <a:ext uri="{FF2B5EF4-FFF2-40B4-BE49-F238E27FC236}">
                <a16:creationId xmlns:a16="http://schemas.microsoft.com/office/drawing/2014/main" id="{6EC9DC2F-6405-4432-AD10-8ABB8E913BA0}"/>
              </a:ext>
            </a:extLst>
          </p:cNvPr>
          <p:cNvSpPr/>
          <p:nvPr/>
        </p:nvSpPr>
        <p:spPr>
          <a:xfrm>
            <a:off x="539572" y="3284984"/>
            <a:ext cx="7848851" cy="877163"/>
          </a:xfrm>
          <a:prstGeom prst="rect">
            <a:avLst/>
          </a:prstGeom>
        </p:spPr>
        <p:txBody>
          <a:bodyPr wrap="square">
            <a:spAutoFit/>
          </a:bodyPr>
          <a:lstStyle/>
          <a:p>
            <a:pPr marL="742950" lvl="1" indent="-285750" algn="l">
              <a:buFont typeface="Wingdings" panose="05000000000000000000" pitchFamily="2" charset="2"/>
              <a:buChar char="ü"/>
            </a:pPr>
            <a:r>
              <a:rPr lang="en-US" sz="1700" dirty="0"/>
              <a:t>Geomorphological mapping of the moraine systems at the terminal basin of the Upper Garonne Valley (</a:t>
            </a:r>
            <a:r>
              <a:rPr lang="en-GB" sz="1700" dirty="0" err="1"/>
              <a:t>Loures</a:t>
            </a:r>
            <a:r>
              <a:rPr lang="en-GB" sz="1700" dirty="0"/>
              <a:t>-</a:t>
            </a:r>
            <a:r>
              <a:rPr lang="en-GB" sz="1700" dirty="0" err="1"/>
              <a:t>Barousse</a:t>
            </a:r>
            <a:r>
              <a:rPr lang="en-GB" sz="1700" dirty="0"/>
              <a:t>-Barbazan basin; </a:t>
            </a:r>
            <a:r>
              <a:rPr lang="en-GB" sz="1700" dirty="0" err="1"/>
              <a:t>LBBb</a:t>
            </a:r>
            <a:r>
              <a:rPr lang="en-US" sz="1700" dirty="0"/>
              <a:t>)</a:t>
            </a:r>
          </a:p>
        </p:txBody>
      </p:sp>
      <p:sp>
        <p:nvSpPr>
          <p:cNvPr id="39" name="Rectangle 3">
            <a:extLst>
              <a:ext uri="{FF2B5EF4-FFF2-40B4-BE49-F238E27FC236}">
                <a16:creationId xmlns:a16="http://schemas.microsoft.com/office/drawing/2014/main" id="{D7759D39-A695-488D-BF8F-7301DB85324B}"/>
              </a:ext>
            </a:extLst>
          </p:cNvPr>
          <p:cNvSpPr>
            <a:spLocks noChangeArrowheads="1"/>
          </p:cNvSpPr>
          <p:nvPr/>
        </p:nvSpPr>
        <p:spPr bwMode="auto">
          <a:xfrm>
            <a:off x="93928" y="127665"/>
            <a:ext cx="89380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r>
              <a:rPr lang="en-US" sz="900" b="1" dirty="0"/>
              <a:t>Maximum glacier extent of the Penultimate Glacial Cycle in the Upper Garonne Basin (Pyrenees): new chronological evidence</a:t>
            </a:r>
            <a:endParaRPr lang="en-US" altLang="pt-PT" sz="800" b="1" dirty="0">
              <a:solidFill>
                <a:srgbClr val="FFFF00"/>
              </a:solidFill>
              <a:latin typeface="Arial" charset="0"/>
            </a:endParaRPr>
          </a:p>
        </p:txBody>
      </p:sp>
      <p:sp>
        <p:nvSpPr>
          <p:cNvPr id="40" name="Rectangle 4">
            <a:extLst>
              <a:ext uri="{FF2B5EF4-FFF2-40B4-BE49-F238E27FC236}">
                <a16:creationId xmlns:a16="http://schemas.microsoft.com/office/drawing/2014/main" id="{B9F67B35-4863-4767-9305-F6C45B9C9218}"/>
              </a:ext>
            </a:extLst>
          </p:cNvPr>
          <p:cNvSpPr>
            <a:spLocks noChangeArrowheads="1"/>
          </p:cNvSpPr>
          <p:nvPr/>
        </p:nvSpPr>
        <p:spPr bwMode="auto">
          <a:xfrm rot="5400000">
            <a:off x="-150640" y="5924176"/>
            <a:ext cx="914400" cy="431951"/>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41" name="Text Box 33">
            <a:extLst>
              <a:ext uri="{FF2B5EF4-FFF2-40B4-BE49-F238E27FC236}">
                <a16:creationId xmlns:a16="http://schemas.microsoft.com/office/drawing/2014/main" id="{64B79573-42C8-4560-83EC-12D9686BE942}"/>
              </a:ext>
            </a:extLst>
          </p:cNvPr>
          <p:cNvSpPr txBox="1">
            <a:spLocks noChangeArrowheads="1"/>
          </p:cNvSpPr>
          <p:nvPr/>
        </p:nvSpPr>
        <p:spPr bwMode="auto">
          <a:xfrm rot="16200000">
            <a:off x="-226354" y="6010529"/>
            <a:ext cx="898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Conclusions</a:t>
            </a:r>
          </a:p>
        </p:txBody>
      </p:sp>
      <p:sp>
        <p:nvSpPr>
          <p:cNvPr id="43" name="Rectangle 4">
            <a:extLst>
              <a:ext uri="{FF2B5EF4-FFF2-40B4-BE49-F238E27FC236}">
                <a16:creationId xmlns:a16="http://schemas.microsoft.com/office/drawing/2014/main" id="{B0B4D6C0-028E-4DF8-A95B-09E843700A2E}"/>
              </a:ext>
            </a:extLst>
          </p:cNvPr>
          <p:cNvSpPr>
            <a:spLocks noChangeArrowheads="1"/>
          </p:cNvSpPr>
          <p:nvPr/>
        </p:nvSpPr>
        <p:spPr bwMode="auto">
          <a:xfrm rot="5400000">
            <a:off x="-148968" y="5008626"/>
            <a:ext cx="914400" cy="428607"/>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44" name="Text Box 33">
            <a:extLst>
              <a:ext uri="{FF2B5EF4-FFF2-40B4-BE49-F238E27FC236}">
                <a16:creationId xmlns:a16="http://schemas.microsoft.com/office/drawing/2014/main" id="{E3CE8188-4BD6-416C-B663-EDE203F9A865}"/>
              </a:ext>
            </a:extLst>
          </p:cNvPr>
          <p:cNvSpPr txBox="1">
            <a:spLocks noChangeArrowheads="1"/>
          </p:cNvSpPr>
          <p:nvPr/>
        </p:nvSpPr>
        <p:spPr bwMode="auto">
          <a:xfrm rot="16200000">
            <a:off x="-248443" y="5073507"/>
            <a:ext cx="9429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Discussion</a:t>
            </a:r>
          </a:p>
        </p:txBody>
      </p:sp>
      <p:sp>
        <p:nvSpPr>
          <p:cNvPr id="37" name="CaixaDeTexto 36">
            <a:extLst>
              <a:ext uri="{FF2B5EF4-FFF2-40B4-BE49-F238E27FC236}">
                <a16:creationId xmlns:a16="http://schemas.microsoft.com/office/drawing/2014/main" id="{AEF7710F-8658-45C8-86A3-9990C98CF07A}"/>
              </a:ext>
            </a:extLst>
          </p:cNvPr>
          <p:cNvSpPr txBox="1"/>
          <p:nvPr/>
        </p:nvSpPr>
        <p:spPr>
          <a:xfrm>
            <a:off x="1006847" y="5793339"/>
            <a:ext cx="7669609" cy="646331"/>
          </a:xfrm>
          <a:prstGeom prst="rect">
            <a:avLst/>
          </a:prstGeom>
          <a:noFill/>
        </p:spPr>
        <p:txBody>
          <a:bodyPr wrap="square" rtlCol="0">
            <a:spAutoFit/>
          </a:bodyPr>
          <a:lstStyle/>
          <a:p>
            <a:pPr marL="285750" indent="-285750" algn="l">
              <a:buFont typeface="Wingdings" panose="05000000000000000000" pitchFamily="2" charset="2"/>
              <a:buChar char="ü"/>
            </a:pPr>
            <a:r>
              <a:rPr lang="en-US" sz="1800" dirty="0"/>
              <a:t>Reconstruction of the paleoglaciers and </a:t>
            </a:r>
            <a:r>
              <a:rPr lang="en-US" sz="1800" dirty="0" err="1"/>
              <a:t>paleoELA’s</a:t>
            </a:r>
            <a:r>
              <a:rPr lang="en-US" sz="1800" dirty="0"/>
              <a:t> from the study area</a:t>
            </a:r>
          </a:p>
          <a:p>
            <a:pPr marL="285750" indent="-285750" algn="l">
              <a:buFont typeface="Arial" panose="020B0604020202020204" pitchFamily="34" charset="0"/>
              <a:buChar char="•"/>
            </a:pPr>
            <a:endParaRPr lang="en-US" sz="1800" dirty="0"/>
          </a:p>
        </p:txBody>
      </p:sp>
    </p:spTree>
    <p:custDataLst>
      <p:tags r:id="rId1"/>
    </p:custDataLst>
    <p:extLst>
      <p:ext uri="{BB962C8B-B14F-4D97-AF65-F5344CB8AC3E}">
        <p14:creationId xmlns:p14="http://schemas.microsoft.com/office/powerpoint/2010/main" val="1399881198"/>
      </p:ext>
    </p:extLst>
  </p:cSld>
  <p:clrMapOvr>
    <a:masterClrMapping/>
  </p:clrMapOvr>
  <mc:AlternateContent xmlns:mc="http://schemas.openxmlformats.org/markup-compatibility/2006" xmlns:p14="http://schemas.microsoft.com/office/powerpoint/2010/main">
    <mc:Choice Requires="p14">
      <p:transition spd="slow" p14:dur="2000" advTm="2183"/>
    </mc:Choice>
    <mc:Fallback xmlns="">
      <p:transition spd="slow" advTm="21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fade">
                                      <p:cBhvr>
                                        <p:cTn id="11" dur="500"/>
                                        <p:tgtEl>
                                          <p:spTgt spid="9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P spid="95" grpId="0"/>
      <p:bldP spid="24"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667092-7284-466F-AE7D-49CE87D7480B}"/>
              </a:ext>
            </a:extLst>
          </p:cNvPr>
          <p:cNvSpPr>
            <a:spLocks noChangeArrowheads="1"/>
          </p:cNvSpPr>
          <p:nvPr/>
        </p:nvSpPr>
        <p:spPr bwMode="auto">
          <a:xfrm rot="5400000">
            <a:off x="-149894" y="2265833"/>
            <a:ext cx="914400" cy="426752"/>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262" name="Rectangle 56"/>
          <p:cNvSpPr>
            <a:spLocks noChangeArrowheads="1"/>
          </p:cNvSpPr>
          <p:nvPr/>
        </p:nvSpPr>
        <p:spPr bwMode="auto">
          <a:xfrm>
            <a:off x="807308" y="1124744"/>
            <a:ext cx="409988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just" eaLnBrk="1" hangingPunct="1">
              <a:buFont typeface="Wingdings" pitchFamily="2" charset="2"/>
              <a:buChar char="ü"/>
            </a:pPr>
            <a:r>
              <a:rPr lang="en-US" altLang="pt-PT" sz="1600" b="1" dirty="0">
                <a:latin typeface="Times New Roman" pitchFamily="18" charset="0"/>
              </a:rPr>
              <a:t>Pyrenean range; </a:t>
            </a:r>
            <a:r>
              <a:rPr lang="pt-PT" altLang="pt-PT" sz="1600" b="1" dirty="0">
                <a:latin typeface="Times New Roman" pitchFamily="18" charset="0"/>
              </a:rPr>
              <a:t>SE- NW</a:t>
            </a:r>
          </a:p>
          <a:p>
            <a:pPr algn="just" eaLnBrk="1" hangingPunct="1">
              <a:buFont typeface="Wingdings" pitchFamily="2" charset="2"/>
              <a:buChar char="ü"/>
            </a:pPr>
            <a:endParaRPr lang="pt-PT" altLang="pt-PT" sz="1600" b="1" dirty="0">
              <a:latin typeface="Times New Roman" pitchFamily="18" charset="0"/>
            </a:endParaRPr>
          </a:p>
          <a:p>
            <a:pPr algn="just" eaLnBrk="1" hangingPunct="1">
              <a:buFont typeface="Wingdings" pitchFamily="2" charset="2"/>
              <a:buChar char="ü"/>
            </a:pPr>
            <a:r>
              <a:rPr lang="pt-PT" altLang="pt-PT" sz="1600" b="1" dirty="0">
                <a:latin typeface="Times New Roman" pitchFamily="18" charset="0"/>
              </a:rPr>
              <a:t>Terminal </a:t>
            </a:r>
            <a:r>
              <a:rPr lang="pt-PT" altLang="pt-PT" sz="1600" b="1" dirty="0" err="1">
                <a:latin typeface="Times New Roman" pitchFamily="18" charset="0"/>
              </a:rPr>
              <a:t>basin</a:t>
            </a:r>
            <a:r>
              <a:rPr lang="pt-PT" altLang="pt-PT" sz="1600" b="1" dirty="0">
                <a:latin typeface="Times New Roman" pitchFamily="18" charset="0"/>
              </a:rPr>
              <a:t> 500-400 m</a:t>
            </a:r>
          </a:p>
          <a:p>
            <a:pPr algn="just" eaLnBrk="1" hangingPunct="1"/>
            <a:endParaRPr lang="pt-PT" altLang="pt-PT" sz="1600" b="1" dirty="0">
              <a:latin typeface="Times New Roman" pitchFamily="18" charset="0"/>
            </a:endParaRPr>
          </a:p>
          <a:p>
            <a:pPr algn="just" eaLnBrk="1" hangingPunct="1">
              <a:buFont typeface="Wingdings" pitchFamily="2" charset="2"/>
              <a:buChar char="ü"/>
            </a:pPr>
            <a:r>
              <a:rPr lang="en-US" altLang="pt-PT" sz="1600" b="1" dirty="0">
                <a:latin typeface="Times New Roman" pitchFamily="18" charset="0"/>
              </a:rPr>
              <a:t>Headwaters &gt;3000 m</a:t>
            </a:r>
          </a:p>
          <a:p>
            <a:pPr algn="just" eaLnBrk="1" hangingPunct="1">
              <a:buFont typeface="Wingdings" pitchFamily="2" charset="2"/>
              <a:buChar char="ü"/>
            </a:pPr>
            <a:endParaRPr lang="en-US" altLang="pt-PT" sz="1600" b="1" dirty="0">
              <a:latin typeface="Times New Roman" pitchFamily="18" charset="0"/>
            </a:endParaRPr>
          </a:p>
          <a:p>
            <a:pPr algn="just" eaLnBrk="1" hangingPunct="1">
              <a:buFont typeface="Wingdings" pitchFamily="2" charset="2"/>
              <a:buChar char="ü"/>
            </a:pPr>
            <a:r>
              <a:rPr lang="pt-PT" altLang="pt-PT" sz="1600" b="1" dirty="0">
                <a:latin typeface="Times New Roman" pitchFamily="18" charset="0"/>
              </a:rPr>
              <a:t>Garonne </a:t>
            </a:r>
            <a:r>
              <a:rPr lang="pt-PT" altLang="pt-PT" sz="1600" b="1" dirty="0" err="1">
                <a:latin typeface="Times New Roman" pitchFamily="18" charset="0"/>
              </a:rPr>
              <a:t>River</a:t>
            </a:r>
            <a:endParaRPr lang="pt-PT" altLang="pt-PT" sz="1600" b="1" dirty="0">
              <a:latin typeface="Times New Roman" pitchFamily="18" charset="0"/>
            </a:endParaRPr>
          </a:p>
        </p:txBody>
      </p:sp>
      <p:sp>
        <p:nvSpPr>
          <p:cNvPr id="68" name="Rectangle 58">
            <a:extLst>
              <a:ext uri="{FF2B5EF4-FFF2-40B4-BE49-F238E27FC236}">
                <a16:creationId xmlns:a16="http://schemas.microsoft.com/office/drawing/2014/main" id="{80AD5847-C37F-48D1-9EC3-B83BC60C797D}"/>
              </a:ext>
            </a:extLst>
          </p:cNvPr>
          <p:cNvSpPr>
            <a:spLocks noChangeArrowheads="1"/>
          </p:cNvSpPr>
          <p:nvPr/>
        </p:nvSpPr>
        <p:spPr bwMode="auto">
          <a:xfrm>
            <a:off x="0" y="6597650"/>
            <a:ext cx="9144000" cy="260350"/>
          </a:xfrm>
          <a:prstGeom prst="rect">
            <a:avLst/>
          </a:prstGeom>
          <a:solidFill>
            <a:srgbClr val="77777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a:solidFill>
                <a:schemeClr val="accent6">
                  <a:lumMod val="50000"/>
                </a:schemeClr>
              </a:solidFill>
            </a:endParaRPr>
          </a:p>
        </p:txBody>
      </p:sp>
      <p:sp>
        <p:nvSpPr>
          <p:cNvPr id="69" name="Text Box 59">
            <a:extLst>
              <a:ext uri="{FF2B5EF4-FFF2-40B4-BE49-F238E27FC236}">
                <a16:creationId xmlns:a16="http://schemas.microsoft.com/office/drawing/2014/main" id="{C53A1DB3-0A47-4B58-B508-5C5DD012E93B}"/>
              </a:ext>
            </a:extLst>
          </p:cNvPr>
          <p:cNvSpPr txBox="1">
            <a:spLocks noChangeArrowheads="1"/>
          </p:cNvSpPr>
          <p:nvPr/>
        </p:nvSpPr>
        <p:spPr bwMode="auto">
          <a:xfrm>
            <a:off x="7027863" y="6613525"/>
            <a:ext cx="2116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r>
              <a:rPr lang="pt-PT" altLang="pt-PT" sz="1000" dirty="0" err="1">
                <a:solidFill>
                  <a:schemeClr val="accent6">
                    <a:lumMod val="50000"/>
                  </a:schemeClr>
                </a:solidFill>
                <a:latin typeface="Times New Roman" panose="02020603050405020304" pitchFamily="18" charset="0"/>
                <a:cs typeface="Times New Roman" panose="02020603050405020304" pitchFamily="18" charset="0"/>
              </a:rPr>
              <a:t>Vienna</a:t>
            </a:r>
            <a:r>
              <a:rPr lang="pt-PT" altLang="pt-PT" sz="1000" dirty="0">
                <a:solidFill>
                  <a:schemeClr val="accent6">
                    <a:lumMod val="50000"/>
                  </a:schemeClr>
                </a:solidFill>
                <a:latin typeface="Times New Roman" panose="02020603050405020304" pitchFamily="18" charset="0"/>
                <a:cs typeface="Times New Roman" panose="02020603050405020304" pitchFamily="18" charset="0"/>
              </a:rPr>
              <a:t> 23/05/22</a:t>
            </a:r>
          </a:p>
        </p:txBody>
      </p:sp>
      <p:sp>
        <p:nvSpPr>
          <p:cNvPr id="70" name="Text Box 68">
            <a:extLst>
              <a:ext uri="{FF2B5EF4-FFF2-40B4-BE49-F238E27FC236}">
                <a16:creationId xmlns:a16="http://schemas.microsoft.com/office/drawing/2014/main" id="{76D88FBB-51AD-4931-AE8B-4DFDFCBB640A}"/>
              </a:ext>
            </a:extLst>
          </p:cNvPr>
          <p:cNvSpPr txBox="1">
            <a:spLocks noChangeArrowheads="1"/>
          </p:cNvSpPr>
          <p:nvPr/>
        </p:nvSpPr>
        <p:spPr bwMode="auto">
          <a:xfrm>
            <a:off x="-1308" y="6597650"/>
            <a:ext cx="1477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en-US" altLang="pt-PT" sz="1000" dirty="0">
                <a:solidFill>
                  <a:schemeClr val="accent6">
                    <a:lumMod val="50000"/>
                  </a:schemeClr>
                </a:solidFill>
                <a:latin typeface="Times New Roman" pitchFamily="18" charset="0"/>
              </a:rPr>
              <a:t>Marcelo Fernandes</a:t>
            </a:r>
          </a:p>
        </p:txBody>
      </p:sp>
      <p:sp>
        <p:nvSpPr>
          <p:cNvPr id="71" name="Rectangle 4">
            <a:extLst>
              <a:ext uri="{FF2B5EF4-FFF2-40B4-BE49-F238E27FC236}">
                <a16:creationId xmlns:a16="http://schemas.microsoft.com/office/drawing/2014/main" id="{4C4E868B-445A-4E50-AB6C-5419C77469FD}"/>
              </a:ext>
            </a:extLst>
          </p:cNvPr>
          <p:cNvSpPr>
            <a:spLocks noChangeArrowheads="1"/>
          </p:cNvSpPr>
          <p:nvPr/>
        </p:nvSpPr>
        <p:spPr bwMode="auto">
          <a:xfrm rot="5400000">
            <a:off x="-146345" y="446956"/>
            <a:ext cx="914400" cy="431204"/>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73" name="Rectangle 4">
            <a:extLst>
              <a:ext uri="{FF2B5EF4-FFF2-40B4-BE49-F238E27FC236}">
                <a16:creationId xmlns:a16="http://schemas.microsoft.com/office/drawing/2014/main" id="{F52B2028-12A2-4F2D-8972-ABF949D08441}"/>
              </a:ext>
            </a:extLst>
          </p:cNvPr>
          <p:cNvSpPr>
            <a:spLocks noChangeArrowheads="1"/>
          </p:cNvSpPr>
          <p:nvPr/>
        </p:nvSpPr>
        <p:spPr bwMode="auto">
          <a:xfrm rot="5400000">
            <a:off x="-144363" y="1366341"/>
            <a:ext cx="914400" cy="431206"/>
          </a:xfrm>
          <a:prstGeom prst="rect">
            <a:avLst/>
          </a:prstGeom>
          <a:solidFill>
            <a:srgbClr val="DFDFDF"/>
          </a:solidFill>
          <a:ln w="19050" algn="ctr">
            <a:solidFill>
              <a:srgbClr val="000000"/>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b="1" dirty="0"/>
          </a:p>
        </p:txBody>
      </p:sp>
      <p:sp>
        <p:nvSpPr>
          <p:cNvPr id="82" name="CaixaDeTexto 81">
            <a:extLst>
              <a:ext uri="{FF2B5EF4-FFF2-40B4-BE49-F238E27FC236}">
                <a16:creationId xmlns:a16="http://schemas.microsoft.com/office/drawing/2014/main" id="{4145E9C9-C67B-40EA-90E1-46CDBD1B5BA0}"/>
              </a:ext>
            </a:extLst>
          </p:cNvPr>
          <p:cNvSpPr txBox="1"/>
          <p:nvPr/>
        </p:nvSpPr>
        <p:spPr>
          <a:xfrm rot="16200000">
            <a:off x="-201829" y="548248"/>
            <a:ext cx="873971" cy="246221"/>
          </a:xfrm>
          <a:prstGeom prst="rect">
            <a:avLst/>
          </a:prstGeom>
          <a:noFill/>
        </p:spPr>
        <p:txBody>
          <a:bodyPr wrap="square" rtlCol="0">
            <a:spAutoFit/>
          </a:bodyPr>
          <a:lstStyle/>
          <a:p>
            <a:r>
              <a:rPr lang="en-US" sz="1000" b="1" dirty="0">
                <a:solidFill>
                  <a:schemeClr val="bg1"/>
                </a:solidFill>
                <a:latin typeface="Calibri" panose="020F0502020204030204" pitchFamily="34" charset="0"/>
                <a:cs typeface="Calibri" panose="020F0502020204030204" pitchFamily="34" charset="0"/>
              </a:rPr>
              <a:t>Goals</a:t>
            </a:r>
          </a:p>
        </p:txBody>
      </p:sp>
      <p:sp>
        <p:nvSpPr>
          <p:cNvPr id="83" name="Text Box 6">
            <a:extLst>
              <a:ext uri="{FF2B5EF4-FFF2-40B4-BE49-F238E27FC236}">
                <a16:creationId xmlns:a16="http://schemas.microsoft.com/office/drawing/2014/main" id="{BB1B7546-3C91-4ACA-97D2-EE07BE660B67}"/>
              </a:ext>
            </a:extLst>
          </p:cNvPr>
          <p:cNvSpPr txBox="1">
            <a:spLocks noChangeArrowheads="1"/>
          </p:cNvSpPr>
          <p:nvPr/>
        </p:nvSpPr>
        <p:spPr bwMode="auto">
          <a:xfrm rot="16200000">
            <a:off x="-250394" y="1456550"/>
            <a:ext cx="932567" cy="246221"/>
          </a:xfrm>
          <a:prstGeom prst="rect">
            <a:avLst/>
          </a:prstGeom>
          <a:noFill/>
          <a:ln>
            <a:noFill/>
          </a:ln>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rgbClr val="5A5155"/>
                </a:solidFill>
                <a:latin typeface="Calibri" panose="020F0502020204030204" pitchFamily="34" charset="0"/>
                <a:cs typeface="Calibri" panose="020F0502020204030204" pitchFamily="34" charset="0"/>
              </a:rPr>
              <a:t>Study area</a:t>
            </a:r>
          </a:p>
        </p:txBody>
      </p:sp>
      <p:sp>
        <p:nvSpPr>
          <p:cNvPr id="4" name="Retângulo 3">
            <a:extLst>
              <a:ext uri="{FF2B5EF4-FFF2-40B4-BE49-F238E27FC236}">
                <a16:creationId xmlns:a16="http://schemas.microsoft.com/office/drawing/2014/main" id="{357BDD21-91D4-4322-A0E7-FBE8EF27B214}"/>
              </a:ext>
            </a:extLst>
          </p:cNvPr>
          <p:cNvSpPr/>
          <p:nvPr/>
        </p:nvSpPr>
        <p:spPr>
          <a:xfrm>
            <a:off x="805799" y="5159501"/>
            <a:ext cx="2252460" cy="1061829"/>
          </a:xfrm>
          <a:prstGeom prst="rect">
            <a:avLst/>
          </a:prstGeom>
        </p:spPr>
        <p:txBody>
          <a:bodyPr wrap="square">
            <a:spAutoFit/>
          </a:bodyPr>
          <a:lstStyle/>
          <a:p>
            <a:pPr algn="just"/>
            <a:r>
              <a:rPr lang="en-GB" sz="1050" i="1" dirty="0">
                <a:latin typeface="Arial" panose="020B0604020202020204" pitchFamily="34" charset="0"/>
                <a:ea typeface="Times New Roman" panose="02020603050405020304" pitchFamily="18" charset="0"/>
              </a:rPr>
              <a:t>Geographical setting of the </a:t>
            </a:r>
            <a:r>
              <a:rPr lang="en-GB" sz="1050" i="1" dirty="0" err="1">
                <a:latin typeface="Arial" panose="020B0604020202020204" pitchFamily="34" charset="0"/>
                <a:ea typeface="Times New Roman" panose="02020603050405020304" pitchFamily="18" charset="0"/>
              </a:rPr>
              <a:t>LBBb</a:t>
            </a:r>
            <a:r>
              <a:rPr lang="en-GB" sz="1050" i="1" dirty="0">
                <a:latin typeface="Arial" panose="020B0604020202020204" pitchFamily="34" charset="0"/>
                <a:ea typeface="Times New Roman" panose="02020603050405020304" pitchFamily="18" charset="0"/>
              </a:rPr>
              <a:t>. (A) Location in Europe. (B) Location in the Pyrenees. (C) Limits and topography of the valley.</a:t>
            </a:r>
            <a:endParaRPr lang="en-US" sz="1050" i="1" dirty="0">
              <a:latin typeface="Arial" panose="020B0604020202020204" pitchFamily="34" charset="0"/>
              <a:ea typeface="Times New Roman" panose="02020603050405020304" pitchFamily="18" charset="0"/>
            </a:endParaRPr>
          </a:p>
          <a:p>
            <a:pPr algn="just"/>
            <a:endParaRPr lang="en-US" sz="1050" dirty="0"/>
          </a:p>
        </p:txBody>
      </p:sp>
      <p:sp>
        <p:nvSpPr>
          <p:cNvPr id="110" name="Text Box 57">
            <a:extLst>
              <a:ext uri="{FF2B5EF4-FFF2-40B4-BE49-F238E27FC236}">
                <a16:creationId xmlns:a16="http://schemas.microsoft.com/office/drawing/2014/main" id="{97FBB30C-6142-4CCD-A00D-F8114C638B58}"/>
              </a:ext>
            </a:extLst>
          </p:cNvPr>
          <p:cNvSpPr txBox="1">
            <a:spLocks noChangeArrowheads="1"/>
          </p:cNvSpPr>
          <p:nvPr/>
        </p:nvSpPr>
        <p:spPr bwMode="auto">
          <a:xfrm>
            <a:off x="502793" y="539388"/>
            <a:ext cx="2813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en-US" altLang="pt-PT" sz="1800" b="1" dirty="0">
                <a:latin typeface="Arial" charset="0"/>
              </a:rPr>
              <a:t>2. </a:t>
            </a:r>
            <a:r>
              <a:rPr lang="pt-PT" altLang="pt-PT" sz="1800" b="1" dirty="0" err="1">
                <a:latin typeface="Arial" charset="0"/>
              </a:rPr>
              <a:t>Upper</a:t>
            </a:r>
            <a:r>
              <a:rPr lang="pt-PT" altLang="pt-PT" sz="1800" b="1" dirty="0">
                <a:latin typeface="Arial" charset="0"/>
              </a:rPr>
              <a:t> Garonne </a:t>
            </a:r>
            <a:r>
              <a:rPr lang="pt-PT" altLang="pt-PT" sz="1800" b="1" dirty="0" err="1">
                <a:latin typeface="Arial" charset="0"/>
              </a:rPr>
              <a:t>Basin</a:t>
            </a:r>
            <a:endParaRPr lang="en-US" altLang="pt-PT" sz="1800" dirty="0">
              <a:latin typeface="Arial" charset="0"/>
            </a:endParaRPr>
          </a:p>
        </p:txBody>
      </p:sp>
      <p:sp>
        <p:nvSpPr>
          <p:cNvPr id="2" name="Rectangle 3">
            <a:extLst>
              <a:ext uri="{FF2B5EF4-FFF2-40B4-BE49-F238E27FC236}">
                <a16:creationId xmlns:a16="http://schemas.microsoft.com/office/drawing/2014/main" id="{AC40DECF-593B-4786-B3C5-2298658B642B}"/>
              </a:ext>
            </a:extLst>
          </p:cNvPr>
          <p:cNvSpPr>
            <a:spLocks noChangeArrowheads="1"/>
          </p:cNvSpPr>
          <p:nvPr/>
        </p:nvSpPr>
        <p:spPr bwMode="auto">
          <a:xfrm>
            <a:off x="93928" y="127665"/>
            <a:ext cx="89380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r>
              <a:rPr lang="en-US" sz="900" b="1" dirty="0"/>
              <a:t>Maximum glacier extent of the Penultimate Glacial Cycle in the Upper Garonne Basin (Pyrenees): new chronological evidence</a:t>
            </a:r>
            <a:endParaRPr lang="en-US" altLang="pt-PT" sz="800" b="1" dirty="0">
              <a:solidFill>
                <a:srgbClr val="FFFF00"/>
              </a:solidFill>
              <a:latin typeface="Arial" charset="0"/>
            </a:endParaRPr>
          </a:p>
        </p:txBody>
      </p:sp>
      <p:sp>
        <p:nvSpPr>
          <p:cNvPr id="6" name="Text Box 15">
            <a:extLst>
              <a:ext uri="{FF2B5EF4-FFF2-40B4-BE49-F238E27FC236}">
                <a16:creationId xmlns:a16="http://schemas.microsoft.com/office/drawing/2014/main" id="{A4A68773-3961-48DE-801D-50BB3767F76B}"/>
              </a:ext>
            </a:extLst>
          </p:cNvPr>
          <p:cNvSpPr txBox="1">
            <a:spLocks noChangeArrowheads="1"/>
          </p:cNvSpPr>
          <p:nvPr/>
        </p:nvSpPr>
        <p:spPr bwMode="auto">
          <a:xfrm rot="16200000">
            <a:off x="-216885" y="2280787"/>
            <a:ext cx="909878" cy="400110"/>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State of the Art</a:t>
            </a:r>
          </a:p>
        </p:txBody>
      </p:sp>
      <p:sp>
        <p:nvSpPr>
          <p:cNvPr id="27" name="Rectangle 4">
            <a:extLst>
              <a:ext uri="{FF2B5EF4-FFF2-40B4-BE49-F238E27FC236}">
                <a16:creationId xmlns:a16="http://schemas.microsoft.com/office/drawing/2014/main" id="{742AD342-B9D1-4070-9F06-B2A3A43DF89F}"/>
              </a:ext>
            </a:extLst>
          </p:cNvPr>
          <p:cNvSpPr>
            <a:spLocks noChangeArrowheads="1"/>
          </p:cNvSpPr>
          <p:nvPr/>
        </p:nvSpPr>
        <p:spPr bwMode="auto">
          <a:xfrm rot="5400000">
            <a:off x="-173835" y="3206168"/>
            <a:ext cx="964567" cy="423794"/>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28" name="Text Box 15">
            <a:extLst>
              <a:ext uri="{FF2B5EF4-FFF2-40B4-BE49-F238E27FC236}">
                <a16:creationId xmlns:a16="http://schemas.microsoft.com/office/drawing/2014/main" id="{6756B46B-7A25-413D-890C-A920438C8FAD}"/>
              </a:ext>
            </a:extLst>
          </p:cNvPr>
          <p:cNvSpPr txBox="1">
            <a:spLocks noChangeArrowheads="1"/>
          </p:cNvSpPr>
          <p:nvPr/>
        </p:nvSpPr>
        <p:spPr bwMode="auto">
          <a:xfrm rot="16200000">
            <a:off x="-216885" y="3274954"/>
            <a:ext cx="909878" cy="246221"/>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Methodology</a:t>
            </a:r>
          </a:p>
        </p:txBody>
      </p:sp>
      <p:sp>
        <p:nvSpPr>
          <p:cNvPr id="57" name="Rectangle 4">
            <a:extLst>
              <a:ext uri="{FF2B5EF4-FFF2-40B4-BE49-F238E27FC236}">
                <a16:creationId xmlns:a16="http://schemas.microsoft.com/office/drawing/2014/main" id="{5C938832-A47D-4B79-88A4-AF3B0B60881B}"/>
              </a:ext>
            </a:extLst>
          </p:cNvPr>
          <p:cNvSpPr>
            <a:spLocks noChangeArrowheads="1"/>
          </p:cNvSpPr>
          <p:nvPr/>
        </p:nvSpPr>
        <p:spPr bwMode="auto">
          <a:xfrm rot="5400000">
            <a:off x="-150640" y="5924176"/>
            <a:ext cx="914400" cy="431951"/>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58" name="Text Box 33">
            <a:extLst>
              <a:ext uri="{FF2B5EF4-FFF2-40B4-BE49-F238E27FC236}">
                <a16:creationId xmlns:a16="http://schemas.microsoft.com/office/drawing/2014/main" id="{9B016422-103E-465A-BBA7-A489339D5CF5}"/>
              </a:ext>
            </a:extLst>
          </p:cNvPr>
          <p:cNvSpPr txBox="1">
            <a:spLocks noChangeArrowheads="1"/>
          </p:cNvSpPr>
          <p:nvPr/>
        </p:nvSpPr>
        <p:spPr bwMode="auto">
          <a:xfrm rot="16200000">
            <a:off x="-226354" y="6010529"/>
            <a:ext cx="898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pt-PT" altLang="pt-PT" sz="1000" b="1" dirty="0" err="1">
                <a:solidFill>
                  <a:schemeClr val="bg1"/>
                </a:solidFill>
                <a:latin typeface="Calibri" panose="020F0502020204030204" pitchFamily="34" charset="0"/>
                <a:cs typeface="Calibri" panose="020F0502020204030204" pitchFamily="34" charset="0"/>
              </a:rPr>
              <a:t>Conclusions</a:t>
            </a:r>
            <a:endParaRPr lang="en-US" altLang="pt-PT" sz="1000" b="1" dirty="0">
              <a:solidFill>
                <a:schemeClr val="bg1"/>
              </a:solidFill>
              <a:latin typeface="Calibri" panose="020F0502020204030204" pitchFamily="34" charset="0"/>
              <a:cs typeface="Calibri" panose="020F0502020204030204" pitchFamily="34" charset="0"/>
            </a:endParaRPr>
          </a:p>
        </p:txBody>
      </p:sp>
      <p:sp>
        <p:nvSpPr>
          <p:cNvPr id="61" name="Rectangle 4">
            <a:extLst>
              <a:ext uri="{FF2B5EF4-FFF2-40B4-BE49-F238E27FC236}">
                <a16:creationId xmlns:a16="http://schemas.microsoft.com/office/drawing/2014/main" id="{6736C665-8628-4DB6-862F-679E08523366}"/>
              </a:ext>
            </a:extLst>
          </p:cNvPr>
          <p:cNvSpPr>
            <a:spLocks noChangeArrowheads="1"/>
          </p:cNvSpPr>
          <p:nvPr/>
        </p:nvSpPr>
        <p:spPr bwMode="auto">
          <a:xfrm rot="5400000">
            <a:off x="-148968" y="5008626"/>
            <a:ext cx="914400" cy="428607"/>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62" name="Text Box 33">
            <a:extLst>
              <a:ext uri="{FF2B5EF4-FFF2-40B4-BE49-F238E27FC236}">
                <a16:creationId xmlns:a16="http://schemas.microsoft.com/office/drawing/2014/main" id="{587133C8-93BC-44BB-B94C-052CDFA19973}"/>
              </a:ext>
            </a:extLst>
          </p:cNvPr>
          <p:cNvSpPr txBox="1">
            <a:spLocks noChangeArrowheads="1"/>
          </p:cNvSpPr>
          <p:nvPr/>
        </p:nvSpPr>
        <p:spPr bwMode="auto">
          <a:xfrm rot="16200000">
            <a:off x="-248443" y="5073507"/>
            <a:ext cx="9429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Discussion</a:t>
            </a:r>
          </a:p>
        </p:txBody>
      </p:sp>
      <p:sp>
        <p:nvSpPr>
          <p:cNvPr id="64" name="Rectangle 4">
            <a:extLst>
              <a:ext uri="{FF2B5EF4-FFF2-40B4-BE49-F238E27FC236}">
                <a16:creationId xmlns:a16="http://schemas.microsoft.com/office/drawing/2014/main" id="{5A9BDA6C-E7FF-4901-BB50-377F7F548305}"/>
              </a:ext>
            </a:extLst>
          </p:cNvPr>
          <p:cNvSpPr>
            <a:spLocks noChangeArrowheads="1"/>
          </p:cNvSpPr>
          <p:nvPr/>
        </p:nvSpPr>
        <p:spPr bwMode="auto">
          <a:xfrm rot="5400000">
            <a:off x="-148909" y="4123485"/>
            <a:ext cx="914400" cy="429743"/>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65" name="Text Box 33">
            <a:extLst>
              <a:ext uri="{FF2B5EF4-FFF2-40B4-BE49-F238E27FC236}">
                <a16:creationId xmlns:a16="http://schemas.microsoft.com/office/drawing/2014/main" id="{05316F98-B187-4570-A6F3-8E28EA1BD5D9}"/>
              </a:ext>
            </a:extLst>
          </p:cNvPr>
          <p:cNvSpPr txBox="1">
            <a:spLocks noChangeArrowheads="1"/>
          </p:cNvSpPr>
          <p:nvPr/>
        </p:nvSpPr>
        <p:spPr bwMode="auto">
          <a:xfrm rot="16200000">
            <a:off x="-188917" y="4196958"/>
            <a:ext cx="8739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Results</a:t>
            </a:r>
          </a:p>
        </p:txBody>
      </p:sp>
      <p:pic>
        <p:nvPicPr>
          <p:cNvPr id="8" name="Imagem 7" descr="Uma imagem com mapa&#10;&#10;Descrição gerada automaticamente">
            <a:extLst>
              <a:ext uri="{FF2B5EF4-FFF2-40B4-BE49-F238E27FC236}">
                <a16:creationId xmlns:a16="http://schemas.microsoft.com/office/drawing/2014/main" id="{C60B8E8E-2DE0-47EA-8F87-AF37FADFD2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2351" y="1011274"/>
            <a:ext cx="5518797" cy="5189494"/>
          </a:xfrm>
          <a:prstGeom prst="rect">
            <a:avLst/>
          </a:prstGeom>
        </p:spPr>
      </p:pic>
      <p:pic>
        <p:nvPicPr>
          <p:cNvPr id="51" name="Imagem 50" descr="Uma imagem com mapa&#10;&#10;Descrição gerada automaticamente">
            <a:extLst>
              <a:ext uri="{FF2B5EF4-FFF2-40B4-BE49-F238E27FC236}">
                <a16:creationId xmlns:a16="http://schemas.microsoft.com/office/drawing/2014/main" id="{38772F6B-11D6-4852-BDFE-6BFDD544D7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18" y="2967127"/>
            <a:ext cx="2252460" cy="2118057"/>
          </a:xfrm>
          <a:prstGeom prst="rect">
            <a:avLst/>
          </a:prstGeom>
        </p:spPr>
      </p:pic>
      <p:pic>
        <p:nvPicPr>
          <p:cNvPr id="12" name="Imagem 11" descr="Uma imagem com texto, montanha, natureza, terra alta&#10;&#10;Descrição gerada automaticamente">
            <a:extLst>
              <a:ext uri="{FF2B5EF4-FFF2-40B4-BE49-F238E27FC236}">
                <a16:creationId xmlns:a16="http://schemas.microsoft.com/office/drawing/2014/main" id="{48CBE192-74E8-405C-89A3-2738E472B4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6569" y="1591396"/>
            <a:ext cx="5732473" cy="4409010"/>
          </a:xfrm>
          <a:prstGeom prst="rect">
            <a:avLst/>
          </a:prstGeom>
        </p:spPr>
      </p:pic>
      <p:pic>
        <p:nvPicPr>
          <p:cNvPr id="37" name="Picture 36" descr="Map&#10;&#10;Description automatically generated">
            <a:extLst>
              <a:ext uri="{FF2B5EF4-FFF2-40B4-BE49-F238E27FC236}">
                <a16:creationId xmlns:a16="http://schemas.microsoft.com/office/drawing/2014/main" id="{B477BC06-454A-7B4E-3769-0A564BED6F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0978" y="870727"/>
            <a:ext cx="5450442" cy="5395202"/>
          </a:xfrm>
          <a:prstGeom prst="rect">
            <a:avLst/>
          </a:prstGeom>
        </p:spPr>
      </p:pic>
      <p:cxnSp>
        <p:nvCxnSpPr>
          <p:cNvPr id="38" name="Conexão reta unidirecional 3">
            <a:extLst>
              <a:ext uri="{FF2B5EF4-FFF2-40B4-BE49-F238E27FC236}">
                <a16:creationId xmlns:a16="http://schemas.microsoft.com/office/drawing/2014/main" id="{794003CF-CB00-374D-E261-ECB7BFFE1299}"/>
              </a:ext>
            </a:extLst>
          </p:cNvPr>
          <p:cNvCxnSpPr>
            <a:cxnSpLocks/>
            <a:endCxn id="39" idx="0"/>
          </p:cNvCxnSpPr>
          <p:nvPr/>
        </p:nvCxnSpPr>
        <p:spPr>
          <a:xfrm flipH="1">
            <a:off x="5264080" y="2526002"/>
            <a:ext cx="122765" cy="16685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Retângulo 4">
            <a:extLst>
              <a:ext uri="{FF2B5EF4-FFF2-40B4-BE49-F238E27FC236}">
                <a16:creationId xmlns:a16="http://schemas.microsoft.com/office/drawing/2014/main" id="{64BF5D30-2BC6-B4B3-A6F2-8A7F9D56F3E2}"/>
              </a:ext>
            </a:extLst>
          </p:cNvPr>
          <p:cNvSpPr/>
          <p:nvPr/>
        </p:nvSpPr>
        <p:spPr>
          <a:xfrm>
            <a:off x="4328764" y="4194523"/>
            <a:ext cx="1870631" cy="523220"/>
          </a:xfrm>
          <a:prstGeom prst="rect">
            <a:avLst/>
          </a:prstGeom>
        </p:spPr>
        <p:txBody>
          <a:bodyPr wrap="square">
            <a:spAutoFit/>
          </a:bodyPr>
          <a:lstStyle/>
          <a:p>
            <a:r>
              <a:rPr lang="en-US" altLang="pt-PT" b="1" dirty="0">
                <a:latin typeface="Times New Roman" pitchFamily="18" charset="0"/>
              </a:rPr>
              <a:t>- Plutonic rocks</a:t>
            </a:r>
          </a:p>
          <a:p>
            <a:r>
              <a:rPr lang="en-US" altLang="pt-PT" b="1" dirty="0">
                <a:latin typeface="Times New Roman" pitchFamily="18" charset="0"/>
              </a:rPr>
              <a:t>Carboniferous</a:t>
            </a:r>
          </a:p>
        </p:txBody>
      </p:sp>
      <p:cxnSp>
        <p:nvCxnSpPr>
          <p:cNvPr id="40" name="Conexão reta unidirecional 7">
            <a:extLst>
              <a:ext uri="{FF2B5EF4-FFF2-40B4-BE49-F238E27FC236}">
                <a16:creationId xmlns:a16="http://schemas.microsoft.com/office/drawing/2014/main" id="{80386D9A-0D29-0FDB-E0BE-0EBA33CB2C11}"/>
              </a:ext>
            </a:extLst>
          </p:cNvPr>
          <p:cNvCxnSpPr>
            <a:cxnSpLocks/>
            <a:endCxn id="41" idx="1"/>
          </p:cNvCxnSpPr>
          <p:nvPr/>
        </p:nvCxnSpPr>
        <p:spPr>
          <a:xfrm>
            <a:off x="5781917" y="2378199"/>
            <a:ext cx="813677" cy="1315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Retângulo 8">
            <a:extLst>
              <a:ext uri="{FF2B5EF4-FFF2-40B4-BE49-F238E27FC236}">
                <a16:creationId xmlns:a16="http://schemas.microsoft.com/office/drawing/2014/main" id="{795D2CC1-9C5C-C712-9209-A66DF11867E9}"/>
              </a:ext>
            </a:extLst>
          </p:cNvPr>
          <p:cNvSpPr/>
          <p:nvPr/>
        </p:nvSpPr>
        <p:spPr>
          <a:xfrm>
            <a:off x="6595594" y="3432264"/>
            <a:ext cx="2217149" cy="523220"/>
          </a:xfrm>
          <a:prstGeom prst="rect">
            <a:avLst/>
          </a:prstGeom>
        </p:spPr>
        <p:txBody>
          <a:bodyPr wrap="square">
            <a:spAutoFit/>
          </a:bodyPr>
          <a:lstStyle/>
          <a:p>
            <a:pPr algn="l" eaLnBrk="1" hangingPunct="1"/>
            <a:r>
              <a:rPr lang="en-US" altLang="pt-PT" b="1" dirty="0">
                <a:latin typeface="Times New Roman" pitchFamily="18" charset="0"/>
              </a:rPr>
              <a:t>- Metasediments</a:t>
            </a:r>
          </a:p>
          <a:p>
            <a:pPr algn="l" eaLnBrk="1" hangingPunct="1"/>
            <a:r>
              <a:rPr lang="en-US" altLang="pt-PT" b="1" dirty="0">
                <a:latin typeface="Times New Roman" pitchFamily="18" charset="0"/>
              </a:rPr>
              <a:t>Cambrian - Devonian </a:t>
            </a:r>
          </a:p>
        </p:txBody>
      </p:sp>
      <p:cxnSp>
        <p:nvCxnSpPr>
          <p:cNvPr id="42" name="Conexão reta unidirecional 10">
            <a:extLst>
              <a:ext uri="{FF2B5EF4-FFF2-40B4-BE49-F238E27FC236}">
                <a16:creationId xmlns:a16="http://schemas.microsoft.com/office/drawing/2014/main" id="{BE04B846-3F88-C350-C0C1-CD929BF984D3}"/>
              </a:ext>
            </a:extLst>
          </p:cNvPr>
          <p:cNvCxnSpPr>
            <a:cxnSpLocks/>
          </p:cNvCxnSpPr>
          <p:nvPr/>
        </p:nvCxnSpPr>
        <p:spPr>
          <a:xfrm flipV="1">
            <a:off x="5067090" y="1433318"/>
            <a:ext cx="1528504" cy="6712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tângulo 12">
            <a:extLst>
              <a:ext uri="{FF2B5EF4-FFF2-40B4-BE49-F238E27FC236}">
                <a16:creationId xmlns:a16="http://schemas.microsoft.com/office/drawing/2014/main" id="{5BBC09E3-693E-8D4A-EB06-C76620D789A1}"/>
              </a:ext>
            </a:extLst>
          </p:cNvPr>
          <p:cNvSpPr/>
          <p:nvPr/>
        </p:nvSpPr>
        <p:spPr>
          <a:xfrm>
            <a:off x="6266593" y="965622"/>
            <a:ext cx="1819665" cy="523220"/>
          </a:xfrm>
          <a:prstGeom prst="rect">
            <a:avLst/>
          </a:prstGeom>
        </p:spPr>
        <p:txBody>
          <a:bodyPr wrap="none">
            <a:spAutoFit/>
          </a:bodyPr>
          <a:lstStyle/>
          <a:p>
            <a:pPr algn="just" eaLnBrk="1" hangingPunct="1"/>
            <a:r>
              <a:rPr lang="en-US" altLang="pt-PT" b="1" dirty="0">
                <a:latin typeface="Times New Roman" pitchFamily="18" charset="0"/>
              </a:rPr>
              <a:t>Sedimentary rocks </a:t>
            </a:r>
          </a:p>
          <a:p>
            <a:pPr algn="just" eaLnBrk="1" hangingPunct="1"/>
            <a:r>
              <a:rPr lang="en-US" altLang="pt-PT" b="1" dirty="0">
                <a:latin typeface="Times New Roman" pitchFamily="18" charset="0"/>
              </a:rPr>
              <a:t>Jurassic - Cretaceous</a:t>
            </a:r>
          </a:p>
        </p:txBody>
      </p:sp>
      <p:sp>
        <p:nvSpPr>
          <p:cNvPr id="44" name="Retângulo 2">
            <a:extLst>
              <a:ext uri="{FF2B5EF4-FFF2-40B4-BE49-F238E27FC236}">
                <a16:creationId xmlns:a16="http://schemas.microsoft.com/office/drawing/2014/main" id="{05D718A8-A3BC-C9FF-B5D3-FF0F8B757A53}"/>
              </a:ext>
            </a:extLst>
          </p:cNvPr>
          <p:cNvSpPr/>
          <p:nvPr/>
        </p:nvSpPr>
        <p:spPr>
          <a:xfrm>
            <a:off x="4667329" y="990169"/>
            <a:ext cx="1339586" cy="201906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descr="A landscape with trees and a body of water in the background&#10;&#10;Description automatically generated with low confidence">
            <a:extLst>
              <a:ext uri="{FF2B5EF4-FFF2-40B4-BE49-F238E27FC236}">
                <a16:creationId xmlns:a16="http://schemas.microsoft.com/office/drawing/2014/main" id="{1EF65B73-62EA-4BDE-ABDF-C1DF8869C2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6569" y="1541416"/>
            <a:ext cx="5742716" cy="4294973"/>
          </a:xfrm>
          <a:prstGeom prst="rect">
            <a:avLst/>
          </a:prstGeom>
        </p:spPr>
      </p:pic>
    </p:spTree>
    <p:custDataLst>
      <p:tags r:id="rId1"/>
    </p:custDataLst>
  </p:cSld>
  <p:clrMapOvr>
    <a:masterClrMapping/>
  </p:clrMapOvr>
  <p:transition advTm="435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39"/>
                                        </p:tgtEl>
                                      </p:cBhvr>
                                    </p:animEffect>
                                    <p:set>
                                      <p:cBhvr>
                                        <p:cTn id="53" dur="1" fill="hold">
                                          <p:stCondLst>
                                            <p:cond delay="499"/>
                                          </p:stCondLst>
                                        </p:cTn>
                                        <p:tgtEl>
                                          <p:spTgt spid="39"/>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44"/>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41"/>
                                        </p:tgtEl>
                                      </p:cBhvr>
                                    </p:animEffect>
                                    <p:set>
                                      <p:cBhvr>
                                        <p:cTn id="60" dur="1" fill="hold">
                                          <p:stCondLst>
                                            <p:cond delay="499"/>
                                          </p:stCondLst>
                                        </p:cTn>
                                        <p:tgtEl>
                                          <p:spTgt spid="4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P spid="4" grpId="0"/>
      <p:bldP spid="39" grpId="0"/>
      <p:bldP spid="39" grpId="1"/>
      <p:bldP spid="41" grpId="0"/>
      <p:bldP spid="41" grpId="1"/>
      <p:bldP spid="43" grpId="0"/>
      <p:bldP spid="43" grpId="1"/>
      <p:bldP spid="44" grpId="0" animBg="1"/>
      <p:bldP spid="44"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 name="Rectangle 4">
            <a:extLst>
              <a:ext uri="{FF2B5EF4-FFF2-40B4-BE49-F238E27FC236}">
                <a16:creationId xmlns:a16="http://schemas.microsoft.com/office/drawing/2014/main" id="{FA557BF8-753C-4C7A-ACEB-84A6BDD8AF2F}"/>
              </a:ext>
            </a:extLst>
          </p:cNvPr>
          <p:cNvSpPr>
            <a:spLocks noChangeArrowheads="1"/>
          </p:cNvSpPr>
          <p:nvPr/>
        </p:nvSpPr>
        <p:spPr bwMode="auto">
          <a:xfrm rot="5400000">
            <a:off x="-174314" y="3201219"/>
            <a:ext cx="964567" cy="430385"/>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58" name="Rectangle 58">
            <a:extLst>
              <a:ext uri="{FF2B5EF4-FFF2-40B4-BE49-F238E27FC236}">
                <a16:creationId xmlns:a16="http://schemas.microsoft.com/office/drawing/2014/main" id="{E2D6E489-329D-4608-B5F4-213D0A4E6FB0}"/>
              </a:ext>
            </a:extLst>
          </p:cNvPr>
          <p:cNvSpPr>
            <a:spLocks noChangeArrowheads="1"/>
          </p:cNvSpPr>
          <p:nvPr/>
        </p:nvSpPr>
        <p:spPr bwMode="auto">
          <a:xfrm>
            <a:off x="0" y="6597650"/>
            <a:ext cx="9144000" cy="260350"/>
          </a:xfrm>
          <a:prstGeom prst="rect">
            <a:avLst/>
          </a:prstGeom>
          <a:solidFill>
            <a:srgbClr val="77777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a:solidFill>
                <a:schemeClr val="accent6">
                  <a:lumMod val="50000"/>
                </a:schemeClr>
              </a:solidFill>
            </a:endParaRPr>
          </a:p>
        </p:txBody>
      </p:sp>
      <p:sp>
        <p:nvSpPr>
          <p:cNvPr id="59" name="Text Box 59">
            <a:extLst>
              <a:ext uri="{FF2B5EF4-FFF2-40B4-BE49-F238E27FC236}">
                <a16:creationId xmlns:a16="http://schemas.microsoft.com/office/drawing/2014/main" id="{98F747E7-E9B4-491C-8056-254890B373E5}"/>
              </a:ext>
            </a:extLst>
          </p:cNvPr>
          <p:cNvSpPr txBox="1">
            <a:spLocks noChangeArrowheads="1"/>
          </p:cNvSpPr>
          <p:nvPr/>
        </p:nvSpPr>
        <p:spPr bwMode="auto">
          <a:xfrm>
            <a:off x="7027863" y="6613525"/>
            <a:ext cx="2116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r>
              <a:rPr lang="pt-PT" altLang="pt-PT" sz="1000" dirty="0" err="1">
                <a:solidFill>
                  <a:schemeClr val="accent6">
                    <a:lumMod val="50000"/>
                  </a:schemeClr>
                </a:solidFill>
                <a:latin typeface="Times New Roman" panose="02020603050405020304" pitchFamily="18" charset="0"/>
                <a:cs typeface="Times New Roman" panose="02020603050405020304" pitchFamily="18" charset="0"/>
              </a:rPr>
              <a:t>Vienna</a:t>
            </a:r>
            <a:r>
              <a:rPr lang="pt-PT" altLang="pt-PT" sz="1000" dirty="0">
                <a:solidFill>
                  <a:schemeClr val="accent6">
                    <a:lumMod val="50000"/>
                  </a:schemeClr>
                </a:solidFill>
                <a:latin typeface="Times New Roman" panose="02020603050405020304" pitchFamily="18" charset="0"/>
                <a:cs typeface="Times New Roman" panose="02020603050405020304" pitchFamily="18" charset="0"/>
              </a:rPr>
              <a:t> 23/05/22</a:t>
            </a:r>
          </a:p>
        </p:txBody>
      </p:sp>
      <p:sp>
        <p:nvSpPr>
          <p:cNvPr id="83" name="Text Box 68">
            <a:extLst>
              <a:ext uri="{FF2B5EF4-FFF2-40B4-BE49-F238E27FC236}">
                <a16:creationId xmlns:a16="http://schemas.microsoft.com/office/drawing/2014/main" id="{9FF24355-AFD0-4B50-AAA7-A3548AB6BC9C}"/>
              </a:ext>
            </a:extLst>
          </p:cNvPr>
          <p:cNvSpPr txBox="1">
            <a:spLocks noChangeArrowheads="1"/>
          </p:cNvSpPr>
          <p:nvPr/>
        </p:nvSpPr>
        <p:spPr bwMode="auto">
          <a:xfrm>
            <a:off x="-1308" y="6597650"/>
            <a:ext cx="1477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en-US" altLang="pt-PT" sz="1000" dirty="0">
                <a:solidFill>
                  <a:schemeClr val="accent6">
                    <a:lumMod val="50000"/>
                  </a:schemeClr>
                </a:solidFill>
                <a:latin typeface="Times New Roman" pitchFamily="18" charset="0"/>
              </a:rPr>
              <a:t>Marcelo Fernandes</a:t>
            </a:r>
          </a:p>
        </p:txBody>
      </p:sp>
      <p:sp>
        <p:nvSpPr>
          <p:cNvPr id="31" name="Rectangle 4">
            <a:extLst>
              <a:ext uri="{FF2B5EF4-FFF2-40B4-BE49-F238E27FC236}">
                <a16:creationId xmlns:a16="http://schemas.microsoft.com/office/drawing/2014/main" id="{F3E82345-2422-4042-8967-FAA4DE488E28}"/>
              </a:ext>
            </a:extLst>
          </p:cNvPr>
          <p:cNvSpPr>
            <a:spLocks noChangeArrowheads="1"/>
          </p:cNvSpPr>
          <p:nvPr/>
        </p:nvSpPr>
        <p:spPr bwMode="auto">
          <a:xfrm rot="5400000">
            <a:off x="-147987" y="458496"/>
            <a:ext cx="914400" cy="427898"/>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33" name="CaixaDeTexto 32">
            <a:extLst>
              <a:ext uri="{FF2B5EF4-FFF2-40B4-BE49-F238E27FC236}">
                <a16:creationId xmlns:a16="http://schemas.microsoft.com/office/drawing/2014/main" id="{99E13098-C32D-4C40-A968-6F7551118858}"/>
              </a:ext>
            </a:extLst>
          </p:cNvPr>
          <p:cNvSpPr txBox="1"/>
          <p:nvPr/>
        </p:nvSpPr>
        <p:spPr>
          <a:xfrm rot="16200000">
            <a:off x="-201829" y="548248"/>
            <a:ext cx="873971" cy="246221"/>
          </a:xfrm>
          <a:prstGeom prst="rect">
            <a:avLst/>
          </a:prstGeom>
          <a:noFill/>
        </p:spPr>
        <p:txBody>
          <a:bodyPr wrap="square" rtlCol="0">
            <a:spAutoFit/>
          </a:bodyPr>
          <a:lstStyle/>
          <a:p>
            <a:r>
              <a:rPr lang="en-US" sz="1000" b="1" dirty="0">
                <a:solidFill>
                  <a:schemeClr val="bg1"/>
                </a:solidFill>
                <a:latin typeface="Calibri" panose="020F0502020204030204" pitchFamily="34" charset="0"/>
                <a:cs typeface="Calibri" panose="020F0502020204030204" pitchFamily="34" charset="0"/>
              </a:rPr>
              <a:t>Goals</a:t>
            </a:r>
          </a:p>
        </p:txBody>
      </p:sp>
      <p:sp>
        <p:nvSpPr>
          <p:cNvPr id="39" name="Rectangle 54">
            <a:extLst>
              <a:ext uri="{FF2B5EF4-FFF2-40B4-BE49-F238E27FC236}">
                <a16:creationId xmlns:a16="http://schemas.microsoft.com/office/drawing/2014/main" id="{5BD59149-ED2F-42DF-A01A-0F46A1932E7B}"/>
              </a:ext>
            </a:extLst>
          </p:cNvPr>
          <p:cNvSpPr>
            <a:spLocks noChangeArrowheads="1"/>
          </p:cNvSpPr>
          <p:nvPr/>
        </p:nvSpPr>
        <p:spPr bwMode="auto">
          <a:xfrm>
            <a:off x="516632" y="548680"/>
            <a:ext cx="4175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pt-PT" altLang="pt-PT" sz="1800" b="1" dirty="0">
                <a:latin typeface="Arial" charset="0"/>
              </a:rPr>
              <a:t>3.2. </a:t>
            </a:r>
            <a:r>
              <a:rPr lang="en-US" altLang="pt-PT" sz="1800" b="1" dirty="0">
                <a:latin typeface="Arial" charset="0"/>
              </a:rPr>
              <a:t>State of the Art</a:t>
            </a:r>
          </a:p>
        </p:txBody>
      </p:sp>
      <p:sp>
        <p:nvSpPr>
          <p:cNvPr id="40" name="Rectangle 3">
            <a:extLst>
              <a:ext uri="{FF2B5EF4-FFF2-40B4-BE49-F238E27FC236}">
                <a16:creationId xmlns:a16="http://schemas.microsoft.com/office/drawing/2014/main" id="{3B2F5A76-016F-468A-AC88-529450339CEF}"/>
              </a:ext>
            </a:extLst>
          </p:cNvPr>
          <p:cNvSpPr>
            <a:spLocks noChangeArrowheads="1"/>
          </p:cNvSpPr>
          <p:nvPr/>
        </p:nvSpPr>
        <p:spPr bwMode="auto">
          <a:xfrm>
            <a:off x="93928" y="127665"/>
            <a:ext cx="89380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r>
              <a:rPr lang="en-US" sz="900" b="1" dirty="0"/>
              <a:t>Maximum glacier extent of the Penultimate Glacial Cycle in the Upper Garonne Basin (Pyrenees): new chronological evidence</a:t>
            </a:r>
            <a:endParaRPr lang="en-US" altLang="pt-PT" sz="800" b="1" dirty="0">
              <a:solidFill>
                <a:srgbClr val="FFFF00"/>
              </a:solidFill>
              <a:latin typeface="Arial" charset="0"/>
            </a:endParaRPr>
          </a:p>
        </p:txBody>
      </p:sp>
      <p:sp>
        <p:nvSpPr>
          <p:cNvPr id="41" name="Rectangle 4">
            <a:extLst>
              <a:ext uri="{FF2B5EF4-FFF2-40B4-BE49-F238E27FC236}">
                <a16:creationId xmlns:a16="http://schemas.microsoft.com/office/drawing/2014/main" id="{D1E1F773-7C61-4728-AD13-9E4538B94C05}"/>
              </a:ext>
            </a:extLst>
          </p:cNvPr>
          <p:cNvSpPr>
            <a:spLocks noChangeArrowheads="1"/>
          </p:cNvSpPr>
          <p:nvPr/>
        </p:nvSpPr>
        <p:spPr bwMode="auto">
          <a:xfrm rot="5400000">
            <a:off x="-147630" y="1352814"/>
            <a:ext cx="914400" cy="427186"/>
          </a:xfrm>
          <a:prstGeom prst="rect">
            <a:avLst/>
          </a:prstGeom>
          <a:solidFill>
            <a:srgbClr val="B2B2B2"/>
          </a:solidFill>
          <a:ln w="9525" algn="ctr">
            <a:solidFill>
              <a:srgbClr val="6B7D72"/>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b="1" dirty="0"/>
          </a:p>
        </p:txBody>
      </p:sp>
      <p:sp>
        <p:nvSpPr>
          <p:cNvPr id="42" name="Text Box 6">
            <a:extLst>
              <a:ext uri="{FF2B5EF4-FFF2-40B4-BE49-F238E27FC236}">
                <a16:creationId xmlns:a16="http://schemas.microsoft.com/office/drawing/2014/main" id="{DB402E51-51E0-4AAB-8A4D-EABCF0667C78}"/>
              </a:ext>
            </a:extLst>
          </p:cNvPr>
          <p:cNvSpPr txBox="1">
            <a:spLocks noChangeArrowheads="1"/>
          </p:cNvSpPr>
          <p:nvPr/>
        </p:nvSpPr>
        <p:spPr bwMode="auto">
          <a:xfrm rot="16200000">
            <a:off x="-250394" y="1456550"/>
            <a:ext cx="932567" cy="246221"/>
          </a:xfrm>
          <a:prstGeom prst="rect">
            <a:avLst/>
          </a:prstGeom>
          <a:noFill/>
          <a:ln>
            <a:noFill/>
          </a:ln>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rgbClr val="FCFCFC"/>
                </a:solidFill>
                <a:latin typeface="Calibri" panose="020F0502020204030204" pitchFamily="34" charset="0"/>
                <a:cs typeface="Calibri" panose="020F0502020204030204" pitchFamily="34" charset="0"/>
              </a:rPr>
              <a:t>Study area</a:t>
            </a:r>
          </a:p>
        </p:txBody>
      </p:sp>
      <p:sp>
        <p:nvSpPr>
          <p:cNvPr id="46" name="Rectangle 4">
            <a:extLst>
              <a:ext uri="{FF2B5EF4-FFF2-40B4-BE49-F238E27FC236}">
                <a16:creationId xmlns:a16="http://schemas.microsoft.com/office/drawing/2014/main" id="{FDD97CB8-C885-4D11-A331-DFDDB32F3CF1}"/>
              </a:ext>
            </a:extLst>
          </p:cNvPr>
          <p:cNvSpPr>
            <a:spLocks noChangeArrowheads="1"/>
          </p:cNvSpPr>
          <p:nvPr/>
        </p:nvSpPr>
        <p:spPr bwMode="auto">
          <a:xfrm rot="5400000">
            <a:off x="-147668" y="2263607"/>
            <a:ext cx="914400" cy="431204"/>
          </a:xfrm>
          <a:prstGeom prst="rect">
            <a:avLst/>
          </a:prstGeom>
          <a:solidFill>
            <a:srgbClr val="DFDFDF"/>
          </a:solidFill>
          <a:ln w="19050" algn="ctr">
            <a:solidFill>
              <a:srgbClr val="000000"/>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47" name="Text Box 15">
            <a:extLst>
              <a:ext uri="{FF2B5EF4-FFF2-40B4-BE49-F238E27FC236}">
                <a16:creationId xmlns:a16="http://schemas.microsoft.com/office/drawing/2014/main" id="{6EC75FD8-CFEA-4950-AC20-9C3BA50E1F6C}"/>
              </a:ext>
            </a:extLst>
          </p:cNvPr>
          <p:cNvSpPr txBox="1">
            <a:spLocks noChangeArrowheads="1"/>
          </p:cNvSpPr>
          <p:nvPr/>
        </p:nvSpPr>
        <p:spPr bwMode="auto">
          <a:xfrm rot="16200000">
            <a:off x="-216885" y="2280787"/>
            <a:ext cx="909878" cy="400110"/>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solidFill>
                  <a:srgbClr val="5A5155"/>
                </a:solidFill>
                <a:latin typeface="Calibri" panose="020F0502020204030204" pitchFamily="34" charset="0"/>
                <a:cs typeface="Calibri" panose="020F0502020204030204" pitchFamily="34" charset="0"/>
              </a:rPr>
              <a:t>State of the Art</a:t>
            </a:r>
          </a:p>
        </p:txBody>
      </p:sp>
      <p:sp>
        <p:nvSpPr>
          <p:cNvPr id="50" name="Text Box 15">
            <a:extLst>
              <a:ext uri="{FF2B5EF4-FFF2-40B4-BE49-F238E27FC236}">
                <a16:creationId xmlns:a16="http://schemas.microsoft.com/office/drawing/2014/main" id="{0C23A0FF-DD2C-44EB-A9F4-0846645B0FE7}"/>
              </a:ext>
            </a:extLst>
          </p:cNvPr>
          <p:cNvSpPr txBox="1">
            <a:spLocks noChangeArrowheads="1"/>
          </p:cNvSpPr>
          <p:nvPr/>
        </p:nvSpPr>
        <p:spPr bwMode="auto">
          <a:xfrm rot="16200000">
            <a:off x="-216885" y="3274954"/>
            <a:ext cx="909878" cy="246221"/>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Methodology</a:t>
            </a:r>
          </a:p>
        </p:txBody>
      </p:sp>
      <p:sp>
        <p:nvSpPr>
          <p:cNvPr id="43" name="Rectangle 4">
            <a:extLst>
              <a:ext uri="{FF2B5EF4-FFF2-40B4-BE49-F238E27FC236}">
                <a16:creationId xmlns:a16="http://schemas.microsoft.com/office/drawing/2014/main" id="{A978CDBD-8DCC-4CE1-9AED-E70457D04E44}"/>
              </a:ext>
            </a:extLst>
          </p:cNvPr>
          <p:cNvSpPr>
            <a:spLocks noChangeArrowheads="1"/>
          </p:cNvSpPr>
          <p:nvPr/>
        </p:nvSpPr>
        <p:spPr bwMode="auto">
          <a:xfrm rot="5400000">
            <a:off x="-150640" y="5924176"/>
            <a:ext cx="914400" cy="431951"/>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44" name="Text Box 33">
            <a:extLst>
              <a:ext uri="{FF2B5EF4-FFF2-40B4-BE49-F238E27FC236}">
                <a16:creationId xmlns:a16="http://schemas.microsoft.com/office/drawing/2014/main" id="{CBF57C48-4F1B-4F24-8F34-801F5F2411CA}"/>
              </a:ext>
            </a:extLst>
          </p:cNvPr>
          <p:cNvSpPr txBox="1">
            <a:spLocks noChangeArrowheads="1"/>
          </p:cNvSpPr>
          <p:nvPr/>
        </p:nvSpPr>
        <p:spPr bwMode="auto">
          <a:xfrm rot="16200000">
            <a:off x="-226354" y="6010529"/>
            <a:ext cx="898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pt-PT" altLang="pt-PT" sz="1000" b="1" dirty="0" err="1">
                <a:solidFill>
                  <a:schemeClr val="bg1"/>
                </a:solidFill>
                <a:latin typeface="Calibri" panose="020F0502020204030204" pitchFamily="34" charset="0"/>
                <a:cs typeface="Calibri" panose="020F0502020204030204" pitchFamily="34" charset="0"/>
              </a:rPr>
              <a:t>Conclusions</a:t>
            </a:r>
            <a:endParaRPr lang="en-US" altLang="pt-PT" sz="1000" b="1" dirty="0">
              <a:solidFill>
                <a:schemeClr val="bg1"/>
              </a:solidFill>
              <a:latin typeface="Calibri" panose="020F0502020204030204" pitchFamily="34" charset="0"/>
              <a:cs typeface="Calibri" panose="020F0502020204030204" pitchFamily="34" charset="0"/>
            </a:endParaRPr>
          </a:p>
        </p:txBody>
      </p:sp>
      <p:sp>
        <p:nvSpPr>
          <p:cNvPr id="53" name="Rectangle 4">
            <a:extLst>
              <a:ext uri="{FF2B5EF4-FFF2-40B4-BE49-F238E27FC236}">
                <a16:creationId xmlns:a16="http://schemas.microsoft.com/office/drawing/2014/main" id="{59DC1491-BF5B-45F7-9FBB-9F877BD5324E}"/>
              </a:ext>
            </a:extLst>
          </p:cNvPr>
          <p:cNvSpPr>
            <a:spLocks noChangeArrowheads="1"/>
          </p:cNvSpPr>
          <p:nvPr/>
        </p:nvSpPr>
        <p:spPr bwMode="auto">
          <a:xfrm rot="5400000">
            <a:off x="-148968" y="5008626"/>
            <a:ext cx="914400" cy="428607"/>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54" name="Text Box 33">
            <a:extLst>
              <a:ext uri="{FF2B5EF4-FFF2-40B4-BE49-F238E27FC236}">
                <a16:creationId xmlns:a16="http://schemas.microsoft.com/office/drawing/2014/main" id="{809E01C8-E644-4326-B4FF-60E0987AD038}"/>
              </a:ext>
            </a:extLst>
          </p:cNvPr>
          <p:cNvSpPr txBox="1">
            <a:spLocks noChangeArrowheads="1"/>
          </p:cNvSpPr>
          <p:nvPr/>
        </p:nvSpPr>
        <p:spPr bwMode="auto">
          <a:xfrm rot="16200000">
            <a:off x="-248443" y="5073507"/>
            <a:ext cx="9429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Discussion</a:t>
            </a:r>
          </a:p>
        </p:txBody>
      </p:sp>
      <p:sp>
        <p:nvSpPr>
          <p:cNvPr id="56" name="Rectangle 4">
            <a:extLst>
              <a:ext uri="{FF2B5EF4-FFF2-40B4-BE49-F238E27FC236}">
                <a16:creationId xmlns:a16="http://schemas.microsoft.com/office/drawing/2014/main" id="{80D467B6-AFB7-42BF-8378-E9869C92EFC7}"/>
              </a:ext>
            </a:extLst>
          </p:cNvPr>
          <p:cNvSpPr>
            <a:spLocks noChangeArrowheads="1"/>
          </p:cNvSpPr>
          <p:nvPr/>
        </p:nvSpPr>
        <p:spPr bwMode="auto">
          <a:xfrm rot="5400000">
            <a:off x="-148909" y="4123485"/>
            <a:ext cx="914400" cy="429743"/>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57" name="Text Box 33">
            <a:extLst>
              <a:ext uri="{FF2B5EF4-FFF2-40B4-BE49-F238E27FC236}">
                <a16:creationId xmlns:a16="http://schemas.microsoft.com/office/drawing/2014/main" id="{1ED792A8-3AAB-49E2-9429-0FE33071B808}"/>
              </a:ext>
            </a:extLst>
          </p:cNvPr>
          <p:cNvSpPr txBox="1">
            <a:spLocks noChangeArrowheads="1"/>
          </p:cNvSpPr>
          <p:nvPr/>
        </p:nvSpPr>
        <p:spPr bwMode="auto">
          <a:xfrm rot="16200000">
            <a:off x="-188917" y="4196958"/>
            <a:ext cx="8739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Results</a:t>
            </a:r>
          </a:p>
        </p:txBody>
      </p:sp>
      <p:sp>
        <p:nvSpPr>
          <p:cNvPr id="2" name="Rectangle 1">
            <a:extLst>
              <a:ext uri="{FF2B5EF4-FFF2-40B4-BE49-F238E27FC236}">
                <a16:creationId xmlns:a16="http://schemas.microsoft.com/office/drawing/2014/main" id="{F2457F1D-998E-4B03-BFB4-B78CA2AD91B6}"/>
              </a:ext>
            </a:extLst>
          </p:cNvPr>
          <p:cNvSpPr/>
          <p:nvPr/>
        </p:nvSpPr>
        <p:spPr>
          <a:xfrm>
            <a:off x="781297" y="5980318"/>
            <a:ext cx="8111182" cy="411081"/>
          </a:xfrm>
          <a:prstGeom prst="rect">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B34AD7C7-3F1D-40FD-A908-E7F732AAAE8E}"/>
              </a:ext>
            </a:extLst>
          </p:cNvPr>
          <p:cNvCxnSpPr/>
          <p:nvPr/>
        </p:nvCxnSpPr>
        <p:spPr>
          <a:xfrm>
            <a:off x="1343059" y="6198983"/>
            <a:ext cx="720080" cy="0"/>
          </a:xfrm>
          <a:prstGeom prst="straightConnector1">
            <a:avLst/>
          </a:prstGeom>
          <a:ln>
            <a:solidFill>
              <a:srgbClr val="0070C0"/>
            </a:solidFill>
            <a:tailEnd type="triangle"/>
          </a:ln>
        </p:spPr>
        <p:style>
          <a:lnRef idx="1">
            <a:schemeClr val="accent5"/>
          </a:lnRef>
          <a:fillRef idx="0">
            <a:schemeClr val="accent5"/>
          </a:fillRef>
          <a:effectRef idx="0">
            <a:schemeClr val="accent5"/>
          </a:effectRef>
          <a:fontRef idx="minor">
            <a:schemeClr val="tx1"/>
          </a:fontRef>
        </p:style>
      </p:cxnSp>
      <p:sp>
        <p:nvSpPr>
          <p:cNvPr id="6" name="TextBox 5">
            <a:extLst>
              <a:ext uri="{FF2B5EF4-FFF2-40B4-BE49-F238E27FC236}">
                <a16:creationId xmlns:a16="http://schemas.microsoft.com/office/drawing/2014/main" id="{5489AB8D-16A1-4ADA-9AE1-8BFFCE0F1CA4}"/>
              </a:ext>
            </a:extLst>
          </p:cNvPr>
          <p:cNvSpPr txBox="1"/>
          <p:nvPr/>
        </p:nvSpPr>
        <p:spPr>
          <a:xfrm>
            <a:off x="767259" y="6031969"/>
            <a:ext cx="575800" cy="307777"/>
          </a:xfrm>
          <a:prstGeom prst="rect">
            <a:avLst/>
          </a:prstGeom>
          <a:noFill/>
        </p:spPr>
        <p:txBody>
          <a:bodyPr wrap="none" rtlCol="0">
            <a:spAutoFit/>
          </a:bodyPr>
          <a:lstStyle/>
          <a:p>
            <a:r>
              <a:rPr lang="pt-PT" dirty="0"/>
              <a:t>1850</a:t>
            </a:r>
            <a:endParaRPr lang="en-US" dirty="0"/>
          </a:p>
        </p:txBody>
      </p:sp>
      <p:cxnSp>
        <p:nvCxnSpPr>
          <p:cNvPr id="51" name="Straight Arrow Connector 50">
            <a:extLst>
              <a:ext uri="{FF2B5EF4-FFF2-40B4-BE49-F238E27FC236}">
                <a16:creationId xmlns:a16="http://schemas.microsoft.com/office/drawing/2014/main" id="{D4448890-4627-47F1-9FBF-A86243535F21}"/>
              </a:ext>
            </a:extLst>
          </p:cNvPr>
          <p:cNvCxnSpPr/>
          <p:nvPr/>
        </p:nvCxnSpPr>
        <p:spPr>
          <a:xfrm>
            <a:off x="2897700" y="6200681"/>
            <a:ext cx="720080" cy="0"/>
          </a:xfrm>
          <a:prstGeom prst="straightConnector1">
            <a:avLst/>
          </a:prstGeom>
          <a:ln>
            <a:solidFill>
              <a:srgbClr val="0070C0"/>
            </a:solidFill>
            <a:tailEnd type="triangle"/>
          </a:ln>
        </p:spPr>
        <p:style>
          <a:lnRef idx="1">
            <a:schemeClr val="accent5"/>
          </a:lnRef>
          <a:fillRef idx="0">
            <a:schemeClr val="accent5"/>
          </a:fillRef>
          <a:effectRef idx="0">
            <a:schemeClr val="accent5"/>
          </a:effectRef>
          <a:fontRef idx="minor">
            <a:schemeClr val="tx1"/>
          </a:fontRef>
        </p:style>
      </p:cxnSp>
      <p:sp>
        <p:nvSpPr>
          <p:cNvPr id="65" name="TextBox 64">
            <a:extLst>
              <a:ext uri="{FF2B5EF4-FFF2-40B4-BE49-F238E27FC236}">
                <a16:creationId xmlns:a16="http://schemas.microsoft.com/office/drawing/2014/main" id="{BEBD616B-B981-444D-9078-5ED19C189C21}"/>
              </a:ext>
            </a:extLst>
          </p:cNvPr>
          <p:cNvSpPr txBox="1"/>
          <p:nvPr/>
        </p:nvSpPr>
        <p:spPr>
          <a:xfrm>
            <a:off x="2321900" y="6033667"/>
            <a:ext cx="575800" cy="307777"/>
          </a:xfrm>
          <a:prstGeom prst="rect">
            <a:avLst/>
          </a:prstGeom>
          <a:noFill/>
        </p:spPr>
        <p:txBody>
          <a:bodyPr wrap="none" rtlCol="0">
            <a:spAutoFit/>
          </a:bodyPr>
          <a:lstStyle/>
          <a:p>
            <a:r>
              <a:rPr lang="pt-PT" dirty="0"/>
              <a:t>1900</a:t>
            </a:r>
            <a:endParaRPr lang="en-US" dirty="0"/>
          </a:p>
        </p:txBody>
      </p:sp>
      <p:cxnSp>
        <p:nvCxnSpPr>
          <p:cNvPr id="66" name="Straight Arrow Connector 65">
            <a:extLst>
              <a:ext uri="{FF2B5EF4-FFF2-40B4-BE49-F238E27FC236}">
                <a16:creationId xmlns:a16="http://schemas.microsoft.com/office/drawing/2014/main" id="{620A77E4-618F-4255-AE4C-E6E2C208A411}"/>
              </a:ext>
            </a:extLst>
          </p:cNvPr>
          <p:cNvCxnSpPr/>
          <p:nvPr/>
        </p:nvCxnSpPr>
        <p:spPr>
          <a:xfrm>
            <a:off x="4644008" y="6203870"/>
            <a:ext cx="720080" cy="0"/>
          </a:xfrm>
          <a:prstGeom prst="straightConnector1">
            <a:avLst/>
          </a:prstGeom>
          <a:ln>
            <a:solidFill>
              <a:srgbClr val="0070C0"/>
            </a:solidFill>
            <a:tailEnd type="triangle"/>
          </a:ln>
        </p:spPr>
        <p:style>
          <a:lnRef idx="1">
            <a:schemeClr val="accent5"/>
          </a:lnRef>
          <a:fillRef idx="0">
            <a:schemeClr val="accent5"/>
          </a:fillRef>
          <a:effectRef idx="0">
            <a:schemeClr val="accent5"/>
          </a:effectRef>
          <a:fontRef idx="minor">
            <a:schemeClr val="tx1"/>
          </a:fontRef>
        </p:style>
      </p:cxnSp>
      <p:sp>
        <p:nvSpPr>
          <p:cNvPr id="67" name="TextBox 66">
            <a:extLst>
              <a:ext uri="{FF2B5EF4-FFF2-40B4-BE49-F238E27FC236}">
                <a16:creationId xmlns:a16="http://schemas.microsoft.com/office/drawing/2014/main" id="{4D20B666-E207-4B9E-8522-DF385E2F8455}"/>
              </a:ext>
            </a:extLst>
          </p:cNvPr>
          <p:cNvSpPr txBox="1"/>
          <p:nvPr/>
        </p:nvSpPr>
        <p:spPr>
          <a:xfrm>
            <a:off x="4068208" y="6036856"/>
            <a:ext cx="575800" cy="307777"/>
          </a:xfrm>
          <a:prstGeom prst="rect">
            <a:avLst/>
          </a:prstGeom>
          <a:noFill/>
        </p:spPr>
        <p:txBody>
          <a:bodyPr wrap="none" rtlCol="0">
            <a:spAutoFit/>
          </a:bodyPr>
          <a:lstStyle/>
          <a:p>
            <a:r>
              <a:rPr lang="pt-PT" dirty="0"/>
              <a:t>1950</a:t>
            </a:r>
            <a:endParaRPr lang="en-US" dirty="0"/>
          </a:p>
        </p:txBody>
      </p:sp>
      <p:cxnSp>
        <p:nvCxnSpPr>
          <p:cNvPr id="68" name="Straight Arrow Connector 67">
            <a:extLst>
              <a:ext uri="{FF2B5EF4-FFF2-40B4-BE49-F238E27FC236}">
                <a16:creationId xmlns:a16="http://schemas.microsoft.com/office/drawing/2014/main" id="{8DBF7301-AA48-469B-ADCB-10E32AFB053B}"/>
              </a:ext>
            </a:extLst>
          </p:cNvPr>
          <p:cNvCxnSpPr/>
          <p:nvPr/>
        </p:nvCxnSpPr>
        <p:spPr>
          <a:xfrm>
            <a:off x="6156176" y="6195386"/>
            <a:ext cx="720080" cy="0"/>
          </a:xfrm>
          <a:prstGeom prst="straightConnector1">
            <a:avLst/>
          </a:prstGeom>
          <a:ln>
            <a:solidFill>
              <a:srgbClr val="0070C0"/>
            </a:solidFill>
            <a:tailEnd type="triangle"/>
          </a:ln>
        </p:spPr>
        <p:style>
          <a:lnRef idx="1">
            <a:schemeClr val="accent5"/>
          </a:lnRef>
          <a:fillRef idx="0">
            <a:schemeClr val="accent5"/>
          </a:fillRef>
          <a:effectRef idx="0">
            <a:schemeClr val="accent5"/>
          </a:effectRef>
          <a:fontRef idx="minor">
            <a:schemeClr val="tx1"/>
          </a:fontRef>
        </p:style>
      </p:cxnSp>
      <p:sp>
        <p:nvSpPr>
          <p:cNvPr id="69" name="TextBox 68">
            <a:extLst>
              <a:ext uri="{FF2B5EF4-FFF2-40B4-BE49-F238E27FC236}">
                <a16:creationId xmlns:a16="http://schemas.microsoft.com/office/drawing/2014/main" id="{4CCC599E-5905-44A6-BF72-0F88D051ACB5}"/>
              </a:ext>
            </a:extLst>
          </p:cNvPr>
          <p:cNvSpPr txBox="1"/>
          <p:nvPr/>
        </p:nvSpPr>
        <p:spPr>
          <a:xfrm>
            <a:off x="5580376" y="6028372"/>
            <a:ext cx="575800" cy="307777"/>
          </a:xfrm>
          <a:prstGeom prst="rect">
            <a:avLst/>
          </a:prstGeom>
          <a:noFill/>
        </p:spPr>
        <p:txBody>
          <a:bodyPr wrap="none" rtlCol="0">
            <a:spAutoFit/>
          </a:bodyPr>
          <a:lstStyle/>
          <a:p>
            <a:r>
              <a:rPr lang="pt-PT" dirty="0"/>
              <a:t>2000</a:t>
            </a:r>
            <a:endParaRPr lang="en-US" dirty="0"/>
          </a:p>
        </p:txBody>
      </p:sp>
      <p:cxnSp>
        <p:nvCxnSpPr>
          <p:cNvPr id="70" name="Straight Arrow Connector 69">
            <a:extLst>
              <a:ext uri="{FF2B5EF4-FFF2-40B4-BE49-F238E27FC236}">
                <a16:creationId xmlns:a16="http://schemas.microsoft.com/office/drawing/2014/main" id="{2746AC53-EBC7-4724-86E9-01EF897B0FE2}"/>
              </a:ext>
            </a:extLst>
          </p:cNvPr>
          <p:cNvCxnSpPr/>
          <p:nvPr/>
        </p:nvCxnSpPr>
        <p:spPr>
          <a:xfrm>
            <a:off x="7812360" y="6195386"/>
            <a:ext cx="720080" cy="0"/>
          </a:xfrm>
          <a:prstGeom prst="straightConnector1">
            <a:avLst/>
          </a:prstGeom>
          <a:ln>
            <a:solidFill>
              <a:srgbClr val="0070C0"/>
            </a:solidFill>
            <a:tailEnd type="triangle"/>
          </a:ln>
        </p:spPr>
        <p:style>
          <a:lnRef idx="1">
            <a:schemeClr val="accent5"/>
          </a:lnRef>
          <a:fillRef idx="0">
            <a:schemeClr val="accent5"/>
          </a:fillRef>
          <a:effectRef idx="0">
            <a:schemeClr val="accent5"/>
          </a:effectRef>
          <a:fontRef idx="minor">
            <a:schemeClr val="tx1"/>
          </a:fontRef>
        </p:style>
      </p:cxnSp>
      <p:sp>
        <p:nvSpPr>
          <p:cNvPr id="71" name="TextBox 70">
            <a:extLst>
              <a:ext uri="{FF2B5EF4-FFF2-40B4-BE49-F238E27FC236}">
                <a16:creationId xmlns:a16="http://schemas.microsoft.com/office/drawing/2014/main" id="{B0287118-3B55-4B43-BED5-2AEF387CBBD5}"/>
              </a:ext>
            </a:extLst>
          </p:cNvPr>
          <p:cNvSpPr txBox="1"/>
          <p:nvPr/>
        </p:nvSpPr>
        <p:spPr>
          <a:xfrm>
            <a:off x="7236560" y="6028372"/>
            <a:ext cx="575799" cy="307777"/>
          </a:xfrm>
          <a:prstGeom prst="rect">
            <a:avLst/>
          </a:prstGeom>
          <a:noFill/>
        </p:spPr>
        <p:txBody>
          <a:bodyPr wrap="none" rtlCol="0">
            <a:spAutoFit/>
          </a:bodyPr>
          <a:lstStyle/>
          <a:p>
            <a:r>
              <a:rPr lang="pt-PT" dirty="0"/>
              <a:t>2021</a:t>
            </a:r>
            <a:endParaRPr lang="en-US" dirty="0"/>
          </a:p>
        </p:txBody>
      </p:sp>
      <p:sp>
        <p:nvSpPr>
          <p:cNvPr id="73" name="TextBox 72">
            <a:extLst>
              <a:ext uri="{FF2B5EF4-FFF2-40B4-BE49-F238E27FC236}">
                <a16:creationId xmlns:a16="http://schemas.microsoft.com/office/drawing/2014/main" id="{4C38C8EF-B036-4271-BADF-869C34E6F551}"/>
              </a:ext>
            </a:extLst>
          </p:cNvPr>
          <p:cNvSpPr txBox="1"/>
          <p:nvPr/>
        </p:nvSpPr>
        <p:spPr>
          <a:xfrm>
            <a:off x="755577" y="3843625"/>
            <a:ext cx="2520279" cy="1384995"/>
          </a:xfrm>
          <a:prstGeom prst="rect">
            <a:avLst/>
          </a:prstGeom>
          <a:noFill/>
        </p:spPr>
        <p:txBody>
          <a:bodyPr wrap="square">
            <a:spAutoFit/>
          </a:bodyPr>
          <a:lstStyle/>
          <a:p>
            <a:pPr algn="just"/>
            <a:r>
              <a:rPr lang="pt-PT" dirty="0" err="1">
                <a:solidFill>
                  <a:srgbClr val="0070C0"/>
                </a:solidFill>
                <a:latin typeface="Times New Roman" panose="02020603050405020304" pitchFamily="18" charset="0"/>
              </a:rPr>
              <a:t>Taillefer</a:t>
            </a:r>
            <a:r>
              <a:rPr lang="pt-PT" dirty="0">
                <a:solidFill>
                  <a:srgbClr val="0070C0"/>
                </a:solidFill>
                <a:latin typeface="Times New Roman" panose="02020603050405020304" pitchFamily="18" charset="0"/>
              </a:rPr>
              <a:t>, 1953, 1957, 1976</a:t>
            </a:r>
          </a:p>
          <a:p>
            <a:pPr algn="just"/>
            <a:r>
              <a:rPr lang="pt-PT" dirty="0" err="1">
                <a:solidFill>
                  <a:srgbClr val="0070C0"/>
                </a:solidFill>
                <a:latin typeface="Times New Roman" panose="02020603050405020304" pitchFamily="18" charset="0"/>
              </a:rPr>
              <a:t>Hubschman</a:t>
            </a:r>
            <a:r>
              <a:rPr lang="pt-PT" dirty="0">
                <a:solidFill>
                  <a:srgbClr val="0070C0"/>
                </a:solidFill>
                <a:latin typeface="Times New Roman" panose="02020603050405020304" pitchFamily="18" charset="0"/>
              </a:rPr>
              <a:t>, 1975, 1982</a:t>
            </a:r>
          </a:p>
          <a:p>
            <a:pPr algn="just"/>
            <a:r>
              <a:rPr lang="en-GB" dirty="0" err="1">
                <a:solidFill>
                  <a:srgbClr val="0070C0"/>
                </a:solidFill>
                <a:latin typeface="Times New Roman" panose="02020603050405020304" pitchFamily="18" charset="0"/>
              </a:rPr>
              <a:t>Hérail</a:t>
            </a:r>
            <a:r>
              <a:rPr lang="en-GB" dirty="0">
                <a:solidFill>
                  <a:srgbClr val="0070C0"/>
                </a:solidFill>
                <a:latin typeface="Times New Roman" panose="02020603050405020304" pitchFamily="18" charset="0"/>
              </a:rPr>
              <a:t> and </a:t>
            </a:r>
            <a:r>
              <a:rPr lang="en-GB" dirty="0" err="1">
                <a:solidFill>
                  <a:srgbClr val="0070C0"/>
                </a:solidFill>
                <a:latin typeface="Times New Roman" panose="02020603050405020304" pitchFamily="18" charset="0"/>
              </a:rPr>
              <a:t>Jalut</a:t>
            </a:r>
            <a:r>
              <a:rPr lang="en-GB" dirty="0">
                <a:solidFill>
                  <a:srgbClr val="0070C0"/>
                </a:solidFill>
                <a:latin typeface="Times New Roman" panose="02020603050405020304" pitchFamily="18" charset="0"/>
              </a:rPr>
              <a:t>, 1986 </a:t>
            </a:r>
          </a:p>
          <a:p>
            <a:pPr algn="just"/>
            <a:r>
              <a:rPr lang="en-GB" dirty="0" err="1">
                <a:solidFill>
                  <a:srgbClr val="0070C0"/>
                </a:solidFill>
                <a:latin typeface="Times New Roman" panose="02020603050405020304" pitchFamily="18" charset="0"/>
              </a:rPr>
              <a:t>Andrieu</a:t>
            </a:r>
            <a:r>
              <a:rPr lang="en-GB" dirty="0">
                <a:solidFill>
                  <a:srgbClr val="0070C0"/>
                </a:solidFill>
                <a:latin typeface="Times New Roman" panose="02020603050405020304" pitchFamily="18" charset="0"/>
              </a:rPr>
              <a:t> 1988, 1991a, 1991b</a:t>
            </a:r>
          </a:p>
          <a:p>
            <a:pPr algn="just"/>
            <a:r>
              <a:rPr lang="en-GB" dirty="0" err="1">
                <a:solidFill>
                  <a:srgbClr val="0070C0"/>
                </a:solidFill>
                <a:latin typeface="Times New Roman" panose="02020603050405020304" pitchFamily="18" charset="0"/>
              </a:rPr>
              <a:t>Jalut</a:t>
            </a:r>
            <a:r>
              <a:rPr lang="en-GB" dirty="0">
                <a:solidFill>
                  <a:srgbClr val="0070C0"/>
                </a:solidFill>
                <a:latin typeface="Times New Roman" panose="02020603050405020304" pitchFamily="18" charset="0"/>
              </a:rPr>
              <a:t> et al., 1992 </a:t>
            </a:r>
          </a:p>
          <a:p>
            <a:pPr algn="just"/>
            <a:endParaRPr lang="en-US" dirty="0">
              <a:solidFill>
                <a:srgbClr val="0070C0"/>
              </a:solidFill>
              <a:latin typeface="Times New Roman" panose="02020603050405020304" pitchFamily="18" charset="0"/>
            </a:endParaRPr>
          </a:p>
        </p:txBody>
      </p:sp>
      <p:sp>
        <p:nvSpPr>
          <p:cNvPr id="74" name="TextBox 73">
            <a:extLst>
              <a:ext uri="{FF2B5EF4-FFF2-40B4-BE49-F238E27FC236}">
                <a16:creationId xmlns:a16="http://schemas.microsoft.com/office/drawing/2014/main" id="{7888DFF7-69C8-49F5-B2F9-1C2F615903CF}"/>
              </a:ext>
            </a:extLst>
          </p:cNvPr>
          <p:cNvSpPr txBox="1"/>
          <p:nvPr/>
        </p:nvSpPr>
        <p:spPr>
          <a:xfrm>
            <a:off x="755576" y="1284520"/>
            <a:ext cx="1566324" cy="954107"/>
          </a:xfrm>
          <a:prstGeom prst="rect">
            <a:avLst/>
          </a:prstGeom>
          <a:noFill/>
        </p:spPr>
        <p:txBody>
          <a:bodyPr wrap="square">
            <a:spAutoFit/>
          </a:bodyPr>
          <a:lstStyle/>
          <a:p>
            <a:pPr algn="just"/>
            <a:r>
              <a:rPr lang="en-US" sz="1400" dirty="0" err="1">
                <a:solidFill>
                  <a:srgbClr val="0070C0"/>
                </a:solidFill>
                <a:effectLst/>
                <a:latin typeface="Times New Roman" panose="02020603050405020304" pitchFamily="18" charset="0"/>
                <a:ea typeface="Calibri" panose="020F0502020204030204" pitchFamily="34" charset="0"/>
              </a:rPr>
              <a:t>Piette</a:t>
            </a:r>
            <a:r>
              <a:rPr lang="en-US" sz="1400" dirty="0">
                <a:solidFill>
                  <a:srgbClr val="0070C0"/>
                </a:solidFill>
                <a:effectLst/>
                <a:latin typeface="Times New Roman" panose="02020603050405020304" pitchFamily="18" charset="0"/>
                <a:ea typeface="Calibri" panose="020F0502020204030204" pitchFamily="34" charset="0"/>
              </a:rPr>
              <a:t>, 1874; </a:t>
            </a:r>
          </a:p>
          <a:p>
            <a:pPr algn="just"/>
            <a:r>
              <a:rPr lang="en-US" dirty="0" err="1">
                <a:solidFill>
                  <a:srgbClr val="0070C0"/>
                </a:solidFill>
                <a:latin typeface="Times New Roman" panose="02020603050405020304" pitchFamily="18" charset="0"/>
                <a:ea typeface="Calibri" panose="020F0502020204030204" pitchFamily="34" charset="0"/>
              </a:rPr>
              <a:t>Leymerie</a:t>
            </a:r>
            <a:r>
              <a:rPr lang="en-US" dirty="0">
                <a:solidFill>
                  <a:srgbClr val="0070C0"/>
                </a:solidFill>
                <a:latin typeface="Times New Roman" panose="02020603050405020304" pitchFamily="18" charset="0"/>
                <a:ea typeface="Calibri" panose="020F0502020204030204" pitchFamily="34" charset="0"/>
              </a:rPr>
              <a:t>, 1881; </a:t>
            </a:r>
          </a:p>
          <a:p>
            <a:pPr algn="just"/>
            <a:r>
              <a:rPr lang="pt-PT" dirty="0" err="1">
                <a:solidFill>
                  <a:srgbClr val="0070C0"/>
                </a:solidFill>
                <a:latin typeface="Times New Roman" panose="02020603050405020304" pitchFamily="18" charset="0"/>
                <a:ea typeface="Calibri" panose="020F0502020204030204" pitchFamily="34" charset="0"/>
              </a:rPr>
              <a:t>Penck</a:t>
            </a:r>
            <a:r>
              <a:rPr lang="pt-PT" dirty="0">
                <a:solidFill>
                  <a:srgbClr val="0070C0"/>
                </a:solidFill>
                <a:latin typeface="Times New Roman" panose="02020603050405020304" pitchFamily="18" charset="0"/>
                <a:ea typeface="Calibri" panose="020F0502020204030204" pitchFamily="34" charset="0"/>
              </a:rPr>
              <a:t>, 1885</a:t>
            </a:r>
          </a:p>
          <a:p>
            <a:pPr algn="just"/>
            <a:r>
              <a:rPr lang="en-US" dirty="0">
                <a:solidFill>
                  <a:srgbClr val="0070C0"/>
                </a:solidFill>
                <a:latin typeface="Times New Roman" panose="02020603050405020304" pitchFamily="18" charset="0"/>
                <a:ea typeface="Calibri" panose="020F0502020204030204" pitchFamily="34" charset="0"/>
              </a:rPr>
              <a:t>Boule, </a:t>
            </a:r>
            <a:r>
              <a:rPr lang="en-US" sz="1400" dirty="0">
                <a:solidFill>
                  <a:srgbClr val="0070C0"/>
                </a:solidFill>
                <a:effectLst/>
                <a:latin typeface="Times New Roman" panose="02020603050405020304" pitchFamily="18" charset="0"/>
                <a:ea typeface="Calibri" panose="020F0502020204030204" pitchFamily="34" charset="0"/>
              </a:rPr>
              <a:t>1895 </a:t>
            </a:r>
            <a:endParaRPr lang="en-US" dirty="0"/>
          </a:p>
        </p:txBody>
      </p:sp>
      <p:sp>
        <p:nvSpPr>
          <p:cNvPr id="75" name="TextBox 74">
            <a:extLst>
              <a:ext uri="{FF2B5EF4-FFF2-40B4-BE49-F238E27FC236}">
                <a16:creationId xmlns:a16="http://schemas.microsoft.com/office/drawing/2014/main" id="{84FDA044-88C7-440E-B9E8-120E2C7876EA}"/>
              </a:ext>
            </a:extLst>
          </p:cNvPr>
          <p:cNvSpPr txBox="1"/>
          <p:nvPr/>
        </p:nvSpPr>
        <p:spPr>
          <a:xfrm>
            <a:off x="756824" y="2343879"/>
            <a:ext cx="1837172" cy="1384995"/>
          </a:xfrm>
          <a:prstGeom prst="rect">
            <a:avLst/>
          </a:prstGeom>
          <a:noFill/>
        </p:spPr>
        <p:txBody>
          <a:bodyPr wrap="square">
            <a:spAutoFit/>
          </a:bodyPr>
          <a:lstStyle/>
          <a:p>
            <a:pPr algn="just"/>
            <a:r>
              <a:rPr lang="en-GB" dirty="0" err="1">
                <a:solidFill>
                  <a:srgbClr val="0070C0"/>
                </a:solidFill>
                <a:latin typeface="Times New Roman" panose="02020603050405020304" pitchFamily="18" charset="0"/>
              </a:rPr>
              <a:t>Obermaier</a:t>
            </a:r>
            <a:r>
              <a:rPr lang="en-GB" dirty="0">
                <a:solidFill>
                  <a:srgbClr val="0070C0"/>
                </a:solidFill>
                <a:latin typeface="Times New Roman" panose="02020603050405020304" pitchFamily="18" charset="0"/>
              </a:rPr>
              <a:t>, 1906 </a:t>
            </a:r>
            <a:endParaRPr lang="en-US" dirty="0">
              <a:solidFill>
                <a:srgbClr val="0070C0"/>
              </a:solidFill>
              <a:latin typeface="Times New Roman" panose="02020603050405020304" pitchFamily="18" charset="0"/>
            </a:endParaRPr>
          </a:p>
          <a:p>
            <a:pPr algn="just"/>
            <a:r>
              <a:rPr lang="en-GB" dirty="0" err="1">
                <a:solidFill>
                  <a:srgbClr val="0070C0"/>
                </a:solidFill>
                <a:latin typeface="Times New Roman" panose="02020603050405020304" pitchFamily="18" charset="0"/>
                <a:ea typeface="Calibri" panose="020F0502020204030204" pitchFamily="34" charset="0"/>
              </a:rPr>
              <a:t>Denizot</a:t>
            </a:r>
            <a:r>
              <a:rPr lang="en-GB" dirty="0">
                <a:solidFill>
                  <a:srgbClr val="0070C0"/>
                </a:solidFill>
                <a:latin typeface="Times New Roman" panose="02020603050405020304" pitchFamily="18" charset="0"/>
                <a:ea typeface="Calibri" panose="020F0502020204030204" pitchFamily="34" charset="0"/>
              </a:rPr>
              <a:t>, 1922, 1925; </a:t>
            </a:r>
          </a:p>
          <a:p>
            <a:pPr algn="just"/>
            <a:r>
              <a:rPr lang="en-GB" dirty="0" err="1">
                <a:solidFill>
                  <a:srgbClr val="0070C0"/>
                </a:solidFill>
                <a:latin typeface="Times New Roman" panose="02020603050405020304" pitchFamily="18" charset="0"/>
                <a:ea typeface="Calibri" panose="020F0502020204030204" pitchFamily="34" charset="0"/>
              </a:rPr>
              <a:t>Depéret</a:t>
            </a:r>
            <a:r>
              <a:rPr lang="en-GB" dirty="0">
                <a:solidFill>
                  <a:srgbClr val="0070C0"/>
                </a:solidFill>
                <a:latin typeface="Times New Roman" panose="02020603050405020304" pitchFamily="18" charset="0"/>
                <a:ea typeface="Calibri" panose="020F0502020204030204" pitchFamily="34" charset="0"/>
              </a:rPr>
              <a:t>, 1923;</a:t>
            </a:r>
            <a:endParaRPr lang="en-GB" dirty="0">
              <a:solidFill>
                <a:srgbClr val="0070C0"/>
              </a:solidFill>
              <a:latin typeface="Times New Roman" panose="02020603050405020304" pitchFamily="18" charset="0"/>
            </a:endParaRPr>
          </a:p>
          <a:p>
            <a:pPr algn="just"/>
            <a:r>
              <a:rPr lang="en-GB" sz="1400" dirty="0" err="1">
                <a:solidFill>
                  <a:srgbClr val="0070C0"/>
                </a:solidFill>
                <a:effectLst/>
                <a:latin typeface="Times New Roman" panose="02020603050405020304" pitchFamily="18" charset="0"/>
                <a:ea typeface="Calibri" panose="020F0502020204030204" pitchFamily="34" charset="0"/>
              </a:rPr>
              <a:t>Chaput</a:t>
            </a:r>
            <a:r>
              <a:rPr lang="en-GB" sz="1400" dirty="0">
                <a:solidFill>
                  <a:srgbClr val="0070C0"/>
                </a:solidFill>
                <a:effectLst/>
                <a:latin typeface="Times New Roman" panose="02020603050405020304" pitchFamily="18" charset="0"/>
                <a:ea typeface="Calibri" panose="020F0502020204030204" pitchFamily="34" charset="0"/>
              </a:rPr>
              <a:t>, 1924, 1927; </a:t>
            </a:r>
          </a:p>
          <a:p>
            <a:pPr algn="just"/>
            <a:r>
              <a:rPr lang="en-GB" dirty="0">
                <a:solidFill>
                  <a:srgbClr val="0070C0"/>
                </a:solidFill>
                <a:latin typeface="Times New Roman" panose="02020603050405020304" pitchFamily="18" charset="0"/>
              </a:rPr>
              <a:t>Pic, 1933</a:t>
            </a:r>
          </a:p>
          <a:p>
            <a:pPr algn="just"/>
            <a:r>
              <a:rPr lang="en-GB" sz="1400" dirty="0" err="1">
                <a:solidFill>
                  <a:srgbClr val="0070C0"/>
                </a:solidFill>
                <a:effectLst/>
                <a:latin typeface="Times New Roman" panose="02020603050405020304" pitchFamily="18" charset="0"/>
                <a:ea typeface="Calibri" panose="020F0502020204030204" pitchFamily="34" charset="0"/>
              </a:rPr>
              <a:t>Goron</a:t>
            </a:r>
            <a:r>
              <a:rPr lang="en-GB" sz="1400" dirty="0">
                <a:solidFill>
                  <a:srgbClr val="0070C0"/>
                </a:solidFill>
                <a:effectLst/>
                <a:latin typeface="Times New Roman" panose="02020603050405020304" pitchFamily="18" charset="0"/>
                <a:ea typeface="Calibri" panose="020F0502020204030204" pitchFamily="34" charset="0"/>
              </a:rPr>
              <a:t>, </a:t>
            </a:r>
            <a:r>
              <a:rPr lang="en-GB" dirty="0">
                <a:solidFill>
                  <a:srgbClr val="0070C0"/>
                </a:solidFill>
                <a:latin typeface="Times New Roman" panose="02020603050405020304" pitchFamily="18" charset="0"/>
              </a:rPr>
              <a:t>1941 </a:t>
            </a:r>
          </a:p>
        </p:txBody>
      </p:sp>
      <p:sp>
        <p:nvSpPr>
          <p:cNvPr id="76" name="TextBox 75">
            <a:extLst>
              <a:ext uri="{FF2B5EF4-FFF2-40B4-BE49-F238E27FC236}">
                <a16:creationId xmlns:a16="http://schemas.microsoft.com/office/drawing/2014/main" id="{9AE54CF7-8953-4D0F-BA06-C1F34876AC34}"/>
              </a:ext>
            </a:extLst>
          </p:cNvPr>
          <p:cNvSpPr txBox="1"/>
          <p:nvPr/>
        </p:nvSpPr>
        <p:spPr>
          <a:xfrm>
            <a:off x="761981" y="5318032"/>
            <a:ext cx="1832015" cy="523220"/>
          </a:xfrm>
          <a:prstGeom prst="rect">
            <a:avLst/>
          </a:prstGeom>
          <a:noFill/>
        </p:spPr>
        <p:txBody>
          <a:bodyPr wrap="square">
            <a:spAutoFit/>
          </a:bodyPr>
          <a:lstStyle/>
          <a:p>
            <a:pPr algn="just"/>
            <a:r>
              <a:rPr lang="pt-PT" dirty="0" err="1">
                <a:solidFill>
                  <a:srgbClr val="0070C0"/>
                </a:solidFill>
                <a:latin typeface="Times New Roman" panose="02020603050405020304" pitchFamily="18" charset="0"/>
              </a:rPr>
              <a:t>Stange</a:t>
            </a:r>
            <a:r>
              <a:rPr lang="pt-PT" dirty="0">
                <a:solidFill>
                  <a:srgbClr val="0070C0"/>
                </a:solidFill>
                <a:latin typeface="Times New Roman" panose="02020603050405020304" pitchFamily="18" charset="0"/>
              </a:rPr>
              <a:t> </a:t>
            </a:r>
            <a:r>
              <a:rPr lang="pt-PT" dirty="0" err="1">
                <a:solidFill>
                  <a:srgbClr val="0070C0"/>
                </a:solidFill>
                <a:latin typeface="Times New Roman" panose="02020603050405020304" pitchFamily="18" charset="0"/>
              </a:rPr>
              <a:t>et</a:t>
            </a:r>
            <a:r>
              <a:rPr lang="pt-PT" dirty="0">
                <a:solidFill>
                  <a:srgbClr val="0070C0"/>
                </a:solidFill>
                <a:latin typeface="Times New Roman" panose="02020603050405020304" pitchFamily="18" charset="0"/>
              </a:rPr>
              <a:t> al., 2014</a:t>
            </a:r>
            <a:endParaRPr lang="en-GB" dirty="0">
              <a:solidFill>
                <a:srgbClr val="0070C0"/>
              </a:solidFill>
              <a:latin typeface="Times New Roman" panose="02020603050405020304" pitchFamily="18" charset="0"/>
            </a:endParaRPr>
          </a:p>
          <a:p>
            <a:pPr algn="just"/>
            <a:endParaRPr lang="en-US" dirty="0">
              <a:solidFill>
                <a:srgbClr val="0070C0"/>
              </a:solidFill>
              <a:latin typeface="Times New Roman" panose="02020603050405020304" pitchFamily="18" charset="0"/>
            </a:endParaRPr>
          </a:p>
        </p:txBody>
      </p:sp>
      <p:pic>
        <p:nvPicPr>
          <p:cNvPr id="13" name="Picture 12">
            <a:extLst>
              <a:ext uri="{FF2B5EF4-FFF2-40B4-BE49-F238E27FC236}">
                <a16:creationId xmlns:a16="http://schemas.microsoft.com/office/drawing/2014/main" id="{35683B5E-89B4-4A78-B83D-7E358C9A2840}"/>
              </a:ext>
            </a:extLst>
          </p:cNvPr>
          <p:cNvPicPr>
            <a:picLocks noChangeAspect="1"/>
          </p:cNvPicPr>
          <p:nvPr/>
        </p:nvPicPr>
        <p:blipFill rotWithShape="1">
          <a:blip r:embed="rId3"/>
          <a:srcRect l="7990" t="41164" r="77407" b="8138"/>
          <a:stretch/>
        </p:blipFill>
        <p:spPr>
          <a:xfrm>
            <a:off x="3141359" y="706004"/>
            <a:ext cx="4448299" cy="5075887"/>
          </a:xfrm>
          <a:prstGeom prst="rect">
            <a:avLst/>
          </a:prstGeom>
        </p:spPr>
      </p:pic>
      <p:cxnSp>
        <p:nvCxnSpPr>
          <p:cNvPr id="15" name="Straight Connector 14">
            <a:extLst>
              <a:ext uri="{FF2B5EF4-FFF2-40B4-BE49-F238E27FC236}">
                <a16:creationId xmlns:a16="http://schemas.microsoft.com/office/drawing/2014/main" id="{5A436394-051B-4E90-B77D-96025DAF5477}"/>
              </a:ext>
            </a:extLst>
          </p:cNvPr>
          <p:cNvCxnSpPr/>
          <p:nvPr/>
        </p:nvCxnSpPr>
        <p:spPr>
          <a:xfrm>
            <a:off x="835496" y="3645024"/>
            <a:ext cx="921802" cy="0"/>
          </a:xfrm>
          <a:prstGeom prst="line">
            <a:avLst/>
          </a:prstGeom>
        </p:spPr>
        <p:style>
          <a:lnRef idx="1">
            <a:schemeClr val="accent6"/>
          </a:lnRef>
          <a:fillRef idx="0">
            <a:schemeClr val="accent6"/>
          </a:fillRef>
          <a:effectRef idx="0">
            <a:schemeClr val="accent6"/>
          </a:effectRef>
          <a:fontRef idx="minor">
            <a:schemeClr val="tx1"/>
          </a:fontRef>
        </p:style>
      </p:cxnSp>
      <p:pic>
        <p:nvPicPr>
          <p:cNvPr id="4" name="Imagem 3">
            <a:extLst>
              <a:ext uri="{FF2B5EF4-FFF2-40B4-BE49-F238E27FC236}">
                <a16:creationId xmlns:a16="http://schemas.microsoft.com/office/drawing/2014/main" id="{C4A345F3-489A-46EC-BB1B-C232E935B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844" y="629266"/>
            <a:ext cx="4444378" cy="5118575"/>
          </a:xfrm>
          <a:prstGeom prst="rect">
            <a:avLst/>
          </a:prstGeom>
        </p:spPr>
      </p:pic>
      <p:cxnSp>
        <p:nvCxnSpPr>
          <p:cNvPr id="77" name="Straight Connector 76">
            <a:extLst>
              <a:ext uri="{FF2B5EF4-FFF2-40B4-BE49-F238E27FC236}">
                <a16:creationId xmlns:a16="http://schemas.microsoft.com/office/drawing/2014/main" id="{12C7A220-F768-49CF-A703-670F727C4BDF}"/>
              </a:ext>
            </a:extLst>
          </p:cNvPr>
          <p:cNvCxnSpPr>
            <a:cxnSpLocks/>
          </p:cNvCxnSpPr>
          <p:nvPr/>
        </p:nvCxnSpPr>
        <p:spPr>
          <a:xfrm>
            <a:off x="835496" y="4320068"/>
            <a:ext cx="1227643" cy="0"/>
          </a:xfrm>
          <a:prstGeom prst="line">
            <a:avLst/>
          </a:prstGeom>
        </p:spPr>
        <p:style>
          <a:lnRef idx="1">
            <a:schemeClr val="accent6"/>
          </a:lnRef>
          <a:fillRef idx="0">
            <a:schemeClr val="accent6"/>
          </a:fillRef>
          <a:effectRef idx="0">
            <a:schemeClr val="accent6"/>
          </a:effectRef>
          <a:fontRef idx="minor">
            <a:schemeClr val="tx1"/>
          </a:fontRef>
        </p:style>
      </p:cxnSp>
      <p:pic>
        <p:nvPicPr>
          <p:cNvPr id="7" name="Imagem 6" descr="Uma imagem com mapa&#10;&#10;Descrição gerada automaticamente">
            <a:extLst>
              <a:ext uri="{FF2B5EF4-FFF2-40B4-BE49-F238E27FC236}">
                <a16:creationId xmlns:a16="http://schemas.microsoft.com/office/drawing/2014/main" id="{952778CF-265A-46F8-8AAF-8DED3F66C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2853" y="715886"/>
            <a:ext cx="4769350" cy="5037291"/>
          </a:xfrm>
          <a:prstGeom prst="rect">
            <a:avLst/>
          </a:prstGeom>
        </p:spPr>
      </p:pic>
      <p:cxnSp>
        <p:nvCxnSpPr>
          <p:cNvPr id="19" name="Straight Connector 18">
            <a:extLst>
              <a:ext uri="{FF2B5EF4-FFF2-40B4-BE49-F238E27FC236}">
                <a16:creationId xmlns:a16="http://schemas.microsoft.com/office/drawing/2014/main" id="{5A2D4B28-2D4B-4D37-9E19-2EA5DBD2AE6D}"/>
              </a:ext>
            </a:extLst>
          </p:cNvPr>
          <p:cNvCxnSpPr>
            <a:cxnSpLocks/>
          </p:cNvCxnSpPr>
          <p:nvPr/>
        </p:nvCxnSpPr>
        <p:spPr>
          <a:xfrm>
            <a:off x="1907704" y="4725144"/>
            <a:ext cx="411079"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tângulo 36">
            <a:extLst>
              <a:ext uri="{FF2B5EF4-FFF2-40B4-BE49-F238E27FC236}">
                <a16:creationId xmlns:a16="http://schemas.microsoft.com/office/drawing/2014/main" id="{180F0F36-FCD7-4094-B9C0-6E3860846740}"/>
              </a:ext>
            </a:extLst>
          </p:cNvPr>
          <p:cNvSpPr>
            <a:spLocks noChangeArrowheads="1"/>
          </p:cNvSpPr>
          <p:nvPr/>
        </p:nvSpPr>
        <p:spPr bwMode="auto">
          <a:xfrm>
            <a:off x="6872636" y="1029878"/>
            <a:ext cx="2145396" cy="1169551"/>
          </a:xfrm>
          <a:prstGeom prst="rect">
            <a:avLst/>
          </a:prstGeom>
          <a:solidFill>
            <a:schemeClr val="bg1"/>
          </a:solidFill>
          <a:ln>
            <a:noFill/>
          </a:ln>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l" defTabSz="914400" eaLnBrk="1" hangingPunct="1"/>
            <a:r>
              <a:rPr lang="en-US" altLang="en-US" sz="1400" dirty="0">
                <a:solidFill>
                  <a:srgbClr val="000000"/>
                </a:solidFill>
                <a:latin typeface="Calibri" panose="020F0502020204030204" pitchFamily="34" charset="0"/>
                <a:cs typeface="Calibri" panose="020F0502020204030204" pitchFamily="34" charset="0"/>
              </a:rPr>
              <a:t>Barbazan Lake</a:t>
            </a:r>
          </a:p>
          <a:p>
            <a:pPr algn="l" defTabSz="914400" eaLnBrk="1" hangingPunct="1"/>
            <a:r>
              <a:rPr lang="en-US" altLang="en-US" sz="1400" dirty="0">
                <a:solidFill>
                  <a:srgbClr val="000000"/>
                </a:solidFill>
                <a:latin typeface="Calibri" panose="020F0502020204030204" pitchFamily="34" charset="0"/>
                <a:cs typeface="Calibri" panose="020F0502020204030204" pitchFamily="34" charset="0"/>
              </a:rPr>
              <a:t>9.5 m: 31.6-30.1 ka </a:t>
            </a:r>
            <a:r>
              <a:rPr lang="en-US" altLang="en-US" sz="1400" dirty="0" err="1">
                <a:solidFill>
                  <a:srgbClr val="000000"/>
                </a:solidFill>
                <a:latin typeface="Calibri" panose="020F0502020204030204" pitchFamily="34" charset="0"/>
                <a:cs typeface="Calibri" panose="020F0502020204030204" pitchFamily="34" charset="0"/>
              </a:rPr>
              <a:t>cal</a:t>
            </a:r>
            <a:r>
              <a:rPr lang="en-US" altLang="en-US" sz="1400" dirty="0">
                <a:solidFill>
                  <a:srgbClr val="000000"/>
                </a:solidFill>
                <a:latin typeface="Calibri" panose="020F0502020204030204" pitchFamily="34" charset="0"/>
                <a:cs typeface="Calibri" panose="020F0502020204030204" pitchFamily="34" charset="0"/>
              </a:rPr>
              <a:t> BP</a:t>
            </a:r>
          </a:p>
          <a:p>
            <a:pPr algn="l"/>
            <a:r>
              <a:rPr lang="en-US" altLang="en-US" sz="1400" dirty="0">
                <a:solidFill>
                  <a:srgbClr val="000000"/>
                </a:solidFill>
                <a:latin typeface="Calibri" panose="020F0502020204030204" pitchFamily="34" charset="0"/>
                <a:cs typeface="Calibri" panose="020F0502020204030204" pitchFamily="34" charset="0"/>
              </a:rPr>
              <a:t>12.3 m: </a:t>
            </a:r>
            <a:r>
              <a:rPr lang="en-US" altLang="en-US" dirty="0">
                <a:solidFill>
                  <a:srgbClr val="000000"/>
                </a:solidFill>
                <a:latin typeface="Calibri" panose="020F0502020204030204" pitchFamily="34" charset="0"/>
                <a:cs typeface="Calibri" panose="020F0502020204030204" pitchFamily="34" charset="0"/>
              </a:rPr>
              <a:t>29.9-27.2 ka </a:t>
            </a:r>
            <a:r>
              <a:rPr lang="en-US" altLang="en-US" dirty="0" err="1">
                <a:solidFill>
                  <a:srgbClr val="000000"/>
                </a:solidFill>
                <a:latin typeface="Calibri" panose="020F0502020204030204" pitchFamily="34" charset="0"/>
                <a:cs typeface="Calibri" panose="020F0502020204030204" pitchFamily="34" charset="0"/>
              </a:rPr>
              <a:t>cal</a:t>
            </a:r>
            <a:r>
              <a:rPr lang="en-US" altLang="en-US" dirty="0">
                <a:solidFill>
                  <a:srgbClr val="000000"/>
                </a:solidFill>
                <a:latin typeface="Calibri" panose="020F0502020204030204" pitchFamily="34" charset="0"/>
                <a:cs typeface="Calibri" panose="020F0502020204030204" pitchFamily="34" charset="0"/>
              </a:rPr>
              <a:t> BP</a:t>
            </a:r>
            <a:endParaRPr lang="en-US" altLang="en-US" sz="1400" dirty="0">
              <a:solidFill>
                <a:srgbClr val="000000"/>
              </a:solidFill>
              <a:latin typeface="Calibri" panose="020F0502020204030204" pitchFamily="34" charset="0"/>
              <a:cs typeface="Calibri" panose="020F0502020204030204" pitchFamily="34" charset="0"/>
            </a:endParaRPr>
          </a:p>
          <a:p>
            <a:pPr algn="l"/>
            <a:r>
              <a:rPr lang="en-US" altLang="en-US" dirty="0">
                <a:solidFill>
                  <a:srgbClr val="000000"/>
                </a:solidFill>
                <a:latin typeface="Calibri" panose="020F0502020204030204" pitchFamily="34" charset="0"/>
                <a:cs typeface="Calibri" panose="020F0502020204030204" pitchFamily="34" charset="0"/>
              </a:rPr>
              <a:t>22.6 m: 40.7-32.3 ka </a:t>
            </a:r>
            <a:r>
              <a:rPr lang="en-US" altLang="en-US" dirty="0" err="1">
                <a:solidFill>
                  <a:srgbClr val="000000"/>
                </a:solidFill>
                <a:latin typeface="Calibri" panose="020F0502020204030204" pitchFamily="34" charset="0"/>
                <a:cs typeface="Calibri" panose="020F0502020204030204" pitchFamily="34" charset="0"/>
              </a:rPr>
              <a:t>cal</a:t>
            </a:r>
            <a:r>
              <a:rPr lang="en-US" altLang="en-US" dirty="0">
                <a:solidFill>
                  <a:srgbClr val="000000"/>
                </a:solidFill>
                <a:latin typeface="Calibri" panose="020F0502020204030204" pitchFamily="34" charset="0"/>
                <a:cs typeface="Calibri" panose="020F0502020204030204" pitchFamily="34" charset="0"/>
              </a:rPr>
              <a:t> BP</a:t>
            </a:r>
          </a:p>
          <a:p>
            <a:pPr algn="l" defTabSz="914400" eaLnBrk="1" hangingPunct="1"/>
            <a:r>
              <a:rPr lang="pt-PT" altLang="en-US" sz="1400" dirty="0">
                <a:solidFill>
                  <a:srgbClr val="000000"/>
                </a:solidFill>
                <a:latin typeface="Calibri" panose="020F0502020204030204" pitchFamily="34" charset="0"/>
                <a:cs typeface="Calibri" panose="020F0502020204030204" pitchFamily="34" charset="0"/>
              </a:rPr>
              <a:t>(</a:t>
            </a:r>
            <a:r>
              <a:rPr lang="pt-PT" altLang="en-US" sz="1400" dirty="0" err="1">
                <a:solidFill>
                  <a:srgbClr val="000000"/>
                </a:solidFill>
                <a:latin typeface="Calibri" panose="020F0502020204030204" pitchFamily="34" charset="0"/>
                <a:cs typeface="Calibri" panose="020F0502020204030204" pitchFamily="34" charset="0"/>
              </a:rPr>
              <a:t>Andrieu</a:t>
            </a:r>
            <a:r>
              <a:rPr lang="pt-PT" altLang="en-US" dirty="0">
                <a:solidFill>
                  <a:srgbClr val="000000"/>
                </a:solidFill>
                <a:latin typeface="Calibri" panose="020F0502020204030204" pitchFamily="34" charset="0"/>
                <a:cs typeface="Calibri" panose="020F0502020204030204" pitchFamily="34" charset="0"/>
              </a:rPr>
              <a:t> </a:t>
            </a:r>
            <a:r>
              <a:rPr lang="pt-PT" altLang="en-US" dirty="0" err="1">
                <a:solidFill>
                  <a:srgbClr val="000000"/>
                </a:solidFill>
                <a:latin typeface="Calibri" panose="020F0502020204030204" pitchFamily="34" charset="0"/>
                <a:cs typeface="Calibri" panose="020F0502020204030204" pitchFamily="34" charset="0"/>
              </a:rPr>
              <a:t>et</a:t>
            </a:r>
            <a:r>
              <a:rPr lang="pt-PT" altLang="en-US" dirty="0">
                <a:solidFill>
                  <a:srgbClr val="000000"/>
                </a:solidFill>
                <a:latin typeface="Calibri" panose="020F0502020204030204" pitchFamily="34" charset="0"/>
                <a:cs typeface="Calibri" panose="020F0502020204030204" pitchFamily="34" charset="0"/>
              </a:rPr>
              <a:t> al., 198</a:t>
            </a:r>
            <a:r>
              <a:rPr lang="pt-PT" altLang="en-US" sz="1400" dirty="0">
                <a:solidFill>
                  <a:srgbClr val="000000"/>
                </a:solidFill>
                <a:latin typeface="Calibri" panose="020F0502020204030204" pitchFamily="34" charset="0"/>
                <a:cs typeface="Calibri" panose="020F0502020204030204" pitchFamily="34" charset="0"/>
              </a:rPr>
              <a:t>8) </a:t>
            </a:r>
            <a:endParaRPr lang="en-US" altLang="en-US" sz="1400" dirty="0">
              <a:solidFill>
                <a:srgbClr val="000000"/>
              </a:solidFill>
              <a:latin typeface="Calibri" panose="020F0502020204030204" pitchFamily="34" charset="0"/>
              <a:cs typeface="Calibri" panose="020F0502020204030204" pitchFamily="34" charset="0"/>
            </a:endParaRPr>
          </a:p>
        </p:txBody>
      </p:sp>
      <p:pic>
        <p:nvPicPr>
          <p:cNvPr id="9" name="Imagem 8" descr="Uma imagem com mapa&#10;&#10;Descrição gerada automaticamente">
            <a:extLst>
              <a:ext uri="{FF2B5EF4-FFF2-40B4-BE49-F238E27FC236}">
                <a16:creationId xmlns:a16="http://schemas.microsoft.com/office/drawing/2014/main" id="{5AC02944-E23D-4499-A09C-6D4A095122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2975" y="1057078"/>
            <a:ext cx="6078083" cy="4157212"/>
          </a:xfrm>
          <a:prstGeom prst="rect">
            <a:avLst/>
          </a:prstGeom>
        </p:spPr>
      </p:pic>
    </p:spTree>
    <p:extLst>
      <p:ext uri="{BB962C8B-B14F-4D97-AF65-F5344CB8AC3E}">
        <p14:creationId xmlns:p14="http://schemas.microsoft.com/office/powerpoint/2010/main" val="2859978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 presetClass="entr" presetSubtype="0" fill="hold" grpId="0" nodeType="withEffect">
                                  <p:stCondLst>
                                    <p:cond delay="400"/>
                                  </p:stCondLst>
                                  <p:childTnLst>
                                    <p:set>
                                      <p:cBhvr>
                                        <p:cTn id="12" dur="1" fill="hold">
                                          <p:stCondLst>
                                            <p:cond delay="0"/>
                                          </p:stCondLst>
                                        </p:cTn>
                                        <p:tgtEl>
                                          <p:spTgt spid="74"/>
                                        </p:tgtEl>
                                        <p:attrNameLst>
                                          <p:attrName>style.visibility</p:attrName>
                                        </p:attrNameLst>
                                      </p:cBhvr>
                                      <p:to>
                                        <p:strVal val="visible"/>
                                      </p:to>
                                    </p:set>
                                  </p:childTnLst>
                                </p:cTn>
                              </p:par>
                              <p:par>
                                <p:cTn id="13" presetID="10" presetClass="entr" presetSubtype="0" fill="hold" grpId="0" nodeType="withEffect">
                                  <p:stCondLst>
                                    <p:cond delay="4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7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77"/>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 presetClass="entr" presetSubtype="0" fill="hold" grpId="0" nodeType="withEffect">
                                  <p:stCondLst>
                                    <p:cond delay="30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76"/>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6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7"/>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7"/>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70"/>
                                        </p:tgtEl>
                                        <p:attrNameLst>
                                          <p:attrName>style.visibility</p:attrName>
                                        </p:attrNameLst>
                                      </p:cBhvr>
                                      <p:to>
                                        <p:strVal val="visible"/>
                                      </p:to>
                                    </p:set>
                                  </p:childTnLst>
                                </p:cTn>
                              </p:par>
                              <p:par>
                                <p:cTn id="80" presetID="1" presetClass="exit" presetSubtype="0" fill="hold" nodeType="withEffect">
                                  <p:stCondLst>
                                    <p:cond delay="0"/>
                                  </p:stCondLst>
                                  <p:childTnLst>
                                    <p:set>
                                      <p:cBhvr>
                                        <p:cTn id="8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65" grpId="0"/>
      <p:bldP spid="67" grpId="0"/>
      <p:bldP spid="69" grpId="0"/>
      <p:bldP spid="71" grpId="0"/>
      <p:bldP spid="73" grpId="0"/>
      <p:bldP spid="74" grpId="0"/>
      <p:bldP spid="75" grpId="0"/>
      <p:bldP spid="76" grpId="0"/>
      <p:bldP spid="37" grpId="0" animBg="1"/>
      <p:bldP spid="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4">
            <a:extLst>
              <a:ext uri="{FF2B5EF4-FFF2-40B4-BE49-F238E27FC236}">
                <a16:creationId xmlns:a16="http://schemas.microsoft.com/office/drawing/2014/main" id="{CE326D81-C04D-4034-8462-EAD2D9D01266}"/>
              </a:ext>
            </a:extLst>
          </p:cNvPr>
          <p:cNvSpPr>
            <a:spLocks noChangeArrowheads="1"/>
          </p:cNvSpPr>
          <p:nvPr/>
        </p:nvSpPr>
        <p:spPr bwMode="auto">
          <a:xfrm rot="5400000">
            <a:off x="-148909" y="4123485"/>
            <a:ext cx="914400" cy="429743"/>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14" name="Rectangle 54">
            <a:extLst>
              <a:ext uri="{FF2B5EF4-FFF2-40B4-BE49-F238E27FC236}">
                <a16:creationId xmlns:a16="http://schemas.microsoft.com/office/drawing/2014/main" id="{E5457294-6307-4288-9ABD-1910D72B9D64}"/>
              </a:ext>
            </a:extLst>
          </p:cNvPr>
          <p:cNvSpPr>
            <a:spLocks noChangeArrowheads="1"/>
          </p:cNvSpPr>
          <p:nvPr/>
        </p:nvSpPr>
        <p:spPr bwMode="auto">
          <a:xfrm>
            <a:off x="516631" y="410181"/>
            <a:ext cx="85153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pt-PT" altLang="pt-PT" sz="1800" b="1" dirty="0">
                <a:latin typeface="Arial" charset="0"/>
              </a:rPr>
              <a:t>4. </a:t>
            </a:r>
            <a:r>
              <a:rPr lang="en-US" altLang="pt-PT" sz="1800" b="1" dirty="0">
                <a:latin typeface="Arial" charset="0"/>
              </a:rPr>
              <a:t>Methodology – Sampling strategy, l</a:t>
            </a:r>
            <a:r>
              <a:rPr lang="en-GB" sz="1800" b="1" dirty="0" err="1">
                <a:latin typeface="Arial" charset="0"/>
              </a:rPr>
              <a:t>aboratory</a:t>
            </a:r>
            <a:r>
              <a:rPr lang="en-GB" sz="1800" b="1" dirty="0">
                <a:latin typeface="Arial" charset="0"/>
              </a:rPr>
              <a:t> procedures and exposure age calculation </a:t>
            </a:r>
            <a:endParaRPr lang="en-US" altLang="pt-PT" sz="1800" b="1" dirty="0">
              <a:latin typeface="Arial" charset="0"/>
            </a:endParaRPr>
          </a:p>
        </p:txBody>
      </p:sp>
      <p:sp>
        <p:nvSpPr>
          <p:cNvPr id="17" name="Rectangle 4">
            <a:extLst>
              <a:ext uri="{FF2B5EF4-FFF2-40B4-BE49-F238E27FC236}">
                <a16:creationId xmlns:a16="http://schemas.microsoft.com/office/drawing/2014/main" id="{77EB435C-D1CC-49B1-804A-00485AB15B92}"/>
              </a:ext>
            </a:extLst>
          </p:cNvPr>
          <p:cNvSpPr>
            <a:spLocks noChangeArrowheads="1"/>
          </p:cNvSpPr>
          <p:nvPr/>
        </p:nvSpPr>
        <p:spPr bwMode="auto">
          <a:xfrm rot="5400000">
            <a:off x="-149894" y="2265833"/>
            <a:ext cx="914400" cy="426752"/>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18" name="Rectangle 4">
            <a:extLst>
              <a:ext uri="{FF2B5EF4-FFF2-40B4-BE49-F238E27FC236}">
                <a16:creationId xmlns:a16="http://schemas.microsoft.com/office/drawing/2014/main" id="{DBDC47AD-67C1-44A6-BAF7-59CA9153AAC4}"/>
              </a:ext>
            </a:extLst>
          </p:cNvPr>
          <p:cNvSpPr>
            <a:spLocks noChangeArrowheads="1"/>
          </p:cNvSpPr>
          <p:nvPr/>
        </p:nvSpPr>
        <p:spPr bwMode="auto">
          <a:xfrm rot="5400000">
            <a:off x="-147630" y="1352814"/>
            <a:ext cx="914400" cy="427186"/>
          </a:xfrm>
          <a:prstGeom prst="rect">
            <a:avLst/>
          </a:prstGeom>
          <a:solidFill>
            <a:srgbClr val="B2B2B2"/>
          </a:solidFill>
          <a:ln w="9525" algn="ctr">
            <a:solidFill>
              <a:srgbClr val="6B7D72"/>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b="1" dirty="0"/>
          </a:p>
        </p:txBody>
      </p:sp>
      <p:sp>
        <p:nvSpPr>
          <p:cNvPr id="19" name="Rectangle 4">
            <a:extLst>
              <a:ext uri="{FF2B5EF4-FFF2-40B4-BE49-F238E27FC236}">
                <a16:creationId xmlns:a16="http://schemas.microsoft.com/office/drawing/2014/main" id="{D2FC461B-AAF1-455A-8BA9-0B30E233CBE1}"/>
              </a:ext>
            </a:extLst>
          </p:cNvPr>
          <p:cNvSpPr>
            <a:spLocks noChangeArrowheads="1"/>
          </p:cNvSpPr>
          <p:nvPr/>
        </p:nvSpPr>
        <p:spPr bwMode="auto">
          <a:xfrm rot="5400000">
            <a:off x="-164058" y="3195644"/>
            <a:ext cx="941745" cy="431204"/>
          </a:xfrm>
          <a:prstGeom prst="rect">
            <a:avLst/>
          </a:prstGeom>
          <a:solidFill>
            <a:srgbClr val="DFDFDF"/>
          </a:solidFill>
          <a:ln w="19050" algn="ctr">
            <a:solidFill>
              <a:srgbClr val="000000"/>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ln w="19050">
                <a:solidFill>
                  <a:schemeClr val="tx1"/>
                </a:solidFill>
              </a:ln>
            </a:endParaRPr>
          </a:p>
        </p:txBody>
      </p:sp>
      <p:sp>
        <p:nvSpPr>
          <p:cNvPr id="20" name="Rectangle 4">
            <a:extLst>
              <a:ext uri="{FF2B5EF4-FFF2-40B4-BE49-F238E27FC236}">
                <a16:creationId xmlns:a16="http://schemas.microsoft.com/office/drawing/2014/main" id="{F549AB8A-900C-4FC8-B0C0-41AFBB86AC50}"/>
              </a:ext>
            </a:extLst>
          </p:cNvPr>
          <p:cNvSpPr>
            <a:spLocks noChangeArrowheads="1"/>
          </p:cNvSpPr>
          <p:nvPr/>
        </p:nvSpPr>
        <p:spPr bwMode="auto">
          <a:xfrm rot="5400000">
            <a:off x="-146345" y="446956"/>
            <a:ext cx="914400" cy="431204"/>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21" name="CaixaDeTexto 20">
            <a:extLst>
              <a:ext uri="{FF2B5EF4-FFF2-40B4-BE49-F238E27FC236}">
                <a16:creationId xmlns:a16="http://schemas.microsoft.com/office/drawing/2014/main" id="{3274A9B5-2120-4F89-AA1D-9B7D4761EA4F}"/>
              </a:ext>
            </a:extLst>
          </p:cNvPr>
          <p:cNvSpPr txBox="1"/>
          <p:nvPr/>
        </p:nvSpPr>
        <p:spPr>
          <a:xfrm rot="16200000">
            <a:off x="-201829" y="548248"/>
            <a:ext cx="873971" cy="246221"/>
          </a:xfrm>
          <a:prstGeom prst="rect">
            <a:avLst/>
          </a:prstGeom>
          <a:noFill/>
        </p:spPr>
        <p:txBody>
          <a:bodyPr wrap="square" rtlCol="0">
            <a:spAutoFit/>
          </a:bodyPr>
          <a:lstStyle/>
          <a:p>
            <a:r>
              <a:rPr lang="en-US" sz="1000" b="1" dirty="0">
                <a:solidFill>
                  <a:schemeClr val="bg1"/>
                </a:solidFill>
                <a:latin typeface="Calibri" panose="020F0502020204030204" pitchFamily="34" charset="0"/>
                <a:cs typeface="Calibri" panose="020F0502020204030204" pitchFamily="34" charset="0"/>
              </a:rPr>
              <a:t>Goals</a:t>
            </a:r>
          </a:p>
        </p:txBody>
      </p:sp>
      <p:sp>
        <p:nvSpPr>
          <p:cNvPr id="22" name="Text Box 6">
            <a:extLst>
              <a:ext uri="{FF2B5EF4-FFF2-40B4-BE49-F238E27FC236}">
                <a16:creationId xmlns:a16="http://schemas.microsoft.com/office/drawing/2014/main" id="{D755D780-6350-4DAE-B201-8F8E80D193A3}"/>
              </a:ext>
            </a:extLst>
          </p:cNvPr>
          <p:cNvSpPr txBox="1">
            <a:spLocks noChangeArrowheads="1"/>
          </p:cNvSpPr>
          <p:nvPr/>
        </p:nvSpPr>
        <p:spPr bwMode="auto">
          <a:xfrm rot="16200000">
            <a:off x="-250394" y="1456550"/>
            <a:ext cx="932567" cy="246221"/>
          </a:xfrm>
          <a:prstGeom prst="rect">
            <a:avLst/>
          </a:prstGeom>
          <a:noFill/>
          <a:ln>
            <a:noFill/>
          </a:ln>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rgbClr val="FCFCFC"/>
                </a:solidFill>
                <a:latin typeface="Calibri" panose="020F0502020204030204" pitchFamily="34" charset="0"/>
                <a:cs typeface="Calibri" panose="020F0502020204030204" pitchFamily="34" charset="0"/>
              </a:rPr>
              <a:t>Study area</a:t>
            </a:r>
          </a:p>
        </p:txBody>
      </p:sp>
      <p:sp>
        <p:nvSpPr>
          <p:cNvPr id="26" name="Text Box 15">
            <a:extLst>
              <a:ext uri="{FF2B5EF4-FFF2-40B4-BE49-F238E27FC236}">
                <a16:creationId xmlns:a16="http://schemas.microsoft.com/office/drawing/2014/main" id="{E9CB2BB0-595D-48AB-B310-50EEB1A1E126}"/>
              </a:ext>
            </a:extLst>
          </p:cNvPr>
          <p:cNvSpPr txBox="1">
            <a:spLocks noChangeArrowheads="1"/>
          </p:cNvSpPr>
          <p:nvPr/>
        </p:nvSpPr>
        <p:spPr bwMode="auto">
          <a:xfrm rot="16200000">
            <a:off x="-216885" y="2280787"/>
            <a:ext cx="909878" cy="400110"/>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State of the Art</a:t>
            </a:r>
          </a:p>
        </p:txBody>
      </p:sp>
      <p:sp>
        <p:nvSpPr>
          <p:cNvPr id="40" name="Rectangle 58">
            <a:extLst>
              <a:ext uri="{FF2B5EF4-FFF2-40B4-BE49-F238E27FC236}">
                <a16:creationId xmlns:a16="http://schemas.microsoft.com/office/drawing/2014/main" id="{847A3650-9B22-48E2-AC8E-4899BB0B343C}"/>
              </a:ext>
            </a:extLst>
          </p:cNvPr>
          <p:cNvSpPr>
            <a:spLocks noChangeArrowheads="1"/>
          </p:cNvSpPr>
          <p:nvPr/>
        </p:nvSpPr>
        <p:spPr bwMode="auto">
          <a:xfrm>
            <a:off x="0" y="6597650"/>
            <a:ext cx="9144000" cy="260350"/>
          </a:xfrm>
          <a:prstGeom prst="rect">
            <a:avLst/>
          </a:prstGeom>
          <a:solidFill>
            <a:srgbClr val="77777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a:solidFill>
                <a:schemeClr val="accent6">
                  <a:lumMod val="50000"/>
                </a:schemeClr>
              </a:solidFill>
            </a:endParaRPr>
          </a:p>
        </p:txBody>
      </p:sp>
      <p:sp>
        <p:nvSpPr>
          <p:cNvPr id="41" name="Text Box 59">
            <a:extLst>
              <a:ext uri="{FF2B5EF4-FFF2-40B4-BE49-F238E27FC236}">
                <a16:creationId xmlns:a16="http://schemas.microsoft.com/office/drawing/2014/main" id="{C76D0898-F360-4EB5-BEF7-7619575DEF1C}"/>
              </a:ext>
            </a:extLst>
          </p:cNvPr>
          <p:cNvSpPr txBox="1">
            <a:spLocks noChangeArrowheads="1"/>
          </p:cNvSpPr>
          <p:nvPr/>
        </p:nvSpPr>
        <p:spPr bwMode="auto">
          <a:xfrm>
            <a:off x="7027863" y="6613525"/>
            <a:ext cx="2116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r>
              <a:rPr lang="pt-PT" altLang="pt-PT" sz="1000" dirty="0" err="1">
                <a:solidFill>
                  <a:schemeClr val="accent6">
                    <a:lumMod val="50000"/>
                  </a:schemeClr>
                </a:solidFill>
                <a:latin typeface="Times New Roman" panose="02020603050405020304" pitchFamily="18" charset="0"/>
                <a:cs typeface="Times New Roman" panose="02020603050405020304" pitchFamily="18" charset="0"/>
              </a:rPr>
              <a:t>Vienna</a:t>
            </a:r>
            <a:r>
              <a:rPr lang="pt-PT" altLang="pt-PT" sz="1000" dirty="0">
                <a:solidFill>
                  <a:schemeClr val="accent6">
                    <a:lumMod val="50000"/>
                  </a:schemeClr>
                </a:solidFill>
                <a:latin typeface="Times New Roman" panose="02020603050405020304" pitchFamily="18" charset="0"/>
                <a:cs typeface="Times New Roman" panose="02020603050405020304" pitchFamily="18" charset="0"/>
              </a:rPr>
              <a:t> 23/05/22</a:t>
            </a:r>
          </a:p>
        </p:txBody>
      </p:sp>
      <p:sp>
        <p:nvSpPr>
          <p:cNvPr id="42" name="Text Box 68">
            <a:extLst>
              <a:ext uri="{FF2B5EF4-FFF2-40B4-BE49-F238E27FC236}">
                <a16:creationId xmlns:a16="http://schemas.microsoft.com/office/drawing/2014/main" id="{34CC7597-E707-4883-B885-664D9B111FE4}"/>
              </a:ext>
            </a:extLst>
          </p:cNvPr>
          <p:cNvSpPr txBox="1">
            <a:spLocks noChangeArrowheads="1"/>
          </p:cNvSpPr>
          <p:nvPr/>
        </p:nvSpPr>
        <p:spPr bwMode="auto">
          <a:xfrm>
            <a:off x="-1308" y="6597650"/>
            <a:ext cx="1477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en-US" altLang="pt-PT" sz="1000" dirty="0">
                <a:solidFill>
                  <a:schemeClr val="accent6">
                    <a:lumMod val="50000"/>
                  </a:schemeClr>
                </a:solidFill>
                <a:latin typeface="Times New Roman" pitchFamily="18" charset="0"/>
              </a:rPr>
              <a:t>Marcelo Fernandes</a:t>
            </a:r>
          </a:p>
        </p:txBody>
      </p:sp>
      <p:sp>
        <p:nvSpPr>
          <p:cNvPr id="84" name="Rectángulo 40">
            <a:extLst>
              <a:ext uri="{FF2B5EF4-FFF2-40B4-BE49-F238E27FC236}">
                <a16:creationId xmlns:a16="http://schemas.microsoft.com/office/drawing/2014/main" id="{52F7B191-249E-4B4C-BCF7-DB93AA7B3C52}"/>
              </a:ext>
            </a:extLst>
          </p:cNvPr>
          <p:cNvSpPr>
            <a:spLocks noChangeArrowheads="1"/>
          </p:cNvSpPr>
          <p:nvPr/>
        </p:nvSpPr>
        <p:spPr bwMode="auto">
          <a:xfrm>
            <a:off x="604327" y="926423"/>
            <a:ext cx="2519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s-ES" altLang="ca-ES" sz="1200" dirty="0" err="1">
                <a:latin typeface="Times New Roman" panose="02020603050405020304" pitchFamily="18" charset="0"/>
                <a:cs typeface="Times New Roman" panose="02020603050405020304" pitchFamily="18" charset="0"/>
              </a:rPr>
              <a:t>Sampled</a:t>
            </a:r>
            <a:r>
              <a:rPr lang="es-ES" altLang="ca-ES" sz="1200" dirty="0">
                <a:latin typeface="Times New Roman" panose="02020603050405020304" pitchFamily="18" charset="0"/>
                <a:cs typeface="Times New Roman" panose="02020603050405020304" pitchFamily="18" charset="0"/>
              </a:rPr>
              <a:t> </a:t>
            </a:r>
            <a:r>
              <a:rPr lang="es-ES" altLang="ca-ES" sz="1200" dirty="0" err="1">
                <a:latin typeface="Times New Roman" panose="02020603050405020304" pitchFamily="18" charset="0"/>
                <a:cs typeface="Times New Roman" panose="02020603050405020304" pitchFamily="18" charset="0"/>
              </a:rPr>
              <a:t>landforms</a:t>
            </a:r>
            <a:endParaRPr lang="es-ES" altLang="ca-ES" sz="1200" dirty="0">
              <a:latin typeface="Times New Roman" panose="02020603050405020304" pitchFamily="18" charset="0"/>
              <a:cs typeface="Times New Roman" panose="02020603050405020304" pitchFamily="18" charset="0"/>
            </a:endParaRPr>
          </a:p>
        </p:txBody>
      </p:sp>
      <p:sp>
        <p:nvSpPr>
          <p:cNvPr id="85" name="Rectángulo 42">
            <a:extLst>
              <a:ext uri="{FF2B5EF4-FFF2-40B4-BE49-F238E27FC236}">
                <a16:creationId xmlns:a16="http://schemas.microsoft.com/office/drawing/2014/main" id="{0E7ABF56-EB56-47BC-9560-CEBE965EEF95}"/>
              </a:ext>
            </a:extLst>
          </p:cNvPr>
          <p:cNvSpPr>
            <a:spLocks noChangeArrowheads="1"/>
          </p:cNvSpPr>
          <p:nvPr/>
        </p:nvSpPr>
        <p:spPr bwMode="auto">
          <a:xfrm>
            <a:off x="3197486" y="944360"/>
            <a:ext cx="283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None/>
            </a:pPr>
            <a:r>
              <a:rPr lang="es-ES" altLang="ca-ES" sz="1200" dirty="0" err="1">
                <a:latin typeface="Times New Roman" panose="02020603050405020304" pitchFamily="18" charset="0"/>
                <a:cs typeface="Times New Roman" panose="02020603050405020304" pitchFamily="18" charset="0"/>
              </a:rPr>
              <a:t>From</a:t>
            </a:r>
            <a:r>
              <a:rPr lang="es-ES" altLang="ca-ES" sz="1200" dirty="0">
                <a:latin typeface="Times New Roman" panose="02020603050405020304" pitchFamily="18" charset="0"/>
                <a:cs typeface="Times New Roman" panose="02020603050405020304" pitchFamily="18" charset="0"/>
              </a:rPr>
              <a:t> </a:t>
            </a:r>
            <a:r>
              <a:rPr lang="es-ES" altLang="ca-ES" sz="1200" dirty="0" err="1">
                <a:latin typeface="Times New Roman" panose="02020603050405020304" pitchFamily="18" charset="0"/>
                <a:cs typeface="Times New Roman" panose="02020603050405020304" pitchFamily="18" charset="0"/>
              </a:rPr>
              <a:t>crushing</a:t>
            </a:r>
            <a:r>
              <a:rPr lang="es-ES" altLang="ca-ES" sz="1200" dirty="0">
                <a:latin typeface="Times New Roman" panose="02020603050405020304" pitchFamily="18" charset="0"/>
                <a:cs typeface="Times New Roman" panose="02020603050405020304" pitchFamily="18" charset="0"/>
              </a:rPr>
              <a:t> </a:t>
            </a:r>
            <a:r>
              <a:rPr lang="es-ES" altLang="ca-ES" sz="1200" dirty="0" err="1">
                <a:latin typeface="Times New Roman" panose="02020603050405020304" pitchFamily="18" charset="0"/>
                <a:cs typeface="Times New Roman" panose="02020603050405020304" pitchFamily="18" charset="0"/>
              </a:rPr>
              <a:t>to</a:t>
            </a:r>
            <a:r>
              <a:rPr lang="es-ES" altLang="ca-ES" sz="1200" dirty="0">
                <a:latin typeface="Times New Roman" panose="02020603050405020304" pitchFamily="18" charset="0"/>
                <a:cs typeface="Times New Roman" panose="02020603050405020304" pitchFamily="18" charset="0"/>
              </a:rPr>
              <a:t> </a:t>
            </a:r>
            <a:r>
              <a:rPr lang="es-ES" altLang="ca-ES" sz="1200" dirty="0" err="1">
                <a:latin typeface="Times New Roman" panose="02020603050405020304" pitchFamily="18" charset="0"/>
                <a:cs typeface="Times New Roman" panose="02020603050405020304" pitchFamily="18" charset="0"/>
              </a:rPr>
              <a:t>Beryllium</a:t>
            </a:r>
            <a:r>
              <a:rPr lang="es-ES" altLang="ca-ES" sz="1200" dirty="0">
                <a:latin typeface="Times New Roman" panose="02020603050405020304" pitchFamily="18" charset="0"/>
                <a:cs typeface="Times New Roman" panose="02020603050405020304" pitchFamily="18" charset="0"/>
              </a:rPr>
              <a:t> </a:t>
            </a:r>
            <a:r>
              <a:rPr lang="es-ES" altLang="ca-ES" sz="1200" dirty="0" err="1">
                <a:latin typeface="Times New Roman" panose="02020603050405020304" pitchFamily="18" charset="0"/>
                <a:cs typeface="Times New Roman" panose="02020603050405020304" pitchFamily="18" charset="0"/>
              </a:rPr>
              <a:t>oxidation</a:t>
            </a:r>
            <a:endParaRPr lang="es-ES" altLang="ca-ES" sz="1200" dirty="0">
              <a:latin typeface="Times New Roman" panose="02020603050405020304" pitchFamily="18" charset="0"/>
              <a:cs typeface="Times New Roman" panose="02020603050405020304" pitchFamily="18" charset="0"/>
            </a:endParaRPr>
          </a:p>
        </p:txBody>
      </p:sp>
      <p:sp>
        <p:nvSpPr>
          <p:cNvPr id="86" name="Rectángulo 43">
            <a:extLst>
              <a:ext uri="{FF2B5EF4-FFF2-40B4-BE49-F238E27FC236}">
                <a16:creationId xmlns:a16="http://schemas.microsoft.com/office/drawing/2014/main" id="{AED2D2D5-E307-4232-88A4-09BAD8698F81}"/>
              </a:ext>
            </a:extLst>
          </p:cNvPr>
          <p:cNvSpPr/>
          <p:nvPr/>
        </p:nvSpPr>
        <p:spPr>
          <a:xfrm>
            <a:off x="6157509" y="896341"/>
            <a:ext cx="2901950" cy="461665"/>
          </a:xfrm>
          <a:prstGeom prst="rect">
            <a:avLst/>
          </a:prstGeom>
        </p:spPr>
        <p:txBody>
          <a:bodyPr>
            <a:spAutoFit/>
          </a:bodyPr>
          <a:lstStyle/>
          <a:p>
            <a:pPr algn="ctr">
              <a:defRPr/>
            </a:pPr>
            <a:r>
              <a:rPr lang="es-ES" sz="1200" dirty="0" err="1">
                <a:latin typeface="Times New Roman" panose="02020603050405020304" pitchFamily="18" charset="0"/>
                <a:cs typeface="Times New Roman" panose="02020603050405020304" pitchFamily="18" charset="0"/>
              </a:rPr>
              <a:t>From</a:t>
            </a:r>
            <a:r>
              <a:rPr lang="es-ES" sz="1200" dirty="0">
                <a:latin typeface="Times New Roman" panose="02020603050405020304" pitchFamily="18" charset="0"/>
                <a:cs typeface="Times New Roman" panose="02020603050405020304" pitchFamily="18" charset="0"/>
              </a:rPr>
              <a:t> ion </a:t>
            </a:r>
            <a:r>
              <a:rPr lang="es-ES" sz="1200" dirty="0" err="1">
                <a:latin typeface="Times New Roman" panose="02020603050405020304" pitchFamily="18" charset="0"/>
                <a:cs typeface="Times New Roman" panose="02020603050405020304" pitchFamily="18" charset="0"/>
              </a:rPr>
              <a:t>exchange</a:t>
            </a:r>
            <a:r>
              <a:rPr lang="es-ES" sz="1200" dirty="0">
                <a:latin typeface="Times New Roman" panose="02020603050405020304" pitchFamily="18" charset="0"/>
                <a:cs typeface="Times New Roman" panose="02020603050405020304" pitchFamily="18" charset="0"/>
              </a:rPr>
              <a:t> </a:t>
            </a:r>
            <a:r>
              <a:rPr lang="es-ES" sz="1200" dirty="0" err="1">
                <a:latin typeface="Times New Roman" panose="02020603050405020304" pitchFamily="18" charset="0"/>
                <a:cs typeface="Times New Roman" panose="02020603050405020304" pitchFamily="18" charset="0"/>
              </a:rPr>
              <a:t>to</a:t>
            </a:r>
            <a:r>
              <a:rPr lang="es-ES" sz="1200" dirty="0">
                <a:latin typeface="Times New Roman" panose="02020603050405020304" pitchFamily="18" charset="0"/>
                <a:cs typeface="Times New Roman" panose="02020603050405020304" pitchFamily="18" charset="0"/>
              </a:rPr>
              <a:t> </a:t>
            </a:r>
            <a:r>
              <a:rPr lang="es-ES" sz="1200" dirty="0" err="1">
                <a:latin typeface="Times New Roman" panose="02020603050405020304" pitchFamily="18" charset="0"/>
                <a:cs typeface="Times New Roman" panose="02020603050405020304" pitchFamily="18" charset="0"/>
              </a:rPr>
              <a:t>exposure</a:t>
            </a:r>
            <a:r>
              <a:rPr lang="es-ES" sz="1200" dirty="0">
                <a:latin typeface="Times New Roman" panose="02020603050405020304" pitchFamily="18" charset="0"/>
                <a:cs typeface="Times New Roman" panose="02020603050405020304" pitchFamily="18" charset="0"/>
              </a:rPr>
              <a:t> </a:t>
            </a:r>
            <a:r>
              <a:rPr lang="es-ES" sz="1200" dirty="0" err="1">
                <a:latin typeface="Times New Roman" panose="02020603050405020304" pitchFamily="18" charset="0"/>
                <a:cs typeface="Times New Roman" panose="02020603050405020304" pitchFamily="18" charset="0"/>
              </a:rPr>
              <a:t>ages</a:t>
            </a:r>
            <a:r>
              <a:rPr lang="es-ES" sz="1200" dirty="0">
                <a:latin typeface="Times New Roman" panose="02020603050405020304" pitchFamily="18" charset="0"/>
                <a:cs typeface="Times New Roman" panose="02020603050405020304" pitchFamily="18" charset="0"/>
              </a:rPr>
              <a:t> </a:t>
            </a:r>
            <a:r>
              <a:rPr lang="es-ES" sz="1200" dirty="0" err="1">
                <a:latin typeface="Times New Roman" panose="02020603050405020304" pitchFamily="18" charset="0"/>
                <a:cs typeface="Times New Roman" panose="02020603050405020304" pitchFamily="18" charset="0"/>
              </a:rPr>
              <a:t>claculation</a:t>
            </a:r>
            <a:endParaRPr lang="es-ES" sz="1200" dirty="0">
              <a:latin typeface="Times New Roman" panose="02020603050405020304" pitchFamily="18" charset="0"/>
              <a:cs typeface="Times New Roman" panose="02020603050405020304" pitchFamily="18" charset="0"/>
            </a:endParaRPr>
          </a:p>
        </p:txBody>
      </p:sp>
      <p:sp>
        <p:nvSpPr>
          <p:cNvPr id="87" name="Rectángulo 31">
            <a:extLst>
              <a:ext uri="{FF2B5EF4-FFF2-40B4-BE49-F238E27FC236}">
                <a16:creationId xmlns:a16="http://schemas.microsoft.com/office/drawing/2014/main" id="{663565E9-CA74-4B19-B759-0969A90DB86A}"/>
              </a:ext>
            </a:extLst>
          </p:cNvPr>
          <p:cNvSpPr>
            <a:spLocks noChangeArrowheads="1"/>
          </p:cNvSpPr>
          <p:nvPr/>
        </p:nvSpPr>
        <p:spPr bwMode="auto">
          <a:xfrm>
            <a:off x="6539303" y="3191222"/>
            <a:ext cx="2138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s-ES" altLang="ca-ES" sz="1200" i="1" dirty="0">
                <a:solidFill>
                  <a:schemeClr val="bg1">
                    <a:lumMod val="50000"/>
                  </a:schemeClr>
                </a:solidFill>
                <a:latin typeface="Times New Roman" panose="02020603050405020304" pitchFamily="18" charset="0"/>
                <a:cs typeface="Times New Roman" panose="02020603050405020304" pitchFamily="18" charset="0"/>
              </a:rPr>
              <a:t>ASTER (CEREGE, France)</a:t>
            </a:r>
          </a:p>
        </p:txBody>
      </p:sp>
      <p:sp>
        <p:nvSpPr>
          <p:cNvPr id="90" name="Rectángulo 42">
            <a:extLst>
              <a:ext uri="{FF2B5EF4-FFF2-40B4-BE49-F238E27FC236}">
                <a16:creationId xmlns:a16="http://schemas.microsoft.com/office/drawing/2014/main" id="{6991F04D-585E-4B7B-9CE9-73E5E6520C13}"/>
              </a:ext>
            </a:extLst>
          </p:cNvPr>
          <p:cNvSpPr>
            <a:spLocks noChangeArrowheads="1"/>
          </p:cNvSpPr>
          <p:nvPr/>
        </p:nvSpPr>
        <p:spPr bwMode="auto">
          <a:xfrm>
            <a:off x="3460174" y="5594324"/>
            <a:ext cx="2582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None/>
            </a:pPr>
            <a:r>
              <a:rPr lang="es-ES" altLang="ca-ES" sz="1200" i="1" dirty="0">
                <a:solidFill>
                  <a:schemeClr val="bg1">
                    <a:lumMod val="50000"/>
                  </a:schemeClr>
                </a:solidFill>
                <a:latin typeface="Times New Roman" panose="02020603050405020304" pitchFamily="18" charset="0"/>
                <a:cs typeface="Times New Roman" panose="02020603050405020304" pitchFamily="18" charset="0"/>
              </a:rPr>
              <a:t> ASTER (CEREGE, France)</a:t>
            </a:r>
          </a:p>
          <a:p>
            <a:pPr>
              <a:spcBef>
                <a:spcPct val="0"/>
              </a:spcBef>
              <a:buClrTx/>
              <a:buSzTx/>
              <a:buNone/>
            </a:pPr>
            <a:endParaRPr lang="es-ES" altLang="ca-ES" sz="1200" i="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92" name="Imagem 91">
            <a:extLst>
              <a:ext uri="{FF2B5EF4-FFF2-40B4-BE49-F238E27FC236}">
                <a16:creationId xmlns:a16="http://schemas.microsoft.com/office/drawing/2014/main" id="{D7754D2A-13DD-47B1-9F4C-61307B9C4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1267" y="1329741"/>
            <a:ext cx="2582001" cy="1936500"/>
          </a:xfrm>
          <a:prstGeom prst="rect">
            <a:avLst/>
          </a:prstGeom>
        </p:spPr>
      </p:pic>
      <p:pic>
        <p:nvPicPr>
          <p:cNvPr id="93" name="Imagem 92" descr="Uma imagem com pedra&#10;&#10;Descrição gerada automaticamente">
            <a:extLst>
              <a:ext uri="{FF2B5EF4-FFF2-40B4-BE49-F238E27FC236}">
                <a16:creationId xmlns:a16="http://schemas.microsoft.com/office/drawing/2014/main" id="{6CFEC75A-F100-4C2E-97F2-9A10068138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30915" y="3826635"/>
            <a:ext cx="1979841" cy="1484881"/>
          </a:xfrm>
          <a:prstGeom prst="rect">
            <a:avLst/>
          </a:prstGeom>
        </p:spPr>
      </p:pic>
      <p:cxnSp>
        <p:nvCxnSpPr>
          <p:cNvPr id="97" name="Conexão reta unidirecional 96">
            <a:extLst>
              <a:ext uri="{FF2B5EF4-FFF2-40B4-BE49-F238E27FC236}">
                <a16:creationId xmlns:a16="http://schemas.microsoft.com/office/drawing/2014/main" id="{DC14DF7F-EF86-4A59-829F-94CC26522A89}"/>
              </a:ext>
            </a:extLst>
          </p:cNvPr>
          <p:cNvCxnSpPr/>
          <p:nvPr/>
        </p:nvCxnSpPr>
        <p:spPr>
          <a:xfrm flipV="1">
            <a:off x="5436096" y="2233176"/>
            <a:ext cx="0" cy="2864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CaixaDeTexto 97">
            <a:extLst>
              <a:ext uri="{FF2B5EF4-FFF2-40B4-BE49-F238E27FC236}">
                <a16:creationId xmlns:a16="http://schemas.microsoft.com/office/drawing/2014/main" id="{370B8A9A-7D89-4112-B3E6-86E6EFF4F9BD}"/>
              </a:ext>
            </a:extLst>
          </p:cNvPr>
          <p:cNvSpPr txBox="1"/>
          <p:nvPr/>
        </p:nvSpPr>
        <p:spPr>
          <a:xfrm>
            <a:off x="4491850" y="2498394"/>
            <a:ext cx="1527982" cy="307777"/>
          </a:xfrm>
          <a:prstGeom prst="rect">
            <a:avLst/>
          </a:prstGeom>
          <a:noFill/>
        </p:spPr>
        <p:txBody>
          <a:bodyPr wrap="none" rtlCol="0">
            <a:spAutoFit/>
          </a:bodyPr>
          <a:lstStyle/>
          <a:p>
            <a:r>
              <a:rPr lang="pt-PT" b="1" dirty="0">
                <a:highlight>
                  <a:srgbClr val="FCFCFC"/>
                </a:highlight>
              </a:rPr>
              <a:t>Quartzo – Be</a:t>
            </a:r>
            <a:r>
              <a:rPr lang="pt-PT" sz="1600" b="1" baseline="30000" dirty="0">
                <a:highlight>
                  <a:srgbClr val="FCFCFC"/>
                </a:highlight>
              </a:rPr>
              <a:t>10</a:t>
            </a:r>
            <a:endParaRPr lang="en-US" b="1" baseline="30000" dirty="0">
              <a:highlight>
                <a:srgbClr val="FCFCFC"/>
              </a:highlight>
            </a:endParaRPr>
          </a:p>
        </p:txBody>
      </p:sp>
      <p:sp>
        <p:nvSpPr>
          <p:cNvPr id="99" name="Rectángulo 42">
            <a:extLst>
              <a:ext uri="{FF2B5EF4-FFF2-40B4-BE49-F238E27FC236}">
                <a16:creationId xmlns:a16="http://schemas.microsoft.com/office/drawing/2014/main" id="{1201986A-36DD-4C02-9F3E-EDBACC6A2D12}"/>
              </a:ext>
            </a:extLst>
          </p:cNvPr>
          <p:cNvSpPr>
            <a:spLocks noChangeArrowheads="1"/>
          </p:cNvSpPr>
          <p:nvPr/>
        </p:nvSpPr>
        <p:spPr bwMode="auto">
          <a:xfrm>
            <a:off x="446370" y="5573753"/>
            <a:ext cx="28352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None/>
            </a:pPr>
            <a:r>
              <a:rPr lang="es-ES" altLang="ca-ES" sz="1200" i="1" dirty="0" err="1">
                <a:solidFill>
                  <a:schemeClr val="bg1">
                    <a:lumMod val="50000"/>
                  </a:schemeClr>
                </a:solidFill>
                <a:latin typeface="Times New Roman" panose="02020603050405020304" pitchFamily="18" charset="0"/>
                <a:cs typeface="Times New Roman" panose="02020603050405020304" pitchFamily="18" charset="0"/>
              </a:rPr>
              <a:t>Marinhac</a:t>
            </a:r>
            <a:r>
              <a:rPr lang="es-ES" altLang="ca-ES" sz="1200" i="1" dirty="0">
                <a:solidFill>
                  <a:schemeClr val="bg1">
                    <a:lumMod val="50000"/>
                  </a:schemeClr>
                </a:solidFill>
                <a:latin typeface="Times New Roman" panose="02020603050405020304" pitchFamily="18" charset="0"/>
                <a:cs typeface="Times New Roman" panose="02020603050405020304" pitchFamily="18" charset="0"/>
              </a:rPr>
              <a:t> </a:t>
            </a:r>
            <a:r>
              <a:rPr lang="es-ES" altLang="ca-ES" sz="1200" i="1" dirty="0" err="1">
                <a:solidFill>
                  <a:schemeClr val="bg1">
                    <a:lumMod val="50000"/>
                  </a:schemeClr>
                </a:solidFill>
                <a:latin typeface="Times New Roman" panose="02020603050405020304" pitchFamily="18" charset="0"/>
                <a:cs typeface="Times New Roman" panose="02020603050405020304" pitchFamily="18" charset="0"/>
              </a:rPr>
              <a:t>basin</a:t>
            </a:r>
            <a:endParaRPr lang="es-ES" altLang="ca-ES" sz="1200"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6" name="Rectangle 4">
            <a:extLst>
              <a:ext uri="{FF2B5EF4-FFF2-40B4-BE49-F238E27FC236}">
                <a16:creationId xmlns:a16="http://schemas.microsoft.com/office/drawing/2014/main" id="{8F56D464-CD4F-46FA-AEB1-7D449FF42E67}"/>
              </a:ext>
            </a:extLst>
          </p:cNvPr>
          <p:cNvSpPr>
            <a:spLocks noChangeArrowheads="1"/>
          </p:cNvSpPr>
          <p:nvPr/>
        </p:nvSpPr>
        <p:spPr bwMode="auto">
          <a:xfrm rot="5400000">
            <a:off x="-150640" y="5924176"/>
            <a:ext cx="914400" cy="431951"/>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47" name="Text Box 33">
            <a:extLst>
              <a:ext uri="{FF2B5EF4-FFF2-40B4-BE49-F238E27FC236}">
                <a16:creationId xmlns:a16="http://schemas.microsoft.com/office/drawing/2014/main" id="{B7054724-486A-431B-9E5F-3FA744F6E3FD}"/>
              </a:ext>
            </a:extLst>
          </p:cNvPr>
          <p:cNvSpPr txBox="1">
            <a:spLocks noChangeArrowheads="1"/>
          </p:cNvSpPr>
          <p:nvPr/>
        </p:nvSpPr>
        <p:spPr bwMode="auto">
          <a:xfrm rot="16200000">
            <a:off x="-226354" y="6010529"/>
            <a:ext cx="898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pt-PT" altLang="pt-PT" sz="1000" b="1" dirty="0" err="1">
                <a:solidFill>
                  <a:schemeClr val="bg1"/>
                </a:solidFill>
                <a:latin typeface="Calibri" panose="020F0502020204030204" pitchFamily="34" charset="0"/>
                <a:cs typeface="Calibri" panose="020F0502020204030204" pitchFamily="34" charset="0"/>
              </a:rPr>
              <a:t>Conclusions</a:t>
            </a:r>
            <a:endParaRPr lang="en-US" altLang="pt-PT" sz="1000" b="1" dirty="0">
              <a:solidFill>
                <a:schemeClr val="bg1"/>
              </a:solidFill>
              <a:latin typeface="Calibri" panose="020F0502020204030204" pitchFamily="34" charset="0"/>
              <a:cs typeface="Calibri" panose="020F0502020204030204" pitchFamily="34" charset="0"/>
            </a:endParaRPr>
          </a:p>
        </p:txBody>
      </p:sp>
      <p:sp>
        <p:nvSpPr>
          <p:cNvPr id="49" name="Rectangle 4">
            <a:extLst>
              <a:ext uri="{FF2B5EF4-FFF2-40B4-BE49-F238E27FC236}">
                <a16:creationId xmlns:a16="http://schemas.microsoft.com/office/drawing/2014/main" id="{23AEADA4-5911-440B-BF7D-1441B4ADEDBB}"/>
              </a:ext>
            </a:extLst>
          </p:cNvPr>
          <p:cNvSpPr>
            <a:spLocks noChangeArrowheads="1"/>
          </p:cNvSpPr>
          <p:nvPr/>
        </p:nvSpPr>
        <p:spPr bwMode="auto">
          <a:xfrm rot="5400000">
            <a:off x="-148968" y="5008626"/>
            <a:ext cx="914400" cy="428607"/>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50" name="Text Box 33">
            <a:extLst>
              <a:ext uri="{FF2B5EF4-FFF2-40B4-BE49-F238E27FC236}">
                <a16:creationId xmlns:a16="http://schemas.microsoft.com/office/drawing/2014/main" id="{5DC6C234-F63F-4013-90BC-98E1FE0546FA}"/>
              </a:ext>
            </a:extLst>
          </p:cNvPr>
          <p:cNvSpPr txBox="1">
            <a:spLocks noChangeArrowheads="1"/>
          </p:cNvSpPr>
          <p:nvPr/>
        </p:nvSpPr>
        <p:spPr bwMode="auto">
          <a:xfrm rot="16200000">
            <a:off x="-248443" y="5073507"/>
            <a:ext cx="9429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Discussion</a:t>
            </a:r>
          </a:p>
        </p:txBody>
      </p:sp>
      <p:sp>
        <p:nvSpPr>
          <p:cNvPr id="53" name="Text Box 33">
            <a:extLst>
              <a:ext uri="{FF2B5EF4-FFF2-40B4-BE49-F238E27FC236}">
                <a16:creationId xmlns:a16="http://schemas.microsoft.com/office/drawing/2014/main" id="{28A7B115-7F68-493E-859E-5AB7E71ABAD6}"/>
              </a:ext>
            </a:extLst>
          </p:cNvPr>
          <p:cNvSpPr txBox="1">
            <a:spLocks noChangeArrowheads="1"/>
          </p:cNvSpPr>
          <p:nvPr/>
        </p:nvSpPr>
        <p:spPr bwMode="auto">
          <a:xfrm rot="16200000">
            <a:off x="-188917" y="4196958"/>
            <a:ext cx="8739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Results</a:t>
            </a:r>
          </a:p>
        </p:txBody>
      </p:sp>
      <p:sp>
        <p:nvSpPr>
          <p:cNvPr id="58" name="Text Box 15">
            <a:extLst>
              <a:ext uri="{FF2B5EF4-FFF2-40B4-BE49-F238E27FC236}">
                <a16:creationId xmlns:a16="http://schemas.microsoft.com/office/drawing/2014/main" id="{AF72C8D6-B110-412E-B7E9-C617CFB80ABE}"/>
              </a:ext>
            </a:extLst>
          </p:cNvPr>
          <p:cNvSpPr txBox="1">
            <a:spLocks noChangeArrowheads="1"/>
          </p:cNvSpPr>
          <p:nvPr/>
        </p:nvSpPr>
        <p:spPr bwMode="auto">
          <a:xfrm rot="16200000">
            <a:off x="-261749" y="3292626"/>
            <a:ext cx="941747" cy="246221"/>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solidFill>
                  <a:srgbClr val="5A5155"/>
                </a:solidFill>
                <a:latin typeface="Calibri" panose="020F0502020204030204" pitchFamily="34" charset="0"/>
                <a:cs typeface="Calibri" panose="020F0502020204030204" pitchFamily="34" charset="0"/>
              </a:rPr>
              <a:t>Methodology</a:t>
            </a:r>
          </a:p>
        </p:txBody>
      </p:sp>
      <p:pic>
        <p:nvPicPr>
          <p:cNvPr id="5" name="Imagem 4" descr="Uma imagem com rocha, relva, exterior, natureza&#10;&#10;Descrição gerada automaticamente">
            <a:extLst>
              <a:ext uri="{FF2B5EF4-FFF2-40B4-BE49-F238E27FC236}">
                <a16:creationId xmlns:a16="http://schemas.microsoft.com/office/drawing/2014/main" id="{2143E23F-E343-4457-9967-60304173D4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461" y="1313838"/>
            <a:ext cx="2573565" cy="1930174"/>
          </a:xfrm>
          <a:prstGeom prst="rect">
            <a:avLst/>
          </a:prstGeom>
        </p:spPr>
      </p:pic>
      <p:pic>
        <p:nvPicPr>
          <p:cNvPr id="7" name="Imagem 6" descr="Uma imagem com céu, exterior, relva, natureza&#10;&#10;Descrição gerada automaticamente">
            <a:extLst>
              <a:ext uri="{FF2B5EF4-FFF2-40B4-BE49-F238E27FC236}">
                <a16:creationId xmlns:a16="http://schemas.microsoft.com/office/drawing/2014/main" id="{54B07142-2568-47F8-998E-F4A1F1250E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025" y="3657120"/>
            <a:ext cx="2582001" cy="1936501"/>
          </a:xfrm>
          <a:prstGeom prst="rect">
            <a:avLst/>
          </a:prstGeom>
        </p:spPr>
      </p:pic>
      <p:pic>
        <p:nvPicPr>
          <p:cNvPr id="55" name="Imagen 1">
            <a:extLst>
              <a:ext uri="{FF2B5EF4-FFF2-40B4-BE49-F238E27FC236}">
                <a16:creationId xmlns:a16="http://schemas.microsoft.com/office/drawing/2014/main" id="{36785A84-01BE-83A8-559C-1CC6A16633E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7399" y="1329742"/>
            <a:ext cx="2642494" cy="186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Imagen 41">
            <a:extLst>
              <a:ext uri="{FF2B5EF4-FFF2-40B4-BE49-F238E27FC236}">
                <a16:creationId xmlns:a16="http://schemas.microsoft.com/office/drawing/2014/main" id="{88504110-0468-11CF-6C3E-2F7F14FFAF73}"/>
              </a:ext>
            </a:extLst>
          </p:cNvPr>
          <p:cNvPicPr>
            <a:picLocks noChangeAspect="1"/>
          </p:cNvPicPr>
          <p:nvPr/>
        </p:nvPicPr>
        <p:blipFill>
          <a:blip r:embed="rId8" cstate="print">
            <a:extLst>
              <a:ext uri="{28A0092B-C50C-407E-A947-70E740481C1C}">
                <a14:useLocalDpi xmlns:a14="http://schemas.microsoft.com/office/drawing/2010/main" val="0"/>
              </a:ext>
            </a:extLst>
          </a:blip>
          <a:srcRect l="16599" t="10930" r="13881" b="14285"/>
          <a:stretch>
            <a:fillRect/>
          </a:stretch>
        </p:blipFill>
        <p:spPr bwMode="auto">
          <a:xfrm>
            <a:off x="3515381" y="3641806"/>
            <a:ext cx="2464185" cy="198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1">
            <a:extLst>
              <a:ext uri="{FF2B5EF4-FFF2-40B4-BE49-F238E27FC236}">
                <a16:creationId xmlns:a16="http://schemas.microsoft.com/office/drawing/2014/main" id="{29D8F147-F3EE-CEEF-9E3A-2EBAEB4DC260}"/>
              </a:ext>
            </a:extLst>
          </p:cNvPr>
          <p:cNvSpPr txBox="1"/>
          <p:nvPr/>
        </p:nvSpPr>
        <p:spPr>
          <a:xfrm>
            <a:off x="3197486" y="3162478"/>
            <a:ext cx="2740283" cy="276999"/>
          </a:xfrm>
          <a:prstGeom prst="rect">
            <a:avLst/>
          </a:prstGeom>
          <a:noFill/>
        </p:spPr>
        <p:txBody>
          <a:bodyPr wrap="square">
            <a:spAutoFit/>
          </a:bodyPr>
          <a:lstStyle/>
          <a:p>
            <a:r>
              <a:rPr lang="es-ES" altLang="ca-ES" sz="1200" i="1" dirty="0" err="1">
                <a:solidFill>
                  <a:schemeClr val="bg1">
                    <a:lumMod val="50000"/>
                  </a:schemeClr>
                </a:solidFill>
                <a:latin typeface="Times New Roman" panose="02020603050405020304" pitchFamily="18" charset="0"/>
                <a:cs typeface="Times New Roman" panose="02020603050405020304" pitchFamily="18" charset="0"/>
              </a:rPr>
              <a:t>University</a:t>
            </a:r>
            <a:r>
              <a:rPr lang="es-ES" altLang="ca-ES" sz="1200" i="1" dirty="0">
                <a:solidFill>
                  <a:schemeClr val="bg1">
                    <a:lumMod val="50000"/>
                  </a:schemeClr>
                </a:solidFill>
                <a:latin typeface="Times New Roman" panose="02020603050405020304" pitchFamily="18" charset="0"/>
                <a:cs typeface="Times New Roman" panose="02020603050405020304" pitchFamily="18" charset="0"/>
              </a:rPr>
              <a:t> Complutense </a:t>
            </a:r>
            <a:r>
              <a:rPr lang="es-ES" altLang="ca-ES" sz="1200" i="1" dirty="0" err="1">
                <a:solidFill>
                  <a:schemeClr val="bg1">
                    <a:lumMod val="50000"/>
                  </a:schemeClr>
                </a:solidFill>
                <a:latin typeface="Times New Roman" panose="02020603050405020304" pitchFamily="18" charset="0"/>
                <a:cs typeface="Times New Roman" panose="02020603050405020304" pitchFamily="18" charset="0"/>
              </a:rPr>
              <a:t>of</a:t>
            </a:r>
            <a:r>
              <a:rPr lang="es-ES" altLang="ca-ES" sz="1200" i="1" dirty="0">
                <a:solidFill>
                  <a:schemeClr val="bg1">
                    <a:lumMod val="50000"/>
                  </a:schemeClr>
                </a:solidFill>
                <a:latin typeface="Times New Roman" panose="02020603050405020304" pitchFamily="18" charset="0"/>
                <a:cs typeface="Times New Roman" panose="02020603050405020304" pitchFamily="18" charset="0"/>
              </a:rPr>
              <a:t> Madrid </a:t>
            </a:r>
            <a:endParaRPr lang="en-US" sz="1200" i="1" dirty="0">
              <a:solidFill>
                <a:schemeClr val="bg1">
                  <a:lumMod val="50000"/>
                </a:schemeClr>
              </a:solidFill>
            </a:endParaRPr>
          </a:p>
        </p:txBody>
      </p:sp>
      <p:pic>
        <p:nvPicPr>
          <p:cNvPr id="73" name="Imagen 44">
            <a:extLst>
              <a:ext uri="{FF2B5EF4-FFF2-40B4-BE49-F238E27FC236}">
                <a16:creationId xmlns:a16="http://schemas.microsoft.com/office/drawing/2014/main" id="{3CFC2C22-8837-A8BE-8BAE-A24A530119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0706" y="4118130"/>
            <a:ext cx="2641047" cy="99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4">
            <a:extLst>
              <a:ext uri="{FF2B5EF4-FFF2-40B4-BE49-F238E27FC236}">
                <a16:creationId xmlns:a16="http://schemas.microsoft.com/office/drawing/2014/main" id="{D5B322D9-CCEE-8827-6A90-EE2FB24E3756}"/>
              </a:ext>
            </a:extLst>
          </p:cNvPr>
          <p:cNvSpPr>
            <a:spLocks noChangeArrowheads="1"/>
          </p:cNvSpPr>
          <p:nvPr/>
        </p:nvSpPr>
        <p:spPr bwMode="auto">
          <a:xfrm>
            <a:off x="554318" y="6087578"/>
            <a:ext cx="8439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pt-PT" altLang="pt-PT" sz="1600" dirty="0">
                <a:latin typeface="Arial" charset="0"/>
              </a:rPr>
              <a:t>Note: </a:t>
            </a:r>
            <a:r>
              <a:rPr lang="en-GB" sz="1600" dirty="0">
                <a:latin typeface="Arial" charset="0"/>
              </a:rPr>
              <a:t>Glacier reconstruction and Equilibrium-Line Altitude (ELA) calculation</a:t>
            </a:r>
            <a:endParaRPr lang="en-US" altLang="pt-PT" sz="1600" dirty="0">
              <a:latin typeface="Arial" charset="0"/>
            </a:endParaRPr>
          </a:p>
        </p:txBody>
      </p:sp>
      <p:sp>
        <p:nvSpPr>
          <p:cNvPr id="51" name="Rectángulo 42">
            <a:extLst>
              <a:ext uri="{FF2B5EF4-FFF2-40B4-BE49-F238E27FC236}">
                <a16:creationId xmlns:a16="http://schemas.microsoft.com/office/drawing/2014/main" id="{55EDB663-61BA-0240-7410-9B63460FA6FA}"/>
              </a:ext>
            </a:extLst>
          </p:cNvPr>
          <p:cNvSpPr>
            <a:spLocks noChangeArrowheads="1"/>
          </p:cNvSpPr>
          <p:nvPr/>
        </p:nvSpPr>
        <p:spPr bwMode="auto">
          <a:xfrm>
            <a:off x="371180" y="3199396"/>
            <a:ext cx="28352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None/>
            </a:pPr>
            <a:r>
              <a:rPr lang="es-ES" altLang="ca-ES" sz="1200" i="1" dirty="0">
                <a:solidFill>
                  <a:schemeClr val="bg1">
                    <a:lumMod val="50000"/>
                  </a:schemeClr>
                </a:solidFill>
                <a:latin typeface="Times New Roman" panose="02020603050405020304" pitchFamily="18" charset="0"/>
                <a:cs typeface="Times New Roman" panose="02020603050405020304" pitchFamily="18" charset="0"/>
              </a:rPr>
              <a:t>Terminal </a:t>
            </a:r>
            <a:r>
              <a:rPr lang="es-ES" altLang="ca-ES" sz="1200" i="1" dirty="0" err="1">
                <a:solidFill>
                  <a:schemeClr val="bg1">
                    <a:lumMod val="50000"/>
                  </a:schemeClr>
                </a:solidFill>
                <a:latin typeface="Times New Roman" panose="02020603050405020304" pitchFamily="18" charset="0"/>
                <a:cs typeface="Times New Roman" panose="02020603050405020304" pitchFamily="18" charset="0"/>
              </a:rPr>
              <a:t>basin</a:t>
            </a:r>
            <a:endParaRPr lang="es-ES" altLang="ca-ES" sz="1200"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67CBC1EF-322F-8827-264E-10222886D2BD}"/>
              </a:ext>
            </a:extLst>
          </p:cNvPr>
          <p:cNvSpPr txBox="1"/>
          <p:nvPr/>
        </p:nvSpPr>
        <p:spPr>
          <a:xfrm>
            <a:off x="6387624" y="5127274"/>
            <a:ext cx="2186182" cy="276999"/>
          </a:xfrm>
          <a:prstGeom prst="rect">
            <a:avLst/>
          </a:prstGeom>
          <a:noFill/>
        </p:spPr>
        <p:txBody>
          <a:bodyPr wrap="square">
            <a:spAutoFit/>
          </a:bodyPr>
          <a:lstStyle/>
          <a:p>
            <a:r>
              <a:rPr lang="en-US" sz="1200" i="1" dirty="0">
                <a:solidFill>
                  <a:schemeClr val="bg1">
                    <a:lumMod val="50000"/>
                  </a:schemeClr>
                </a:solidFill>
                <a:latin typeface="Times New Roman" panose="02020603050405020304" pitchFamily="18" charset="0"/>
                <a:cs typeface="Times New Roman" panose="02020603050405020304" pitchFamily="18" charset="0"/>
              </a:rPr>
              <a:t>Martin et al. 2017</a:t>
            </a:r>
          </a:p>
        </p:txBody>
      </p:sp>
    </p:spTree>
    <p:extLst>
      <p:ext uri="{BB962C8B-B14F-4D97-AF65-F5344CB8AC3E}">
        <p14:creationId xmlns:p14="http://schemas.microsoft.com/office/powerpoint/2010/main" val="16420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75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8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750"/>
                                        <p:tgtEl>
                                          <p:spTgt spid="9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750"/>
                                        <p:tgtEl>
                                          <p:spTgt spid="5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8"/>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700"/>
                                        <p:tgtEl>
                                          <p:spTgt spid="7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750"/>
                                        <p:tgtEl>
                                          <p:spTgt spid="8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fade">
                                      <p:cBhvr>
                                        <p:cTn id="32" dur="750"/>
                                        <p:tgtEl>
                                          <p:spTgt spid="90"/>
                                        </p:tgtEl>
                                      </p:cBhvr>
                                    </p:animEffect>
                                  </p:childTnLst>
                                </p:cTn>
                              </p:par>
                              <p:par>
                                <p:cTn id="33" presetID="1" presetClass="entr" presetSubtype="0"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fade">
                                      <p:cBhvr>
                                        <p:cTn id="39" dur="500"/>
                                        <p:tgtEl>
                                          <p:spTgt spid="9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750"/>
                                        <p:tgtEl>
                                          <p:spTgt spid="6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750"/>
                                        <p:tgtEl>
                                          <p:spTgt spid="8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fade">
                                      <p:cBhvr>
                                        <p:cTn id="52" dur="750"/>
                                        <p:tgtEl>
                                          <p:spTgt spid="87"/>
                                        </p:tgtEl>
                                      </p:cBhvr>
                                    </p:animEffect>
                                  </p:childTnLst>
                                </p:cTn>
                              </p:par>
                              <p:par>
                                <p:cTn id="53" presetID="10" presetClass="entr" presetSubtype="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750"/>
                                        <p:tgtEl>
                                          <p:spTgt spid="55"/>
                                        </p:tgtEl>
                                      </p:cBhvr>
                                    </p:animEffect>
                                  </p:childTnLst>
                                </p:cTn>
                              </p:par>
                              <p:par>
                                <p:cTn id="56" presetID="10" presetClass="entr" presetSubtype="0" fill="hold" nodeType="with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750"/>
                                        <p:tgtEl>
                                          <p:spTgt spid="7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7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P spid="90" grpId="0"/>
      <p:bldP spid="98" grpId="0"/>
      <p:bldP spid="99" grpId="0"/>
      <p:bldP spid="72" grpId="0"/>
      <p:bldP spid="51"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Rectangle 4">
            <a:extLst>
              <a:ext uri="{FF2B5EF4-FFF2-40B4-BE49-F238E27FC236}">
                <a16:creationId xmlns:a16="http://schemas.microsoft.com/office/drawing/2014/main" id="{0EF39689-2832-42D8-A1E8-1BCE22FE959B}"/>
              </a:ext>
            </a:extLst>
          </p:cNvPr>
          <p:cNvSpPr>
            <a:spLocks noChangeArrowheads="1"/>
          </p:cNvSpPr>
          <p:nvPr/>
        </p:nvSpPr>
        <p:spPr bwMode="auto">
          <a:xfrm rot="5400000">
            <a:off x="-172301" y="3193365"/>
            <a:ext cx="964567" cy="430306"/>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8" name="Rectangle 4">
            <a:extLst>
              <a:ext uri="{FF2B5EF4-FFF2-40B4-BE49-F238E27FC236}">
                <a16:creationId xmlns:a16="http://schemas.microsoft.com/office/drawing/2014/main" id="{82584ABF-D304-4298-804B-93BE1E0E4DBB}"/>
              </a:ext>
            </a:extLst>
          </p:cNvPr>
          <p:cNvSpPr>
            <a:spLocks noChangeArrowheads="1"/>
          </p:cNvSpPr>
          <p:nvPr/>
        </p:nvSpPr>
        <p:spPr bwMode="auto">
          <a:xfrm rot="5400000">
            <a:off x="-148968" y="5008626"/>
            <a:ext cx="914400" cy="428607"/>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57" name="Rectângulo 56"/>
          <p:cNvSpPr/>
          <p:nvPr/>
        </p:nvSpPr>
        <p:spPr>
          <a:xfrm>
            <a:off x="502792" y="548680"/>
            <a:ext cx="7021536" cy="369332"/>
          </a:xfrm>
          <a:prstGeom prst="rect">
            <a:avLst/>
          </a:prstGeom>
        </p:spPr>
        <p:txBody>
          <a:bodyPr wrap="square">
            <a:spAutoFit/>
          </a:bodyPr>
          <a:lstStyle/>
          <a:p>
            <a:pPr algn="l"/>
            <a:r>
              <a:rPr lang="pt-PT" sz="1800" b="1" dirty="0">
                <a:latin typeface="Arial" charset="0"/>
              </a:rPr>
              <a:t>5.1. </a:t>
            </a:r>
            <a:r>
              <a:rPr lang="en-US" sz="1800" b="1" dirty="0">
                <a:latin typeface="Arial" charset="0"/>
              </a:rPr>
              <a:t>Results</a:t>
            </a:r>
            <a:endParaRPr lang="pt-PT" sz="1800" b="1" dirty="0">
              <a:latin typeface="Arial" charset="0"/>
            </a:endParaRPr>
          </a:p>
        </p:txBody>
      </p:sp>
      <p:sp>
        <p:nvSpPr>
          <p:cNvPr id="47" name="Rectangle 58">
            <a:extLst>
              <a:ext uri="{FF2B5EF4-FFF2-40B4-BE49-F238E27FC236}">
                <a16:creationId xmlns:a16="http://schemas.microsoft.com/office/drawing/2014/main" id="{3FE3D9AE-73F5-4F0E-8A43-AB8D589B3F85}"/>
              </a:ext>
            </a:extLst>
          </p:cNvPr>
          <p:cNvSpPr>
            <a:spLocks noChangeArrowheads="1"/>
          </p:cNvSpPr>
          <p:nvPr/>
        </p:nvSpPr>
        <p:spPr bwMode="auto">
          <a:xfrm>
            <a:off x="0" y="6597650"/>
            <a:ext cx="9144000" cy="260350"/>
          </a:xfrm>
          <a:prstGeom prst="rect">
            <a:avLst/>
          </a:prstGeom>
          <a:solidFill>
            <a:srgbClr val="77777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a:solidFill>
                <a:schemeClr val="accent6">
                  <a:lumMod val="50000"/>
                </a:schemeClr>
              </a:solidFill>
            </a:endParaRPr>
          </a:p>
        </p:txBody>
      </p:sp>
      <p:sp>
        <p:nvSpPr>
          <p:cNvPr id="48" name="Text Box 59">
            <a:extLst>
              <a:ext uri="{FF2B5EF4-FFF2-40B4-BE49-F238E27FC236}">
                <a16:creationId xmlns:a16="http://schemas.microsoft.com/office/drawing/2014/main" id="{93FC49E8-95BB-4E68-97B5-DBD34005EFDE}"/>
              </a:ext>
            </a:extLst>
          </p:cNvPr>
          <p:cNvSpPr txBox="1">
            <a:spLocks noChangeArrowheads="1"/>
          </p:cNvSpPr>
          <p:nvPr/>
        </p:nvSpPr>
        <p:spPr bwMode="auto">
          <a:xfrm>
            <a:off x="7027863" y="6613525"/>
            <a:ext cx="2116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r>
              <a:rPr lang="pt-PT" altLang="pt-PT" sz="1000" dirty="0" err="1">
                <a:solidFill>
                  <a:schemeClr val="accent6">
                    <a:lumMod val="50000"/>
                  </a:schemeClr>
                </a:solidFill>
                <a:latin typeface="Times New Roman" panose="02020603050405020304" pitchFamily="18" charset="0"/>
                <a:cs typeface="Times New Roman" panose="02020603050405020304" pitchFamily="18" charset="0"/>
              </a:rPr>
              <a:t>Vienna</a:t>
            </a:r>
            <a:r>
              <a:rPr lang="pt-PT" altLang="pt-PT" sz="1000" dirty="0">
                <a:solidFill>
                  <a:schemeClr val="accent6">
                    <a:lumMod val="50000"/>
                  </a:schemeClr>
                </a:solidFill>
                <a:latin typeface="Times New Roman" panose="02020603050405020304" pitchFamily="18" charset="0"/>
                <a:cs typeface="Times New Roman" panose="02020603050405020304" pitchFamily="18" charset="0"/>
              </a:rPr>
              <a:t> 23/05/22</a:t>
            </a:r>
          </a:p>
        </p:txBody>
      </p:sp>
      <p:sp>
        <p:nvSpPr>
          <p:cNvPr id="49" name="Text Box 68">
            <a:extLst>
              <a:ext uri="{FF2B5EF4-FFF2-40B4-BE49-F238E27FC236}">
                <a16:creationId xmlns:a16="http://schemas.microsoft.com/office/drawing/2014/main" id="{EC40193A-F8F3-47B0-969F-EDB8FC528CF9}"/>
              </a:ext>
            </a:extLst>
          </p:cNvPr>
          <p:cNvSpPr txBox="1">
            <a:spLocks noChangeArrowheads="1"/>
          </p:cNvSpPr>
          <p:nvPr/>
        </p:nvSpPr>
        <p:spPr bwMode="auto">
          <a:xfrm>
            <a:off x="-1308" y="6597650"/>
            <a:ext cx="1477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en-US" altLang="pt-PT" sz="1000" dirty="0">
                <a:solidFill>
                  <a:schemeClr val="accent6">
                    <a:lumMod val="50000"/>
                  </a:schemeClr>
                </a:solidFill>
                <a:latin typeface="Times New Roman" pitchFamily="18" charset="0"/>
              </a:rPr>
              <a:t>Marcelo Fernandes</a:t>
            </a:r>
          </a:p>
        </p:txBody>
      </p:sp>
      <p:sp>
        <p:nvSpPr>
          <p:cNvPr id="4" name="Rectangle 3">
            <a:extLst>
              <a:ext uri="{FF2B5EF4-FFF2-40B4-BE49-F238E27FC236}">
                <a16:creationId xmlns:a16="http://schemas.microsoft.com/office/drawing/2014/main" id="{13315F17-5B2C-45F8-94BF-098789DD1DD4}"/>
              </a:ext>
            </a:extLst>
          </p:cNvPr>
          <p:cNvSpPr>
            <a:spLocks noChangeArrowheads="1"/>
          </p:cNvSpPr>
          <p:nvPr/>
        </p:nvSpPr>
        <p:spPr bwMode="auto">
          <a:xfrm>
            <a:off x="93928" y="127665"/>
            <a:ext cx="89380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r>
              <a:rPr lang="en-US" sz="900" b="1" dirty="0"/>
              <a:t>Maximum glacier extent of the Penultimate Glacial Cycle in the Upper Garonne Basin (Pyrenees): new chronological evidence</a:t>
            </a:r>
            <a:endParaRPr lang="en-US" altLang="pt-PT" sz="800" b="1" dirty="0">
              <a:solidFill>
                <a:srgbClr val="FFFF00"/>
              </a:solidFill>
              <a:latin typeface="Arial" charset="0"/>
            </a:endParaRPr>
          </a:p>
        </p:txBody>
      </p:sp>
      <p:sp>
        <p:nvSpPr>
          <p:cNvPr id="9" name="Text Box 33">
            <a:extLst>
              <a:ext uri="{FF2B5EF4-FFF2-40B4-BE49-F238E27FC236}">
                <a16:creationId xmlns:a16="http://schemas.microsoft.com/office/drawing/2014/main" id="{F234C8E2-E265-445E-AE56-539A5B024498}"/>
              </a:ext>
            </a:extLst>
          </p:cNvPr>
          <p:cNvSpPr txBox="1">
            <a:spLocks noChangeArrowheads="1"/>
          </p:cNvSpPr>
          <p:nvPr/>
        </p:nvSpPr>
        <p:spPr bwMode="auto">
          <a:xfrm rot="16200000">
            <a:off x="-248443" y="5073507"/>
            <a:ext cx="9429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Discussion</a:t>
            </a:r>
          </a:p>
        </p:txBody>
      </p:sp>
      <p:sp>
        <p:nvSpPr>
          <p:cNvPr id="2" name="Rectangle 4">
            <a:extLst>
              <a:ext uri="{FF2B5EF4-FFF2-40B4-BE49-F238E27FC236}">
                <a16:creationId xmlns:a16="http://schemas.microsoft.com/office/drawing/2014/main" id="{A6279184-B7C1-473E-8673-D5BE0AF543A2}"/>
              </a:ext>
            </a:extLst>
          </p:cNvPr>
          <p:cNvSpPr>
            <a:spLocks noChangeArrowheads="1"/>
          </p:cNvSpPr>
          <p:nvPr/>
        </p:nvSpPr>
        <p:spPr bwMode="auto">
          <a:xfrm rot="5400000">
            <a:off x="-145181" y="4099054"/>
            <a:ext cx="914400" cy="451359"/>
          </a:xfrm>
          <a:prstGeom prst="rect">
            <a:avLst/>
          </a:prstGeom>
          <a:solidFill>
            <a:srgbClr val="DFDFDF"/>
          </a:solidFill>
          <a:ln w="19050" algn="ctr">
            <a:solidFill>
              <a:srgbClr val="000000"/>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b="1" dirty="0"/>
          </a:p>
        </p:txBody>
      </p:sp>
      <p:sp>
        <p:nvSpPr>
          <p:cNvPr id="16" name="Text Box 33">
            <a:extLst>
              <a:ext uri="{FF2B5EF4-FFF2-40B4-BE49-F238E27FC236}">
                <a16:creationId xmlns:a16="http://schemas.microsoft.com/office/drawing/2014/main" id="{4A01A92A-C471-4EF0-BF43-6A0920FB6503}"/>
              </a:ext>
            </a:extLst>
          </p:cNvPr>
          <p:cNvSpPr txBox="1">
            <a:spLocks noChangeArrowheads="1"/>
          </p:cNvSpPr>
          <p:nvPr/>
        </p:nvSpPr>
        <p:spPr bwMode="auto">
          <a:xfrm rot="16200000">
            <a:off x="-226354" y="4187321"/>
            <a:ext cx="898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rgbClr val="5A5155"/>
                </a:solidFill>
                <a:latin typeface="Calibri" panose="020F0502020204030204" pitchFamily="34" charset="0"/>
                <a:cs typeface="Calibri" panose="020F0502020204030204" pitchFamily="34" charset="0"/>
              </a:rPr>
              <a:t>Results</a:t>
            </a:r>
          </a:p>
        </p:txBody>
      </p:sp>
      <p:sp>
        <p:nvSpPr>
          <p:cNvPr id="20" name="Rectangle 4">
            <a:extLst>
              <a:ext uri="{FF2B5EF4-FFF2-40B4-BE49-F238E27FC236}">
                <a16:creationId xmlns:a16="http://schemas.microsoft.com/office/drawing/2014/main" id="{B82F1C74-2F54-484A-88CC-28B1619052AE}"/>
              </a:ext>
            </a:extLst>
          </p:cNvPr>
          <p:cNvSpPr>
            <a:spLocks noChangeArrowheads="1"/>
          </p:cNvSpPr>
          <p:nvPr/>
        </p:nvSpPr>
        <p:spPr bwMode="auto">
          <a:xfrm rot="5400000">
            <a:off x="-148967" y="1367641"/>
            <a:ext cx="914400" cy="428606"/>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21" name="Rectangle 4">
            <a:extLst>
              <a:ext uri="{FF2B5EF4-FFF2-40B4-BE49-F238E27FC236}">
                <a16:creationId xmlns:a16="http://schemas.microsoft.com/office/drawing/2014/main" id="{441DBC61-2D15-4C89-8397-71322FF2E7A3}"/>
              </a:ext>
            </a:extLst>
          </p:cNvPr>
          <p:cNvSpPr>
            <a:spLocks noChangeArrowheads="1"/>
          </p:cNvSpPr>
          <p:nvPr/>
        </p:nvSpPr>
        <p:spPr bwMode="auto">
          <a:xfrm rot="5400000">
            <a:off x="-147555" y="460147"/>
            <a:ext cx="914400" cy="425782"/>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23" name="CaixaDeTexto 22">
            <a:extLst>
              <a:ext uri="{FF2B5EF4-FFF2-40B4-BE49-F238E27FC236}">
                <a16:creationId xmlns:a16="http://schemas.microsoft.com/office/drawing/2014/main" id="{CB1D592B-1677-4E46-A506-E78CEF90FAA3}"/>
              </a:ext>
            </a:extLst>
          </p:cNvPr>
          <p:cNvSpPr txBox="1"/>
          <p:nvPr/>
        </p:nvSpPr>
        <p:spPr>
          <a:xfrm rot="16200000">
            <a:off x="-201829" y="548248"/>
            <a:ext cx="873971" cy="246221"/>
          </a:xfrm>
          <a:prstGeom prst="rect">
            <a:avLst/>
          </a:prstGeom>
          <a:noFill/>
        </p:spPr>
        <p:txBody>
          <a:bodyPr wrap="square" rtlCol="0">
            <a:spAutoFit/>
          </a:bodyPr>
          <a:lstStyle/>
          <a:p>
            <a:r>
              <a:rPr lang="en-US" sz="1000" b="1" dirty="0">
                <a:solidFill>
                  <a:schemeClr val="bg1"/>
                </a:solidFill>
                <a:latin typeface="Calibri" panose="020F0502020204030204" pitchFamily="34" charset="0"/>
                <a:cs typeface="Calibri" panose="020F0502020204030204" pitchFamily="34" charset="0"/>
              </a:rPr>
              <a:t>Goals</a:t>
            </a:r>
          </a:p>
        </p:txBody>
      </p:sp>
      <p:sp>
        <p:nvSpPr>
          <p:cNvPr id="24" name="Text Box 6">
            <a:extLst>
              <a:ext uri="{FF2B5EF4-FFF2-40B4-BE49-F238E27FC236}">
                <a16:creationId xmlns:a16="http://schemas.microsoft.com/office/drawing/2014/main" id="{240E45BC-902D-4BAE-9A3C-6A623A9F0000}"/>
              </a:ext>
            </a:extLst>
          </p:cNvPr>
          <p:cNvSpPr txBox="1">
            <a:spLocks noChangeArrowheads="1"/>
          </p:cNvSpPr>
          <p:nvPr/>
        </p:nvSpPr>
        <p:spPr bwMode="auto">
          <a:xfrm rot="16200000">
            <a:off x="-250394" y="1456550"/>
            <a:ext cx="932567" cy="246221"/>
          </a:xfrm>
          <a:prstGeom prst="rect">
            <a:avLst/>
          </a:prstGeom>
          <a:noFill/>
          <a:ln>
            <a:noFill/>
          </a:ln>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Study area</a:t>
            </a:r>
          </a:p>
        </p:txBody>
      </p:sp>
      <p:sp>
        <p:nvSpPr>
          <p:cNvPr id="29" name="Text Box 15">
            <a:extLst>
              <a:ext uri="{FF2B5EF4-FFF2-40B4-BE49-F238E27FC236}">
                <a16:creationId xmlns:a16="http://schemas.microsoft.com/office/drawing/2014/main" id="{177DF852-2A90-47B5-81C0-8334C9136D08}"/>
              </a:ext>
            </a:extLst>
          </p:cNvPr>
          <p:cNvSpPr txBox="1">
            <a:spLocks noChangeArrowheads="1"/>
          </p:cNvSpPr>
          <p:nvPr/>
        </p:nvSpPr>
        <p:spPr bwMode="auto">
          <a:xfrm rot="16200000">
            <a:off x="-216885" y="3274954"/>
            <a:ext cx="909878" cy="246221"/>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Methodology</a:t>
            </a:r>
          </a:p>
        </p:txBody>
      </p:sp>
      <p:sp>
        <p:nvSpPr>
          <p:cNvPr id="31" name="Rectangle 4">
            <a:extLst>
              <a:ext uri="{FF2B5EF4-FFF2-40B4-BE49-F238E27FC236}">
                <a16:creationId xmlns:a16="http://schemas.microsoft.com/office/drawing/2014/main" id="{B18321A2-EE66-404C-9A20-FCAA527F9683}"/>
              </a:ext>
            </a:extLst>
          </p:cNvPr>
          <p:cNvSpPr>
            <a:spLocks noChangeArrowheads="1"/>
          </p:cNvSpPr>
          <p:nvPr/>
        </p:nvSpPr>
        <p:spPr bwMode="auto">
          <a:xfrm rot="5400000">
            <a:off x="-147667" y="2263606"/>
            <a:ext cx="914400" cy="431206"/>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32" name="Text Box 15">
            <a:extLst>
              <a:ext uri="{FF2B5EF4-FFF2-40B4-BE49-F238E27FC236}">
                <a16:creationId xmlns:a16="http://schemas.microsoft.com/office/drawing/2014/main" id="{8A1EEE4B-C559-44D1-9892-6E48BD465561}"/>
              </a:ext>
            </a:extLst>
          </p:cNvPr>
          <p:cNvSpPr txBox="1">
            <a:spLocks noChangeArrowheads="1"/>
          </p:cNvSpPr>
          <p:nvPr/>
        </p:nvSpPr>
        <p:spPr bwMode="auto">
          <a:xfrm rot="16200000">
            <a:off x="-216885" y="2280787"/>
            <a:ext cx="909878" cy="400110"/>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State of the Art</a:t>
            </a:r>
          </a:p>
        </p:txBody>
      </p:sp>
      <p:sp>
        <p:nvSpPr>
          <p:cNvPr id="41" name="Rectangle 4">
            <a:extLst>
              <a:ext uri="{FF2B5EF4-FFF2-40B4-BE49-F238E27FC236}">
                <a16:creationId xmlns:a16="http://schemas.microsoft.com/office/drawing/2014/main" id="{46192A09-74D8-4CDA-9280-3BC0117EDF71}"/>
              </a:ext>
            </a:extLst>
          </p:cNvPr>
          <p:cNvSpPr>
            <a:spLocks noChangeArrowheads="1"/>
          </p:cNvSpPr>
          <p:nvPr/>
        </p:nvSpPr>
        <p:spPr bwMode="auto">
          <a:xfrm rot="5400000">
            <a:off x="-150640" y="5924176"/>
            <a:ext cx="914400" cy="431951"/>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42" name="Text Box 33">
            <a:extLst>
              <a:ext uri="{FF2B5EF4-FFF2-40B4-BE49-F238E27FC236}">
                <a16:creationId xmlns:a16="http://schemas.microsoft.com/office/drawing/2014/main" id="{70F7019C-7D21-4875-859D-7760F1E61D24}"/>
              </a:ext>
            </a:extLst>
          </p:cNvPr>
          <p:cNvSpPr txBox="1">
            <a:spLocks noChangeArrowheads="1"/>
          </p:cNvSpPr>
          <p:nvPr/>
        </p:nvSpPr>
        <p:spPr bwMode="auto">
          <a:xfrm rot="16200000">
            <a:off x="-226354" y="6010529"/>
            <a:ext cx="898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pt-PT" altLang="pt-PT" sz="1000" b="1" dirty="0" err="1">
                <a:solidFill>
                  <a:schemeClr val="bg1"/>
                </a:solidFill>
                <a:latin typeface="Calibri" panose="020F0502020204030204" pitchFamily="34" charset="0"/>
                <a:cs typeface="Calibri" panose="020F0502020204030204" pitchFamily="34" charset="0"/>
              </a:rPr>
              <a:t>Conclusions</a:t>
            </a:r>
            <a:endParaRPr lang="en-US" altLang="pt-PT" sz="1000" b="1" dirty="0">
              <a:solidFill>
                <a:schemeClr val="bg1"/>
              </a:solidFill>
              <a:latin typeface="Calibri" panose="020F0502020204030204" pitchFamily="34" charset="0"/>
              <a:cs typeface="Calibri" panose="020F0502020204030204" pitchFamily="34" charset="0"/>
            </a:endParaRPr>
          </a:p>
        </p:txBody>
      </p:sp>
      <p:pic>
        <p:nvPicPr>
          <p:cNvPr id="13" name="Imagem 12" descr="Uma imagem com texto, diferente&#10;&#10;Descrição gerada automaticamente">
            <a:extLst>
              <a:ext uri="{FF2B5EF4-FFF2-40B4-BE49-F238E27FC236}">
                <a16:creationId xmlns:a16="http://schemas.microsoft.com/office/drawing/2014/main" id="{F471B876-E5E0-49AF-98E8-5FC9F6163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614654"/>
            <a:ext cx="7676661" cy="3819167"/>
          </a:xfrm>
          <a:prstGeom prst="rect">
            <a:avLst/>
          </a:prstGeom>
        </p:spPr>
      </p:pic>
      <p:pic>
        <p:nvPicPr>
          <p:cNvPr id="26" name="Imagem 25" descr="Uma imagem com mapa&#10;&#10;Descrição gerada automaticamente">
            <a:extLst>
              <a:ext uri="{FF2B5EF4-FFF2-40B4-BE49-F238E27FC236}">
                <a16:creationId xmlns:a16="http://schemas.microsoft.com/office/drawing/2014/main" id="{43AD28A8-15E1-4757-AC72-0E638517E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493322"/>
            <a:ext cx="4165605" cy="6019263"/>
          </a:xfrm>
          <a:prstGeom prst="rect">
            <a:avLst/>
          </a:prstGeom>
        </p:spPr>
      </p:pic>
      <p:graphicFrame>
        <p:nvGraphicFramePr>
          <p:cNvPr id="11" name="Tabela 10">
            <a:extLst>
              <a:ext uri="{FF2B5EF4-FFF2-40B4-BE49-F238E27FC236}">
                <a16:creationId xmlns:a16="http://schemas.microsoft.com/office/drawing/2014/main" id="{29C65CED-FE8D-4E89-9DBB-DCD3800B2D96}"/>
              </a:ext>
            </a:extLst>
          </p:cNvPr>
          <p:cNvGraphicFramePr/>
          <p:nvPr>
            <p:extLst>
              <p:ext uri="{D42A27DB-BD31-4B8C-83A1-F6EECF244321}">
                <p14:modId xmlns:p14="http://schemas.microsoft.com/office/powerpoint/2010/main" val="701729265"/>
              </p:ext>
            </p:extLst>
          </p:nvPr>
        </p:nvGraphicFramePr>
        <p:xfrm>
          <a:off x="1843934" y="1133077"/>
          <a:ext cx="6030847" cy="5089570"/>
        </p:xfrm>
        <a:graphic>
          <a:graphicData uri="http://schemas.openxmlformats.org/drawingml/2006/table">
            <a:tbl>
              <a:tblPr firstRow="1" firstCol="1" bandRow="1"/>
              <a:tblGrid>
                <a:gridCol w="493969">
                  <a:extLst>
                    <a:ext uri="{9D8B030D-6E8A-4147-A177-3AD203B41FA5}">
                      <a16:colId xmlns:a16="http://schemas.microsoft.com/office/drawing/2014/main" val="3654371589"/>
                    </a:ext>
                  </a:extLst>
                </a:gridCol>
                <a:gridCol w="573080">
                  <a:extLst>
                    <a:ext uri="{9D8B030D-6E8A-4147-A177-3AD203B41FA5}">
                      <a16:colId xmlns:a16="http://schemas.microsoft.com/office/drawing/2014/main" val="3093178029"/>
                    </a:ext>
                  </a:extLst>
                </a:gridCol>
                <a:gridCol w="609743">
                  <a:extLst>
                    <a:ext uri="{9D8B030D-6E8A-4147-A177-3AD203B41FA5}">
                      <a16:colId xmlns:a16="http://schemas.microsoft.com/office/drawing/2014/main" val="1024594535"/>
                    </a:ext>
                  </a:extLst>
                </a:gridCol>
                <a:gridCol w="725519">
                  <a:extLst>
                    <a:ext uri="{9D8B030D-6E8A-4147-A177-3AD203B41FA5}">
                      <a16:colId xmlns:a16="http://schemas.microsoft.com/office/drawing/2014/main" val="2725901492"/>
                    </a:ext>
                  </a:extLst>
                </a:gridCol>
                <a:gridCol w="685550">
                  <a:extLst>
                    <a:ext uri="{9D8B030D-6E8A-4147-A177-3AD203B41FA5}">
                      <a16:colId xmlns:a16="http://schemas.microsoft.com/office/drawing/2014/main" val="4082635980"/>
                    </a:ext>
                  </a:extLst>
                </a:gridCol>
                <a:gridCol w="188542">
                  <a:extLst>
                    <a:ext uri="{9D8B030D-6E8A-4147-A177-3AD203B41FA5}">
                      <a16:colId xmlns:a16="http://schemas.microsoft.com/office/drawing/2014/main" val="3597864343"/>
                    </a:ext>
                  </a:extLst>
                </a:gridCol>
                <a:gridCol w="208280">
                  <a:extLst>
                    <a:ext uri="{9D8B030D-6E8A-4147-A177-3AD203B41FA5}">
                      <a16:colId xmlns:a16="http://schemas.microsoft.com/office/drawing/2014/main" val="2082383313"/>
                    </a:ext>
                  </a:extLst>
                </a:gridCol>
                <a:gridCol w="138061">
                  <a:extLst>
                    <a:ext uri="{9D8B030D-6E8A-4147-A177-3AD203B41FA5}">
                      <a16:colId xmlns:a16="http://schemas.microsoft.com/office/drawing/2014/main" val="2119624593"/>
                    </a:ext>
                  </a:extLst>
                </a:gridCol>
                <a:gridCol w="841292">
                  <a:extLst>
                    <a:ext uri="{9D8B030D-6E8A-4147-A177-3AD203B41FA5}">
                      <a16:colId xmlns:a16="http://schemas.microsoft.com/office/drawing/2014/main" val="3232791189"/>
                    </a:ext>
                  </a:extLst>
                </a:gridCol>
                <a:gridCol w="841292">
                  <a:extLst>
                    <a:ext uri="{9D8B030D-6E8A-4147-A177-3AD203B41FA5}">
                      <a16:colId xmlns:a16="http://schemas.microsoft.com/office/drawing/2014/main" val="1544182695"/>
                    </a:ext>
                  </a:extLst>
                </a:gridCol>
                <a:gridCol w="725519">
                  <a:extLst>
                    <a:ext uri="{9D8B030D-6E8A-4147-A177-3AD203B41FA5}">
                      <a16:colId xmlns:a16="http://schemas.microsoft.com/office/drawing/2014/main" val="4093478815"/>
                    </a:ext>
                  </a:extLst>
                </a:gridCol>
              </a:tblGrid>
              <a:tr h="326290">
                <a:tc gridSpan="2">
                  <a:txBody>
                    <a:bodyPr/>
                    <a:lstStyle/>
                    <a:p>
                      <a:pPr marL="0" marR="0" algn="l" fontAlgn="t">
                        <a:lnSpc>
                          <a:spcPct val="107000"/>
                        </a:lnSpc>
                        <a:spcBef>
                          <a:spcPts val="0"/>
                        </a:spcBef>
                        <a:spcAft>
                          <a:spcPts val="0"/>
                        </a:spcAft>
                      </a:pPr>
                      <a:r>
                        <a:rPr lang="es-E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Sample name</a:t>
                      </a:r>
                      <a:endParaRPr lang="es-ES" sz="800" b="0" i="0" u="none" strike="noStrike">
                        <a:effectLst/>
                        <a:latin typeface="Arial" panose="020B0604020202020204" pitchFamily="34" charset="0"/>
                      </a:endParaRPr>
                    </a:p>
                  </a:txBody>
                  <a:tcPr marL="6194" marR="6194" marT="132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t">
                        <a:lnSpc>
                          <a:spcPct val="107000"/>
                        </a:lnSpc>
                        <a:spcBef>
                          <a:spcPts val="0"/>
                        </a:spcBef>
                        <a:spcAft>
                          <a:spcPts val="0"/>
                        </a:spcAft>
                      </a:pPr>
                      <a:r>
                        <a:rPr lang="es-E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Quartz weight (g)</a:t>
                      </a:r>
                      <a:endParaRPr lang="es-ES" sz="800" b="0" i="0" u="none" strike="noStrike">
                        <a:effectLst/>
                        <a:latin typeface="Arial" panose="020B0604020202020204" pitchFamily="34" charset="0"/>
                      </a:endParaRPr>
                    </a:p>
                  </a:txBody>
                  <a:tcPr marL="6194" marR="6194" marT="132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mass of carrier (</a:t>
                      </a:r>
                      <a:r>
                        <a:rPr lang="en-US" sz="700" b="1"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 mg)</a:t>
                      </a:r>
                      <a:endParaRPr lang="en-US" sz="800" b="0" i="0" u="none" strike="noStrike">
                        <a:effectLst/>
                        <a:latin typeface="Arial" panose="020B0604020202020204" pitchFamily="34" charset="0"/>
                      </a:endParaRPr>
                    </a:p>
                  </a:txBody>
                  <a:tcPr marL="6194" marR="6194" marT="132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fontAlgn="t">
                        <a:lnSpc>
                          <a:spcPct val="107000"/>
                        </a:lnSpc>
                        <a:spcBef>
                          <a:spcPts val="0"/>
                        </a:spcBef>
                        <a:spcAft>
                          <a:spcPts val="0"/>
                        </a:spcAft>
                      </a:pPr>
                      <a:r>
                        <a:rPr lang="es-ES" sz="7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ASTER AMS </a:t>
                      </a:r>
                      <a:r>
                        <a:rPr lang="es-ES" sz="700" b="1" i="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cathode</a:t>
                      </a:r>
                      <a:r>
                        <a:rPr lang="es-ES" sz="7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700" b="1" i="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number</a:t>
                      </a:r>
                      <a:endParaRPr lang="es-ES" sz="800" b="0" i="0" u="none" strike="noStrike" dirty="0">
                        <a:effectLst/>
                        <a:latin typeface="Arial" panose="020B0604020202020204" pitchFamily="34" charset="0"/>
                      </a:endParaRPr>
                    </a:p>
                  </a:txBody>
                  <a:tcPr marL="6194" marR="6194" marT="132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l" fontAlgn="t">
                        <a:lnSpc>
                          <a:spcPct val="107000"/>
                        </a:lnSpc>
                        <a:spcBef>
                          <a:spcPts val="0"/>
                        </a:spcBef>
                        <a:spcAft>
                          <a:spcPts val="0"/>
                        </a:spcAft>
                      </a:pPr>
                      <a:endParaRPr lang="es-ES" sz="800" b="0" i="0" u="none" strike="noStrike" dirty="0">
                        <a:effectLst/>
                        <a:latin typeface="Arial" panose="020B0604020202020204" pitchFamily="34" charset="0"/>
                      </a:endParaRPr>
                    </a:p>
                  </a:txBody>
                  <a:tcPr marL="6194" marR="6194" marT="132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fontAlgn="t">
                        <a:lnSpc>
                          <a:spcPct val="107000"/>
                        </a:lnSpc>
                        <a:spcBef>
                          <a:spcPts val="0"/>
                        </a:spcBef>
                        <a:spcAft>
                          <a:spcPts val="0"/>
                        </a:spcAft>
                      </a:pPr>
                      <a:r>
                        <a:rPr lang="es-ES" sz="700" b="1" i="0" u="none" strike="noStrike"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s-ES" sz="7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t>
                      </a:r>
                      <a:r>
                        <a:rPr lang="es-ES" sz="700" b="1" i="0" u="none" strike="noStrike"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r>
                        <a:rPr lang="es-ES" sz="7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 (10</a:t>
                      </a:r>
                      <a:r>
                        <a:rPr lang="es-ES" sz="700" b="1" i="0" u="none" strike="noStrike"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r>
                        <a:rPr lang="es-ES" sz="7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dirty="0">
                        <a:effectLst/>
                        <a:latin typeface="Arial" panose="020B0604020202020204" pitchFamily="34" charset="0"/>
                      </a:endParaRPr>
                    </a:p>
                  </a:txBody>
                  <a:tcPr marL="6194" marR="6194" marT="132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t">
                        <a:lnSpc>
                          <a:spcPct val="107000"/>
                        </a:lnSpc>
                        <a:spcBef>
                          <a:spcPts val="0"/>
                        </a:spcBef>
                        <a:spcAft>
                          <a:spcPts val="0"/>
                        </a:spcAft>
                      </a:pPr>
                      <a:r>
                        <a:rPr lang="es-E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Blank correction (%)</a:t>
                      </a:r>
                      <a:endParaRPr lang="es-ES" sz="800" b="0" i="0" u="none" strike="noStrike">
                        <a:effectLst/>
                        <a:latin typeface="Arial" panose="020B0604020202020204" pitchFamily="34" charset="0"/>
                      </a:endParaRPr>
                    </a:p>
                  </a:txBody>
                  <a:tcPr marL="6194" marR="6194" marT="132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s-E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S" sz="700" b="1"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s-E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 (10</a:t>
                      </a:r>
                      <a:r>
                        <a:rPr lang="es-ES" sz="700" b="1"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s-E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atoms g</a:t>
                      </a:r>
                      <a:r>
                        <a:rPr lang="es-ES" sz="700" b="1"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s-E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a:effectLst/>
                        <a:latin typeface="Arial" panose="020B0604020202020204" pitchFamily="34" charset="0"/>
                      </a:endParaRPr>
                    </a:p>
                  </a:txBody>
                  <a:tcPr marL="6194" marR="6194" marT="132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s-E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Age (ka)</a:t>
                      </a:r>
                      <a:endParaRPr lang="es-ES" sz="800" b="0" i="0" u="none" strike="noStrike">
                        <a:effectLst/>
                        <a:latin typeface="Arial" panose="020B0604020202020204" pitchFamily="34" charset="0"/>
                      </a:endParaRPr>
                    </a:p>
                  </a:txBody>
                  <a:tcPr marL="6194" marR="6194" marT="132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0948617"/>
                  </a:ext>
                </a:extLst>
              </a:tr>
              <a:tr h="0">
                <a:tc gridSpan="7">
                  <a:txBody>
                    <a:bodyPr/>
                    <a:lstStyle/>
                    <a:p>
                      <a:pPr marL="0" marR="0" algn="l" fontAlgn="ctr">
                        <a:lnSpc>
                          <a:spcPct val="107000"/>
                        </a:lnSpc>
                        <a:spcBef>
                          <a:spcPts val="0"/>
                        </a:spcBef>
                        <a:spcAft>
                          <a:spcPts val="0"/>
                        </a:spcAft>
                      </a:pPr>
                      <a:r>
                        <a:rPr lang="es-ES" sz="700" b="0"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External frontal moraines (EM)</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gridSpan="4">
                  <a:txBody>
                    <a:bodyPr/>
                    <a:lstStyle/>
                    <a:p>
                      <a:pPr marL="0" marR="0" algn="l" fontAlgn="ctr">
                        <a:lnSpc>
                          <a:spcPct val="107000"/>
                        </a:lnSpc>
                        <a:spcBef>
                          <a:spcPts val="0"/>
                        </a:spcBef>
                        <a:spcAft>
                          <a:spcPts val="800"/>
                        </a:spcAft>
                      </a:pPr>
                      <a:r>
                        <a:rPr lang="en-US" sz="7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800" b="0" i="0" u="none" strike="noStrike">
                        <a:effectLst/>
                        <a:latin typeface="Arial" panose="020B0604020202020204" pitchFamily="34" charset="0"/>
                      </a:endParaRPr>
                    </a:p>
                  </a:txBody>
                  <a:tcPr marL="1327" marR="1327"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9586371"/>
                  </a:ext>
                </a:extLst>
              </a:tr>
              <a:tr h="251312">
                <a:tc>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ARAN-01</a:t>
                      </a:r>
                      <a:endParaRPr lang="en-US" sz="800" b="0" i="0" u="none" strike="noStrike">
                        <a:effectLst/>
                        <a:latin typeface="Arial" panose="020B0604020202020204" pitchFamily="34" charset="0"/>
                      </a:endParaRPr>
                    </a:p>
                  </a:txBody>
                  <a:tcPr marL="6194" marR="6194" marT="1327" marB="0" anchor="ctr">
                    <a:lnL>
                      <a:noFill/>
                    </a:lnL>
                    <a:lnR>
                      <a:noFill/>
                    </a:lnR>
                    <a:lnT>
                      <a:noFill/>
                    </a:lnT>
                    <a:lnB>
                      <a:noFill/>
                    </a:lnB>
                  </a:tcPr>
                </a:tc>
                <a:tc rowSpan="2">
                  <a:txBody>
                    <a:bodyPr/>
                    <a:lstStyle/>
                    <a:p>
                      <a:pPr marL="0" marR="0" algn="ctr"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EM-2</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tc>
                  <a:txBody>
                    <a:bodyPr/>
                    <a:lstStyle/>
                    <a:p>
                      <a:pPr marL="0" marR="0" indent="13716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11.41</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0.459</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CHAU</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25.54 ± 0.96</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25.54 ± 0.96</a:t>
                      </a:r>
                      <a:endParaRPr lang="es-ES" sz="800" b="0" i="0" u="none" strike="noStrike">
                        <a:effectLst/>
                        <a:latin typeface="Arial" panose="020B0604020202020204" pitchFamily="34" charset="0"/>
                      </a:endParaRPr>
                    </a:p>
                  </a:txBody>
                  <a:tcPr marL="6194" marR="6194" marT="1327" marB="0" anchor="ctr">
                    <a:lnL>
                      <a:noFill/>
                    </a:lnL>
                    <a:lnR>
                      <a:noFill/>
                    </a:lnR>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0.77</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68.17 ± 2.57</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123.8 ± 7.8 (4.5)</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extLst>
                  <a:ext uri="{0D108BD9-81ED-4DB2-BD59-A6C34878D82A}">
                    <a16:rowId xmlns:a16="http://schemas.microsoft.com/office/drawing/2014/main" val="1113726870"/>
                  </a:ext>
                </a:extLst>
              </a:tr>
              <a:tr h="226314">
                <a:tc>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ARAN-02</a:t>
                      </a: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tc vMerge="1">
                  <a:txBody>
                    <a:bodyPr/>
                    <a:lstStyle/>
                    <a:p>
                      <a:endParaRPr lang="en-US"/>
                    </a:p>
                  </a:txBody>
                  <a:tcPr/>
                </a:tc>
                <a:tc>
                  <a:txBody>
                    <a:bodyPr/>
                    <a:lstStyle/>
                    <a:p>
                      <a:pPr marL="0" marR="0" indent="13716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11.66</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0.464</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CHAV</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8.96 ± 0.59</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8.96 ± 0.59</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2.20</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23.32 ± 1.57</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tc>
                  <a:txBody>
                    <a:bodyPr/>
                    <a:lstStyle/>
                    <a:p>
                      <a:pPr marL="0" marR="0" algn="l" fontAlgn="ctr">
                        <a:lnSpc>
                          <a:spcPct val="107000"/>
                        </a:lnSpc>
                        <a:spcBef>
                          <a:spcPts val="0"/>
                        </a:spcBef>
                        <a:spcAft>
                          <a:spcPts val="0"/>
                        </a:spcAft>
                      </a:pPr>
                      <a:r>
                        <a:rPr lang="es-ES" sz="700" b="0" i="1" u="none" strike="noStrike">
                          <a:solidFill>
                            <a:srgbClr val="808080"/>
                          </a:solidFill>
                          <a:effectLst/>
                          <a:latin typeface="Times New Roman" panose="02020603050405020304" pitchFamily="18" charset="0"/>
                          <a:ea typeface="Times New Roman" panose="02020603050405020304" pitchFamily="18" charset="0"/>
                          <a:cs typeface="Times New Roman" panose="02020603050405020304" pitchFamily="18" charset="0"/>
                        </a:rPr>
                        <a:t>41.6 ± 3.4 (2.6)</a:t>
                      </a:r>
                      <a:r>
                        <a:rPr lang="es-ES" sz="700" b="0" i="0" u="none" strike="noStrike" baseline="30000">
                          <a:solidFill>
                            <a:srgbClr val="80808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s-ES" sz="700" b="0" i="1" u="none" strike="noStrike">
                          <a:solidFill>
                            <a:srgbClr val="80808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31827809"/>
                  </a:ext>
                </a:extLst>
              </a:tr>
              <a:tr h="251312">
                <a:tc>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ARAN-44</a:t>
                      </a:r>
                      <a:endParaRPr lang="en-U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a:noFill/>
                    </a:lnB>
                  </a:tcPr>
                </a:tc>
                <a:tc rowSpan="3">
                  <a:txBody>
                    <a:bodyPr/>
                    <a:lstStyle/>
                    <a:p>
                      <a:pPr marL="0" marR="0" algn="ctr" fontAlgn="ctr">
                        <a:lnSpc>
                          <a:spcPct val="107000"/>
                        </a:lnSpc>
                        <a:spcBef>
                          <a:spcPts val="0"/>
                        </a:spcBef>
                        <a:spcAft>
                          <a:spcPts val="0"/>
                        </a:spcAft>
                      </a:pPr>
                      <a:r>
                        <a:rPr lang="pt-PT"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EM-4 (</a:t>
                      </a:r>
                      <a:r>
                        <a:rPr lang="pt-PT" sz="700" b="0"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pt-PT"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pt-PT" sz="800" b="0" i="0" u="none" strike="noStrike">
                        <a:effectLst/>
                        <a:latin typeface="Arial" panose="020B0604020202020204" pitchFamily="34" charset="0"/>
                      </a:endParaRPr>
                    </a:p>
                    <a:p>
                      <a:pPr marL="0" marR="0" algn="ctr" fontAlgn="ctr">
                        <a:lnSpc>
                          <a:spcPct val="107000"/>
                        </a:lnSpc>
                        <a:spcBef>
                          <a:spcPts val="0"/>
                        </a:spcBef>
                        <a:spcAft>
                          <a:spcPts val="0"/>
                        </a:spcAft>
                      </a:pPr>
                      <a:r>
                        <a:rPr lang="pt-PT"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124.1 ± 9.6 (5.5) ka</a:t>
                      </a:r>
                      <a:endParaRPr lang="pt-PT"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37160" algn="l" fontAlgn="ctr">
                        <a:lnSpc>
                          <a:spcPct val="107000"/>
                        </a:lnSpc>
                        <a:spcBef>
                          <a:spcPts val="0"/>
                        </a:spcBef>
                        <a:spcAft>
                          <a:spcPts val="0"/>
                        </a:spcAft>
                      </a:pPr>
                      <a:r>
                        <a:rPr lang="es-ES" sz="700" b="0" i="0" u="none" strike="noStrike">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18.70</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0.443</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IGNJ</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a:noFill/>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43.71 ± 1.46</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a:noFill/>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43.71 ± 1.46</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0.44</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68.85 ± 2.30</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127.9 </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8.0 (4.2)</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089732089"/>
                  </a:ext>
                </a:extLst>
              </a:tr>
              <a:tr h="251312">
                <a:tc>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ARAN-45</a:t>
                      </a:r>
                      <a:endParaRPr lang="en-US" sz="800" b="0" i="0" u="none" strike="noStrike">
                        <a:effectLst/>
                        <a:latin typeface="Arial" panose="020B0604020202020204" pitchFamily="34" charset="0"/>
                      </a:endParaRPr>
                    </a:p>
                  </a:txBody>
                  <a:tcPr marL="6194" marR="6194" marT="1327" marB="0" anchor="ctr">
                    <a:lnL>
                      <a:noFill/>
                    </a:lnL>
                    <a:lnR>
                      <a:noFill/>
                    </a:lnR>
                    <a:lnT>
                      <a:noFill/>
                    </a:lnT>
                    <a:lnB>
                      <a:noFill/>
                    </a:lnB>
                  </a:tcPr>
                </a:tc>
                <a:tc vMerge="1">
                  <a:txBody>
                    <a:bodyPr/>
                    <a:lstStyle/>
                    <a:p>
                      <a:endParaRPr lang="en-US"/>
                    </a:p>
                  </a:txBody>
                  <a:tcPr/>
                </a:tc>
                <a:tc>
                  <a:txBody>
                    <a:bodyPr/>
                    <a:lstStyle/>
                    <a:p>
                      <a:pPr marL="0" marR="0" indent="137160" algn="l" fontAlgn="ctr">
                        <a:lnSpc>
                          <a:spcPct val="107000"/>
                        </a:lnSpc>
                        <a:spcBef>
                          <a:spcPts val="0"/>
                        </a:spcBef>
                        <a:spcAft>
                          <a:spcPts val="0"/>
                        </a:spcAft>
                      </a:pPr>
                      <a:r>
                        <a:rPr lang="es-ES" sz="700" b="0" i="0" u="none" strike="noStrike">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20.45</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0.441</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IGNK</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44.37 ± 2.80</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44.37 ± 2.80</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0.43</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63.63 ± 4.04</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116.4 </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9.4 (7.1)</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extLst>
                  <a:ext uri="{0D108BD9-81ED-4DB2-BD59-A6C34878D82A}">
                    <a16:rowId xmlns:a16="http://schemas.microsoft.com/office/drawing/2014/main" val="2509664029"/>
                  </a:ext>
                </a:extLst>
              </a:tr>
              <a:tr h="251312">
                <a:tc>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ARAN-46</a:t>
                      </a: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indent="137160" algn="l" fontAlgn="ctr">
                        <a:lnSpc>
                          <a:spcPct val="107000"/>
                        </a:lnSpc>
                        <a:spcBef>
                          <a:spcPts val="0"/>
                        </a:spcBef>
                        <a:spcAft>
                          <a:spcPts val="0"/>
                        </a:spcAft>
                      </a:pPr>
                      <a:r>
                        <a:rPr lang="es-ES" sz="700" b="0" i="0" u="none" strike="noStrike">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20.76</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0.440</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IGNL</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48.89 ± 2.29</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48.89 ± 2.29</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0.39</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68.95 ± 3.24</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128.5 </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9.1 (6.0)</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142564"/>
                  </a:ext>
                </a:extLst>
              </a:tr>
              <a:tr h="0">
                <a:tc gridSpan="11">
                  <a:txBody>
                    <a:bodyPr/>
                    <a:lstStyle/>
                    <a:p>
                      <a:pPr marL="0" marR="0" algn="l" fontAlgn="ctr">
                        <a:lnSpc>
                          <a:spcPct val="107000"/>
                        </a:lnSpc>
                        <a:spcBef>
                          <a:spcPts val="0"/>
                        </a:spcBef>
                        <a:spcAft>
                          <a:spcPts val="0"/>
                        </a:spcAft>
                      </a:pPr>
                      <a:r>
                        <a:rPr lang="es-ES" sz="700" b="0"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Highest erratic boulder (EM)</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32729165"/>
                  </a:ext>
                </a:extLst>
              </a:tr>
              <a:tr h="226314">
                <a:tc gridSpan="2">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ARAN-81</a:t>
                      </a: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indent="13716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19.23</a:t>
                      </a: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0.</a:t>
                      </a: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438</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IGNU</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5.97 ± 0.57</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5.97 ± 0.57</a:t>
                      </a:r>
                      <a:endParaRPr lang="es-ES" sz="800" b="0" i="0" u="none" strike="noStrike">
                        <a:effectLst/>
                        <a:latin typeface="Arial" panose="020B0604020202020204" pitchFamily="34" charset="0"/>
                      </a:endParaRPr>
                    </a:p>
                  </a:txBody>
                  <a:tcPr marL="6194" marR="6194" marT="1327" marB="0" anchor="ctr">
                    <a:lnL>
                      <a:noFill/>
                    </a:lnL>
                    <a:lnR>
                      <a:noFill/>
                    </a:lnR>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3.34</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8.79 ± 0.86</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1" u="none" strike="noStrike">
                          <a:solidFill>
                            <a:srgbClr val="808080"/>
                          </a:solidFill>
                          <a:effectLst/>
                          <a:latin typeface="Times New Roman" panose="02020603050405020304" pitchFamily="18" charset="0"/>
                          <a:ea typeface="Times New Roman" panose="02020603050405020304" pitchFamily="18" charset="0"/>
                          <a:cs typeface="Times New Roman" panose="02020603050405020304" pitchFamily="18" charset="0"/>
                        </a:rPr>
                        <a:t>13.9 ± 1.5 (1.3)</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372856"/>
                  </a:ext>
                </a:extLst>
              </a:tr>
              <a:tr h="0">
                <a:tc gridSpan="7">
                  <a:txBody>
                    <a:bodyPr/>
                    <a:lstStyle/>
                    <a:p>
                      <a:pPr marL="0" marR="0" algn="l" fontAlgn="ctr">
                        <a:lnSpc>
                          <a:spcPct val="107000"/>
                        </a:lnSpc>
                        <a:spcBef>
                          <a:spcPts val="0"/>
                        </a:spcBef>
                        <a:spcAft>
                          <a:spcPts val="0"/>
                        </a:spcAft>
                      </a:pPr>
                      <a:r>
                        <a:rPr lang="en-US" sz="700" b="0"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Highest moraines of the EM</a:t>
                      </a:r>
                      <a:endParaRPr lang="en-U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gridSpan="4">
                  <a:txBody>
                    <a:bodyPr/>
                    <a:lstStyle/>
                    <a:p>
                      <a:pPr marL="0" marR="0" algn="l" fontAlgn="ctr">
                        <a:lnSpc>
                          <a:spcPct val="107000"/>
                        </a:lnSpc>
                        <a:spcBef>
                          <a:spcPts val="0"/>
                        </a:spcBef>
                        <a:spcAft>
                          <a:spcPts val="800"/>
                        </a:spcAft>
                      </a:pPr>
                      <a:r>
                        <a:rPr lang="en-US" sz="7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800" b="0" i="0" u="none" strike="noStrike">
                        <a:effectLst/>
                        <a:latin typeface="Arial" panose="020B0604020202020204" pitchFamily="34" charset="0"/>
                      </a:endParaRPr>
                    </a:p>
                  </a:txBody>
                  <a:tcPr marL="1327" marR="1327"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33383079"/>
                  </a:ext>
                </a:extLst>
              </a:tr>
              <a:tr h="226314">
                <a:tc gridSpan="2">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ARAN-03</a:t>
                      </a:r>
                      <a:endParaRPr lang="en-U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endParaRPr lang="en-US"/>
                    </a:p>
                  </a:txBody>
                  <a:tcPr/>
                </a:tc>
                <a:tc>
                  <a:txBody>
                    <a:bodyPr/>
                    <a:lstStyle/>
                    <a:p>
                      <a:pPr marL="0" marR="0" indent="13716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11.19</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0.455</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CHAW</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17.9 ± 0.55</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17.9 ± 0.55</a:t>
                      </a:r>
                      <a:endParaRPr lang="es-ES" sz="800" b="0" i="0" u="none" strike="noStrike">
                        <a:effectLst/>
                        <a:latin typeface="Arial" panose="020B0604020202020204" pitchFamily="34" charset="0"/>
                      </a:endParaRPr>
                    </a:p>
                  </a:txBody>
                  <a:tcPr marL="6194" marR="6194" marT="1327" marB="0" anchor="ctr">
                    <a:lnL>
                      <a:noFill/>
                    </a:lnL>
                    <a:lnR>
                      <a:noFill/>
                    </a:lnR>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1.93</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47.65 ± 1.49</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1" u="none" strike="noStrike">
                          <a:solidFill>
                            <a:srgbClr val="808080"/>
                          </a:solidFill>
                          <a:effectLst/>
                          <a:latin typeface="Times New Roman" panose="02020603050405020304" pitchFamily="18" charset="0"/>
                          <a:ea typeface="Times New Roman" panose="02020603050405020304" pitchFamily="18" charset="0"/>
                          <a:cs typeface="Times New Roman" panose="02020603050405020304" pitchFamily="18" charset="0"/>
                        </a:rPr>
                        <a:t>73.1 ± 4.6 (2.3)</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extLst>
                  <a:ext uri="{0D108BD9-81ED-4DB2-BD59-A6C34878D82A}">
                    <a16:rowId xmlns:a16="http://schemas.microsoft.com/office/drawing/2014/main" val="264082774"/>
                  </a:ext>
                </a:extLst>
              </a:tr>
              <a:tr h="226314">
                <a:tc gridSpan="2">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ARAN-04</a:t>
                      </a: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indent="13716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11.61</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0.454</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CHAX</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7.90 ± 0.34</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7.90 ± 0.34</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4.49</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19.77 ± 0.91</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1" u="none" strike="noStrike">
                          <a:solidFill>
                            <a:srgbClr val="808080"/>
                          </a:solidFill>
                          <a:effectLst/>
                          <a:latin typeface="Times New Roman" panose="02020603050405020304" pitchFamily="18" charset="0"/>
                          <a:ea typeface="Times New Roman" panose="02020603050405020304" pitchFamily="18" charset="0"/>
                          <a:cs typeface="Times New Roman" panose="02020603050405020304" pitchFamily="18" charset="0"/>
                        </a:rPr>
                        <a:t>31.1 ± 2.1 (1.4)</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456961"/>
                  </a:ext>
                </a:extLst>
              </a:tr>
              <a:tr h="0">
                <a:tc gridSpan="11">
                  <a:txBody>
                    <a:bodyPr/>
                    <a:lstStyle/>
                    <a:p>
                      <a:pPr marL="0" marR="0" algn="l" fontAlgn="ctr">
                        <a:lnSpc>
                          <a:spcPct val="107000"/>
                        </a:lnSpc>
                        <a:spcBef>
                          <a:spcPts val="0"/>
                        </a:spcBef>
                        <a:spcAft>
                          <a:spcPts val="0"/>
                        </a:spcAft>
                      </a:pPr>
                      <a:r>
                        <a:rPr lang="es-ES" sz="700" b="0"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Internal moraines</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85668"/>
                  </a:ext>
                </a:extLst>
              </a:tr>
              <a:tr h="226314">
                <a:tc>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ARAN-05</a:t>
                      </a:r>
                      <a:endParaRPr lang="en-US" sz="800" b="0" i="0" u="none" strike="noStrike">
                        <a:effectLst/>
                        <a:latin typeface="Arial" panose="020B0604020202020204" pitchFamily="34" charset="0"/>
                      </a:endParaRPr>
                    </a:p>
                  </a:txBody>
                  <a:tcPr marL="6194" marR="6194" marT="1327" marB="0" anchor="ctr">
                    <a:lnL>
                      <a:noFill/>
                    </a:lnL>
                    <a:lnR>
                      <a:noFill/>
                    </a:lnR>
                    <a:lnT>
                      <a:noFill/>
                    </a:lnT>
                    <a:lnB>
                      <a:noFill/>
                    </a:lnB>
                  </a:tcPr>
                </a:tc>
                <a:tc rowSpan="2">
                  <a:txBody>
                    <a:bodyPr/>
                    <a:lstStyle/>
                    <a:p>
                      <a:pPr marL="0" marR="0" algn="ctr"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IM-1</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13716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10.88</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0.457</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CHAY</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4.54 ± 2.62</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4.54 ± 2.62</a:t>
                      </a:r>
                      <a:endParaRPr lang="es-ES" sz="800" b="0" i="0" u="none" strike="noStrike">
                        <a:effectLst/>
                        <a:latin typeface="Arial" panose="020B0604020202020204" pitchFamily="34" charset="0"/>
                      </a:endParaRPr>
                    </a:p>
                  </a:txBody>
                  <a:tcPr marL="6194" marR="6194" marT="1327" marB="0" anchor="ctr">
                    <a:lnL>
                      <a:noFill/>
                    </a:lnL>
                    <a:lnR>
                      <a:noFill/>
                    </a:lnR>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8.04</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11.78 ± 7.35</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1" u="none" strike="noStrike">
                          <a:solidFill>
                            <a:srgbClr val="808080"/>
                          </a:solidFill>
                          <a:effectLst/>
                          <a:latin typeface="Times New Roman" panose="02020603050405020304" pitchFamily="18" charset="0"/>
                          <a:ea typeface="Times New Roman" panose="02020603050405020304" pitchFamily="18" charset="0"/>
                          <a:cs typeface="Times New Roman" panose="02020603050405020304" pitchFamily="18" charset="0"/>
                        </a:rPr>
                        <a:t>20.3 ± 12.7 (12.7)</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extLst>
                  <a:ext uri="{0D108BD9-81ED-4DB2-BD59-A6C34878D82A}">
                    <a16:rowId xmlns:a16="http://schemas.microsoft.com/office/drawing/2014/main" val="4210137118"/>
                  </a:ext>
                </a:extLst>
              </a:tr>
              <a:tr h="226314">
                <a:tc>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ARAN-07</a:t>
                      </a: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indent="13716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11.44</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0.460</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CHAZ</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4.01 ± 0.36</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4.01 ± 0.36</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9.10</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9.89 ± 0.96</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1" u="none" strike="noStrike">
                          <a:solidFill>
                            <a:srgbClr val="808080"/>
                          </a:solidFill>
                          <a:effectLst/>
                          <a:latin typeface="Times New Roman" panose="02020603050405020304" pitchFamily="18" charset="0"/>
                          <a:ea typeface="Times New Roman" panose="02020603050405020304" pitchFamily="18" charset="0"/>
                          <a:cs typeface="Times New Roman" panose="02020603050405020304" pitchFamily="18" charset="0"/>
                        </a:rPr>
                        <a:t>17.1 ± 1.8 (1.6)</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2089802"/>
                  </a:ext>
                </a:extLst>
              </a:tr>
              <a:tr h="0">
                <a:tc gridSpan="11">
                  <a:txBody>
                    <a:bodyPr/>
                    <a:lstStyle/>
                    <a:p>
                      <a:pPr marL="0" marR="0" algn="l" fontAlgn="ctr">
                        <a:lnSpc>
                          <a:spcPct val="107000"/>
                        </a:lnSpc>
                        <a:spcBef>
                          <a:spcPts val="0"/>
                        </a:spcBef>
                        <a:spcAft>
                          <a:spcPts val="0"/>
                        </a:spcAft>
                      </a:pPr>
                      <a:r>
                        <a:rPr lang="en-US" sz="700" b="0"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Polished surfaces</a:t>
                      </a:r>
                      <a:endParaRPr lang="en-U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1650212"/>
                  </a:ext>
                </a:extLst>
              </a:tr>
              <a:tr h="226314">
                <a:tc gridSpan="2">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ARAN-42</a:t>
                      </a:r>
                      <a:endParaRPr lang="en-U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endParaRPr lang="en-US"/>
                    </a:p>
                  </a:txBody>
                  <a:tcPr/>
                </a:tc>
                <a:tc>
                  <a:txBody>
                    <a:bodyPr/>
                    <a:lstStyle/>
                    <a:p>
                      <a:pPr marL="0" marR="0" indent="137160" algn="l" fontAlgn="ctr">
                        <a:lnSpc>
                          <a:spcPct val="107000"/>
                        </a:lnSpc>
                        <a:spcBef>
                          <a:spcPts val="0"/>
                        </a:spcBef>
                        <a:spcAft>
                          <a:spcPts val="0"/>
                        </a:spcAft>
                      </a:pPr>
                      <a:r>
                        <a:rPr lang="es-ES" sz="700" b="0" i="0" u="none" strike="noStrike">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21.36</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0.432</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IGNH</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8.58 ± 0.29</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8.58 ± 0.29</a:t>
                      </a:r>
                      <a:endParaRPr lang="es-ES" sz="800" b="0" i="0" u="none" strike="noStrike">
                        <a:effectLst/>
                        <a:latin typeface="Arial" panose="020B0604020202020204" pitchFamily="34" charset="0"/>
                      </a:endParaRPr>
                    </a:p>
                  </a:txBody>
                  <a:tcPr marL="6194" marR="6194" marT="1327" marB="0" anchor="ctr">
                    <a:lnL>
                      <a:noFill/>
                    </a:lnL>
                    <a:lnR>
                      <a:noFill/>
                    </a:lnR>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2.33</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11.34 ± 0.39</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20.7 ± 1.2 (0.7)</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extLst>
                  <a:ext uri="{0D108BD9-81ED-4DB2-BD59-A6C34878D82A}">
                    <a16:rowId xmlns:a16="http://schemas.microsoft.com/office/drawing/2014/main" val="490720413"/>
                  </a:ext>
                </a:extLst>
              </a:tr>
              <a:tr h="226314">
                <a:tc gridSpan="2">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ARAN-43</a:t>
                      </a: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indent="137160" algn="l" fontAlgn="ctr">
                        <a:lnSpc>
                          <a:spcPct val="107000"/>
                        </a:lnSpc>
                        <a:spcBef>
                          <a:spcPts val="0"/>
                        </a:spcBef>
                        <a:spcAft>
                          <a:spcPts val="0"/>
                        </a:spcAft>
                      </a:pPr>
                      <a:r>
                        <a:rPr lang="es-ES" sz="700" b="0" i="0" u="none" strike="noStrike">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18.38</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0.436</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IGNI</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8.67 ± 0.60</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8.67 ± 0.60</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2.29</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13.42 ± 0.95</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24.2 ± 2.1 (1.6)</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639924"/>
                  </a:ext>
                </a:extLst>
              </a:tr>
              <a:tr h="51324">
                <a:tc gridSpan="2">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p>
                      <a:pPr marL="0" marR="0" indent="13716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02942316"/>
                  </a:ext>
                </a:extLst>
              </a:tr>
              <a:tr h="42227">
                <a:tc gridSpan="3">
                  <a:txBody>
                    <a:bodyPr/>
                    <a:lstStyle/>
                    <a:p>
                      <a:pPr marL="0" marR="0" algn="l" fontAlgn="ctr">
                        <a:lnSpc>
                          <a:spcPct val="107000"/>
                        </a:lnSpc>
                        <a:spcBef>
                          <a:spcPts val="0"/>
                        </a:spcBef>
                        <a:spcAft>
                          <a:spcPts val="0"/>
                        </a:spcAft>
                      </a:pPr>
                      <a:r>
                        <a:rPr lang="es-ES" sz="7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Chemistry blank details</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ctr">
                        <a:lnSpc>
                          <a:spcPct val="107000"/>
                        </a:lnSpc>
                        <a:spcBef>
                          <a:spcPts val="0"/>
                        </a:spcBef>
                        <a:spcAft>
                          <a:spcPts val="0"/>
                        </a:spcAft>
                      </a:pP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lnSpc>
                          <a:spcPct val="107000"/>
                        </a:lnSpc>
                        <a:spcBef>
                          <a:spcPts val="0"/>
                        </a:spcBef>
                        <a:spcAft>
                          <a:spcPts val="0"/>
                        </a:spcAft>
                      </a:pP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algn="l" fontAlgn="ctr">
                        <a:lnSpc>
                          <a:spcPct val="107000"/>
                        </a:lnSpc>
                        <a:spcBef>
                          <a:spcPts val="0"/>
                        </a:spcBef>
                        <a:spcAft>
                          <a:spcPts val="0"/>
                        </a:spcAft>
                      </a:pP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lnSpc>
                          <a:spcPct val="107000"/>
                        </a:lnSpc>
                        <a:spcBef>
                          <a:spcPts val="0"/>
                        </a:spcBef>
                        <a:spcAft>
                          <a:spcPts val="0"/>
                        </a:spcAft>
                      </a:pP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lnSpc>
                          <a:spcPct val="107000"/>
                        </a:lnSpc>
                        <a:spcBef>
                          <a:spcPts val="0"/>
                        </a:spcBef>
                        <a:spcAft>
                          <a:spcPts val="0"/>
                        </a:spcAft>
                      </a:pP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lnSpc>
                          <a:spcPct val="107000"/>
                        </a:lnSpc>
                        <a:spcBef>
                          <a:spcPts val="0"/>
                        </a:spcBef>
                        <a:spcAft>
                          <a:spcPts val="0"/>
                        </a:spcAft>
                      </a:pP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lnSpc>
                          <a:spcPct val="107000"/>
                        </a:lnSpc>
                        <a:spcBef>
                          <a:spcPts val="0"/>
                        </a:spcBef>
                        <a:spcAft>
                          <a:spcPts val="0"/>
                        </a:spcAft>
                      </a:pPr>
                      <a:endParaRPr lang="en-U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152808"/>
                  </a:ext>
                </a:extLst>
              </a:tr>
              <a:tr h="326290">
                <a:tc gridSpan="2">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Blank name</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Processed with</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mass of carrier (</a:t>
                      </a:r>
                      <a:r>
                        <a:rPr lang="en-US" sz="7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 mg)</a:t>
                      </a:r>
                      <a:endParaRPr lang="en-U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ASTER AMS cathode number</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l" fontAlgn="ctr">
                        <a:lnSpc>
                          <a:spcPct val="107000"/>
                        </a:lnSpc>
                        <a:spcBef>
                          <a:spcPts val="0"/>
                        </a:spcBef>
                        <a:spcAft>
                          <a:spcPts val="0"/>
                        </a:spcAft>
                      </a:pPr>
                      <a:r>
                        <a:rPr lang="es-ES" sz="7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t>
                      </a:r>
                      <a:r>
                        <a:rPr lang="es-ES" sz="7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 (10</a:t>
                      </a:r>
                      <a:r>
                        <a:rPr lang="es-ES" sz="7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l" fontAlgn="ctr">
                        <a:lnSpc>
                          <a:spcPct val="107000"/>
                        </a:lnSpc>
                        <a:spcBef>
                          <a:spcPts val="0"/>
                        </a:spcBef>
                        <a:spcAft>
                          <a:spcPts val="0"/>
                        </a:spcAft>
                      </a:pPr>
                      <a:r>
                        <a:rPr lang="es-ES" sz="7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t>
                      </a:r>
                      <a:r>
                        <a:rPr lang="es-ES" sz="7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 (10</a:t>
                      </a:r>
                      <a:r>
                        <a:rPr lang="es-ES" sz="7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S" sz="7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 (10</a:t>
                      </a:r>
                      <a:r>
                        <a:rPr lang="es-ES" sz="7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atoms)</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ct val="107000"/>
                        </a:lnSpc>
                        <a:spcBef>
                          <a:spcPts val="0"/>
                        </a:spcBef>
                        <a:spcAft>
                          <a:spcPts val="0"/>
                        </a:spcAft>
                      </a:pPr>
                      <a:endParaRPr lang="en-U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ct val="107000"/>
                        </a:lnSpc>
                        <a:spcBef>
                          <a:spcPts val="0"/>
                        </a:spcBef>
                        <a:spcAft>
                          <a:spcPts val="0"/>
                        </a:spcAft>
                      </a:pPr>
                      <a:endParaRPr lang="en-U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808731"/>
                  </a:ext>
                </a:extLst>
              </a:tr>
              <a:tr h="226314">
                <a:tc gridSpan="2">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BK-1</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ARAN-3, 4, 5, 7</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0.46</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CHAT</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0.34 ± 0.04</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0.34 ± 0.04</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10.30 ± 1.24</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a:effectLst/>
                        <a:latin typeface="Arial" panose="020B0604020202020204" pitchFamily="34" charset="0"/>
                      </a:endParaRPr>
                    </a:p>
                  </a:txBody>
                  <a:tcPr marL="6194" marR="6194" marT="1327"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06039891"/>
                  </a:ext>
                </a:extLst>
              </a:tr>
              <a:tr h="226314">
                <a:tc gridSpan="2">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BK-3</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ARAN-1, 2</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0.46</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IGHI</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gridSpan="3">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0.20 ± 0.03</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a:noFill/>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0.20 ± 0.03</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5.98 ± 0.93</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a:effectLst/>
                        <a:latin typeface="Arial" panose="020B0604020202020204" pitchFamily="34" charset="0"/>
                      </a:endParaRPr>
                    </a:p>
                  </a:txBody>
                  <a:tcPr marL="6194" marR="6194" marT="1327" marB="0" anchor="ctr">
                    <a:lnL>
                      <a:noFill/>
                    </a:lnL>
                    <a:lnR>
                      <a:noFill/>
                    </a:lnR>
                    <a:lnT>
                      <a:noFill/>
                    </a:lnT>
                    <a:lnB>
                      <a:noFill/>
                    </a:lnB>
                  </a:tcPr>
                </a:tc>
                <a:extLst>
                  <a:ext uri="{0D108BD9-81ED-4DB2-BD59-A6C34878D82A}">
                    <a16:rowId xmlns:a16="http://schemas.microsoft.com/office/drawing/2014/main" val="801302734"/>
                  </a:ext>
                </a:extLst>
              </a:tr>
              <a:tr h="226314">
                <a:tc gridSpan="2">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ARAN-BK</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ARAN-42, 43, 44, 45, 46, 81</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0.43</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IGNV</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0.20 ± 0.03</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0.20 ± 0.03</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5.65 ± 0.84</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s-ES" sz="7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800" b="0" i="0" u="none" strike="noStrike" dirty="0">
                        <a:effectLst/>
                        <a:latin typeface="Arial" panose="020B0604020202020204" pitchFamily="34" charset="0"/>
                      </a:endParaRPr>
                    </a:p>
                  </a:txBody>
                  <a:tcPr marL="6194" marR="6194" marT="1327"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2807232"/>
                  </a:ext>
                </a:extLst>
              </a:tr>
            </a:tbl>
          </a:graphicData>
        </a:graphic>
      </p:graphicFrame>
      <p:sp>
        <p:nvSpPr>
          <p:cNvPr id="3" name="Rectangle 2">
            <a:extLst>
              <a:ext uri="{FF2B5EF4-FFF2-40B4-BE49-F238E27FC236}">
                <a16:creationId xmlns:a16="http://schemas.microsoft.com/office/drawing/2014/main" id="{5BBF2EFC-4D33-D3B6-950F-4C3F47ECFED1}"/>
              </a:ext>
            </a:extLst>
          </p:cNvPr>
          <p:cNvSpPr/>
          <p:nvPr/>
        </p:nvSpPr>
        <p:spPr>
          <a:xfrm>
            <a:off x="2925728" y="2708920"/>
            <a:ext cx="965780" cy="1575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7D2393-CD3D-3AAE-3E3A-AB4EDDC8E84D}"/>
              </a:ext>
            </a:extLst>
          </p:cNvPr>
          <p:cNvSpPr/>
          <p:nvPr/>
        </p:nvSpPr>
        <p:spPr>
          <a:xfrm>
            <a:off x="5641261" y="4559080"/>
            <a:ext cx="1008112" cy="4014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695D4D7-73B9-DE43-4372-9B46BD13D77F}"/>
              </a:ext>
            </a:extLst>
          </p:cNvPr>
          <p:cNvSpPr/>
          <p:nvPr/>
        </p:nvSpPr>
        <p:spPr>
          <a:xfrm>
            <a:off x="1843934" y="1412776"/>
            <a:ext cx="5994947" cy="13681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8EB3E5-C44A-30D8-A13A-3844D4D3ECAF}"/>
              </a:ext>
            </a:extLst>
          </p:cNvPr>
          <p:cNvSpPr/>
          <p:nvPr/>
        </p:nvSpPr>
        <p:spPr>
          <a:xfrm>
            <a:off x="1843934" y="3698448"/>
            <a:ext cx="5994947" cy="5946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B5D5541-07C2-7CA2-BE54-09717D5B2640}"/>
              </a:ext>
            </a:extLst>
          </p:cNvPr>
          <p:cNvSpPr/>
          <p:nvPr/>
        </p:nvSpPr>
        <p:spPr>
          <a:xfrm>
            <a:off x="1835696" y="4280362"/>
            <a:ext cx="5994947" cy="5946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541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5" grpId="0" animBg="1"/>
      <p:bldP spid="5" grpId="1" animBg="1"/>
      <p:bldP spid="6" grpId="0" animBg="1"/>
      <p:bldP spid="6"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 name="Rectangle 4">
            <a:extLst>
              <a:ext uri="{FF2B5EF4-FFF2-40B4-BE49-F238E27FC236}">
                <a16:creationId xmlns:a16="http://schemas.microsoft.com/office/drawing/2014/main" id="{BA834995-6FDD-4552-A0CC-6AA00E18B0CC}"/>
              </a:ext>
            </a:extLst>
          </p:cNvPr>
          <p:cNvSpPr>
            <a:spLocks noChangeArrowheads="1"/>
          </p:cNvSpPr>
          <p:nvPr/>
        </p:nvSpPr>
        <p:spPr bwMode="auto">
          <a:xfrm rot="5400000">
            <a:off x="-167204" y="4105190"/>
            <a:ext cx="950990" cy="429743"/>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40" name="Rectangle 4">
            <a:extLst>
              <a:ext uri="{FF2B5EF4-FFF2-40B4-BE49-F238E27FC236}">
                <a16:creationId xmlns:a16="http://schemas.microsoft.com/office/drawing/2014/main" id="{E891F1BF-D9AF-4DB3-8B1C-689A678794A0}"/>
              </a:ext>
            </a:extLst>
          </p:cNvPr>
          <p:cNvSpPr>
            <a:spLocks noChangeArrowheads="1"/>
          </p:cNvSpPr>
          <p:nvPr/>
        </p:nvSpPr>
        <p:spPr bwMode="auto">
          <a:xfrm rot="5400000">
            <a:off x="-161168" y="5915249"/>
            <a:ext cx="914400" cy="431951"/>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3" name="Rectângulo 2"/>
          <p:cNvSpPr/>
          <p:nvPr/>
        </p:nvSpPr>
        <p:spPr>
          <a:xfrm>
            <a:off x="502792" y="548680"/>
            <a:ext cx="7669608" cy="369332"/>
          </a:xfrm>
          <a:prstGeom prst="rect">
            <a:avLst/>
          </a:prstGeom>
        </p:spPr>
        <p:txBody>
          <a:bodyPr wrap="square">
            <a:spAutoFit/>
          </a:bodyPr>
          <a:lstStyle/>
          <a:p>
            <a:pPr algn="l"/>
            <a:r>
              <a:rPr lang="en-US" sz="1800" b="1" dirty="0">
                <a:latin typeface="Arial" charset="0"/>
              </a:rPr>
              <a:t>6.1. Discussion</a:t>
            </a:r>
          </a:p>
        </p:txBody>
      </p:sp>
      <p:sp>
        <p:nvSpPr>
          <p:cNvPr id="58" name="Rectangle 58">
            <a:extLst>
              <a:ext uri="{FF2B5EF4-FFF2-40B4-BE49-F238E27FC236}">
                <a16:creationId xmlns:a16="http://schemas.microsoft.com/office/drawing/2014/main" id="{EF67D102-4E42-47DD-B0FA-F381041F50D0}"/>
              </a:ext>
            </a:extLst>
          </p:cNvPr>
          <p:cNvSpPr>
            <a:spLocks noChangeArrowheads="1"/>
          </p:cNvSpPr>
          <p:nvPr/>
        </p:nvSpPr>
        <p:spPr bwMode="auto">
          <a:xfrm>
            <a:off x="0" y="6597650"/>
            <a:ext cx="9144000" cy="260350"/>
          </a:xfrm>
          <a:prstGeom prst="rect">
            <a:avLst/>
          </a:prstGeom>
          <a:solidFill>
            <a:srgbClr val="77777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a:solidFill>
                <a:schemeClr val="accent6">
                  <a:lumMod val="50000"/>
                </a:schemeClr>
              </a:solidFill>
            </a:endParaRPr>
          </a:p>
        </p:txBody>
      </p:sp>
      <p:sp>
        <p:nvSpPr>
          <p:cNvPr id="59" name="Text Box 59">
            <a:extLst>
              <a:ext uri="{FF2B5EF4-FFF2-40B4-BE49-F238E27FC236}">
                <a16:creationId xmlns:a16="http://schemas.microsoft.com/office/drawing/2014/main" id="{328DBC68-CF0B-472D-83B2-29D02441C746}"/>
              </a:ext>
            </a:extLst>
          </p:cNvPr>
          <p:cNvSpPr txBox="1">
            <a:spLocks noChangeArrowheads="1"/>
          </p:cNvSpPr>
          <p:nvPr/>
        </p:nvSpPr>
        <p:spPr bwMode="auto">
          <a:xfrm>
            <a:off x="7027863" y="6613525"/>
            <a:ext cx="2116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r>
              <a:rPr lang="pt-PT" altLang="pt-PT" sz="1000" dirty="0" err="1">
                <a:solidFill>
                  <a:schemeClr val="accent6">
                    <a:lumMod val="50000"/>
                  </a:schemeClr>
                </a:solidFill>
                <a:latin typeface="Times New Roman" panose="02020603050405020304" pitchFamily="18" charset="0"/>
                <a:cs typeface="Times New Roman" panose="02020603050405020304" pitchFamily="18" charset="0"/>
              </a:rPr>
              <a:t>Vienna</a:t>
            </a:r>
            <a:r>
              <a:rPr lang="pt-PT" altLang="pt-PT" sz="1000" dirty="0">
                <a:solidFill>
                  <a:schemeClr val="accent6">
                    <a:lumMod val="50000"/>
                  </a:schemeClr>
                </a:solidFill>
                <a:latin typeface="Times New Roman" panose="02020603050405020304" pitchFamily="18" charset="0"/>
                <a:cs typeface="Times New Roman" panose="02020603050405020304" pitchFamily="18" charset="0"/>
              </a:rPr>
              <a:t> 23/05/22</a:t>
            </a:r>
          </a:p>
        </p:txBody>
      </p:sp>
      <p:sp>
        <p:nvSpPr>
          <p:cNvPr id="60" name="Text Box 68">
            <a:extLst>
              <a:ext uri="{FF2B5EF4-FFF2-40B4-BE49-F238E27FC236}">
                <a16:creationId xmlns:a16="http://schemas.microsoft.com/office/drawing/2014/main" id="{CC286354-4DB5-4C00-9EA2-B99E58E4EFD3}"/>
              </a:ext>
            </a:extLst>
          </p:cNvPr>
          <p:cNvSpPr txBox="1">
            <a:spLocks noChangeArrowheads="1"/>
          </p:cNvSpPr>
          <p:nvPr/>
        </p:nvSpPr>
        <p:spPr bwMode="auto">
          <a:xfrm>
            <a:off x="-1308" y="6597650"/>
            <a:ext cx="1477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en-US" altLang="pt-PT" sz="1000" dirty="0">
                <a:solidFill>
                  <a:schemeClr val="accent6">
                    <a:lumMod val="50000"/>
                  </a:schemeClr>
                </a:solidFill>
                <a:latin typeface="Times New Roman" pitchFamily="18" charset="0"/>
              </a:rPr>
              <a:t>Marcelo Fernandes</a:t>
            </a:r>
          </a:p>
        </p:txBody>
      </p:sp>
      <p:sp>
        <p:nvSpPr>
          <p:cNvPr id="166" name="Rectangle 4">
            <a:extLst>
              <a:ext uri="{FF2B5EF4-FFF2-40B4-BE49-F238E27FC236}">
                <a16:creationId xmlns:a16="http://schemas.microsoft.com/office/drawing/2014/main" id="{12B91A4C-6B19-462C-BA7E-362655729809}"/>
              </a:ext>
            </a:extLst>
          </p:cNvPr>
          <p:cNvSpPr>
            <a:spLocks noChangeArrowheads="1"/>
          </p:cNvSpPr>
          <p:nvPr/>
        </p:nvSpPr>
        <p:spPr bwMode="auto">
          <a:xfrm rot="5400000">
            <a:off x="-150758" y="3177234"/>
            <a:ext cx="914400" cy="420266"/>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167" name="Rectangle 4">
            <a:extLst>
              <a:ext uri="{FF2B5EF4-FFF2-40B4-BE49-F238E27FC236}">
                <a16:creationId xmlns:a16="http://schemas.microsoft.com/office/drawing/2014/main" id="{A26D9908-71B4-42A2-AFE5-1C877FF1CFFD}"/>
              </a:ext>
            </a:extLst>
          </p:cNvPr>
          <p:cNvSpPr>
            <a:spLocks noChangeArrowheads="1"/>
          </p:cNvSpPr>
          <p:nvPr/>
        </p:nvSpPr>
        <p:spPr bwMode="auto">
          <a:xfrm rot="5400000">
            <a:off x="-151947" y="1370622"/>
            <a:ext cx="914400" cy="422644"/>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168" name="Text Box 15">
            <a:extLst>
              <a:ext uri="{FF2B5EF4-FFF2-40B4-BE49-F238E27FC236}">
                <a16:creationId xmlns:a16="http://schemas.microsoft.com/office/drawing/2014/main" id="{8B42FC0C-2B8C-48AF-A373-2C60C8F12D77}"/>
              </a:ext>
            </a:extLst>
          </p:cNvPr>
          <p:cNvSpPr txBox="1">
            <a:spLocks noChangeArrowheads="1"/>
          </p:cNvSpPr>
          <p:nvPr/>
        </p:nvSpPr>
        <p:spPr bwMode="auto">
          <a:xfrm rot="16200000">
            <a:off x="-216885" y="3269632"/>
            <a:ext cx="909878" cy="246221"/>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Methodology</a:t>
            </a:r>
          </a:p>
        </p:txBody>
      </p:sp>
      <p:sp>
        <p:nvSpPr>
          <p:cNvPr id="170" name="Rectangle 4">
            <a:extLst>
              <a:ext uri="{FF2B5EF4-FFF2-40B4-BE49-F238E27FC236}">
                <a16:creationId xmlns:a16="http://schemas.microsoft.com/office/drawing/2014/main" id="{FA56FBA2-C98E-4A76-AD1C-9748A2455BAC}"/>
              </a:ext>
            </a:extLst>
          </p:cNvPr>
          <p:cNvSpPr>
            <a:spLocks noChangeArrowheads="1"/>
          </p:cNvSpPr>
          <p:nvPr/>
        </p:nvSpPr>
        <p:spPr bwMode="auto">
          <a:xfrm rot="5400000">
            <a:off x="-155017" y="460520"/>
            <a:ext cx="914400" cy="419648"/>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171" name="CaixaDeTexto 170">
            <a:extLst>
              <a:ext uri="{FF2B5EF4-FFF2-40B4-BE49-F238E27FC236}">
                <a16:creationId xmlns:a16="http://schemas.microsoft.com/office/drawing/2014/main" id="{0B4834E9-316D-49DB-9515-34AAA74789DD}"/>
              </a:ext>
            </a:extLst>
          </p:cNvPr>
          <p:cNvSpPr txBox="1"/>
          <p:nvPr/>
        </p:nvSpPr>
        <p:spPr>
          <a:xfrm rot="16200000">
            <a:off x="-201829" y="548248"/>
            <a:ext cx="873971" cy="246221"/>
          </a:xfrm>
          <a:prstGeom prst="rect">
            <a:avLst/>
          </a:prstGeom>
          <a:noFill/>
        </p:spPr>
        <p:txBody>
          <a:bodyPr wrap="square" rtlCol="0">
            <a:spAutoFit/>
          </a:bodyPr>
          <a:lstStyle/>
          <a:p>
            <a:r>
              <a:rPr lang="en-US" sz="1000" b="1" dirty="0">
                <a:solidFill>
                  <a:schemeClr val="bg1"/>
                </a:solidFill>
                <a:latin typeface="Calibri" panose="020F0502020204030204" pitchFamily="34" charset="0"/>
                <a:cs typeface="Calibri" panose="020F0502020204030204" pitchFamily="34" charset="0"/>
              </a:rPr>
              <a:t>Goals</a:t>
            </a:r>
          </a:p>
        </p:txBody>
      </p:sp>
      <p:sp>
        <p:nvSpPr>
          <p:cNvPr id="172" name="Text Box 6">
            <a:extLst>
              <a:ext uri="{FF2B5EF4-FFF2-40B4-BE49-F238E27FC236}">
                <a16:creationId xmlns:a16="http://schemas.microsoft.com/office/drawing/2014/main" id="{E87DB67F-1649-445B-A0BA-459B52FB91AA}"/>
              </a:ext>
            </a:extLst>
          </p:cNvPr>
          <p:cNvSpPr txBox="1">
            <a:spLocks noChangeArrowheads="1"/>
          </p:cNvSpPr>
          <p:nvPr/>
        </p:nvSpPr>
        <p:spPr bwMode="auto">
          <a:xfrm rot="16200000">
            <a:off x="-250394" y="1456550"/>
            <a:ext cx="932567" cy="246221"/>
          </a:xfrm>
          <a:prstGeom prst="rect">
            <a:avLst/>
          </a:prstGeom>
          <a:noFill/>
          <a:ln>
            <a:noFill/>
          </a:ln>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Study area</a:t>
            </a:r>
          </a:p>
        </p:txBody>
      </p:sp>
      <p:sp>
        <p:nvSpPr>
          <p:cNvPr id="2" name="Rectangle 3">
            <a:extLst>
              <a:ext uri="{FF2B5EF4-FFF2-40B4-BE49-F238E27FC236}">
                <a16:creationId xmlns:a16="http://schemas.microsoft.com/office/drawing/2014/main" id="{1E71F4A9-3930-47D9-9746-F796E13F8B5A}"/>
              </a:ext>
            </a:extLst>
          </p:cNvPr>
          <p:cNvSpPr>
            <a:spLocks noChangeArrowheads="1"/>
          </p:cNvSpPr>
          <p:nvPr/>
        </p:nvSpPr>
        <p:spPr bwMode="auto">
          <a:xfrm>
            <a:off x="93928" y="127665"/>
            <a:ext cx="89380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r>
              <a:rPr lang="en-US" sz="900" b="1" dirty="0"/>
              <a:t>Maximum glacier extent of the Penultimate Glacial Cycle in the Upper Garonne Basin (Pyrenees): new chronological evidence</a:t>
            </a:r>
            <a:endParaRPr lang="en-US" altLang="pt-PT" sz="800" b="1" dirty="0">
              <a:solidFill>
                <a:srgbClr val="FFFF00"/>
              </a:solidFill>
              <a:latin typeface="Arial" charset="0"/>
            </a:endParaRPr>
          </a:p>
        </p:txBody>
      </p:sp>
      <p:sp>
        <p:nvSpPr>
          <p:cNvPr id="6" name="Rectangle 4">
            <a:extLst>
              <a:ext uri="{FF2B5EF4-FFF2-40B4-BE49-F238E27FC236}">
                <a16:creationId xmlns:a16="http://schemas.microsoft.com/office/drawing/2014/main" id="{F128A7C5-4922-458F-86BD-3FA69002583A}"/>
              </a:ext>
            </a:extLst>
          </p:cNvPr>
          <p:cNvSpPr>
            <a:spLocks noChangeArrowheads="1"/>
          </p:cNvSpPr>
          <p:nvPr/>
        </p:nvSpPr>
        <p:spPr bwMode="auto">
          <a:xfrm rot="5400000">
            <a:off x="-151947" y="2267886"/>
            <a:ext cx="914400" cy="422645"/>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7" name="Text Box 15">
            <a:extLst>
              <a:ext uri="{FF2B5EF4-FFF2-40B4-BE49-F238E27FC236}">
                <a16:creationId xmlns:a16="http://schemas.microsoft.com/office/drawing/2014/main" id="{9F1D7513-83F9-4767-8A8D-AAACD8858070}"/>
              </a:ext>
            </a:extLst>
          </p:cNvPr>
          <p:cNvSpPr txBox="1">
            <a:spLocks noChangeArrowheads="1"/>
          </p:cNvSpPr>
          <p:nvPr/>
        </p:nvSpPr>
        <p:spPr bwMode="auto">
          <a:xfrm rot="16200000">
            <a:off x="-216885" y="2280787"/>
            <a:ext cx="909878" cy="400110"/>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State of the Art</a:t>
            </a:r>
          </a:p>
        </p:txBody>
      </p:sp>
      <p:sp>
        <p:nvSpPr>
          <p:cNvPr id="8" name="Rectangle 4">
            <a:extLst>
              <a:ext uri="{FF2B5EF4-FFF2-40B4-BE49-F238E27FC236}">
                <a16:creationId xmlns:a16="http://schemas.microsoft.com/office/drawing/2014/main" id="{66569602-EA1D-40BA-AA36-FBF66EC52D5D}"/>
              </a:ext>
            </a:extLst>
          </p:cNvPr>
          <p:cNvSpPr>
            <a:spLocks noChangeArrowheads="1"/>
          </p:cNvSpPr>
          <p:nvPr/>
        </p:nvSpPr>
        <p:spPr bwMode="auto">
          <a:xfrm rot="5400000">
            <a:off x="-164229" y="5010566"/>
            <a:ext cx="932822" cy="428609"/>
          </a:xfrm>
          <a:prstGeom prst="rect">
            <a:avLst/>
          </a:prstGeom>
          <a:solidFill>
            <a:srgbClr val="DFDFDF"/>
          </a:solidFill>
          <a:ln w="19050" algn="ctr">
            <a:solidFill>
              <a:srgbClr val="000000"/>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b="1" dirty="0"/>
          </a:p>
        </p:txBody>
      </p:sp>
      <p:sp>
        <p:nvSpPr>
          <p:cNvPr id="9" name="Text Box 21">
            <a:extLst>
              <a:ext uri="{FF2B5EF4-FFF2-40B4-BE49-F238E27FC236}">
                <a16:creationId xmlns:a16="http://schemas.microsoft.com/office/drawing/2014/main" id="{B13259C7-ABAE-4FF8-A7FE-8B089E07269D}"/>
              </a:ext>
            </a:extLst>
          </p:cNvPr>
          <p:cNvSpPr txBox="1">
            <a:spLocks noChangeArrowheads="1"/>
          </p:cNvSpPr>
          <p:nvPr/>
        </p:nvSpPr>
        <p:spPr bwMode="auto">
          <a:xfrm rot="16200000">
            <a:off x="-235794" y="5108260"/>
            <a:ext cx="9328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rgbClr val="5A5155"/>
                </a:solidFill>
                <a:latin typeface="Calibri" panose="020F0502020204030204" pitchFamily="34" charset="0"/>
                <a:cs typeface="Calibri" panose="020F0502020204030204" pitchFamily="34" charset="0"/>
              </a:rPr>
              <a:t> Discussion</a:t>
            </a:r>
          </a:p>
        </p:txBody>
      </p:sp>
      <p:sp>
        <p:nvSpPr>
          <p:cNvPr id="41" name="Text Box 33">
            <a:extLst>
              <a:ext uri="{FF2B5EF4-FFF2-40B4-BE49-F238E27FC236}">
                <a16:creationId xmlns:a16="http://schemas.microsoft.com/office/drawing/2014/main" id="{16B8F123-529A-4C37-A5C7-FE0ECA5FF107}"/>
              </a:ext>
            </a:extLst>
          </p:cNvPr>
          <p:cNvSpPr txBox="1">
            <a:spLocks noChangeArrowheads="1"/>
          </p:cNvSpPr>
          <p:nvPr/>
        </p:nvSpPr>
        <p:spPr bwMode="auto">
          <a:xfrm rot="16200000">
            <a:off x="-226354" y="6010529"/>
            <a:ext cx="898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Conclusions</a:t>
            </a:r>
          </a:p>
        </p:txBody>
      </p:sp>
      <p:sp>
        <p:nvSpPr>
          <p:cNvPr id="44" name="Text Box 33">
            <a:extLst>
              <a:ext uri="{FF2B5EF4-FFF2-40B4-BE49-F238E27FC236}">
                <a16:creationId xmlns:a16="http://schemas.microsoft.com/office/drawing/2014/main" id="{52F9BED1-01F9-491D-A38C-AC9F25F72E76}"/>
              </a:ext>
            </a:extLst>
          </p:cNvPr>
          <p:cNvSpPr txBox="1">
            <a:spLocks noChangeArrowheads="1"/>
          </p:cNvSpPr>
          <p:nvPr/>
        </p:nvSpPr>
        <p:spPr bwMode="auto">
          <a:xfrm rot="16200000">
            <a:off x="-188917" y="4196958"/>
            <a:ext cx="8739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Results</a:t>
            </a:r>
          </a:p>
        </p:txBody>
      </p:sp>
      <p:pic>
        <p:nvPicPr>
          <p:cNvPr id="12" name="Imagem 11" descr="Uma imagem com mapa&#10;&#10;Descrição gerada automaticamente">
            <a:extLst>
              <a:ext uri="{FF2B5EF4-FFF2-40B4-BE49-F238E27FC236}">
                <a16:creationId xmlns:a16="http://schemas.microsoft.com/office/drawing/2014/main" id="{4C1A9D7F-ABD8-4700-8406-D0175FED7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1075607"/>
            <a:ext cx="5731984" cy="5189064"/>
          </a:xfrm>
          <a:prstGeom prst="rect">
            <a:avLst/>
          </a:prstGeom>
        </p:spPr>
      </p:pic>
      <p:pic>
        <p:nvPicPr>
          <p:cNvPr id="14" name="Imagem 13">
            <a:extLst>
              <a:ext uri="{FF2B5EF4-FFF2-40B4-BE49-F238E27FC236}">
                <a16:creationId xmlns:a16="http://schemas.microsoft.com/office/drawing/2014/main" id="{2B120068-DE27-4F20-B99D-95FFE63F2D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47" y="1119340"/>
            <a:ext cx="7740352" cy="4996776"/>
          </a:xfrm>
          <a:prstGeom prst="rect">
            <a:avLst/>
          </a:prstGeom>
        </p:spPr>
      </p:pic>
      <p:sp>
        <p:nvSpPr>
          <p:cNvPr id="4" name="TextBox 3">
            <a:extLst>
              <a:ext uri="{FF2B5EF4-FFF2-40B4-BE49-F238E27FC236}">
                <a16:creationId xmlns:a16="http://schemas.microsoft.com/office/drawing/2014/main" id="{2412B80D-9D1B-BD8D-4B19-BEA358E0E4E3}"/>
              </a:ext>
            </a:extLst>
          </p:cNvPr>
          <p:cNvSpPr txBox="1"/>
          <p:nvPr/>
        </p:nvSpPr>
        <p:spPr>
          <a:xfrm>
            <a:off x="577420" y="1381277"/>
            <a:ext cx="1978356" cy="738664"/>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a:t>ELA = 1711 m</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a:t>- 9.3 °C</a:t>
            </a:r>
          </a:p>
        </p:txBody>
      </p:sp>
    </p:spTree>
    <p:extLst>
      <p:ext uri="{BB962C8B-B14F-4D97-AF65-F5344CB8AC3E}">
        <p14:creationId xmlns:p14="http://schemas.microsoft.com/office/powerpoint/2010/main" val="1726270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66569602-EA1D-40BA-AA36-FBF66EC52D5D}"/>
              </a:ext>
            </a:extLst>
          </p:cNvPr>
          <p:cNvSpPr>
            <a:spLocks noChangeArrowheads="1"/>
          </p:cNvSpPr>
          <p:nvPr/>
        </p:nvSpPr>
        <p:spPr bwMode="auto">
          <a:xfrm rot="5400000">
            <a:off x="-161989" y="5012807"/>
            <a:ext cx="932822" cy="424128"/>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b="1" dirty="0"/>
          </a:p>
        </p:txBody>
      </p:sp>
      <p:sp>
        <p:nvSpPr>
          <p:cNvPr id="37" name="Rectangle 4">
            <a:extLst>
              <a:ext uri="{FF2B5EF4-FFF2-40B4-BE49-F238E27FC236}">
                <a16:creationId xmlns:a16="http://schemas.microsoft.com/office/drawing/2014/main" id="{FC336C1F-7D12-479C-B0D6-13BDB34DB09E}"/>
              </a:ext>
            </a:extLst>
          </p:cNvPr>
          <p:cNvSpPr>
            <a:spLocks noChangeArrowheads="1"/>
          </p:cNvSpPr>
          <p:nvPr/>
        </p:nvSpPr>
        <p:spPr bwMode="auto">
          <a:xfrm rot="5400000">
            <a:off x="-153914" y="4100037"/>
            <a:ext cx="914400" cy="417443"/>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38" name="Text Box 33">
            <a:extLst>
              <a:ext uri="{FF2B5EF4-FFF2-40B4-BE49-F238E27FC236}">
                <a16:creationId xmlns:a16="http://schemas.microsoft.com/office/drawing/2014/main" id="{D05E9F8C-CA1B-407C-B88B-4615C6D1D9B9}"/>
              </a:ext>
            </a:extLst>
          </p:cNvPr>
          <p:cNvSpPr txBox="1">
            <a:spLocks noChangeArrowheads="1"/>
          </p:cNvSpPr>
          <p:nvPr/>
        </p:nvSpPr>
        <p:spPr bwMode="auto">
          <a:xfrm rot="16200000">
            <a:off x="-188917" y="4196958"/>
            <a:ext cx="8739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Results</a:t>
            </a:r>
          </a:p>
        </p:txBody>
      </p:sp>
      <p:sp>
        <p:nvSpPr>
          <p:cNvPr id="3" name="Rectângulo 2"/>
          <p:cNvSpPr/>
          <p:nvPr/>
        </p:nvSpPr>
        <p:spPr>
          <a:xfrm>
            <a:off x="502792" y="548680"/>
            <a:ext cx="7669608" cy="369332"/>
          </a:xfrm>
          <a:prstGeom prst="rect">
            <a:avLst/>
          </a:prstGeom>
        </p:spPr>
        <p:txBody>
          <a:bodyPr wrap="square">
            <a:spAutoFit/>
          </a:bodyPr>
          <a:lstStyle/>
          <a:p>
            <a:pPr algn="l"/>
            <a:r>
              <a:rPr lang="en-US" sz="1800" b="1" dirty="0">
                <a:latin typeface="Arial" charset="0"/>
              </a:rPr>
              <a:t>7.1. Conclusions</a:t>
            </a:r>
          </a:p>
        </p:txBody>
      </p:sp>
      <p:sp>
        <p:nvSpPr>
          <p:cNvPr id="58" name="Rectangle 58">
            <a:extLst>
              <a:ext uri="{FF2B5EF4-FFF2-40B4-BE49-F238E27FC236}">
                <a16:creationId xmlns:a16="http://schemas.microsoft.com/office/drawing/2014/main" id="{EF67D102-4E42-47DD-B0FA-F381041F50D0}"/>
              </a:ext>
            </a:extLst>
          </p:cNvPr>
          <p:cNvSpPr>
            <a:spLocks noChangeArrowheads="1"/>
          </p:cNvSpPr>
          <p:nvPr/>
        </p:nvSpPr>
        <p:spPr bwMode="auto">
          <a:xfrm>
            <a:off x="0" y="6597650"/>
            <a:ext cx="9144000" cy="260350"/>
          </a:xfrm>
          <a:prstGeom prst="rect">
            <a:avLst/>
          </a:prstGeom>
          <a:solidFill>
            <a:srgbClr val="777777"/>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a:solidFill>
                <a:schemeClr val="accent6">
                  <a:lumMod val="50000"/>
                </a:schemeClr>
              </a:solidFill>
            </a:endParaRPr>
          </a:p>
        </p:txBody>
      </p:sp>
      <p:sp>
        <p:nvSpPr>
          <p:cNvPr id="59" name="Text Box 59">
            <a:extLst>
              <a:ext uri="{FF2B5EF4-FFF2-40B4-BE49-F238E27FC236}">
                <a16:creationId xmlns:a16="http://schemas.microsoft.com/office/drawing/2014/main" id="{328DBC68-CF0B-472D-83B2-29D02441C746}"/>
              </a:ext>
            </a:extLst>
          </p:cNvPr>
          <p:cNvSpPr txBox="1">
            <a:spLocks noChangeArrowheads="1"/>
          </p:cNvSpPr>
          <p:nvPr/>
        </p:nvSpPr>
        <p:spPr bwMode="auto">
          <a:xfrm>
            <a:off x="7027863" y="6613525"/>
            <a:ext cx="2116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r" eaLnBrk="1" hangingPunct="1"/>
            <a:r>
              <a:rPr lang="pt-PT" altLang="pt-PT" sz="1000" dirty="0" err="1">
                <a:solidFill>
                  <a:schemeClr val="accent6">
                    <a:lumMod val="50000"/>
                  </a:schemeClr>
                </a:solidFill>
                <a:latin typeface="Times New Roman" panose="02020603050405020304" pitchFamily="18" charset="0"/>
                <a:cs typeface="Times New Roman" panose="02020603050405020304" pitchFamily="18" charset="0"/>
              </a:rPr>
              <a:t>Vienna</a:t>
            </a:r>
            <a:r>
              <a:rPr lang="pt-PT" altLang="pt-PT" sz="1000" dirty="0">
                <a:solidFill>
                  <a:schemeClr val="accent6">
                    <a:lumMod val="50000"/>
                  </a:schemeClr>
                </a:solidFill>
                <a:latin typeface="Times New Roman" panose="02020603050405020304" pitchFamily="18" charset="0"/>
                <a:cs typeface="Times New Roman" panose="02020603050405020304" pitchFamily="18" charset="0"/>
              </a:rPr>
              <a:t> 23/05/22</a:t>
            </a:r>
          </a:p>
        </p:txBody>
      </p:sp>
      <p:sp>
        <p:nvSpPr>
          <p:cNvPr id="60" name="Text Box 68">
            <a:extLst>
              <a:ext uri="{FF2B5EF4-FFF2-40B4-BE49-F238E27FC236}">
                <a16:creationId xmlns:a16="http://schemas.microsoft.com/office/drawing/2014/main" id="{CC286354-4DB5-4C00-9EA2-B99E58E4EFD3}"/>
              </a:ext>
            </a:extLst>
          </p:cNvPr>
          <p:cNvSpPr txBox="1">
            <a:spLocks noChangeArrowheads="1"/>
          </p:cNvSpPr>
          <p:nvPr/>
        </p:nvSpPr>
        <p:spPr bwMode="auto">
          <a:xfrm>
            <a:off x="-1308" y="6597650"/>
            <a:ext cx="1477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eaLnBrk="1" hangingPunct="1"/>
            <a:r>
              <a:rPr lang="en-US" altLang="pt-PT" sz="1000" dirty="0">
                <a:solidFill>
                  <a:schemeClr val="accent6">
                    <a:lumMod val="50000"/>
                  </a:schemeClr>
                </a:solidFill>
                <a:latin typeface="Times New Roman" pitchFamily="18" charset="0"/>
              </a:rPr>
              <a:t>Marcelo Fernandes</a:t>
            </a:r>
          </a:p>
        </p:txBody>
      </p:sp>
      <p:sp>
        <p:nvSpPr>
          <p:cNvPr id="166" name="Rectangle 4">
            <a:extLst>
              <a:ext uri="{FF2B5EF4-FFF2-40B4-BE49-F238E27FC236}">
                <a16:creationId xmlns:a16="http://schemas.microsoft.com/office/drawing/2014/main" id="{12B91A4C-6B19-462C-BA7E-362655729809}"/>
              </a:ext>
            </a:extLst>
          </p:cNvPr>
          <p:cNvSpPr>
            <a:spLocks noChangeArrowheads="1"/>
          </p:cNvSpPr>
          <p:nvPr/>
        </p:nvSpPr>
        <p:spPr bwMode="auto">
          <a:xfrm rot="5400000">
            <a:off x="-150758" y="3177234"/>
            <a:ext cx="914400" cy="420266"/>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167" name="Rectangle 4">
            <a:extLst>
              <a:ext uri="{FF2B5EF4-FFF2-40B4-BE49-F238E27FC236}">
                <a16:creationId xmlns:a16="http://schemas.microsoft.com/office/drawing/2014/main" id="{A26D9908-71B4-42A2-AFE5-1C877FF1CFFD}"/>
              </a:ext>
            </a:extLst>
          </p:cNvPr>
          <p:cNvSpPr>
            <a:spLocks noChangeArrowheads="1"/>
          </p:cNvSpPr>
          <p:nvPr/>
        </p:nvSpPr>
        <p:spPr bwMode="auto">
          <a:xfrm rot="5400000">
            <a:off x="-151947" y="1370622"/>
            <a:ext cx="914400" cy="422644"/>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168" name="Text Box 15">
            <a:extLst>
              <a:ext uri="{FF2B5EF4-FFF2-40B4-BE49-F238E27FC236}">
                <a16:creationId xmlns:a16="http://schemas.microsoft.com/office/drawing/2014/main" id="{8B42FC0C-2B8C-48AF-A373-2C60C8F12D77}"/>
              </a:ext>
            </a:extLst>
          </p:cNvPr>
          <p:cNvSpPr txBox="1">
            <a:spLocks noChangeArrowheads="1"/>
          </p:cNvSpPr>
          <p:nvPr/>
        </p:nvSpPr>
        <p:spPr bwMode="auto">
          <a:xfrm rot="16200000">
            <a:off x="-216885" y="3269632"/>
            <a:ext cx="909878" cy="246221"/>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Methodology</a:t>
            </a:r>
          </a:p>
        </p:txBody>
      </p:sp>
      <p:sp>
        <p:nvSpPr>
          <p:cNvPr id="170" name="Rectangle 4">
            <a:extLst>
              <a:ext uri="{FF2B5EF4-FFF2-40B4-BE49-F238E27FC236}">
                <a16:creationId xmlns:a16="http://schemas.microsoft.com/office/drawing/2014/main" id="{FA56FBA2-C98E-4A76-AD1C-9748A2455BAC}"/>
              </a:ext>
            </a:extLst>
          </p:cNvPr>
          <p:cNvSpPr>
            <a:spLocks noChangeArrowheads="1"/>
          </p:cNvSpPr>
          <p:nvPr/>
        </p:nvSpPr>
        <p:spPr bwMode="auto">
          <a:xfrm rot="5400000">
            <a:off x="-155017" y="460520"/>
            <a:ext cx="914400" cy="419648"/>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171" name="CaixaDeTexto 170">
            <a:extLst>
              <a:ext uri="{FF2B5EF4-FFF2-40B4-BE49-F238E27FC236}">
                <a16:creationId xmlns:a16="http://schemas.microsoft.com/office/drawing/2014/main" id="{0B4834E9-316D-49DB-9515-34AAA74789DD}"/>
              </a:ext>
            </a:extLst>
          </p:cNvPr>
          <p:cNvSpPr txBox="1"/>
          <p:nvPr/>
        </p:nvSpPr>
        <p:spPr>
          <a:xfrm rot="16200000">
            <a:off x="-201829" y="548248"/>
            <a:ext cx="873971" cy="246221"/>
          </a:xfrm>
          <a:prstGeom prst="rect">
            <a:avLst/>
          </a:prstGeom>
          <a:noFill/>
        </p:spPr>
        <p:txBody>
          <a:bodyPr wrap="square" rtlCol="0">
            <a:spAutoFit/>
          </a:bodyPr>
          <a:lstStyle/>
          <a:p>
            <a:r>
              <a:rPr lang="en-US" sz="1000" b="1" dirty="0">
                <a:solidFill>
                  <a:schemeClr val="bg1"/>
                </a:solidFill>
                <a:latin typeface="Calibri" panose="020F0502020204030204" pitchFamily="34" charset="0"/>
                <a:cs typeface="Calibri" panose="020F0502020204030204" pitchFamily="34" charset="0"/>
              </a:rPr>
              <a:t>Goals</a:t>
            </a:r>
          </a:p>
        </p:txBody>
      </p:sp>
      <p:sp>
        <p:nvSpPr>
          <p:cNvPr id="172" name="Text Box 6">
            <a:extLst>
              <a:ext uri="{FF2B5EF4-FFF2-40B4-BE49-F238E27FC236}">
                <a16:creationId xmlns:a16="http://schemas.microsoft.com/office/drawing/2014/main" id="{E87DB67F-1649-445B-A0BA-459B52FB91AA}"/>
              </a:ext>
            </a:extLst>
          </p:cNvPr>
          <p:cNvSpPr txBox="1">
            <a:spLocks noChangeArrowheads="1"/>
          </p:cNvSpPr>
          <p:nvPr/>
        </p:nvSpPr>
        <p:spPr bwMode="auto">
          <a:xfrm rot="16200000">
            <a:off x="-250394" y="1456550"/>
            <a:ext cx="932567" cy="246221"/>
          </a:xfrm>
          <a:prstGeom prst="rect">
            <a:avLst/>
          </a:prstGeom>
          <a:noFill/>
          <a:ln>
            <a:noFill/>
          </a:ln>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chemeClr val="bg1"/>
                </a:solidFill>
                <a:latin typeface="Calibri" panose="020F0502020204030204" pitchFamily="34" charset="0"/>
                <a:cs typeface="Calibri" panose="020F0502020204030204" pitchFamily="34" charset="0"/>
              </a:rPr>
              <a:t>Study area</a:t>
            </a:r>
          </a:p>
        </p:txBody>
      </p:sp>
      <p:sp>
        <p:nvSpPr>
          <p:cNvPr id="2" name="Rectangle 3">
            <a:extLst>
              <a:ext uri="{FF2B5EF4-FFF2-40B4-BE49-F238E27FC236}">
                <a16:creationId xmlns:a16="http://schemas.microsoft.com/office/drawing/2014/main" id="{1E71F4A9-3930-47D9-9746-F796E13F8B5A}"/>
              </a:ext>
            </a:extLst>
          </p:cNvPr>
          <p:cNvSpPr>
            <a:spLocks noChangeArrowheads="1"/>
          </p:cNvSpPr>
          <p:nvPr/>
        </p:nvSpPr>
        <p:spPr bwMode="auto">
          <a:xfrm>
            <a:off x="93928" y="127665"/>
            <a:ext cx="89380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r>
              <a:rPr lang="en-US" sz="900" b="1" dirty="0"/>
              <a:t>Maximum glacier extent of the Penultimate Glacial Cycle in the Upper Garonne Basin (Pyrenees): new chronological evidence</a:t>
            </a:r>
            <a:endParaRPr lang="en-US" altLang="pt-PT" sz="800" b="1" dirty="0">
              <a:solidFill>
                <a:srgbClr val="FFFF00"/>
              </a:solidFill>
              <a:latin typeface="Arial" charset="0"/>
            </a:endParaRPr>
          </a:p>
        </p:txBody>
      </p:sp>
      <p:sp>
        <p:nvSpPr>
          <p:cNvPr id="6" name="Rectangle 4">
            <a:extLst>
              <a:ext uri="{FF2B5EF4-FFF2-40B4-BE49-F238E27FC236}">
                <a16:creationId xmlns:a16="http://schemas.microsoft.com/office/drawing/2014/main" id="{F128A7C5-4922-458F-86BD-3FA69002583A}"/>
              </a:ext>
            </a:extLst>
          </p:cNvPr>
          <p:cNvSpPr>
            <a:spLocks noChangeArrowheads="1"/>
          </p:cNvSpPr>
          <p:nvPr/>
        </p:nvSpPr>
        <p:spPr bwMode="auto">
          <a:xfrm rot="5400000">
            <a:off x="-151947" y="2267886"/>
            <a:ext cx="914400" cy="422645"/>
          </a:xfrm>
          <a:prstGeom prst="rect">
            <a:avLst/>
          </a:prstGeom>
          <a:solidFill>
            <a:srgbClr val="B2B2B2"/>
          </a:solidFill>
          <a:ln w="9525" algn="ctr">
            <a:solidFill>
              <a:schemeClr val="accent1">
                <a:lumMod val="75000"/>
              </a:schemeClr>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7" name="Text Box 15">
            <a:extLst>
              <a:ext uri="{FF2B5EF4-FFF2-40B4-BE49-F238E27FC236}">
                <a16:creationId xmlns:a16="http://schemas.microsoft.com/office/drawing/2014/main" id="{9F1D7513-83F9-4767-8A8D-AAACD8858070}"/>
              </a:ext>
            </a:extLst>
          </p:cNvPr>
          <p:cNvSpPr txBox="1">
            <a:spLocks noChangeArrowheads="1"/>
          </p:cNvSpPr>
          <p:nvPr/>
        </p:nvSpPr>
        <p:spPr bwMode="auto">
          <a:xfrm rot="16200000">
            <a:off x="-216885" y="2280787"/>
            <a:ext cx="909878" cy="400110"/>
          </a:xfrm>
          <a:prstGeom prst="rect">
            <a:avLst/>
          </a:prstGeom>
          <a:noFill/>
          <a:ln>
            <a:noFill/>
          </a:ln>
        </p:spPr>
        <p:txBody>
          <a:bodyPr wrap="square">
            <a:spAutoFit/>
          </a:bodyPr>
          <a:lstStyle>
            <a:defPPr>
              <a:defRPr lang="es-ES"/>
            </a:defPPr>
            <a:lvl1pPr eaLnBrk="1" hangingPunct="1">
              <a:defRPr sz="1000" b="1">
                <a:solidFill>
                  <a:schemeClr val="bg1"/>
                </a:solidFill>
                <a:latin typeface="Arial" panose="020B0604020202020204" pitchFamily="34"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pt-PT" dirty="0">
                <a:latin typeface="Calibri" panose="020F0502020204030204" pitchFamily="34" charset="0"/>
                <a:cs typeface="Calibri" panose="020F0502020204030204" pitchFamily="34" charset="0"/>
              </a:rPr>
              <a:t>State of the Art</a:t>
            </a:r>
          </a:p>
        </p:txBody>
      </p:sp>
      <p:sp>
        <p:nvSpPr>
          <p:cNvPr id="9" name="Text Box 21">
            <a:extLst>
              <a:ext uri="{FF2B5EF4-FFF2-40B4-BE49-F238E27FC236}">
                <a16:creationId xmlns:a16="http://schemas.microsoft.com/office/drawing/2014/main" id="{B13259C7-ABAE-4FF8-A7FE-8B089E07269D}"/>
              </a:ext>
            </a:extLst>
          </p:cNvPr>
          <p:cNvSpPr txBox="1">
            <a:spLocks noChangeArrowheads="1"/>
          </p:cNvSpPr>
          <p:nvPr/>
        </p:nvSpPr>
        <p:spPr bwMode="auto">
          <a:xfrm rot="16200000">
            <a:off x="-235794" y="5108260"/>
            <a:ext cx="9328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rgbClr val="5A5155"/>
                </a:solidFill>
                <a:latin typeface="Calibri" panose="020F0502020204030204" pitchFamily="34" charset="0"/>
                <a:cs typeface="Calibri" panose="020F0502020204030204" pitchFamily="34" charset="0"/>
              </a:rPr>
              <a:t> </a:t>
            </a:r>
            <a:r>
              <a:rPr lang="en-US" altLang="pt-PT" sz="1000" b="1" dirty="0">
                <a:solidFill>
                  <a:schemeClr val="bg1"/>
                </a:solidFill>
                <a:latin typeface="Calibri" panose="020F0502020204030204" pitchFamily="34" charset="0"/>
                <a:cs typeface="Calibri" panose="020F0502020204030204" pitchFamily="34" charset="0"/>
              </a:rPr>
              <a:t>Discussion</a:t>
            </a:r>
          </a:p>
        </p:txBody>
      </p:sp>
      <p:sp>
        <p:nvSpPr>
          <p:cNvPr id="40" name="Rectangle 4">
            <a:extLst>
              <a:ext uri="{FF2B5EF4-FFF2-40B4-BE49-F238E27FC236}">
                <a16:creationId xmlns:a16="http://schemas.microsoft.com/office/drawing/2014/main" id="{E891F1BF-D9AF-4DB3-8B1C-689A678794A0}"/>
              </a:ext>
            </a:extLst>
          </p:cNvPr>
          <p:cNvSpPr>
            <a:spLocks noChangeArrowheads="1"/>
          </p:cNvSpPr>
          <p:nvPr/>
        </p:nvSpPr>
        <p:spPr bwMode="auto">
          <a:xfrm rot="5400000">
            <a:off x="-158079" y="5924045"/>
            <a:ext cx="932823" cy="431951"/>
          </a:xfrm>
          <a:prstGeom prst="rect">
            <a:avLst/>
          </a:prstGeom>
          <a:solidFill>
            <a:srgbClr val="DFDFDF"/>
          </a:solidFill>
          <a:ln w="19050" algn="ctr">
            <a:solidFill>
              <a:srgbClr val="5A5155"/>
            </a:solidFill>
            <a:miter lim="800000"/>
            <a:headEnd/>
            <a:tailEnd/>
          </a:ln>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pt-PT" sz="1800" dirty="0"/>
          </a:p>
        </p:txBody>
      </p:sp>
      <p:sp>
        <p:nvSpPr>
          <p:cNvPr id="41" name="Text Box 33">
            <a:extLst>
              <a:ext uri="{FF2B5EF4-FFF2-40B4-BE49-F238E27FC236}">
                <a16:creationId xmlns:a16="http://schemas.microsoft.com/office/drawing/2014/main" id="{16B8F123-529A-4C37-A5C7-FE0ECA5FF107}"/>
              </a:ext>
            </a:extLst>
          </p:cNvPr>
          <p:cNvSpPr txBox="1">
            <a:spLocks noChangeArrowheads="1"/>
          </p:cNvSpPr>
          <p:nvPr/>
        </p:nvSpPr>
        <p:spPr bwMode="auto">
          <a:xfrm rot="16200000">
            <a:off x="-214053" y="6010114"/>
            <a:ext cx="898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1000" b="1" dirty="0">
                <a:solidFill>
                  <a:srgbClr val="5A5155"/>
                </a:solidFill>
                <a:latin typeface="Calibri" panose="020F0502020204030204" pitchFamily="34" charset="0"/>
                <a:cs typeface="Calibri" panose="020F0502020204030204" pitchFamily="34" charset="0"/>
              </a:rPr>
              <a:t>Conclusions</a:t>
            </a:r>
          </a:p>
        </p:txBody>
      </p:sp>
      <p:sp>
        <p:nvSpPr>
          <p:cNvPr id="10" name="CaixaDeTexto 9">
            <a:extLst>
              <a:ext uri="{FF2B5EF4-FFF2-40B4-BE49-F238E27FC236}">
                <a16:creationId xmlns:a16="http://schemas.microsoft.com/office/drawing/2014/main" id="{32EDB0ED-D37F-48E4-BFD0-7B5804D3538A}"/>
              </a:ext>
            </a:extLst>
          </p:cNvPr>
          <p:cNvSpPr txBox="1"/>
          <p:nvPr/>
        </p:nvSpPr>
        <p:spPr>
          <a:xfrm>
            <a:off x="633751" y="1370663"/>
            <a:ext cx="8228407" cy="4808047"/>
          </a:xfrm>
          <a:prstGeom prst="rect">
            <a:avLst/>
          </a:prstGeom>
          <a:noFill/>
        </p:spPr>
        <p:txBody>
          <a:bodyPr wrap="square" rtlCol="0">
            <a:spAutoFit/>
          </a:bodyPr>
          <a:lstStyle/>
          <a:p>
            <a:pPr marL="285750" marR="0" indent="-285750" algn="just">
              <a:lnSpc>
                <a:spcPct val="115000"/>
              </a:lnSpc>
              <a:spcBef>
                <a:spcPts val="0"/>
              </a:spcBef>
              <a:spcAft>
                <a:spcPts val="600"/>
              </a:spcAft>
              <a:buFont typeface="Wingdings" panose="05000000000000000000" pitchFamily="2" charset="2"/>
              <a:buChar char="ü"/>
            </a:pPr>
            <a:r>
              <a:rPr lang="en-GB" sz="1600" dirty="0"/>
              <a:t>Four boulders from the external moraine ridges confirm that the largest </a:t>
            </a:r>
            <a:r>
              <a:rPr lang="en-GB" sz="1600" dirty="0" err="1"/>
              <a:t>palaeoglacier</a:t>
            </a:r>
            <a:r>
              <a:rPr lang="en-GB" sz="1600" dirty="0"/>
              <a:t> in the Upper Garonne Valley developed before the LGC, at ~129 ka. </a:t>
            </a:r>
          </a:p>
          <a:p>
            <a:pPr marL="285750" marR="0" indent="-285750" algn="just">
              <a:lnSpc>
                <a:spcPct val="115000"/>
              </a:lnSpc>
              <a:spcBef>
                <a:spcPts val="0"/>
              </a:spcBef>
              <a:spcAft>
                <a:spcPts val="600"/>
              </a:spcAft>
              <a:buFont typeface="Wingdings" panose="05000000000000000000" pitchFamily="2" charset="2"/>
              <a:buChar char="ü"/>
            </a:pPr>
            <a:endParaRPr lang="en-GB" sz="1600" dirty="0"/>
          </a:p>
          <a:p>
            <a:pPr marL="285750" marR="0" indent="-285750" algn="just">
              <a:lnSpc>
                <a:spcPct val="115000"/>
              </a:lnSpc>
              <a:spcBef>
                <a:spcPts val="0"/>
              </a:spcBef>
              <a:spcAft>
                <a:spcPts val="600"/>
              </a:spcAft>
              <a:buFont typeface="Wingdings" panose="05000000000000000000" pitchFamily="2" charset="2"/>
              <a:buChar char="ü"/>
            </a:pPr>
            <a:r>
              <a:rPr lang="en-GB" sz="1600" dirty="0"/>
              <a:t>The first CRE ages reporting a period of glacial expansion in the Pyrenees during the PGC, as also observed in other Iberian mountain ranges (e.g. Sierra Nevada, Central Range, NW Ranges)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lnSpc>
                <a:spcPct val="115000"/>
              </a:lnSpc>
              <a:spcBef>
                <a:spcPts val="0"/>
              </a:spcBef>
              <a:spcAft>
                <a:spcPts val="600"/>
              </a:spcAft>
              <a:buFont typeface="Wingdings" panose="05000000000000000000" pitchFamily="2" charset="2"/>
              <a:buChar char="ü"/>
            </a:pPr>
            <a:endParaRPr lang="en-GB" sz="1600" dirty="0"/>
          </a:p>
          <a:p>
            <a:pPr marL="285750" indent="-285750" algn="just">
              <a:lnSpc>
                <a:spcPct val="115000"/>
              </a:lnSpc>
              <a:spcBef>
                <a:spcPts val="0"/>
              </a:spcBef>
              <a:spcAft>
                <a:spcPts val="600"/>
              </a:spcAft>
              <a:buFont typeface="Wingdings" panose="05000000000000000000" pitchFamily="2" charset="2"/>
              <a:buChar char="ü"/>
            </a:pPr>
            <a:r>
              <a:rPr lang="en-GB" sz="1600" dirty="0"/>
              <a:t>However, boulders from the internal moraine system of the glacial terminal basin did not yield consistent geochronological results. Thus, we do not have any data of glacial advance or retreat during the LGC in </a:t>
            </a:r>
            <a:r>
              <a:rPr lang="en-GB" sz="1600" dirty="0" err="1"/>
              <a:t>LBBb</a:t>
            </a:r>
            <a:r>
              <a:rPr lang="en-GB" sz="1600" dirty="0"/>
              <a:t>. </a:t>
            </a:r>
          </a:p>
          <a:p>
            <a:pPr marL="285750" indent="-285750" algn="just">
              <a:lnSpc>
                <a:spcPct val="115000"/>
              </a:lnSpc>
              <a:spcBef>
                <a:spcPts val="0"/>
              </a:spcBef>
              <a:spcAft>
                <a:spcPts val="600"/>
              </a:spcAft>
              <a:buFont typeface="Wingdings" panose="05000000000000000000" pitchFamily="2" charset="2"/>
              <a:buChar char="ü"/>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285750" marR="0" indent="-285750" algn="just">
              <a:lnSpc>
                <a:spcPct val="115000"/>
              </a:lnSpc>
              <a:spcBef>
                <a:spcPts val="0"/>
              </a:spcBef>
              <a:spcAft>
                <a:spcPts val="600"/>
              </a:spcAft>
              <a:buFont typeface="Wingdings" panose="05000000000000000000" pitchFamily="2" charset="2"/>
              <a:buChar char="ü"/>
            </a:pPr>
            <a:r>
              <a:rPr lang="en-GB" sz="1600" dirty="0"/>
              <a:t>Exposure ages from glacially polished bedrock surfaces located at the confluence Garonne-la Pique valleys - 18 km to the south of the external moraines - reported ages of 24-21 ka, confirming that the terminal basin was already ice-free during the </a:t>
            </a:r>
            <a:r>
              <a:rPr lang="en-GB" sz="1600" dirty="0" err="1"/>
              <a:t>gLGM</a:t>
            </a:r>
            <a:r>
              <a:rPr lang="en-GB" sz="1600" dirty="0"/>
              <a:t>.</a:t>
            </a:r>
          </a:p>
        </p:txBody>
      </p:sp>
    </p:spTree>
    <p:extLst>
      <p:ext uri="{BB962C8B-B14F-4D97-AF65-F5344CB8AC3E}">
        <p14:creationId xmlns:p14="http://schemas.microsoft.com/office/powerpoint/2010/main" val="569686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6" name="Text Box 55"/>
          <p:cNvSpPr txBox="1">
            <a:spLocks noChangeArrowheads="1"/>
          </p:cNvSpPr>
          <p:nvPr/>
        </p:nvSpPr>
        <p:spPr bwMode="auto">
          <a:xfrm>
            <a:off x="2213697" y="3429000"/>
            <a:ext cx="34787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eaLnBrk="1" hangingPunct="1"/>
            <a:r>
              <a:rPr lang="en-US" altLang="pt-PT" sz="4800" dirty="0" err="1">
                <a:latin typeface="Times New Roman" pitchFamily="18" charset="0"/>
              </a:rPr>
              <a:t>Vielen</a:t>
            </a:r>
            <a:r>
              <a:rPr lang="en-US" altLang="pt-PT" sz="4800" dirty="0">
                <a:latin typeface="Times New Roman" pitchFamily="18" charset="0"/>
              </a:rPr>
              <a:t> Dank!</a:t>
            </a:r>
          </a:p>
        </p:txBody>
      </p:sp>
      <p:sp>
        <p:nvSpPr>
          <p:cNvPr id="45068" name="Rectangle 72"/>
          <p:cNvSpPr>
            <a:spLocks noChangeArrowheads="1"/>
          </p:cNvSpPr>
          <p:nvPr/>
        </p:nvSpPr>
        <p:spPr bwMode="auto">
          <a:xfrm>
            <a:off x="466725" y="4941888"/>
            <a:ext cx="30972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algn="ctr" eaLnBrk="0" fontAlgn="base" hangingPunct="0">
              <a:spcBef>
                <a:spcPct val="0"/>
              </a:spcBef>
              <a:spcAft>
                <a:spcPct val="0"/>
              </a:spcAft>
              <a:defRPr sz="1400">
                <a:solidFill>
                  <a:schemeClr val="tx1"/>
                </a:solidFill>
                <a:latin typeface="Tahoma" pitchFamily="34" charset="0"/>
              </a:defRPr>
            </a:lvl6pPr>
            <a:lvl7pPr marL="2971800" indent="-228600" algn="ctr" eaLnBrk="0" fontAlgn="base" hangingPunct="0">
              <a:spcBef>
                <a:spcPct val="0"/>
              </a:spcBef>
              <a:spcAft>
                <a:spcPct val="0"/>
              </a:spcAft>
              <a:defRPr sz="1400">
                <a:solidFill>
                  <a:schemeClr val="tx1"/>
                </a:solidFill>
                <a:latin typeface="Tahoma" pitchFamily="34" charset="0"/>
              </a:defRPr>
            </a:lvl7pPr>
            <a:lvl8pPr marL="3429000" indent="-228600" algn="ctr" eaLnBrk="0" fontAlgn="base" hangingPunct="0">
              <a:spcBef>
                <a:spcPct val="0"/>
              </a:spcBef>
              <a:spcAft>
                <a:spcPct val="0"/>
              </a:spcAft>
              <a:defRPr sz="1400">
                <a:solidFill>
                  <a:schemeClr val="tx1"/>
                </a:solidFill>
                <a:latin typeface="Tahoma" pitchFamily="34" charset="0"/>
              </a:defRPr>
            </a:lvl8pPr>
            <a:lvl9pPr marL="3886200" indent="-228600" algn="ctr" eaLnBrk="0" fontAlgn="base" hangingPunct="0">
              <a:spcBef>
                <a:spcPct val="0"/>
              </a:spcBef>
              <a:spcAft>
                <a:spcPct val="0"/>
              </a:spcAft>
              <a:defRPr sz="1400">
                <a:solidFill>
                  <a:schemeClr val="tx1"/>
                </a:solidFill>
                <a:latin typeface="Tahoma" pitchFamily="34" charset="0"/>
              </a:defRPr>
            </a:lvl9pPr>
          </a:lstStyle>
          <a:p>
            <a:pPr algn="l">
              <a:lnSpc>
                <a:spcPct val="90000"/>
              </a:lnSpc>
              <a:spcBef>
                <a:spcPct val="20000"/>
              </a:spcBef>
              <a:buClr>
                <a:schemeClr val="hlink"/>
              </a:buClr>
              <a:buSzPct val="120000"/>
            </a:pPr>
            <a:r>
              <a:rPr lang="en-US" altLang="pt-PT" b="1" dirty="0">
                <a:latin typeface="Times New Roman" pitchFamily="18" charset="0"/>
              </a:rPr>
              <a:t>Marcelo Vieira Fernandes</a:t>
            </a:r>
          </a:p>
        </p:txBody>
      </p:sp>
      <p:pic>
        <p:nvPicPr>
          <p:cNvPr id="2" name="Picture 1" descr="Qr code&#10;&#10;Description automatically generated">
            <a:extLst>
              <a:ext uri="{FF2B5EF4-FFF2-40B4-BE49-F238E27FC236}">
                <a16:creationId xmlns:a16="http://schemas.microsoft.com/office/drawing/2014/main" id="{3C51AA36-45CF-6EE2-CF8E-EC105FCF3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569754"/>
            <a:ext cx="2160240" cy="2160240"/>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0.1|0.2|0.2|0.1|0.2|0.2|0.3"/>
</p:tagLst>
</file>

<file path=ppt/tags/tag2.xml><?xml version="1.0" encoding="utf-8"?>
<p:tagLst xmlns:a="http://schemas.openxmlformats.org/drawingml/2006/main" xmlns:r="http://schemas.openxmlformats.org/officeDocument/2006/relationships" xmlns:p="http://schemas.openxmlformats.org/presentationml/2006/main">
  <p:tag name="TIMING" val="|0.6|1.2|0.7|0.3|0.1|0.2|0.2|0.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ticário">
  <a:themeElements>
    <a:clrScheme name="Boticá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Boticári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á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25094</TotalTime>
  <Words>1198</Words>
  <Application>Microsoft Office PowerPoint</Application>
  <PresentationFormat>On-screen Show (4:3)</PresentationFormat>
  <Paragraphs>322</Paragraphs>
  <Slides>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Book Antiqua</vt:lpstr>
      <vt:lpstr>Calibri</vt:lpstr>
      <vt:lpstr>Century Gothic</vt:lpstr>
      <vt:lpstr>Tahoma</vt:lpstr>
      <vt:lpstr>Times New Roman</vt:lpstr>
      <vt:lpstr>Wingdings</vt:lpstr>
      <vt:lpstr>Boticário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Universitat de Barcelona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Renting13</dc:creator>
  <cp:lastModifiedBy>Marcelo Vieira Fernandes</cp:lastModifiedBy>
  <cp:revision>870</cp:revision>
  <dcterms:created xsi:type="dcterms:W3CDTF">2009-02-17T11:21:23Z</dcterms:created>
  <dcterms:modified xsi:type="dcterms:W3CDTF">2022-05-21T20:15:34Z</dcterms:modified>
</cp:coreProperties>
</file>